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991" r:id="rId4"/>
    <p:sldMasterId id="2147484004" r:id="rId5"/>
    <p:sldMasterId id="2147484017" r:id="rId6"/>
    <p:sldMasterId id="2147484030" r:id="rId7"/>
    <p:sldMasterId id="2147484043" r:id="rId8"/>
  </p:sldMasterIdLst>
  <p:notesMasterIdLst>
    <p:notesMasterId r:id="rId29"/>
  </p:notesMasterIdLst>
  <p:sldIdLst>
    <p:sldId id="308" r:id="rId9"/>
    <p:sldId id="307" r:id="rId10"/>
    <p:sldId id="328" r:id="rId11"/>
    <p:sldId id="339" r:id="rId12"/>
    <p:sldId id="338" r:id="rId13"/>
    <p:sldId id="334" r:id="rId14"/>
    <p:sldId id="337" r:id="rId15"/>
    <p:sldId id="260" r:id="rId16"/>
    <p:sldId id="310" r:id="rId17"/>
    <p:sldId id="329" r:id="rId18"/>
    <p:sldId id="332" r:id="rId19"/>
    <p:sldId id="333" r:id="rId20"/>
    <p:sldId id="340" r:id="rId21"/>
    <p:sldId id="330" r:id="rId22"/>
    <p:sldId id="331" r:id="rId23"/>
    <p:sldId id="341" r:id="rId24"/>
    <p:sldId id="263" r:id="rId25"/>
    <p:sldId id="258" r:id="rId26"/>
    <p:sldId id="335" r:id="rId27"/>
    <p:sldId id="311" r:id="rId28"/>
  </p:sldIdLst>
  <p:sldSz cx="9144000" cy="5143500" type="screen16x9"/>
  <p:notesSz cx="6858000" cy="9144000"/>
  <p:defaultTex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p:defaultTextStyle>
  <p:extLst>
    <p:ext uri="{EFAFB233-063F-42B5-8137-9DF3F51BA10A}">
      <p15:sldGuideLst xmlns:p15="http://schemas.microsoft.com/office/powerpoint/2012/main">
        <p15:guide id="1" orient="horz" pos="1620" userDrawn="1">
          <p15:clr>
            <a:srgbClr val="A4A3A4"/>
          </p15:clr>
        </p15:guide>
        <p15:guide id="2" orient="horz" pos="717" userDrawn="1">
          <p15:clr>
            <a:srgbClr val="A4A3A4"/>
          </p15:clr>
        </p15:guide>
        <p15:guide id="3" orient="horz" pos="3074" userDrawn="1">
          <p15:clr>
            <a:srgbClr val="A4A3A4"/>
          </p15:clr>
        </p15:guide>
        <p15:guide id="4" pos="2880" userDrawn="1">
          <p15:clr>
            <a:srgbClr val="A4A3A4"/>
          </p15:clr>
        </p15:guide>
        <p15:guide id="5" pos="4135" userDrawn="1">
          <p15:clr>
            <a:srgbClr val="A4A3A4"/>
          </p15:clr>
        </p15:guide>
        <p15:guide id="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2E91"/>
    <a:srgbClr val="007D7E"/>
    <a:srgbClr val="19C8CA"/>
    <a:srgbClr val="DD5828"/>
    <a:srgbClr val="FCAF17"/>
    <a:srgbClr val="A92B31"/>
    <a:srgbClr val="F1592B"/>
    <a:srgbClr val="C6168D"/>
    <a:srgbClr val="0060AF"/>
    <a:srgbClr val="F15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B25FAD-9F38-44F4-AC97-74ABE195E41C}" v="13" dt="2026-09-09T22:28:58.0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33" autoAdjust="0"/>
    <p:restoredTop sz="67611" autoAdjust="0"/>
  </p:normalViewPr>
  <p:slideViewPr>
    <p:cSldViewPr snapToGrid="0">
      <p:cViewPr varScale="1">
        <p:scale>
          <a:sx n="97" d="100"/>
          <a:sy n="97" d="100"/>
        </p:scale>
        <p:origin x="2100" y="78"/>
      </p:cViewPr>
      <p:guideLst>
        <p:guide orient="horz" pos="1620"/>
        <p:guide orient="horz" pos="717"/>
        <p:guide orient="horz" pos="3074"/>
        <p:guide pos="2880"/>
        <p:guide pos="4135"/>
        <p:guide/>
      </p:guideLst>
    </p:cSldViewPr>
  </p:slideViewPr>
  <p:outlineViewPr>
    <p:cViewPr>
      <p:scale>
        <a:sx n="33" d="100"/>
        <a:sy n="33" d="100"/>
      </p:scale>
      <p:origin x="0" y="2250"/>
    </p:cViewPr>
  </p:outlineViewPr>
  <p:notesTextViewPr>
    <p:cViewPr>
      <p:scale>
        <a:sx n="100" d="100"/>
        <a:sy n="100" d="100"/>
      </p:scale>
      <p:origin x="0" y="-63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presProps" Target="presProps.xml"/><Relationship Id="rId8" Type="http://schemas.openxmlformats.org/officeDocument/2006/relationships/slideMaster" Target="slideMasters/slideMaster5.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EEB6DE-1278-4225-9870-D286A65153EE}" type="doc">
      <dgm:prSet loTypeId="urn:microsoft.com/office/officeart/2009/layout/ReverseList" loCatId="relationship" qsTypeId="urn:microsoft.com/office/officeart/2005/8/quickstyle/simple1" qsCatId="simple" csTypeId="urn:microsoft.com/office/officeart/2005/8/colors/colorful2" csCatId="colorful" phldr="1"/>
      <dgm:spPr/>
      <dgm:t>
        <a:bodyPr/>
        <a:lstStyle/>
        <a:p>
          <a:endParaRPr lang="en-US"/>
        </a:p>
      </dgm:t>
    </dgm:pt>
    <dgm:pt modelId="{0D168621-7CD2-4D47-B5DF-4FD53EBA1F00}">
      <dgm:prSet phldrT="[Text]" phldr="0" custT="1"/>
      <dgm:spPr/>
      <dgm:t>
        <a:bodyPr/>
        <a:lstStyle/>
        <a:p>
          <a:endParaRPr lang="en-US" sz="1100" dirty="0"/>
        </a:p>
        <a:p>
          <a:r>
            <a:rPr lang="en-US" sz="1200" dirty="0"/>
            <a:t>Honesty</a:t>
          </a:r>
        </a:p>
        <a:p>
          <a:r>
            <a:rPr lang="en-US" sz="1200" dirty="0"/>
            <a:t>Respect</a:t>
          </a:r>
        </a:p>
        <a:p>
          <a:r>
            <a:rPr lang="en-US" sz="1200" dirty="0"/>
            <a:t>Responsibility </a:t>
          </a:r>
        </a:p>
        <a:p>
          <a:r>
            <a:rPr lang="en-US" sz="1200" dirty="0"/>
            <a:t>Caring</a:t>
          </a:r>
        </a:p>
      </dgm:t>
    </dgm:pt>
    <dgm:pt modelId="{39F3068F-8792-4017-BF84-0701FC4671C4}" type="parTrans" cxnId="{219B9554-63E4-4ED7-AB42-FEC2B2FD3EE3}">
      <dgm:prSet/>
      <dgm:spPr/>
      <dgm:t>
        <a:bodyPr/>
        <a:lstStyle/>
        <a:p>
          <a:endParaRPr lang="en-US"/>
        </a:p>
      </dgm:t>
    </dgm:pt>
    <dgm:pt modelId="{7E4C8FBD-4DC4-4CF3-81D3-EB4191B65CEF}" type="sibTrans" cxnId="{219B9554-63E4-4ED7-AB42-FEC2B2FD3EE3}">
      <dgm:prSet/>
      <dgm:spPr/>
      <dgm:t>
        <a:bodyPr/>
        <a:lstStyle/>
        <a:p>
          <a:endParaRPr lang="en-US"/>
        </a:p>
      </dgm:t>
    </dgm:pt>
    <dgm:pt modelId="{2E22E11B-669F-4547-ADA6-EF8443F6CB5A}">
      <dgm:prSet phldrT="[Text]" phldr="0" custT="1"/>
      <dgm:spPr/>
      <dgm:t>
        <a:bodyPr/>
        <a:lstStyle/>
        <a:p>
          <a:r>
            <a:rPr lang="en-US" sz="1150" dirty="0">
              <a:effectLst/>
              <a:latin typeface="+mj-lt"/>
              <a:ea typeface="Calibri" panose="020F0502020204030204" pitchFamily="34" charset="0"/>
              <a:cs typeface="Times New Roman" panose="02020603050405020304" pitchFamily="18" charset="0"/>
            </a:rPr>
            <a:t>Empathy </a:t>
          </a:r>
        </a:p>
        <a:p>
          <a:r>
            <a:rPr lang="en-US" sz="1150" dirty="0">
              <a:effectLst/>
              <a:latin typeface="+mj-lt"/>
              <a:ea typeface="Calibri" panose="020F0502020204030204" pitchFamily="34" charset="0"/>
              <a:cs typeface="Times New Roman" panose="02020603050405020304" pitchFamily="18" charset="0"/>
            </a:rPr>
            <a:t>Emotion Management</a:t>
          </a:r>
        </a:p>
        <a:p>
          <a:pPr>
            <a:buNone/>
          </a:pPr>
          <a:r>
            <a:rPr lang="en-US" sz="1150" dirty="0">
              <a:effectLst/>
              <a:latin typeface="+mj-lt"/>
              <a:ea typeface="Calibri" panose="020F0502020204030204" pitchFamily="34" charset="0"/>
              <a:cs typeface="Times New Roman" panose="02020603050405020304" pitchFamily="18" charset="0"/>
            </a:rPr>
            <a:t>Responsibility </a:t>
          </a:r>
        </a:p>
        <a:p>
          <a:pPr>
            <a:buNone/>
          </a:pPr>
          <a:r>
            <a:rPr lang="en-US" sz="1150" dirty="0">
              <a:effectLst/>
              <a:latin typeface="+mj-lt"/>
              <a:ea typeface="Calibri" panose="020F0502020204030204" pitchFamily="34" charset="0"/>
              <a:cs typeface="Times New Roman" panose="02020603050405020304" pitchFamily="18" charset="0"/>
            </a:rPr>
            <a:t>Personal Development</a:t>
          </a:r>
        </a:p>
        <a:p>
          <a:pPr>
            <a:buNone/>
          </a:pPr>
          <a:r>
            <a:rPr lang="en-US" sz="1150" dirty="0">
              <a:effectLst/>
              <a:latin typeface="+mj-lt"/>
              <a:ea typeface="Calibri" panose="020F0502020204030204" pitchFamily="34" charset="0"/>
              <a:cs typeface="Times New Roman" panose="02020603050405020304" pitchFamily="18" charset="0"/>
            </a:rPr>
            <a:t>Relationship Building</a:t>
          </a:r>
          <a:endParaRPr lang="en-US" sz="1150" dirty="0"/>
        </a:p>
      </dgm:t>
    </dgm:pt>
    <dgm:pt modelId="{30508843-EFBD-48C4-B960-5F4FF0CF3A63}" type="parTrans" cxnId="{0C3A5F35-020D-4434-A5BF-AC4D0D2F429C}">
      <dgm:prSet/>
      <dgm:spPr/>
      <dgm:t>
        <a:bodyPr/>
        <a:lstStyle/>
        <a:p>
          <a:endParaRPr lang="en-US"/>
        </a:p>
      </dgm:t>
    </dgm:pt>
    <dgm:pt modelId="{0D62D7C9-DED6-4473-A497-4E9A5E463E8E}" type="sibTrans" cxnId="{0C3A5F35-020D-4434-A5BF-AC4D0D2F429C}">
      <dgm:prSet/>
      <dgm:spPr/>
      <dgm:t>
        <a:bodyPr/>
        <a:lstStyle/>
        <a:p>
          <a:endParaRPr lang="en-US"/>
        </a:p>
      </dgm:t>
    </dgm:pt>
    <dgm:pt modelId="{D91C22FC-6201-4C71-AB7B-4A158EC19485}">
      <dgm:prSet/>
      <dgm:spPr/>
    </dgm:pt>
    <dgm:pt modelId="{145386F7-CD2E-478B-B2C0-017B44B4C642}" type="parTrans" cxnId="{C4F3CBF9-4C32-4B9A-8648-BBD4CD0DFA93}">
      <dgm:prSet/>
      <dgm:spPr/>
      <dgm:t>
        <a:bodyPr/>
        <a:lstStyle/>
        <a:p>
          <a:endParaRPr lang="en-US"/>
        </a:p>
      </dgm:t>
    </dgm:pt>
    <dgm:pt modelId="{EA35D9BA-FA18-4B4F-8680-3C218E7DAB07}" type="sibTrans" cxnId="{C4F3CBF9-4C32-4B9A-8648-BBD4CD0DFA93}">
      <dgm:prSet/>
      <dgm:spPr/>
      <dgm:t>
        <a:bodyPr/>
        <a:lstStyle/>
        <a:p>
          <a:endParaRPr lang="en-US"/>
        </a:p>
      </dgm:t>
    </dgm:pt>
    <dgm:pt modelId="{12AB9C5D-022C-43D0-B3B2-D118794007C9}">
      <dgm:prSet/>
      <dgm:spPr/>
    </dgm:pt>
    <dgm:pt modelId="{1C1C537F-E4BE-4184-93B5-9DF971DB7D6F}" type="parTrans" cxnId="{25519525-B9FA-4F44-B3A7-65F17593D72C}">
      <dgm:prSet/>
      <dgm:spPr/>
      <dgm:t>
        <a:bodyPr/>
        <a:lstStyle/>
        <a:p>
          <a:endParaRPr lang="en-US"/>
        </a:p>
      </dgm:t>
    </dgm:pt>
    <dgm:pt modelId="{D14ADCDE-0F87-418F-9444-2D55784824FD}" type="sibTrans" cxnId="{25519525-B9FA-4F44-B3A7-65F17593D72C}">
      <dgm:prSet/>
      <dgm:spPr/>
      <dgm:t>
        <a:bodyPr/>
        <a:lstStyle/>
        <a:p>
          <a:endParaRPr lang="en-US"/>
        </a:p>
      </dgm:t>
    </dgm:pt>
    <dgm:pt modelId="{38DE09C7-7E22-4779-B0C3-AF66F05A411A}">
      <dgm:prSet/>
      <dgm:spPr/>
    </dgm:pt>
    <dgm:pt modelId="{7D330065-64B0-4682-88D3-636449224EBA}" type="parTrans" cxnId="{B82D0F68-FC55-4965-82F4-7C1670DC6861}">
      <dgm:prSet/>
      <dgm:spPr/>
      <dgm:t>
        <a:bodyPr/>
        <a:lstStyle/>
        <a:p>
          <a:endParaRPr lang="en-US"/>
        </a:p>
      </dgm:t>
    </dgm:pt>
    <dgm:pt modelId="{4D4A9215-1336-46ED-8712-5CF47203E874}" type="sibTrans" cxnId="{B82D0F68-FC55-4965-82F4-7C1670DC6861}">
      <dgm:prSet/>
      <dgm:spPr/>
      <dgm:t>
        <a:bodyPr/>
        <a:lstStyle/>
        <a:p>
          <a:endParaRPr lang="en-US"/>
        </a:p>
      </dgm:t>
    </dgm:pt>
    <dgm:pt modelId="{EA884B67-6868-4668-93CC-82AD857F59AE}">
      <dgm:prSet/>
      <dgm:spPr/>
    </dgm:pt>
    <dgm:pt modelId="{DB812FB8-82DA-4B19-8292-86D87A8F8A13}" type="parTrans" cxnId="{EAAEBB1E-92DD-4ACC-8E50-0C50E21901E1}">
      <dgm:prSet/>
      <dgm:spPr/>
      <dgm:t>
        <a:bodyPr/>
        <a:lstStyle/>
        <a:p>
          <a:endParaRPr lang="en-US"/>
        </a:p>
      </dgm:t>
    </dgm:pt>
    <dgm:pt modelId="{741E83E9-2EE0-4FEF-AA4C-17C1272AB2FE}" type="sibTrans" cxnId="{EAAEBB1E-92DD-4ACC-8E50-0C50E21901E1}">
      <dgm:prSet/>
      <dgm:spPr/>
      <dgm:t>
        <a:bodyPr/>
        <a:lstStyle/>
        <a:p>
          <a:endParaRPr lang="en-US"/>
        </a:p>
      </dgm:t>
    </dgm:pt>
    <dgm:pt modelId="{C7644064-08E8-4FE1-85B7-094F496609B6}">
      <dgm:prSet/>
      <dgm:spPr/>
    </dgm:pt>
    <dgm:pt modelId="{EF38F984-D3A5-4593-A466-9AA4C637008A}" type="parTrans" cxnId="{8239D308-713D-43DE-A4A6-D61DD7BB6CD0}">
      <dgm:prSet/>
      <dgm:spPr/>
      <dgm:t>
        <a:bodyPr/>
        <a:lstStyle/>
        <a:p>
          <a:endParaRPr lang="en-US"/>
        </a:p>
      </dgm:t>
    </dgm:pt>
    <dgm:pt modelId="{339F3CE9-C08E-4170-95C0-2A0CD4E78149}" type="sibTrans" cxnId="{8239D308-713D-43DE-A4A6-D61DD7BB6CD0}">
      <dgm:prSet/>
      <dgm:spPr/>
      <dgm:t>
        <a:bodyPr/>
        <a:lstStyle/>
        <a:p>
          <a:endParaRPr lang="en-US"/>
        </a:p>
      </dgm:t>
    </dgm:pt>
    <dgm:pt modelId="{00047E0F-BD90-45AA-BB46-59067E8A93CB}" type="pres">
      <dgm:prSet presAssocID="{00EEB6DE-1278-4225-9870-D286A65153EE}" presName="Name0" presStyleCnt="0">
        <dgm:presLayoutVars>
          <dgm:chMax val="2"/>
          <dgm:chPref val="2"/>
          <dgm:animLvl val="lvl"/>
        </dgm:presLayoutVars>
      </dgm:prSet>
      <dgm:spPr/>
    </dgm:pt>
    <dgm:pt modelId="{D337938A-998A-4317-B82E-D737FE5D28E7}" type="pres">
      <dgm:prSet presAssocID="{00EEB6DE-1278-4225-9870-D286A65153EE}" presName="LeftText" presStyleLbl="revTx" presStyleIdx="0" presStyleCnt="0">
        <dgm:presLayoutVars>
          <dgm:bulletEnabled val="1"/>
        </dgm:presLayoutVars>
      </dgm:prSet>
      <dgm:spPr/>
    </dgm:pt>
    <dgm:pt modelId="{367C27FB-A3AA-4D47-9E14-1C12FD267BDB}" type="pres">
      <dgm:prSet presAssocID="{00EEB6DE-1278-4225-9870-D286A65153EE}" presName="LeftNode" presStyleLbl="bgImgPlace1" presStyleIdx="0" presStyleCnt="2">
        <dgm:presLayoutVars>
          <dgm:chMax val="2"/>
          <dgm:chPref val="2"/>
        </dgm:presLayoutVars>
      </dgm:prSet>
      <dgm:spPr/>
    </dgm:pt>
    <dgm:pt modelId="{3875E51C-6675-4DE3-942C-94F959A4433F}" type="pres">
      <dgm:prSet presAssocID="{00EEB6DE-1278-4225-9870-D286A65153EE}" presName="RightText" presStyleLbl="revTx" presStyleIdx="0" presStyleCnt="0">
        <dgm:presLayoutVars>
          <dgm:bulletEnabled val="1"/>
        </dgm:presLayoutVars>
      </dgm:prSet>
      <dgm:spPr/>
    </dgm:pt>
    <dgm:pt modelId="{777A400B-45C6-48BC-B572-D1C9F4ACDF2B}" type="pres">
      <dgm:prSet presAssocID="{00EEB6DE-1278-4225-9870-D286A65153EE}" presName="RightNode" presStyleLbl="bgImgPlace1" presStyleIdx="1" presStyleCnt="2">
        <dgm:presLayoutVars>
          <dgm:chMax val="0"/>
          <dgm:chPref val="0"/>
        </dgm:presLayoutVars>
      </dgm:prSet>
      <dgm:spPr/>
    </dgm:pt>
    <dgm:pt modelId="{08437839-F0C2-4E9A-937A-DB3DC6287F83}" type="pres">
      <dgm:prSet presAssocID="{00EEB6DE-1278-4225-9870-D286A65153EE}" presName="TopArrow" presStyleLbl="node1" presStyleIdx="0" presStyleCnt="2"/>
      <dgm:spPr/>
    </dgm:pt>
    <dgm:pt modelId="{84B8CB2D-DB87-461A-9F6A-FED23B114C6A}" type="pres">
      <dgm:prSet presAssocID="{00EEB6DE-1278-4225-9870-D286A65153EE}" presName="BottomArrow" presStyleLbl="node1" presStyleIdx="1" presStyleCnt="2"/>
      <dgm:spPr/>
    </dgm:pt>
  </dgm:ptLst>
  <dgm:cxnLst>
    <dgm:cxn modelId="{8239D308-713D-43DE-A4A6-D61DD7BB6CD0}" srcId="{00EEB6DE-1278-4225-9870-D286A65153EE}" destId="{C7644064-08E8-4FE1-85B7-094F496609B6}" srcOrd="6" destOrd="0" parTransId="{EF38F984-D3A5-4593-A466-9AA4C637008A}" sibTransId="{339F3CE9-C08E-4170-95C0-2A0CD4E78149}"/>
    <dgm:cxn modelId="{EDAE5415-EA34-4EE6-9B1D-08D036A3FCAC}" type="presOf" srcId="{00EEB6DE-1278-4225-9870-D286A65153EE}" destId="{00047E0F-BD90-45AA-BB46-59067E8A93CB}" srcOrd="0" destOrd="0" presId="urn:microsoft.com/office/officeart/2009/layout/ReverseList"/>
    <dgm:cxn modelId="{EAAEBB1E-92DD-4ACC-8E50-0C50E21901E1}" srcId="{00EEB6DE-1278-4225-9870-D286A65153EE}" destId="{EA884B67-6868-4668-93CC-82AD857F59AE}" srcOrd="5" destOrd="0" parTransId="{DB812FB8-82DA-4B19-8292-86D87A8F8A13}" sibTransId="{741E83E9-2EE0-4FEF-AA4C-17C1272AB2FE}"/>
    <dgm:cxn modelId="{25519525-B9FA-4F44-B3A7-65F17593D72C}" srcId="{00EEB6DE-1278-4225-9870-D286A65153EE}" destId="{12AB9C5D-022C-43D0-B3B2-D118794007C9}" srcOrd="3" destOrd="0" parTransId="{1C1C537F-E4BE-4184-93B5-9DF971DB7D6F}" sibTransId="{D14ADCDE-0F87-418F-9444-2D55784824FD}"/>
    <dgm:cxn modelId="{0C3A5F35-020D-4434-A5BF-AC4D0D2F429C}" srcId="{00EEB6DE-1278-4225-9870-D286A65153EE}" destId="{2E22E11B-669F-4547-ADA6-EF8443F6CB5A}" srcOrd="1" destOrd="0" parTransId="{30508843-EFBD-48C4-B960-5F4FF0CF3A63}" sibTransId="{0D62D7C9-DED6-4473-A497-4E9A5E463E8E}"/>
    <dgm:cxn modelId="{B82D0F68-FC55-4965-82F4-7C1670DC6861}" srcId="{00EEB6DE-1278-4225-9870-D286A65153EE}" destId="{38DE09C7-7E22-4779-B0C3-AF66F05A411A}" srcOrd="4" destOrd="0" parTransId="{7D330065-64B0-4682-88D3-636449224EBA}" sibTransId="{4D4A9215-1336-46ED-8712-5CF47203E874}"/>
    <dgm:cxn modelId="{6A70986C-E1C8-4243-9F97-780F3D0112A0}" type="presOf" srcId="{2E22E11B-669F-4547-ADA6-EF8443F6CB5A}" destId="{3875E51C-6675-4DE3-942C-94F959A4433F}" srcOrd="0" destOrd="0" presId="urn:microsoft.com/office/officeart/2009/layout/ReverseList"/>
    <dgm:cxn modelId="{219B9554-63E4-4ED7-AB42-FEC2B2FD3EE3}" srcId="{00EEB6DE-1278-4225-9870-D286A65153EE}" destId="{0D168621-7CD2-4D47-B5DF-4FD53EBA1F00}" srcOrd="0" destOrd="0" parTransId="{39F3068F-8792-4017-BF84-0701FC4671C4}" sibTransId="{7E4C8FBD-4DC4-4CF3-81D3-EB4191B65CEF}"/>
    <dgm:cxn modelId="{ED9E8F83-4814-4EEC-BDC6-9987A465AC6A}" type="presOf" srcId="{2E22E11B-669F-4547-ADA6-EF8443F6CB5A}" destId="{777A400B-45C6-48BC-B572-D1C9F4ACDF2B}" srcOrd="1" destOrd="0" presId="urn:microsoft.com/office/officeart/2009/layout/ReverseList"/>
    <dgm:cxn modelId="{2BFEE797-7BB9-44EE-BFDE-9C583BFDD523}" type="presOf" srcId="{0D168621-7CD2-4D47-B5DF-4FD53EBA1F00}" destId="{D337938A-998A-4317-B82E-D737FE5D28E7}" srcOrd="0" destOrd="0" presId="urn:microsoft.com/office/officeart/2009/layout/ReverseList"/>
    <dgm:cxn modelId="{C4F3CBF9-4C32-4B9A-8648-BBD4CD0DFA93}" srcId="{00EEB6DE-1278-4225-9870-D286A65153EE}" destId="{D91C22FC-6201-4C71-AB7B-4A158EC19485}" srcOrd="2" destOrd="0" parTransId="{145386F7-CD2E-478B-B2C0-017B44B4C642}" sibTransId="{EA35D9BA-FA18-4B4F-8680-3C218E7DAB07}"/>
    <dgm:cxn modelId="{4952EEFF-658F-444A-8332-5476296DE02F}" type="presOf" srcId="{0D168621-7CD2-4D47-B5DF-4FD53EBA1F00}" destId="{367C27FB-A3AA-4D47-9E14-1C12FD267BDB}" srcOrd="1" destOrd="0" presId="urn:microsoft.com/office/officeart/2009/layout/ReverseList"/>
    <dgm:cxn modelId="{81DBE31F-E89F-450B-BB09-CF6CA7B2B6D1}" type="presParOf" srcId="{00047E0F-BD90-45AA-BB46-59067E8A93CB}" destId="{D337938A-998A-4317-B82E-D737FE5D28E7}" srcOrd="0" destOrd="0" presId="urn:microsoft.com/office/officeart/2009/layout/ReverseList"/>
    <dgm:cxn modelId="{4E2A0810-B349-4C93-811F-B5DE800555F5}" type="presParOf" srcId="{00047E0F-BD90-45AA-BB46-59067E8A93CB}" destId="{367C27FB-A3AA-4D47-9E14-1C12FD267BDB}" srcOrd="1" destOrd="0" presId="urn:microsoft.com/office/officeart/2009/layout/ReverseList"/>
    <dgm:cxn modelId="{D295EC89-A934-4D30-A59B-A65342DE72F7}" type="presParOf" srcId="{00047E0F-BD90-45AA-BB46-59067E8A93CB}" destId="{3875E51C-6675-4DE3-942C-94F959A4433F}" srcOrd="2" destOrd="0" presId="urn:microsoft.com/office/officeart/2009/layout/ReverseList"/>
    <dgm:cxn modelId="{436AFB85-F824-4C87-871A-FFBC76F63023}" type="presParOf" srcId="{00047E0F-BD90-45AA-BB46-59067E8A93CB}" destId="{777A400B-45C6-48BC-B572-D1C9F4ACDF2B}" srcOrd="3" destOrd="0" presId="urn:microsoft.com/office/officeart/2009/layout/ReverseList"/>
    <dgm:cxn modelId="{19476331-22B0-499E-8C83-37F4FD49C79C}" type="presParOf" srcId="{00047E0F-BD90-45AA-BB46-59067E8A93CB}" destId="{08437839-F0C2-4E9A-937A-DB3DC6287F83}" srcOrd="4" destOrd="0" presId="urn:microsoft.com/office/officeart/2009/layout/ReverseList"/>
    <dgm:cxn modelId="{393EF3C9-F2F1-415C-ABC6-B8CC97E4BEA7}" type="presParOf" srcId="{00047E0F-BD90-45AA-BB46-59067E8A93CB}" destId="{84B8CB2D-DB87-461A-9F6A-FED23B114C6A}" srcOrd="5" destOrd="0" presId="urn:microsoft.com/office/officeart/2009/layout/Revers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C27FB-A3AA-4D47-9E14-1C12FD267BDB}">
      <dsp:nvSpPr>
        <dsp:cNvPr id="0" name=""/>
        <dsp:cNvSpPr/>
      </dsp:nvSpPr>
      <dsp:spPr>
        <a:xfrm rot="16200000">
          <a:off x="1065957" y="943712"/>
          <a:ext cx="1998329" cy="1221190"/>
        </a:xfrm>
        <a:prstGeom prst="round2SameRect">
          <a:avLst>
            <a:gd name="adj1" fmla="val 16670"/>
            <a:gd name="adj2" fmla="val 0"/>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69850" rIns="62865" bIns="69850" numCol="1" spcCol="1270" anchor="t" anchorCtr="0">
          <a:noAutofit/>
        </a:bodyPr>
        <a:lstStyle/>
        <a:p>
          <a:pPr marL="0" lvl="0" indent="0" algn="l" defTabSz="488950">
            <a:lnSpc>
              <a:spcPct val="90000"/>
            </a:lnSpc>
            <a:spcBef>
              <a:spcPct val="0"/>
            </a:spcBef>
            <a:spcAft>
              <a:spcPct val="35000"/>
            </a:spcAft>
            <a:buNone/>
          </a:pPr>
          <a:endParaRPr lang="en-US" sz="1100" kern="1200" dirty="0"/>
        </a:p>
        <a:p>
          <a:pPr marL="0" lvl="0" indent="0" algn="l" defTabSz="488950">
            <a:lnSpc>
              <a:spcPct val="90000"/>
            </a:lnSpc>
            <a:spcBef>
              <a:spcPct val="0"/>
            </a:spcBef>
            <a:spcAft>
              <a:spcPct val="35000"/>
            </a:spcAft>
            <a:buNone/>
          </a:pPr>
          <a:r>
            <a:rPr lang="en-US" sz="1200" kern="1200" dirty="0"/>
            <a:t>Honesty</a:t>
          </a:r>
        </a:p>
        <a:p>
          <a:pPr marL="0" lvl="0" indent="0" algn="l" defTabSz="488950">
            <a:lnSpc>
              <a:spcPct val="90000"/>
            </a:lnSpc>
            <a:spcBef>
              <a:spcPct val="0"/>
            </a:spcBef>
            <a:spcAft>
              <a:spcPct val="35000"/>
            </a:spcAft>
            <a:buNone/>
          </a:pPr>
          <a:r>
            <a:rPr lang="en-US" sz="1200" kern="1200" dirty="0"/>
            <a:t>Respect</a:t>
          </a:r>
        </a:p>
        <a:p>
          <a:pPr marL="0" lvl="0" indent="0" algn="l" defTabSz="488950">
            <a:lnSpc>
              <a:spcPct val="90000"/>
            </a:lnSpc>
            <a:spcBef>
              <a:spcPct val="0"/>
            </a:spcBef>
            <a:spcAft>
              <a:spcPct val="35000"/>
            </a:spcAft>
            <a:buNone/>
          </a:pPr>
          <a:r>
            <a:rPr lang="en-US" sz="1200" kern="1200" dirty="0"/>
            <a:t>Responsibility </a:t>
          </a:r>
        </a:p>
        <a:p>
          <a:pPr marL="0" lvl="0" indent="0" algn="l" defTabSz="488950">
            <a:lnSpc>
              <a:spcPct val="90000"/>
            </a:lnSpc>
            <a:spcBef>
              <a:spcPct val="0"/>
            </a:spcBef>
            <a:spcAft>
              <a:spcPct val="35000"/>
            </a:spcAft>
            <a:buNone/>
          </a:pPr>
          <a:r>
            <a:rPr lang="en-US" sz="1200" kern="1200" dirty="0"/>
            <a:t>Caring</a:t>
          </a:r>
        </a:p>
      </dsp:txBody>
      <dsp:txXfrm rot="5400000">
        <a:off x="1514150" y="614767"/>
        <a:ext cx="1161566" cy="1879081"/>
      </dsp:txXfrm>
    </dsp:sp>
    <dsp:sp modelId="{777A400B-45C6-48BC-B572-D1C9F4ACDF2B}">
      <dsp:nvSpPr>
        <dsp:cNvPr id="0" name=""/>
        <dsp:cNvSpPr/>
      </dsp:nvSpPr>
      <dsp:spPr>
        <a:xfrm rot="5400000">
          <a:off x="2342600" y="943712"/>
          <a:ext cx="1998329" cy="1221190"/>
        </a:xfrm>
        <a:prstGeom prst="round2SameRect">
          <a:avLst>
            <a:gd name="adj1" fmla="val 16670"/>
            <a:gd name="adj2" fmla="val 0"/>
          </a:avLst>
        </a:prstGeom>
        <a:solidFill>
          <a:schemeClr val="accent2">
            <a:tint val="50000"/>
            <a:hueOff val="-3399941"/>
            <a:satOff val="-60011"/>
            <a:lumOff val="690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76200" rIns="45720" bIns="76200" numCol="1" spcCol="1270" anchor="t" anchorCtr="0">
          <a:noAutofit/>
        </a:bodyPr>
        <a:lstStyle/>
        <a:p>
          <a:pPr marL="0" lvl="0" indent="0" algn="l" defTabSz="511175">
            <a:lnSpc>
              <a:spcPct val="90000"/>
            </a:lnSpc>
            <a:spcBef>
              <a:spcPct val="0"/>
            </a:spcBef>
            <a:spcAft>
              <a:spcPct val="35000"/>
            </a:spcAft>
            <a:buNone/>
          </a:pPr>
          <a:r>
            <a:rPr lang="en-US" sz="1150" kern="1200" dirty="0">
              <a:effectLst/>
              <a:latin typeface="+mj-lt"/>
              <a:ea typeface="Calibri" panose="020F0502020204030204" pitchFamily="34" charset="0"/>
              <a:cs typeface="Times New Roman" panose="02020603050405020304" pitchFamily="18" charset="0"/>
            </a:rPr>
            <a:t>Empathy </a:t>
          </a:r>
        </a:p>
        <a:p>
          <a:pPr marL="0" lvl="0" indent="0" algn="l" defTabSz="511175">
            <a:lnSpc>
              <a:spcPct val="90000"/>
            </a:lnSpc>
            <a:spcBef>
              <a:spcPct val="0"/>
            </a:spcBef>
            <a:spcAft>
              <a:spcPct val="35000"/>
            </a:spcAft>
            <a:buNone/>
          </a:pPr>
          <a:r>
            <a:rPr lang="en-US" sz="1150" kern="1200" dirty="0">
              <a:effectLst/>
              <a:latin typeface="+mj-lt"/>
              <a:ea typeface="Calibri" panose="020F0502020204030204" pitchFamily="34" charset="0"/>
              <a:cs typeface="Times New Roman" panose="02020603050405020304" pitchFamily="18" charset="0"/>
            </a:rPr>
            <a:t>Emotion Management</a:t>
          </a:r>
        </a:p>
        <a:p>
          <a:pPr marL="0" lvl="0" indent="0" algn="l" defTabSz="511175">
            <a:lnSpc>
              <a:spcPct val="90000"/>
            </a:lnSpc>
            <a:spcBef>
              <a:spcPct val="0"/>
            </a:spcBef>
            <a:spcAft>
              <a:spcPct val="35000"/>
            </a:spcAft>
            <a:buNone/>
          </a:pPr>
          <a:r>
            <a:rPr lang="en-US" sz="1150" kern="1200" dirty="0">
              <a:effectLst/>
              <a:latin typeface="+mj-lt"/>
              <a:ea typeface="Calibri" panose="020F0502020204030204" pitchFamily="34" charset="0"/>
              <a:cs typeface="Times New Roman" panose="02020603050405020304" pitchFamily="18" charset="0"/>
            </a:rPr>
            <a:t>Responsibility </a:t>
          </a:r>
        </a:p>
        <a:p>
          <a:pPr marL="0" lvl="0" indent="0" algn="l" defTabSz="511175">
            <a:lnSpc>
              <a:spcPct val="90000"/>
            </a:lnSpc>
            <a:spcBef>
              <a:spcPct val="0"/>
            </a:spcBef>
            <a:spcAft>
              <a:spcPct val="35000"/>
            </a:spcAft>
            <a:buNone/>
          </a:pPr>
          <a:r>
            <a:rPr lang="en-US" sz="1150" kern="1200" dirty="0">
              <a:effectLst/>
              <a:latin typeface="+mj-lt"/>
              <a:ea typeface="Calibri" panose="020F0502020204030204" pitchFamily="34" charset="0"/>
              <a:cs typeface="Times New Roman" panose="02020603050405020304" pitchFamily="18" charset="0"/>
            </a:rPr>
            <a:t>Personal Development</a:t>
          </a:r>
        </a:p>
        <a:p>
          <a:pPr marL="0" lvl="0" indent="0" algn="l" defTabSz="511175">
            <a:lnSpc>
              <a:spcPct val="90000"/>
            </a:lnSpc>
            <a:spcBef>
              <a:spcPct val="0"/>
            </a:spcBef>
            <a:spcAft>
              <a:spcPct val="35000"/>
            </a:spcAft>
            <a:buNone/>
          </a:pPr>
          <a:r>
            <a:rPr lang="en-US" sz="1150" kern="1200" dirty="0">
              <a:effectLst/>
              <a:latin typeface="+mj-lt"/>
              <a:ea typeface="Calibri" panose="020F0502020204030204" pitchFamily="34" charset="0"/>
              <a:cs typeface="Times New Roman" panose="02020603050405020304" pitchFamily="18" charset="0"/>
            </a:rPr>
            <a:t>Relationship Building</a:t>
          </a:r>
          <a:endParaRPr lang="en-US" sz="1150" kern="1200" dirty="0"/>
        </a:p>
      </dsp:txBody>
      <dsp:txXfrm rot="-5400000">
        <a:off x="2731169" y="614767"/>
        <a:ext cx="1161566" cy="1879081"/>
      </dsp:txXfrm>
    </dsp:sp>
    <dsp:sp modelId="{08437839-F0C2-4E9A-937A-DB3DC6287F83}">
      <dsp:nvSpPr>
        <dsp:cNvPr id="0" name=""/>
        <dsp:cNvSpPr/>
      </dsp:nvSpPr>
      <dsp:spPr>
        <a:xfrm>
          <a:off x="2064997" y="0"/>
          <a:ext cx="1276642" cy="1276580"/>
        </a:xfrm>
        <a:prstGeom prst="circularArrow">
          <a:avLst>
            <a:gd name="adj1" fmla="val 12500"/>
            <a:gd name="adj2" fmla="val 1142322"/>
            <a:gd name="adj3" fmla="val 20457678"/>
            <a:gd name="adj4" fmla="val 10800000"/>
            <a:gd name="adj5" fmla="val 125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B8CB2D-DB87-461A-9F6A-FED23B114C6A}">
      <dsp:nvSpPr>
        <dsp:cNvPr id="0" name=""/>
        <dsp:cNvSpPr/>
      </dsp:nvSpPr>
      <dsp:spPr>
        <a:xfrm rot="10800000">
          <a:off x="2064997" y="1831724"/>
          <a:ext cx="1276642" cy="1276580"/>
        </a:xfrm>
        <a:prstGeom prst="circularArrow">
          <a:avLst>
            <a:gd name="adj1" fmla="val 12500"/>
            <a:gd name="adj2" fmla="val 1142322"/>
            <a:gd name="adj3" fmla="val 20457678"/>
            <a:gd name="adj4" fmla="val 10800000"/>
            <a:gd name="adj5" fmla="val 12500"/>
          </a:avLst>
        </a:prstGeom>
        <a:solidFill>
          <a:schemeClr val="accent2">
            <a:hueOff val="-3361278"/>
            <a:satOff val="-27470"/>
            <a:lumOff val="-156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1239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fld id="{F50C3D00-B2F6-4D83-A049-FE51B6E62AD3}" type="slidenum">
              <a:rPr lang="en-US"/>
              <a:pPr>
                <a:defRPr/>
              </a:pPr>
              <a:t>‹#›</a:t>
            </a:fld>
            <a:endParaRPr lang="en-US"/>
          </a:p>
        </p:txBody>
      </p:sp>
    </p:spTree>
    <p:extLst>
      <p:ext uri="{BB962C8B-B14F-4D97-AF65-F5344CB8AC3E}">
        <p14:creationId xmlns:p14="http://schemas.microsoft.com/office/powerpoint/2010/main" val="30065839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2pPr>
    <a:lvl3pPr marL="685681"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3pPr>
    <a:lvl4pPr marL="102852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4pPr>
    <a:lvl5pPr marL="137136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5pPr>
    <a:lvl6pPr marL="1714205" algn="l" defTabSz="342839" rtl="0" eaLnBrk="1" latinLnBrk="0" hangingPunct="1">
      <a:defRPr sz="900" kern="1200">
        <a:solidFill>
          <a:schemeClr val="tx1"/>
        </a:solidFill>
        <a:latin typeface="+mn-lt"/>
        <a:ea typeface="+mn-ea"/>
        <a:cs typeface="+mn-cs"/>
      </a:defRPr>
    </a:lvl6pPr>
    <a:lvl7pPr marL="2057042" algn="l" defTabSz="342839" rtl="0" eaLnBrk="1" latinLnBrk="0" hangingPunct="1">
      <a:defRPr sz="900" kern="1200">
        <a:solidFill>
          <a:schemeClr val="tx1"/>
        </a:solidFill>
        <a:latin typeface="+mn-lt"/>
        <a:ea typeface="+mn-ea"/>
        <a:cs typeface="+mn-cs"/>
      </a:defRPr>
    </a:lvl7pPr>
    <a:lvl8pPr marL="2399880" algn="l" defTabSz="342839" rtl="0" eaLnBrk="1" latinLnBrk="0" hangingPunct="1">
      <a:defRPr sz="900" kern="1200">
        <a:solidFill>
          <a:schemeClr val="tx1"/>
        </a:solidFill>
        <a:latin typeface="+mn-lt"/>
        <a:ea typeface="+mn-ea"/>
        <a:cs typeface="+mn-cs"/>
      </a:defRPr>
    </a:lvl8pPr>
    <a:lvl9pPr marL="2742719" algn="l" defTabSz="342839"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 Welcome – 5-7 min</a:t>
            </a:r>
          </a:p>
          <a:p>
            <a:endParaRPr lang="en-US" dirty="0"/>
          </a:p>
          <a:p>
            <a:r>
              <a:rPr lang="en-US" dirty="0"/>
              <a:t>Menti: https://www.menti.com/alsb9ffdeoid</a:t>
            </a:r>
          </a:p>
          <a:p>
            <a:endParaRPr lang="en-US" dirty="0"/>
          </a:p>
          <a:p>
            <a:r>
              <a:rPr lang="en-US" dirty="0"/>
              <a:t>Menti Code: </a:t>
            </a:r>
            <a:r>
              <a:rPr lang="en-US" sz="900" b="1" i="0" kern="1200" dirty="0">
                <a:solidFill>
                  <a:schemeClr val="tx1"/>
                </a:solidFill>
                <a:effectLst/>
                <a:latin typeface="Verdana" pitchFamily="64" charset="0"/>
                <a:ea typeface="ＭＳ Ｐゴシック" pitchFamily="64" charset="-128"/>
                <a:cs typeface="ＭＳ Ｐゴシック" pitchFamily="64" charset="-128"/>
              </a:rPr>
              <a:t>6444 1501</a:t>
            </a:r>
            <a:endParaRPr lang="en-US" dirty="0"/>
          </a:p>
          <a:p>
            <a:endParaRPr lang="en-US" dirty="0"/>
          </a:p>
          <a:p>
            <a:r>
              <a:rPr lang="en-US" dirty="0"/>
              <a:t>&lt;div style='position: relative; padding-bottom: 56.25%; padding-top: 35px; height: 0; overflow: hidden;'&gt;&lt;</a:t>
            </a:r>
            <a:r>
              <a:rPr lang="en-US" dirty="0" err="1"/>
              <a:t>iframe</a:t>
            </a:r>
            <a:r>
              <a:rPr lang="en-US" dirty="0"/>
              <a:t> sandbox='allow-popups allow-scripts allow-same-origin allow-presentation' </a:t>
            </a:r>
            <a:r>
              <a:rPr lang="en-US" dirty="0" err="1"/>
              <a:t>allowfullscreen</a:t>
            </a:r>
            <a:r>
              <a:rPr lang="en-US" dirty="0"/>
              <a:t>='true' </a:t>
            </a:r>
            <a:r>
              <a:rPr lang="en-US" dirty="0" err="1"/>
              <a:t>allowtransparency</a:t>
            </a:r>
            <a:r>
              <a:rPr lang="en-US" dirty="0"/>
              <a:t>='true' frameborder='0' height='315' </a:t>
            </a:r>
            <a:r>
              <a:rPr lang="en-US" dirty="0" err="1"/>
              <a:t>src</a:t>
            </a:r>
            <a:r>
              <a:rPr lang="en-US" dirty="0"/>
              <a:t>='https://www.mentimeter.com/app/presentation/altmv5uhzrj1p8o7g9furf33qcco674j/embed' style='position: absolute; top: 0; left: 0; width: 100%; height: 100%;' width='420'&gt;&lt;/</a:t>
            </a:r>
            <a:r>
              <a:rPr lang="en-US" dirty="0" err="1"/>
              <a:t>iframe</a:t>
            </a:r>
            <a:r>
              <a:rPr lang="en-US" dirty="0"/>
              <a:t>&gt;&lt;/div&gt;</a:t>
            </a:r>
          </a:p>
          <a:p>
            <a:endParaRPr lang="en-US" dirty="0"/>
          </a:p>
          <a:p>
            <a:r>
              <a:rPr lang="en-US" dirty="0"/>
              <a:t>Invite participants to scan the Menti responses. Call out two or three patterns using participants’ own words.
</a:t>
            </a:r>
          </a:p>
          <a:p>
            <a:r>
              <a:rPr lang="en-US" dirty="0"/>
              <a:t>SAY: These responses remind us that character development shows up in different ways across the Y. Our opportunity is to make the practices more visible, consistent and intentional.</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a:t>
            </a:fld>
            <a:endParaRPr lang="en-US"/>
          </a:p>
        </p:txBody>
      </p:sp>
    </p:spTree>
    <p:extLst>
      <p:ext uri="{BB962C8B-B14F-4D97-AF65-F5344CB8AC3E}">
        <p14:creationId xmlns:p14="http://schemas.microsoft.com/office/powerpoint/2010/main" val="3388652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334F0-5D11-ACAD-C89F-EE322A7EBF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E11EF9-25C0-9F22-5B7F-E6198552DD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C6C0D9-2CAA-4CC3-A139-AED21B2C885D}"/>
              </a:ext>
            </a:extLst>
          </p:cNvPr>
          <p:cNvSpPr>
            <a:spLocks noGrp="1"/>
          </p:cNvSpPr>
          <p:nvPr>
            <p:ph type="body" idx="1"/>
          </p:nvPr>
        </p:nvSpPr>
        <p:spPr/>
        <p:txBody>
          <a:bodyPr/>
          <a:lstStyle/>
          <a:p>
            <a:r>
              <a:rPr lang="en-US" sz="900" b="0" i="0" kern="1200" dirty="0">
                <a:solidFill>
                  <a:schemeClr val="tx1"/>
                </a:solidFill>
                <a:effectLst/>
                <a:latin typeface="Verdana" pitchFamily="64" charset="0"/>
                <a:ea typeface="ＭＳ Ｐゴシック" pitchFamily="64" charset="-128"/>
                <a:cs typeface="ＭＳ Ｐゴシック" pitchFamily="64" charset="-128"/>
              </a:rPr>
              <a:t>Opening – 7 min</a:t>
            </a:r>
          </a:p>
          <a:p>
            <a:r>
              <a:rPr lang="en-US" sz="900" b="0" i="0" kern="1200" dirty="0">
                <a:solidFill>
                  <a:schemeClr val="tx1"/>
                </a:solidFill>
                <a:effectLst/>
                <a:latin typeface="Verdana" pitchFamily="64" charset="0"/>
                <a:ea typeface="ＭＳ Ｐゴシック" pitchFamily="64" charset="-128"/>
                <a:cs typeface="ＭＳ Ｐゴシック" pitchFamily="64" charset="-128"/>
              </a:rPr>
              <a:t>WELCOME!! Thank you for joining us today. This session highlights tools and practices that strengthen values-based leadership.</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b="0" i="0" kern="1200" dirty="0">
                <a:solidFill>
                  <a:schemeClr val="tx1"/>
                </a:solidFill>
                <a:effectLst/>
                <a:latin typeface="Verdana" pitchFamily="64" charset="0"/>
                <a:ea typeface="ＭＳ Ｐゴシック" pitchFamily="64" charset="-128"/>
                <a:cs typeface="ＭＳ Ｐゴシック" pitchFamily="64" charset="-128"/>
              </a:rPr>
              <a:t>We will hear from 3 Ys who will share their advanced approaches for fostering character development in youth and adults.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b="0" i="0" kern="1200" dirty="0">
                <a:solidFill>
                  <a:schemeClr val="tx1"/>
                </a:solidFill>
                <a:effectLst/>
                <a:latin typeface="Verdana" pitchFamily="64" charset="0"/>
                <a:ea typeface="ＭＳ Ｐゴシック" pitchFamily="64" charset="-128"/>
                <a:cs typeface="ＭＳ Ｐゴシック" pitchFamily="64" charset="-128"/>
              </a:rPr>
              <a:t>Today we used quick survey tool to hear directly from you to get a pulse check around shared language and association that you each have with Character Development at the Y. At the end of this learning zone session, we will give you another opportunity to share even more to join us in supporting Character Development at the Y.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b="0" i="0" kern="1200" dirty="0">
                <a:solidFill>
                  <a:schemeClr val="tx1"/>
                </a:solidFill>
                <a:effectLst/>
                <a:latin typeface="Verdana" pitchFamily="64" charset="0"/>
                <a:ea typeface="ＭＳ Ｐゴシック" pitchFamily="64" charset="-128"/>
                <a:cs typeface="ＭＳ Ｐゴシック" pitchFamily="64" charset="-128"/>
              </a:rPr>
              <a:t>Thank you again for your responses from our welcome pulse check and for participating in our “warm welcome” and in the </a:t>
            </a:r>
            <a:r>
              <a:rPr lang="en-US" dirty="0"/>
              <a:t>opportunity to make these tools and practices more visible, consistent and intentional.</a:t>
            </a:r>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endParaRPr lang="en-US" dirty="0"/>
          </a:p>
        </p:txBody>
      </p:sp>
      <p:sp>
        <p:nvSpPr>
          <p:cNvPr id="4" name="Slide Number Placeholder 3">
            <a:extLst>
              <a:ext uri="{FF2B5EF4-FFF2-40B4-BE49-F238E27FC236}">
                <a16:creationId xmlns:a16="http://schemas.microsoft.com/office/drawing/2014/main" id="{A5F5FA26-C9EA-3893-41CF-7FC2BE80953B}"/>
              </a:ext>
            </a:extLst>
          </p:cNvPr>
          <p:cNvSpPr>
            <a:spLocks noGrp="1"/>
          </p:cNvSpPr>
          <p:nvPr>
            <p:ph type="sldNum" sz="quarter" idx="5"/>
          </p:nvPr>
        </p:nvSpPr>
        <p:spPr/>
        <p:txBody>
          <a:bodyPr/>
          <a:lstStyle/>
          <a:p>
            <a:pPr>
              <a:defRPr/>
            </a:pPr>
            <a:fld id="{F50C3D00-B2F6-4D83-A049-FE51B6E62AD3}" type="slidenum">
              <a:rPr lang="en-US" smtClean="0"/>
              <a:pPr>
                <a:defRPr/>
              </a:pPr>
              <a:t>2</a:t>
            </a:fld>
            <a:endParaRPr lang="en-US"/>
          </a:p>
        </p:txBody>
      </p:sp>
    </p:spTree>
    <p:extLst>
      <p:ext uri="{BB962C8B-B14F-4D97-AF65-F5344CB8AC3E}">
        <p14:creationId xmlns:p14="http://schemas.microsoft.com/office/powerpoint/2010/main" val="514068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5FE23-4DCA-BCA7-E96C-B95BA7EC96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04D0F4-D0E3-23F1-D93A-ADB425A4A2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25460D-F4CC-E2AD-31E8-B959689855FB}"/>
              </a:ext>
            </a:extLst>
          </p:cNvPr>
          <p:cNvSpPr>
            <a:spLocks noGrp="1"/>
          </p:cNvSpPr>
          <p:nvPr>
            <p:ph type="body" idx="1"/>
          </p:nvPr>
        </p:nvSpPr>
        <p:spPr/>
        <p:txBody>
          <a:bodyPr/>
          <a:lstStyle/>
          <a:p>
            <a:pPr rtl="0" eaLnBrk="1" fontAlgn="t" latinLnBrk="0" hangingPunct="1"/>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p:txBody>
      </p:sp>
      <p:sp>
        <p:nvSpPr>
          <p:cNvPr id="4" name="Slide Number Placeholder 3">
            <a:extLst>
              <a:ext uri="{FF2B5EF4-FFF2-40B4-BE49-F238E27FC236}">
                <a16:creationId xmlns:a16="http://schemas.microsoft.com/office/drawing/2014/main" id="{10839884-FEBB-2BA6-429B-0D926D375442}"/>
              </a:ext>
            </a:extLst>
          </p:cNvPr>
          <p:cNvSpPr>
            <a:spLocks noGrp="1"/>
          </p:cNvSpPr>
          <p:nvPr>
            <p:ph type="sldNum" sz="quarter" idx="5"/>
          </p:nvPr>
        </p:nvSpPr>
        <p:spPr/>
        <p:txBody>
          <a:bodyPr/>
          <a:lstStyle/>
          <a:p>
            <a:pPr>
              <a:defRPr/>
            </a:pPr>
            <a:fld id="{F50C3D00-B2F6-4D83-A049-FE51B6E62AD3}" type="slidenum">
              <a:rPr lang="en-US" smtClean="0"/>
              <a:pPr>
                <a:defRPr/>
              </a:pPr>
              <a:t>3</a:t>
            </a:fld>
            <a:endParaRPr lang="en-US"/>
          </a:p>
        </p:txBody>
      </p:sp>
    </p:spTree>
    <p:extLst>
      <p:ext uri="{BB962C8B-B14F-4D97-AF65-F5344CB8AC3E}">
        <p14:creationId xmlns:p14="http://schemas.microsoft.com/office/powerpoint/2010/main" val="1577824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A369D-E53F-036F-B841-209F6F7E3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580B4-A3CE-24B7-2805-9DB0719668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B29CB-9CA5-D9A3-FCFE-1D37C425C09F}"/>
              </a:ext>
            </a:extLst>
          </p:cNvPr>
          <p:cNvSpPr>
            <a:spLocks noGrp="1"/>
          </p:cNvSpPr>
          <p:nvPr>
            <p:ph type="body" idx="1"/>
          </p:nvPr>
        </p:nvSpPr>
        <p:spPr/>
        <p:txBody>
          <a:bodyPr/>
          <a:lstStyle/>
          <a:p>
            <a:pPr marL="0" marR="0" lvl="0" indent="0" algn="l" defTabSz="914400" rtl="0" eaLnBrk="1" fontAlgn="t" latinLnBrk="0" hangingPunct="1">
              <a:lnSpc>
                <a:spcPct val="100000"/>
              </a:lnSpc>
              <a:spcBef>
                <a:spcPct val="30000"/>
              </a:spcBef>
              <a:spcAft>
                <a:spcPct val="0"/>
              </a:spcAft>
              <a:buClrTx/>
              <a:buSzTx/>
              <a:buFontTx/>
              <a:buNone/>
              <a:tabLst/>
              <a:defRPr/>
            </a:pPr>
            <a:r>
              <a:rPr lang="en-US" sz="900" kern="1200" dirty="0">
                <a:solidFill>
                  <a:schemeClr val="tx1"/>
                </a:solidFill>
                <a:effectLst/>
                <a:latin typeface="Verdana" pitchFamily="64" charset="0"/>
                <a:ea typeface="ＭＳ Ｐゴシック" pitchFamily="64" charset="-128"/>
                <a:cs typeface="ＭＳ Ｐゴシック" pitchFamily="64" charset="-128"/>
              </a:rPr>
              <a:t>Character development is not accomplished solely through a single program. It is how we as adults in their lives show up in everyday interactions. It is the way we create experiences within supportive environments where young people can belong, grow, contribute, and thrive.</a:t>
            </a:r>
          </a:p>
          <a:p>
            <a:pPr rtl="0" eaLnBrk="1" fontAlgn="t" latinLnBrk="0" hangingPunct="1"/>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1" fontAlgn="t" latinLnBrk="0" hangingPunct="1">
              <a:lnSpc>
                <a:spcPct val="100000"/>
              </a:lnSpc>
              <a:spcBef>
                <a:spcPct val="30000"/>
              </a:spcBef>
              <a:spcAft>
                <a:spcPct val="0"/>
              </a:spcAft>
              <a:buClrTx/>
              <a:buSzTx/>
              <a:buFontTx/>
              <a:buNone/>
              <a:tabLst/>
              <a:defRPr/>
            </a:pPr>
            <a:r>
              <a:rPr lang="en-US" sz="900" b="1" i="0" kern="1200" dirty="0">
                <a:solidFill>
                  <a:schemeClr val="tx1"/>
                </a:solidFill>
                <a:effectLst/>
                <a:latin typeface="Verdana" pitchFamily="64" charset="0"/>
                <a:ea typeface="ＭＳ Ｐゴシック" pitchFamily="64" charset="-128"/>
                <a:cs typeface="ＭＳ Ｐゴシック" pitchFamily="64" charset="-128"/>
              </a:rPr>
              <a:t>Since important work that has been happening since 2017 through the Character Development Learning Institute, character development happens through relationships, supportive environments, and intentional adult actions that are improved over time, not through standalone experiences. A warm welcome consistently practiced that becomes a welcome routine, can help create the conditions where young people feel safe, known, valued, and ready to participate. </a:t>
            </a:r>
          </a:p>
          <a:p>
            <a:pPr rtl="0" eaLnBrk="1" fontAlgn="t" latinLnBrk="0" hangingPunct="1"/>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p:txBody>
      </p:sp>
      <p:sp>
        <p:nvSpPr>
          <p:cNvPr id="4" name="Slide Number Placeholder 3">
            <a:extLst>
              <a:ext uri="{FF2B5EF4-FFF2-40B4-BE49-F238E27FC236}">
                <a16:creationId xmlns:a16="http://schemas.microsoft.com/office/drawing/2014/main" id="{FAE94544-BE8B-4B96-EAA3-A59F87050651}"/>
              </a:ext>
            </a:extLst>
          </p:cNvPr>
          <p:cNvSpPr>
            <a:spLocks noGrp="1"/>
          </p:cNvSpPr>
          <p:nvPr>
            <p:ph type="sldNum" sz="quarter" idx="5"/>
          </p:nvPr>
        </p:nvSpPr>
        <p:spPr/>
        <p:txBody>
          <a:bodyPr/>
          <a:lstStyle/>
          <a:p>
            <a:pPr>
              <a:defRPr/>
            </a:pPr>
            <a:fld id="{F50C3D00-B2F6-4D83-A049-FE51B6E62AD3}" type="slidenum">
              <a:rPr lang="en-US" smtClean="0"/>
              <a:pPr>
                <a:defRPr/>
              </a:pPr>
              <a:t>4</a:t>
            </a:fld>
            <a:endParaRPr lang="en-US"/>
          </a:p>
        </p:txBody>
      </p:sp>
    </p:spTree>
    <p:extLst>
      <p:ext uri="{BB962C8B-B14F-4D97-AF65-F5344CB8AC3E}">
        <p14:creationId xmlns:p14="http://schemas.microsoft.com/office/powerpoint/2010/main" val="1448034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27DD6-D01A-9F8C-D049-598747D6B9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7B0A2C-0EC3-D878-EAE2-739844DB7B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81EEEC-8D22-5401-8AA6-CED35DC0E2B9}"/>
              </a:ext>
            </a:extLst>
          </p:cNvPr>
          <p:cNvSpPr>
            <a:spLocks noGrp="1"/>
          </p:cNvSpPr>
          <p:nvPr>
            <p:ph type="body" idx="1"/>
          </p:nvPr>
        </p:nvSpPr>
        <p:spPr/>
        <p:txBody>
          <a:bodyPr/>
          <a:lstStyle/>
          <a:p>
            <a:r>
              <a:rPr lang="en-US" dirty="0"/>
              <a:t>Character development is not one more thing to do. It is what happens when we use everyday moments intentionally to help young people grow. This also includes how we show up for each other. We decided to choose one practice that is easy for Y folks to practice everyday in their programs, team meetings, and more! It can be a </a:t>
            </a:r>
            <a:r>
              <a:rPr lang="en-US" sz="900" b="0" i="0" kern="1200" dirty="0">
                <a:solidFill>
                  <a:schemeClr val="tx1"/>
                </a:solidFill>
                <a:effectLst/>
                <a:latin typeface="Verdana" pitchFamily="64" charset="0"/>
                <a:ea typeface="ＭＳ Ｐゴシック" pitchFamily="64" charset="-128"/>
                <a:cs typeface="ＭＳ Ｐゴシック" pitchFamily="64" charset="-128"/>
              </a:rPr>
              <a:t>powerful example of how adult practices become visible in everyday interactions. </a:t>
            </a:r>
          </a:p>
          <a:p>
            <a:pPr marL="0" marR="0" lvl="0" indent="0" algn="l" defTabSz="914400" rtl="0" eaLnBrk="0" fontAlgn="t" latinLnBrk="0" hangingPunct="0">
              <a:lnSpc>
                <a:spcPct val="100000"/>
              </a:lnSpc>
              <a:spcBef>
                <a:spcPct val="30000"/>
              </a:spcBef>
              <a:spcAft>
                <a:spcPct val="0"/>
              </a:spcAft>
              <a:buClrTx/>
              <a:buSzTx/>
              <a:buFontTx/>
              <a:buNone/>
              <a:tabLst/>
              <a:defRPr/>
            </a:pPr>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marL="171450" marR="0" lvl="0" indent="-171450" algn="l" defTabSz="914400" rtl="0" eaLnBrk="0" fontAlgn="t" latinLnBrk="0" hangingPunct="0">
              <a:lnSpc>
                <a:spcPct val="100000"/>
              </a:lnSpc>
              <a:spcBef>
                <a:spcPct val="30000"/>
              </a:spcBef>
              <a:spcAft>
                <a:spcPct val="0"/>
              </a:spcAft>
              <a:buClrTx/>
              <a:buSzTx/>
              <a:buFont typeface="Arial" panose="020B0604020202020204" pitchFamily="34" charset="0"/>
              <a:buChar char="•"/>
              <a:tabLst/>
              <a:defRPr/>
            </a:pPr>
            <a:r>
              <a:rPr lang="en-US" sz="900" b="0" i="0" kern="1200" dirty="0">
                <a:solidFill>
                  <a:schemeClr val="tx1"/>
                </a:solidFill>
                <a:effectLst/>
                <a:latin typeface="Verdana" pitchFamily="64" charset="0"/>
                <a:ea typeface="ＭＳ Ｐゴシック" pitchFamily="64" charset="-128"/>
                <a:cs typeface="ＭＳ Ｐゴシック" pitchFamily="64" charset="-128"/>
              </a:rPr>
              <a:t>A warm welcome is often the first character-building moment of the day. It communicates belonging, models empathy, strengthens relationships, supports emotional readiness, creates opportunities for responsibility, and opens the door for personal growth.</a:t>
            </a:r>
          </a:p>
          <a:p>
            <a:pPr marL="171450" marR="0" lvl="0" indent="-171450" algn="l" defTabSz="914400" rtl="0" eaLnBrk="0" fontAlgn="t" latinLnBrk="0" hangingPunct="0">
              <a:lnSpc>
                <a:spcPct val="100000"/>
              </a:lnSpc>
              <a:spcBef>
                <a:spcPct val="30000"/>
              </a:spcBef>
              <a:spcAft>
                <a:spcPct val="0"/>
              </a:spcAft>
              <a:buClrTx/>
              <a:buSzTx/>
              <a:buFont typeface="Arial" panose="020B0604020202020204" pitchFamily="34" charset="0"/>
              <a:buChar char="•"/>
              <a:tabLst/>
              <a:defRPr/>
            </a:pPr>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0" fontAlgn="t" latinLnBrk="0" hangingPunct="0">
              <a:lnSpc>
                <a:spcPct val="100000"/>
              </a:lnSpc>
              <a:spcBef>
                <a:spcPct val="30000"/>
              </a:spcBef>
              <a:spcAft>
                <a:spcPct val="0"/>
              </a:spcAft>
              <a:buClrTx/>
              <a:buSzTx/>
              <a:buFontTx/>
              <a:buNone/>
              <a:tabLst/>
              <a:defRPr/>
            </a:pPr>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rtl="0" eaLnBrk="1" fontAlgn="ctr" latinLnBrk="0" hangingPunct="1"/>
            <a:r>
              <a:rPr lang="en-US" sz="900" b="0" i="1" u="none" strike="noStrike" kern="1200" dirty="0">
                <a:solidFill>
                  <a:schemeClr val="tx1"/>
                </a:solidFill>
                <a:effectLst/>
                <a:latin typeface="Verdana" pitchFamily="64" charset="0"/>
                <a:ea typeface="ＭＳ Ｐゴシック" pitchFamily="64" charset="-128"/>
                <a:cs typeface="ＭＳ Ｐゴシック" pitchFamily="64" charset="-128"/>
              </a:rPr>
              <a:t>Empathy</a:t>
            </a:r>
          </a:p>
          <a:p>
            <a:pPr rtl="0" eaLnBrk="1" fontAlgn="ctr" latinLnBrk="0" hangingPunct="1"/>
            <a:r>
              <a:rPr lang="en-US" sz="900" b="0" i="1" u="none" strike="noStrike" kern="1200" dirty="0">
                <a:solidFill>
                  <a:schemeClr val="tx1"/>
                </a:solidFill>
                <a:effectLst/>
                <a:latin typeface="Verdana" pitchFamily="64" charset="0"/>
                <a:ea typeface="ＭＳ Ｐゴシック" pitchFamily="64" charset="-128"/>
                <a:cs typeface="ＭＳ Ｐゴシック" pitchFamily="64" charset="-128"/>
              </a:rPr>
              <a:t>Greeting youth by name, noticing who may be withdrawn, and showing interest in their experiences communicates, "I see you and you matter." This reflects understanding and valuing others' perspectives and experiences. </a:t>
            </a:r>
          </a:p>
          <a:p>
            <a:pPr rtl="0" eaLnBrk="1" fontAlgn="ctr" latinLnBrk="0" hangingPunct="1"/>
            <a:r>
              <a:rPr lang="en-US" sz="900" b="0" i="1" u="none" strike="noStrike" kern="1200" dirty="0">
                <a:solidFill>
                  <a:schemeClr val="tx1"/>
                </a:solidFill>
                <a:effectLst/>
                <a:latin typeface="Verdana" pitchFamily="64" charset="0"/>
                <a:ea typeface="ＭＳ Ｐゴシック" pitchFamily="64" charset="-128"/>
                <a:cs typeface="ＭＳ Ｐゴシック" pitchFamily="64" charset="-128"/>
              </a:rPr>
              <a:t>Relationship Building</a:t>
            </a:r>
          </a:p>
          <a:p>
            <a:pPr rtl="0" eaLnBrk="1" fontAlgn="ctr" latinLnBrk="0" hangingPunct="1"/>
            <a:r>
              <a:rPr lang="en-US" sz="900" b="0" i="1" u="none" strike="noStrike" kern="1200" dirty="0">
                <a:solidFill>
                  <a:schemeClr val="tx1"/>
                </a:solidFill>
                <a:effectLst/>
                <a:latin typeface="Verdana" pitchFamily="64" charset="0"/>
                <a:ea typeface="ＭＳ Ｐゴシック" pitchFamily="64" charset="-128"/>
                <a:cs typeface="ＭＳ Ｐゴシック" pitchFamily="64" charset="-128"/>
              </a:rPr>
              <a:t>Consistent welcomes create trust, belonging, and connection. Simple actions such as learning names, checking in, and creating a welcoming tone help youth feel connected to adults and peers. </a:t>
            </a:r>
          </a:p>
          <a:p>
            <a:pPr rtl="0" eaLnBrk="1" fontAlgn="ctr" latinLnBrk="0" hangingPunct="1"/>
            <a:r>
              <a:rPr lang="en-US" sz="900" b="0" i="1" u="none" strike="noStrike" kern="1200" dirty="0">
                <a:solidFill>
                  <a:schemeClr val="tx1"/>
                </a:solidFill>
                <a:effectLst/>
                <a:latin typeface="Verdana" pitchFamily="64" charset="0"/>
                <a:ea typeface="ＭＳ Ｐゴシック" pitchFamily="64" charset="-128"/>
                <a:cs typeface="ＭＳ Ｐゴシック" pitchFamily="64" charset="-128"/>
              </a:rPr>
              <a:t>Emotion Management </a:t>
            </a:r>
          </a:p>
          <a:p>
            <a:pPr rtl="0" eaLnBrk="1" fontAlgn="ctr" latinLnBrk="0" hangingPunct="1"/>
            <a:r>
              <a:rPr lang="en-US" sz="900" b="0" i="1" u="none" strike="noStrike" kern="1200" dirty="0">
                <a:solidFill>
                  <a:schemeClr val="tx1"/>
                </a:solidFill>
                <a:effectLst/>
                <a:latin typeface="Verdana" pitchFamily="64" charset="0"/>
                <a:ea typeface="ＭＳ Ｐゴシック" pitchFamily="64" charset="-128"/>
                <a:cs typeface="ＭＳ Ｐゴシック" pitchFamily="64" charset="-128"/>
              </a:rPr>
              <a:t>A calm, predictable welcome routine can help youth regulate emotions as they transition into a program space. Check-ins provide opportunities to acknowledge feelings and help youth reset if needed. </a:t>
            </a:r>
          </a:p>
          <a:p>
            <a:pPr rtl="0" eaLnBrk="1" fontAlgn="ctr" latinLnBrk="0" hangingPunct="1"/>
            <a:r>
              <a:rPr lang="en-US" sz="900" b="0" i="1" u="none" strike="noStrike" kern="1200" dirty="0">
                <a:solidFill>
                  <a:schemeClr val="tx1"/>
                </a:solidFill>
                <a:effectLst/>
                <a:latin typeface="Verdana" pitchFamily="64" charset="0"/>
                <a:ea typeface="ＭＳ Ｐゴシック" pitchFamily="64" charset="-128"/>
                <a:cs typeface="ＭＳ Ｐゴシック" pitchFamily="64" charset="-128"/>
              </a:rPr>
              <a:t>Responsibility </a:t>
            </a:r>
          </a:p>
          <a:p>
            <a:pPr rtl="0" eaLnBrk="1" fontAlgn="ctr" latinLnBrk="0" hangingPunct="1"/>
            <a:r>
              <a:rPr lang="en-US" sz="900" b="0" i="1" u="none" strike="noStrike" kern="1200" dirty="0">
                <a:solidFill>
                  <a:schemeClr val="tx1"/>
                </a:solidFill>
                <a:effectLst/>
                <a:latin typeface="Verdana" pitchFamily="64" charset="0"/>
                <a:ea typeface="ＭＳ Ｐゴシック" pitchFamily="64" charset="-128"/>
                <a:cs typeface="ＭＳ Ｐゴシック" pitchFamily="64" charset="-128"/>
              </a:rPr>
              <a:t>Youth can be given meaningful roles in welcoming others, leading greetings, or helping newcomers feel included. This builds reliability, contribution, and ownership. </a:t>
            </a:r>
          </a:p>
          <a:p>
            <a:pPr rtl="0" eaLnBrk="1" fontAlgn="t" latinLnBrk="0" hangingPunct="1"/>
            <a:r>
              <a:rPr lang="en-US" sz="900" b="0" i="1" u="none" strike="noStrike" kern="1200" dirty="0">
                <a:solidFill>
                  <a:schemeClr val="tx1"/>
                </a:solidFill>
                <a:effectLst/>
                <a:latin typeface="Verdana" pitchFamily="64" charset="0"/>
                <a:ea typeface="ＭＳ Ｐゴシック" pitchFamily="64" charset="-128"/>
                <a:cs typeface="ＭＳ Ｐゴシック" pitchFamily="64" charset="-128"/>
              </a:rPr>
              <a:t>Personal Development </a:t>
            </a:r>
          </a:p>
          <a:p>
            <a:pPr rtl="0" eaLnBrk="1" fontAlgn="t" latinLnBrk="0" hangingPunct="1"/>
            <a:r>
              <a:rPr lang="en-US" sz="900" b="0" i="1" u="none" strike="noStrike" kern="1200" dirty="0">
                <a:solidFill>
                  <a:schemeClr val="tx1"/>
                </a:solidFill>
                <a:effectLst/>
                <a:latin typeface="Verdana" pitchFamily="64" charset="0"/>
                <a:ea typeface="ＭＳ Ｐゴシック" pitchFamily="64" charset="-128"/>
                <a:cs typeface="ＭＳ Ｐゴシック" pitchFamily="64" charset="-128"/>
              </a:rPr>
              <a:t>Welcoming interactions can encourage reflection, goal setting, and growth. Questions such as "What are you hoping to accomplish today?" help youth connect participation to their own development.</a:t>
            </a:r>
          </a:p>
          <a:p>
            <a:pPr rtl="0" eaLnBrk="1" fontAlgn="t" latinLnBrk="0" hangingPunct="1"/>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pPr rtl="0" eaLnBrk="1" fontAlgn="t" latinLnBrk="0" hangingPunct="1"/>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p:txBody>
      </p:sp>
      <p:sp>
        <p:nvSpPr>
          <p:cNvPr id="4" name="Slide Number Placeholder 3">
            <a:extLst>
              <a:ext uri="{FF2B5EF4-FFF2-40B4-BE49-F238E27FC236}">
                <a16:creationId xmlns:a16="http://schemas.microsoft.com/office/drawing/2014/main" id="{E5542410-BA22-1521-3AD9-BB014FBFB398}"/>
              </a:ext>
            </a:extLst>
          </p:cNvPr>
          <p:cNvSpPr>
            <a:spLocks noGrp="1"/>
          </p:cNvSpPr>
          <p:nvPr>
            <p:ph type="sldNum" sz="quarter" idx="5"/>
          </p:nvPr>
        </p:nvSpPr>
        <p:spPr/>
        <p:txBody>
          <a:bodyPr/>
          <a:lstStyle/>
          <a:p>
            <a:pPr>
              <a:defRPr/>
            </a:pPr>
            <a:fld id="{F50C3D00-B2F6-4D83-A049-FE51B6E62AD3}" type="slidenum">
              <a:rPr lang="en-US" smtClean="0"/>
              <a:pPr>
                <a:defRPr/>
              </a:pPr>
              <a:t>5</a:t>
            </a:fld>
            <a:endParaRPr lang="en-US"/>
          </a:p>
        </p:txBody>
      </p:sp>
    </p:spTree>
    <p:extLst>
      <p:ext uri="{BB962C8B-B14F-4D97-AF65-F5344CB8AC3E}">
        <p14:creationId xmlns:p14="http://schemas.microsoft.com/office/powerpoint/2010/main" val="227667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2734D-1556-7780-8C7D-BDB9ABCC7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8F5836-7587-F900-BBBC-830A7E8627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5F3180-0484-D630-AC3E-17423FFAD557}"/>
              </a:ext>
            </a:extLst>
          </p:cNvPr>
          <p:cNvSpPr>
            <a:spLocks noGrp="1"/>
          </p:cNvSpPr>
          <p:nvPr>
            <p:ph type="body" idx="1"/>
          </p:nvPr>
        </p:nvSpPr>
        <p:spPr/>
        <p:txBody>
          <a:bodyPr/>
          <a:lstStyle/>
          <a:p>
            <a:pPr rtl="0" eaLnBrk="1" fontAlgn="t" latinLnBrk="0" hangingPunct="1"/>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Another tool and practice is applying measurement to what we do. The quick survey today also showed how we use different language and words to describe character development. </a:t>
            </a:r>
          </a:p>
          <a:p>
            <a:pPr rtl="0" eaLnBrk="1" fontAlgn="t" latinLnBrk="0" hangingPunct="1"/>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1" fontAlgn="t" latinLnBrk="0" hangingPunct="1">
              <a:lnSpc>
                <a:spcPct val="100000"/>
              </a:lnSpc>
              <a:spcBef>
                <a:spcPct val="30000"/>
              </a:spcBef>
              <a:spcAft>
                <a:spcPct val="0"/>
              </a:spcAft>
              <a:buClrTx/>
              <a:buSzTx/>
              <a:buFontTx/>
              <a:buNone/>
              <a:tabLst/>
              <a:defRPr/>
            </a:pPr>
            <a:r>
              <a:rPr lang="en-US" sz="900" b="1" i="1" kern="1200" dirty="0">
                <a:solidFill>
                  <a:schemeClr val="tx1"/>
                </a:solidFill>
                <a:effectLst/>
                <a:latin typeface="Verdana" pitchFamily="64" charset="0"/>
                <a:ea typeface="ＭＳ Ｐゴシック" pitchFamily="64" charset="-128"/>
                <a:cs typeface="ＭＳ Ｐゴシック" pitchFamily="64" charset="-128"/>
              </a:rPr>
              <a:t>Data is most valuable when it helps us learn, adapt, and improve, rather than simply measure results. </a:t>
            </a:r>
          </a:p>
          <a:p>
            <a:pPr marL="171450" marR="0" lvl="0" indent="-171450" algn="l" defTabSz="914400" rtl="0" eaLnBrk="1" fontAlgn="t" latinLnBrk="0" hangingPunct="1">
              <a:lnSpc>
                <a:spcPct val="100000"/>
              </a:lnSpc>
              <a:spcBef>
                <a:spcPct val="30000"/>
              </a:spcBef>
              <a:spcAft>
                <a:spcPct val="0"/>
              </a:spcAft>
              <a:buClrTx/>
              <a:buSzTx/>
              <a:buFont typeface="Arial" panose="020B0604020202020204" pitchFamily="34" charset="0"/>
              <a:buChar char="•"/>
              <a:tabLst/>
              <a:defRPr/>
            </a:pPr>
            <a:r>
              <a:rPr lang="en-US" sz="900" b="0" i="1" kern="1200" dirty="0">
                <a:solidFill>
                  <a:schemeClr val="tx1"/>
                </a:solidFill>
                <a:effectLst/>
                <a:latin typeface="Verdana" pitchFamily="64" charset="0"/>
                <a:ea typeface="ＭＳ Ｐゴシック" pitchFamily="64" charset="-128"/>
                <a:cs typeface="ＭＳ Ｐゴシック" pitchFamily="64" charset="-128"/>
              </a:rPr>
              <a:t>Quick data checks help adults notice what's working, identify opportunities for growth, and make small adjustments that strengthen character-building experiences over time. </a:t>
            </a:r>
          </a:p>
          <a:p>
            <a:pPr marL="171450" marR="0" lvl="0" indent="-171450" algn="l" defTabSz="914400" rtl="0" eaLnBrk="1" fontAlgn="t" latinLnBrk="0" hangingPunct="1">
              <a:lnSpc>
                <a:spcPct val="100000"/>
              </a:lnSpc>
              <a:spcBef>
                <a:spcPct val="30000"/>
              </a:spcBef>
              <a:spcAft>
                <a:spcPct val="0"/>
              </a:spcAft>
              <a:buClrTx/>
              <a:buSzTx/>
              <a:buFont typeface="Arial" panose="020B0604020202020204" pitchFamily="34" charset="0"/>
              <a:buChar char="•"/>
              <a:tabLst/>
              <a:defRPr/>
            </a:pPr>
            <a:r>
              <a:rPr lang="en-US" sz="900" b="0" i="1" kern="1200" dirty="0">
                <a:solidFill>
                  <a:schemeClr val="tx1"/>
                </a:solidFill>
                <a:effectLst/>
                <a:latin typeface="Verdana" pitchFamily="64" charset="0"/>
                <a:ea typeface="ＭＳ Ｐゴシック" pitchFamily="64" charset="-128"/>
                <a:cs typeface="ＭＳ Ｐゴシック" pitchFamily="64" charset="-128"/>
              </a:rPr>
              <a:t>Quick data checks turn everyday observations and feedback into learning, helping adults strengthen relationships, improve practice, and better support youth character development</a:t>
            </a:r>
          </a:p>
          <a:p>
            <a:pPr marL="0" marR="0" lvl="0" indent="0" algn="l" defTabSz="914400" rtl="0" eaLnBrk="1" fontAlgn="t" latinLnBrk="0" hangingPunct="1">
              <a:lnSpc>
                <a:spcPct val="100000"/>
              </a:lnSpc>
              <a:spcBef>
                <a:spcPct val="30000"/>
              </a:spcBef>
              <a:spcAft>
                <a:spcPct val="0"/>
              </a:spcAft>
              <a:buClrTx/>
              <a:buSzTx/>
              <a:buFontTx/>
              <a:buNone/>
              <a:tabLst/>
              <a:defRPr/>
            </a:pPr>
            <a:endParaRPr lang="en-US" sz="900" b="0" i="1"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1" fontAlgn="t" latinLnBrk="0" hangingPunct="1">
              <a:lnSpc>
                <a:spcPct val="100000"/>
              </a:lnSpc>
              <a:spcBef>
                <a:spcPct val="30000"/>
              </a:spcBef>
              <a:spcAft>
                <a:spcPct val="0"/>
              </a:spcAft>
              <a:buClrTx/>
              <a:buSzTx/>
              <a:buFontTx/>
              <a:buNone/>
              <a:tabLst/>
              <a:defRPr/>
            </a:pPr>
            <a:r>
              <a:rPr lang="en-US" sz="900" b="0" i="1" kern="1200" dirty="0">
                <a:solidFill>
                  <a:schemeClr val="tx1"/>
                </a:solidFill>
                <a:effectLst/>
                <a:latin typeface="Verdana" pitchFamily="64" charset="0"/>
                <a:ea typeface="ＭＳ Ｐゴシック" pitchFamily="64" charset="-128"/>
                <a:cs typeface="ＭＳ Ｐゴシック" pitchFamily="64" charset="-128"/>
              </a:rPr>
              <a:t>We invite you to think how you have done or witnessed something like this or in the past with your staff, in your programs, or in other spaces with people.</a:t>
            </a:r>
          </a:p>
          <a:p>
            <a:pPr rtl="0" eaLnBrk="1" fontAlgn="t" latinLnBrk="0" hangingPunct="1"/>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lvl="0" fontAlgn="t"/>
            <a:r>
              <a:rPr lang="en-US" sz="900" b="0" i="1" kern="1200" dirty="0">
                <a:solidFill>
                  <a:schemeClr val="tx1"/>
                </a:solidFill>
                <a:effectLst/>
                <a:latin typeface="Verdana" pitchFamily="64" charset="0"/>
                <a:ea typeface="ＭＳ Ｐゴシック" pitchFamily="64" charset="-128"/>
                <a:cs typeface="ＭＳ Ｐゴシック" pitchFamily="64" charset="-128"/>
              </a:rPr>
              <a:t>Empathy: Helps adults understand youth perspectives.</a:t>
            </a:r>
          </a:p>
          <a:p>
            <a:pPr lvl="0" fontAlgn="t"/>
            <a:r>
              <a:rPr lang="en-US" sz="900" b="0" i="1" kern="1200" dirty="0">
                <a:solidFill>
                  <a:schemeClr val="tx1"/>
                </a:solidFill>
                <a:effectLst/>
                <a:latin typeface="Verdana" pitchFamily="64" charset="0"/>
                <a:ea typeface="ＭＳ Ｐゴシック" pitchFamily="64" charset="-128"/>
                <a:cs typeface="ＭＳ Ｐゴシック" pitchFamily="64" charset="-128"/>
              </a:rPr>
              <a:t>Emotion Management: Identifies emotional needs and concerns.</a:t>
            </a:r>
          </a:p>
          <a:p>
            <a:pPr lvl="0" fontAlgn="t"/>
            <a:r>
              <a:rPr lang="en-US" sz="900" b="0" i="1" kern="1200" dirty="0">
                <a:solidFill>
                  <a:schemeClr val="tx1"/>
                </a:solidFill>
                <a:effectLst/>
                <a:latin typeface="Verdana" pitchFamily="64" charset="0"/>
                <a:ea typeface="ＭＳ Ｐゴシック" pitchFamily="64" charset="-128"/>
                <a:cs typeface="ＭＳ Ｐゴシック" pitchFamily="64" charset="-128"/>
              </a:rPr>
              <a:t>Responsibility: Encourages accountability for youth experiences.</a:t>
            </a:r>
          </a:p>
          <a:p>
            <a:pPr lvl="0" fontAlgn="t"/>
            <a:r>
              <a:rPr lang="en-US" sz="900" b="0" i="1" kern="1200" dirty="0">
                <a:solidFill>
                  <a:schemeClr val="tx1"/>
                </a:solidFill>
                <a:effectLst/>
                <a:latin typeface="Verdana" pitchFamily="64" charset="0"/>
                <a:ea typeface="ＭＳ Ｐゴシック" pitchFamily="64" charset="-128"/>
                <a:cs typeface="ＭＳ Ｐゴシック" pitchFamily="64" charset="-128"/>
              </a:rPr>
              <a:t>Personal Development: Supports reflection and growth.</a:t>
            </a:r>
          </a:p>
          <a:p>
            <a:pPr lvl="0" fontAlgn="t"/>
            <a:r>
              <a:rPr lang="en-US" sz="900" b="0" i="1" kern="1200" dirty="0">
                <a:solidFill>
                  <a:schemeClr val="tx1"/>
                </a:solidFill>
                <a:effectLst/>
                <a:latin typeface="Verdana" pitchFamily="64" charset="0"/>
                <a:ea typeface="ＭＳ Ｐゴシック" pitchFamily="64" charset="-128"/>
                <a:cs typeface="ＭＳ Ｐゴシック" pitchFamily="64" charset="-128"/>
              </a:rPr>
              <a:t>Relationship Building: Reveals opportunities to strengthen connections.</a:t>
            </a:r>
          </a:p>
          <a:p>
            <a:pPr rtl="0" eaLnBrk="1" fontAlgn="t" latinLnBrk="0" hangingPunct="1"/>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1" fontAlgn="t" latinLnBrk="0" hangingPunct="1">
              <a:lnSpc>
                <a:spcPct val="100000"/>
              </a:lnSpc>
              <a:spcBef>
                <a:spcPct val="30000"/>
              </a:spcBef>
              <a:spcAft>
                <a:spcPct val="0"/>
              </a:spcAft>
              <a:buClrTx/>
              <a:buSzTx/>
              <a:buFontTx/>
              <a:buNone/>
              <a:tabLst/>
              <a:defRPr/>
            </a:pPr>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pPr rtl="0" eaLnBrk="1" fontAlgn="t" latinLnBrk="0" hangingPunct="1"/>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0" fontAlgn="t" latinLnBrk="0" hangingPunct="0">
              <a:lnSpc>
                <a:spcPct val="100000"/>
              </a:lnSpc>
              <a:spcBef>
                <a:spcPct val="30000"/>
              </a:spcBef>
              <a:spcAft>
                <a:spcPct val="0"/>
              </a:spcAft>
              <a:buClrTx/>
              <a:buSzTx/>
              <a:buFontTx/>
              <a:buNone/>
              <a:tabLst/>
              <a:defRPr/>
            </a:pPr>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p:txBody>
      </p:sp>
      <p:sp>
        <p:nvSpPr>
          <p:cNvPr id="4" name="Slide Number Placeholder 3">
            <a:extLst>
              <a:ext uri="{FF2B5EF4-FFF2-40B4-BE49-F238E27FC236}">
                <a16:creationId xmlns:a16="http://schemas.microsoft.com/office/drawing/2014/main" id="{F5CF5578-C1FA-0A2A-AB70-F0B63C0BFE1A}"/>
              </a:ext>
            </a:extLst>
          </p:cNvPr>
          <p:cNvSpPr>
            <a:spLocks noGrp="1"/>
          </p:cNvSpPr>
          <p:nvPr>
            <p:ph type="sldNum" sz="quarter" idx="5"/>
          </p:nvPr>
        </p:nvSpPr>
        <p:spPr/>
        <p:txBody>
          <a:bodyPr/>
          <a:lstStyle/>
          <a:p>
            <a:pPr>
              <a:defRPr/>
            </a:pPr>
            <a:fld id="{F50C3D00-B2F6-4D83-A049-FE51B6E62AD3}" type="slidenum">
              <a:rPr lang="en-US" smtClean="0"/>
              <a:pPr>
                <a:defRPr/>
              </a:pPr>
              <a:t>6</a:t>
            </a:fld>
            <a:endParaRPr lang="en-US"/>
          </a:p>
        </p:txBody>
      </p:sp>
    </p:spTree>
    <p:extLst>
      <p:ext uri="{BB962C8B-B14F-4D97-AF65-F5344CB8AC3E}">
        <p14:creationId xmlns:p14="http://schemas.microsoft.com/office/powerpoint/2010/main" val="1259971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B5D03-8A24-FC4A-9AF2-768C047802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E974B-0806-20EB-A49B-BA245A234F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DF6CC3-92D6-ED4C-9AB0-14D792E98422}"/>
              </a:ext>
            </a:extLst>
          </p:cNvPr>
          <p:cNvSpPr>
            <a:spLocks noGrp="1"/>
          </p:cNvSpPr>
          <p:nvPr>
            <p:ph type="body" idx="1"/>
          </p:nvPr>
        </p:nvSpPr>
        <p:spPr/>
        <p:txBody>
          <a:bodyPr/>
          <a:lstStyle/>
          <a:p>
            <a:pPr marL="0" marR="0" lvl="0" indent="0" algn="l" defTabSz="914400" rtl="0" eaLnBrk="0" fontAlgn="t" latinLnBrk="0" hangingPunct="0">
              <a:lnSpc>
                <a:spcPct val="100000"/>
              </a:lnSpc>
              <a:spcBef>
                <a:spcPct val="30000"/>
              </a:spcBef>
              <a:spcAft>
                <a:spcPct val="0"/>
              </a:spcAft>
              <a:buClrTx/>
              <a:buSzTx/>
              <a:buFontTx/>
              <a:buNone/>
              <a:tabLst/>
              <a:defRPr/>
            </a:pPr>
            <a:r>
              <a:rPr lang="en-US" sz="900" b="0" i="0" kern="1200" dirty="0">
                <a:solidFill>
                  <a:schemeClr val="tx1"/>
                </a:solidFill>
                <a:effectLst/>
                <a:latin typeface="Verdana" pitchFamily="64" charset="0"/>
                <a:ea typeface="ＭＳ Ｐゴシック" pitchFamily="64" charset="-128"/>
                <a:cs typeface="ＭＳ Ｐゴシック" pitchFamily="64" charset="-128"/>
              </a:rPr>
              <a:t>These practices, identified from the work that begun with the Character Development Learning Institute in 2017, have been re-verified through an environmental scan by an external Y-USA partner in 2025 and continue to be key character-centered practices that when practiced with consistency, intentionality, and continuous improvement help strengthen character development efforts at our Ys and in our communities across the country. These practices of empathy, emotion management, responsibility, personal development, and relationship building are also how we embody the core values and show how our Y core values of honesty, respect, responsibility, and caring come to life.</a:t>
            </a:r>
          </a:p>
          <a:p>
            <a:pPr rtl="0" eaLnBrk="1" fontAlgn="t" latinLnBrk="0" hangingPunct="1"/>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pPr rtl="0" eaLnBrk="1" fontAlgn="t" latinLnBrk="0" hangingPunct="1"/>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As you listen to this next section, if anything comes up for you, we’d love to hear from you as well. We will have a survey at the end for you to share your stories of character development at your Y!</a:t>
            </a:r>
          </a:p>
          <a:p>
            <a:pPr rtl="0" eaLnBrk="1" fontAlgn="t" latinLnBrk="0" hangingPunct="1"/>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0" fontAlgn="t" latinLnBrk="0" hangingPunct="0">
              <a:lnSpc>
                <a:spcPct val="100000"/>
              </a:lnSpc>
              <a:spcBef>
                <a:spcPct val="30000"/>
              </a:spcBef>
              <a:spcAft>
                <a:spcPct val="0"/>
              </a:spcAft>
              <a:buClrTx/>
              <a:buSzTx/>
              <a:buFontTx/>
              <a:buNone/>
              <a:tabLst/>
              <a:defRPr/>
            </a:pPr>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1" fontAlgn="t" latinLnBrk="0" hangingPunct="1">
              <a:lnSpc>
                <a:spcPct val="100000"/>
              </a:lnSpc>
              <a:spcBef>
                <a:spcPct val="30000"/>
              </a:spcBef>
              <a:spcAft>
                <a:spcPct val="0"/>
              </a:spcAft>
              <a:buClrTx/>
              <a:buSzTx/>
              <a:buFontTx/>
              <a:buNone/>
              <a:tabLst/>
              <a:defRPr/>
            </a:pPr>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pPr rtl="0" eaLnBrk="1" fontAlgn="t" latinLnBrk="0" hangingPunct="1"/>
            <a:endPar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0" fontAlgn="t" latinLnBrk="0" hangingPunct="0">
              <a:lnSpc>
                <a:spcPct val="100000"/>
              </a:lnSpc>
              <a:spcBef>
                <a:spcPct val="30000"/>
              </a:spcBef>
              <a:spcAft>
                <a:spcPct val="0"/>
              </a:spcAft>
              <a:buClrTx/>
              <a:buSzTx/>
              <a:buFontTx/>
              <a:buNone/>
              <a:tabLst/>
              <a:defRPr/>
            </a:pPr>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p:txBody>
      </p:sp>
      <p:sp>
        <p:nvSpPr>
          <p:cNvPr id="4" name="Slide Number Placeholder 3">
            <a:extLst>
              <a:ext uri="{FF2B5EF4-FFF2-40B4-BE49-F238E27FC236}">
                <a16:creationId xmlns:a16="http://schemas.microsoft.com/office/drawing/2014/main" id="{1CB50AD2-5309-1EE6-D82A-2DF3653F390C}"/>
              </a:ext>
            </a:extLst>
          </p:cNvPr>
          <p:cNvSpPr>
            <a:spLocks noGrp="1"/>
          </p:cNvSpPr>
          <p:nvPr>
            <p:ph type="sldNum" sz="quarter" idx="5"/>
          </p:nvPr>
        </p:nvSpPr>
        <p:spPr/>
        <p:txBody>
          <a:bodyPr/>
          <a:lstStyle/>
          <a:p>
            <a:pPr>
              <a:defRPr/>
            </a:pPr>
            <a:fld id="{F50C3D00-B2F6-4D83-A049-FE51B6E62AD3}" type="slidenum">
              <a:rPr lang="en-US" smtClean="0"/>
              <a:pPr>
                <a:defRPr/>
              </a:pPr>
              <a:t>7</a:t>
            </a:fld>
            <a:endParaRPr lang="en-US"/>
          </a:p>
        </p:txBody>
      </p:sp>
    </p:spTree>
    <p:extLst>
      <p:ext uri="{BB962C8B-B14F-4D97-AF65-F5344CB8AC3E}">
        <p14:creationId xmlns:p14="http://schemas.microsoft.com/office/powerpoint/2010/main" val="257803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b="0" i="0" u="none" strike="noStrike" kern="1200" dirty="0">
                <a:solidFill>
                  <a:schemeClr val="tx1"/>
                </a:solidFill>
                <a:effectLst/>
                <a:latin typeface="Verdana" pitchFamily="64" charset="0"/>
                <a:ea typeface="ＭＳ Ｐゴシック" pitchFamily="64" charset="-128"/>
                <a:cs typeface="ＭＳ Ｐゴシック" pitchFamily="64" charset="-128"/>
              </a:rPr>
              <a:t>Now, we are going to hear from members of a Character Development project advisory group who is working alongside Y-USA, Y-USA partners, and YMCA network to help embed character development in communities across the country. </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8</a:t>
            </a:fld>
            <a:endParaRPr lang="en-US"/>
          </a:p>
        </p:txBody>
      </p:sp>
    </p:spTree>
    <p:extLst>
      <p:ext uri="{BB962C8B-B14F-4D97-AF65-F5344CB8AC3E}">
        <p14:creationId xmlns:p14="http://schemas.microsoft.com/office/powerpoint/2010/main" val="3079560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(3-4 min each presenter)</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9</a:t>
            </a:fld>
            <a:endParaRPr lang="en-US"/>
          </a:p>
        </p:txBody>
      </p:sp>
    </p:spTree>
    <p:extLst>
      <p:ext uri="{BB962C8B-B14F-4D97-AF65-F5344CB8AC3E}">
        <p14:creationId xmlns:p14="http://schemas.microsoft.com/office/powerpoint/2010/main" val="3948356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E8871-782B-EC7B-A368-149D59C7D8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EA5BC6-CE43-FD1A-DEA5-7E85A8C49A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DF659F-669B-3C76-C44C-B184723E491F}"/>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900" b="0" kern="0" dirty="0">
                <a:solidFill>
                  <a:schemeClr val="tx2"/>
                </a:solidFill>
                <a:latin typeface="Verdana" panose="020B0604030504040204" pitchFamily="34" charset="0"/>
                <a:ea typeface="Verdana" panose="020B0604030504040204" pitchFamily="34" charset="0"/>
                <a:cs typeface="Verdana" panose="020B0604030504040204" pitchFamily="34" charset="0"/>
              </a:rPr>
              <a:t>Participated in Character development learning institute </a:t>
            </a:r>
          </a:p>
          <a:p>
            <a:pPr marL="0" indent="0">
              <a:buFont typeface="Arial" panose="020B0604020202020204" pitchFamily="34" charset="0"/>
              <a:buNone/>
            </a:pPr>
            <a:endParaRPr lang="en-US" dirty="0"/>
          </a:p>
          <a:p>
            <a:pPr marL="380990" indent="-380990">
              <a:buFont typeface="Arial" panose="020B0604020202020204" pitchFamily="34" charset="0"/>
              <a:buChar char="•"/>
            </a:pPr>
            <a:r>
              <a:rPr lang="en-US" dirty="0"/>
              <a:t>Leaders Club at our West St. Tammany Branch (Other Ys implemented through after school, summer camp, youth sports, etc.)</a:t>
            </a:r>
          </a:p>
          <a:p>
            <a:pPr marL="380990" indent="-380990">
              <a:buFont typeface="Arial" panose="020B0604020202020204" pitchFamily="34" charset="0"/>
              <a:buChar char="•"/>
            </a:pPr>
            <a:r>
              <a:rPr lang="en-US" dirty="0"/>
              <a:t>Had no idea what we were doing.  We chose to offer activities in the five adult practice areas to teens enrolled in the program</a:t>
            </a:r>
          </a:p>
          <a:p>
            <a:pPr marL="380990" indent="-380990">
              <a:buFont typeface="Arial" panose="020B0604020202020204" pitchFamily="34" charset="0"/>
              <a:buChar char="•"/>
            </a:pPr>
            <a:r>
              <a:rPr lang="en-US" dirty="0"/>
              <a:t>We added parent participation to our activities</a:t>
            </a:r>
          </a:p>
          <a:p>
            <a:pPr marL="380990" indent="-380990">
              <a:buFont typeface="Arial" panose="020B0604020202020204" pitchFamily="34" charset="0"/>
              <a:buChar char="•"/>
            </a:pPr>
            <a:r>
              <a:rPr lang="en-US" dirty="0"/>
              <a:t>Included physical activity and outdoor element to activities</a:t>
            </a:r>
          </a:p>
          <a:p>
            <a:endParaRPr lang="en-US" dirty="0"/>
          </a:p>
        </p:txBody>
      </p:sp>
      <p:sp>
        <p:nvSpPr>
          <p:cNvPr id="4" name="Slide Number Placeholder 3">
            <a:extLst>
              <a:ext uri="{FF2B5EF4-FFF2-40B4-BE49-F238E27FC236}">
                <a16:creationId xmlns:a16="http://schemas.microsoft.com/office/drawing/2014/main" id="{35351273-E6A1-5EEE-9163-0322939C8D52}"/>
              </a:ext>
            </a:extLst>
          </p:cNvPr>
          <p:cNvSpPr>
            <a:spLocks noGrp="1"/>
          </p:cNvSpPr>
          <p:nvPr>
            <p:ph type="sldNum" sz="quarter" idx="5"/>
          </p:nvPr>
        </p:nvSpPr>
        <p:spPr/>
        <p:txBody>
          <a:bodyPr/>
          <a:lstStyle/>
          <a:p>
            <a:pPr>
              <a:defRPr/>
            </a:pPr>
            <a:fld id="{F50C3D00-B2F6-4D83-A049-FE51B6E62AD3}" type="slidenum">
              <a:rPr lang="en-US" smtClean="0"/>
              <a:pPr>
                <a:defRPr/>
              </a:pPr>
              <a:t>10</a:t>
            </a:fld>
            <a:endParaRPr lang="en-US"/>
          </a:p>
        </p:txBody>
      </p:sp>
    </p:spTree>
    <p:extLst>
      <p:ext uri="{BB962C8B-B14F-4D97-AF65-F5344CB8AC3E}">
        <p14:creationId xmlns:p14="http://schemas.microsoft.com/office/powerpoint/2010/main" val="23543506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67DEB-3984-73A9-3280-301E748399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FC4960-F38A-4D72-C89A-58038D434A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FA454A-7874-7567-24DC-30C5DDC188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EAD449-2980-A3CB-5AC2-3CBC82C6039B}"/>
              </a:ext>
            </a:extLst>
          </p:cNvPr>
          <p:cNvSpPr>
            <a:spLocks noGrp="1"/>
          </p:cNvSpPr>
          <p:nvPr>
            <p:ph type="sldNum" sz="quarter" idx="5"/>
          </p:nvPr>
        </p:nvSpPr>
        <p:spPr/>
        <p:txBody>
          <a:bodyPr/>
          <a:lstStyle/>
          <a:p>
            <a:pPr>
              <a:defRPr/>
            </a:pPr>
            <a:fld id="{F50C3D00-B2F6-4D83-A049-FE51B6E62AD3}" type="slidenum">
              <a:rPr lang="en-US" smtClean="0"/>
              <a:pPr>
                <a:defRPr/>
              </a:pPr>
              <a:t>11</a:t>
            </a:fld>
            <a:endParaRPr lang="en-US"/>
          </a:p>
        </p:txBody>
      </p:sp>
    </p:spTree>
    <p:extLst>
      <p:ext uri="{BB962C8B-B14F-4D97-AF65-F5344CB8AC3E}">
        <p14:creationId xmlns:p14="http://schemas.microsoft.com/office/powerpoint/2010/main" val="2563938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4564A-9EC1-0B1D-F80B-ACA3550E24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3EE884-35DB-E85E-C788-27A2EBBF8B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FF43E7-EE6D-E2EE-BFFC-6D9A41ED4D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A6332C-8CF7-2D75-0F84-321064E701C4}"/>
              </a:ext>
            </a:extLst>
          </p:cNvPr>
          <p:cNvSpPr>
            <a:spLocks noGrp="1"/>
          </p:cNvSpPr>
          <p:nvPr>
            <p:ph type="sldNum" sz="quarter" idx="5"/>
          </p:nvPr>
        </p:nvSpPr>
        <p:spPr/>
        <p:txBody>
          <a:bodyPr/>
          <a:lstStyle/>
          <a:p>
            <a:pPr>
              <a:defRPr/>
            </a:pPr>
            <a:fld id="{F50C3D00-B2F6-4D83-A049-FE51B6E62AD3}" type="slidenum">
              <a:rPr lang="en-US" smtClean="0"/>
              <a:pPr>
                <a:defRPr/>
              </a:pPr>
              <a:t>12</a:t>
            </a:fld>
            <a:endParaRPr lang="en-US"/>
          </a:p>
        </p:txBody>
      </p:sp>
    </p:spTree>
    <p:extLst>
      <p:ext uri="{BB962C8B-B14F-4D97-AF65-F5344CB8AC3E}">
        <p14:creationId xmlns:p14="http://schemas.microsoft.com/office/powerpoint/2010/main" val="2218163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04E96-A360-19E6-4168-4F965AE1DA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378388-C6E7-EF14-DA8C-23D0E94B21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352E39-3665-3005-635C-3A99E12541B8}"/>
              </a:ext>
            </a:extLst>
          </p:cNvPr>
          <p:cNvSpPr>
            <a:spLocks noGrp="1"/>
          </p:cNvSpPr>
          <p:nvPr>
            <p:ph type="body" idx="1"/>
          </p:nvPr>
        </p:nvSpPr>
        <p:spPr/>
        <p:txBody>
          <a:bodyPr/>
          <a:lstStyle/>
          <a:p>
            <a:pPr lvl="0"/>
            <a:r>
              <a:rPr lang="en-US" sz="900" b="0" i="0" kern="1200" spc="-38" dirty="0">
                <a:solidFill>
                  <a:schemeClr val="bg1"/>
                </a:solidFill>
                <a:effectLst/>
                <a:latin typeface="Verdana" pitchFamily="64" charset="0"/>
                <a:ea typeface="ＭＳ Ｐゴシック" pitchFamily="64" charset="-128"/>
                <a:cs typeface="ＭＳ Ｐゴシック" pitchFamily="64" charset="-128"/>
              </a:rPr>
              <a:t>Northern Middlesex County YMCA</a:t>
            </a:r>
          </a:p>
          <a:p>
            <a:pPr lvl="0"/>
            <a:endParaRPr lang="en-US" sz="900" b="0" i="0" kern="1200" spc="-38" dirty="0">
              <a:solidFill>
                <a:schemeClr val="bg1"/>
              </a:solidFill>
              <a:effectLst/>
              <a:latin typeface="Verdana" pitchFamily="64" charset="0"/>
              <a:ea typeface="ＭＳ Ｐゴシック" pitchFamily="64" charset="-128"/>
              <a:cs typeface="ＭＳ Ｐゴシック" pitchFamily="6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kern="1200" dirty="0">
                <a:solidFill>
                  <a:schemeClr val="tx1"/>
                </a:solidFill>
                <a:effectLst/>
                <a:latin typeface="Verdana" pitchFamily="64" charset="0"/>
                <a:ea typeface="ＭＳ Ｐゴシック" pitchFamily="64" charset="-128"/>
                <a:cs typeface="ＭＳ Ｐゴシック" pitchFamily="64" charset="-128"/>
              </a:rPr>
              <a:t>Check-In Clipboards – Each morning, counselors use a clipboard with different emotions to check in with their campers and give them an opportunity to share how they are feeling before the day begins.</a:t>
            </a:r>
            <a:endParaRPr lang="en-US" sz="900" b="0" i="0" kern="1200" spc="-38" dirty="0">
              <a:solidFill>
                <a:schemeClr val="bg1"/>
              </a:solidFill>
              <a:effectLst/>
              <a:latin typeface="Verdana" pitchFamily="64" charset="0"/>
              <a:ea typeface="ＭＳ Ｐゴシック" pitchFamily="64" charset="-128"/>
              <a:cs typeface="ＭＳ Ｐゴシック" pitchFamily="64" charset="-128"/>
            </a:endParaRPr>
          </a:p>
          <a:p>
            <a:r>
              <a:rPr lang="en-US" sz="900" kern="1200" dirty="0">
                <a:solidFill>
                  <a:schemeClr val="tx1"/>
                </a:solidFill>
                <a:effectLst/>
                <a:latin typeface="Verdana" pitchFamily="64" charset="0"/>
                <a:ea typeface="ＭＳ Ｐゴシック" pitchFamily="64" charset="-128"/>
                <a:cs typeface="ＭＳ Ｐゴシック" pitchFamily="64" charset="-128"/>
              </a:rPr>
              <a:t> </a:t>
            </a:r>
          </a:p>
          <a:p>
            <a:pPr lvl="0"/>
            <a:r>
              <a:rPr lang="en-US" sz="900" kern="1200" dirty="0">
                <a:solidFill>
                  <a:schemeClr val="tx1"/>
                </a:solidFill>
                <a:effectLst/>
                <a:latin typeface="Verdana" pitchFamily="64" charset="0"/>
                <a:ea typeface="ＭＳ Ｐゴシック" pitchFamily="64" charset="-128"/>
                <a:cs typeface="ＭＳ Ｐゴシック" pitchFamily="64" charset="-128"/>
              </a:rPr>
              <a:t>Group Flags – Each group creates a flag that represents their group, including how they want to be treated by others and what their group expectations are for the session.</a:t>
            </a:r>
          </a:p>
          <a:p>
            <a:r>
              <a:rPr lang="en-US" sz="900" kern="1200" dirty="0">
                <a:solidFill>
                  <a:schemeClr val="tx1"/>
                </a:solidFill>
                <a:effectLst/>
                <a:latin typeface="Verdana" pitchFamily="64" charset="0"/>
                <a:ea typeface="ＭＳ Ｐゴシック" pitchFamily="64" charset="-128"/>
                <a:cs typeface="ＭＳ Ｐゴシック" pitchFamily="64" charset="-128"/>
              </a:rPr>
              <a:t> </a:t>
            </a:r>
          </a:p>
          <a:p>
            <a:pPr lvl="0"/>
            <a:r>
              <a:rPr lang="en-US" sz="900" kern="1200" dirty="0">
                <a:solidFill>
                  <a:schemeClr val="tx1"/>
                </a:solidFill>
                <a:effectLst/>
                <a:latin typeface="Verdana" pitchFamily="64" charset="0"/>
                <a:ea typeface="ＭＳ Ｐゴシック" pitchFamily="64" charset="-128"/>
                <a:cs typeface="ＭＳ Ｐゴシック" pitchFamily="64" charset="-128"/>
              </a:rPr>
              <a:t>Responsibility Roles (Ownership Opportunities) – Campers are assigned different roles each morning to help them build responsibility and ownership. These roles encourage campers to take care of their belongings, contribute to their group, and help others.</a:t>
            </a:r>
          </a:p>
          <a:p>
            <a:r>
              <a:rPr lang="en-US" sz="900" kern="1200" dirty="0">
                <a:solidFill>
                  <a:schemeClr val="tx1"/>
                </a:solidFill>
                <a:effectLst/>
                <a:latin typeface="Verdana" pitchFamily="64" charset="0"/>
                <a:ea typeface="ＭＳ Ｐゴシック" pitchFamily="64" charset="-128"/>
                <a:cs typeface="ＭＳ Ｐゴシック" pitchFamily="64" charset="-128"/>
              </a:rPr>
              <a:t> </a:t>
            </a:r>
          </a:p>
          <a:p>
            <a:pPr lvl="0"/>
            <a:r>
              <a:rPr lang="en-US" sz="900" kern="1200" dirty="0">
                <a:solidFill>
                  <a:schemeClr val="tx1"/>
                </a:solidFill>
                <a:effectLst/>
                <a:latin typeface="Verdana" pitchFamily="64" charset="0"/>
                <a:ea typeface="ＭＳ Ｐゴシック" pitchFamily="64" charset="-128"/>
                <a:cs typeface="ＭＳ Ｐゴシック" pitchFamily="64" charset="-128"/>
              </a:rPr>
              <a:t>Character Classes – Throughout the summer, campers participate in character-building classes focused on our core values of Honesty, Respect, Responsibility, and Caring. Activities include designing and building group shields, learning what each value means, and completing different challenges.</a:t>
            </a:r>
          </a:p>
          <a:p>
            <a:r>
              <a:rPr lang="en-US" sz="900" kern="1200" dirty="0">
                <a:solidFill>
                  <a:schemeClr val="tx1"/>
                </a:solidFill>
                <a:effectLst/>
                <a:latin typeface="Verdana" pitchFamily="64" charset="0"/>
                <a:ea typeface="ＭＳ Ｐゴシック" pitchFamily="64" charset="-128"/>
                <a:cs typeface="ＭＳ Ｐゴシック" pitchFamily="64" charset="-128"/>
              </a:rPr>
              <a:t> </a:t>
            </a:r>
          </a:p>
          <a:p>
            <a:endParaRPr lang="en-US" dirty="0"/>
          </a:p>
        </p:txBody>
      </p:sp>
      <p:sp>
        <p:nvSpPr>
          <p:cNvPr id="4" name="Slide Number Placeholder 3">
            <a:extLst>
              <a:ext uri="{FF2B5EF4-FFF2-40B4-BE49-F238E27FC236}">
                <a16:creationId xmlns:a16="http://schemas.microsoft.com/office/drawing/2014/main" id="{F6ED102A-7051-C4B6-73EC-5B690E56FC63}"/>
              </a:ext>
            </a:extLst>
          </p:cNvPr>
          <p:cNvSpPr>
            <a:spLocks noGrp="1"/>
          </p:cNvSpPr>
          <p:nvPr>
            <p:ph type="sldNum" sz="quarter" idx="5"/>
          </p:nvPr>
        </p:nvSpPr>
        <p:spPr/>
        <p:txBody>
          <a:bodyPr/>
          <a:lstStyle/>
          <a:p>
            <a:pPr>
              <a:defRPr/>
            </a:pPr>
            <a:fld id="{F50C3D00-B2F6-4D83-A049-FE51B6E62AD3}" type="slidenum">
              <a:rPr lang="en-US" smtClean="0"/>
              <a:pPr>
                <a:defRPr/>
              </a:pPr>
              <a:t>13</a:t>
            </a:fld>
            <a:endParaRPr lang="en-US"/>
          </a:p>
        </p:txBody>
      </p:sp>
    </p:spTree>
    <p:extLst>
      <p:ext uri="{BB962C8B-B14F-4D97-AF65-F5344CB8AC3E}">
        <p14:creationId xmlns:p14="http://schemas.microsoft.com/office/powerpoint/2010/main" val="3713866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F8767-2943-18A3-2AE4-17BE8472A6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412ADD-EF74-B377-BC6F-F9BE3B8A3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84BAE1-C7BF-A03E-1CEF-603B7E70A247}"/>
              </a:ext>
            </a:extLst>
          </p:cNvPr>
          <p:cNvSpPr>
            <a:spLocks noGrp="1"/>
          </p:cNvSpPr>
          <p:nvPr>
            <p:ph type="body" idx="1"/>
          </p:nvPr>
        </p:nvSpPr>
        <p:spPr/>
        <p:txBody>
          <a:bodyPr/>
          <a:lstStyle/>
          <a:p>
            <a:pPr marL="0" indent="0" algn="l">
              <a:buNone/>
            </a:pPr>
            <a:r>
              <a:rPr lang="en-US" sz="900" i="1" dirty="0">
                <a:solidFill>
                  <a:schemeClr val="tx1">
                    <a:lumMod val="65000"/>
                    <a:lumOff val="35000"/>
                  </a:schemeClr>
                </a:solidFill>
                <a:latin typeface="Verdana"/>
                <a:ea typeface="Verdana"/>
              </a:rPr>
              <a:t>CDLI Insight: Character development happens when caring adults intentionally show up through consistent practices that help young people grow.</a:t>
            </a:r>
          </a:p>
        </p:txBody>
      </p:sp>
      <p:sp>
        <p:nvSpPr>
          <p:cNvPr id="4" name="Slide Number Placeholder 3">
            <a:extLst>
              <a:ext uri="{FF2B5EF4-FFF2-40B4-BE49-F238E27FC236}">
                <a16:creationId xmlns:a16="http://schemas.microsoft.com/office/drawing/2014/main" id="{CE83C8CF-08C1-202B-E2B4-43DD00F9FC67}"/>
              </a:ext>
            </a:extLst>
          </p:cNvPr>
          <p:cNvSpPr>
            <a:spLocks noGrp="1"/>
          </p:cNvSpPr>
          <p:nvPr>
            <p:ph type="sldNum" sz="quarter" idx="5"/>
          </p:nvPr>
        </p:nvSpPr>
        <p:spPr/>
        <p:txBody>
          <a:bodyPr/>
          <a:lstStyle/>
          <a:p>
            <a:pPr>
              <a:defRPr/>
            </a:pPr>
            <a:fld id="{F50C3D00-B2F6-4D83-A049-FE51B6E62AD3}" type="slidenum">
              <a:rPr lang="en-US" smtClean="0"/>
              <a:pPr>
                <a:defRPr/>
              </a:pPr>
              <a:t>14</a:t>
            </a:fld>
            <a:endParaRPr lang="en-US"/>
          </a:p>
        </p:txBody>
      </p:sp>
    </p:spTree>
    <p:extLst>
      <p:ext uri="{BB962C8B-B14F-4D97-AF65-F5344CB8AC3E}">
        <p14:creationId xmlns:p14="http://schemas.microsoft.com/office/powerpoint/2010/main" val="3478014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A9BE1-74AC-AC71-17D1-15A9EA5E25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A3A63E-A716-2CC6-E2D4-7C1C576B9D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28CFB9-3534-8A36-ADC4-7E7DFB8E2EAF}"/>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b="0" i="0" kern="1200" dirty="0">
                <a:solidFill>
                  <a:schemeClr val="tx1"/>
                </a:solidFill>
                <a:effectLst/>
                <a:latin typeface="Verdana" pitchFamily="64" charset="0"/>
                <a:ea typeface="ＭＳ Ｐゴシック" pitchFamily="64" charset="-128"/>
                <a:cs typeface="ＭＳ Ｐゴシック" pitchFamily="64" charset="-128"/>
              </a:rPr>
              <a:t>Closing – 5 min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b="0" i="0" kern="1200" dirty="0">
                <a:solidFill>
                  <a:schemeClr val="tx1"/>
                </a:solidFill>
                <a:effectLst/>
                <a:latin typeface="Verdana" pitchFamily="64" charset="0"/>
                <a:ea typeface="ＭＳ Ｐゴシック" pitchFamily="64" charset="-128"/>
                <a:cs typeface="ＭＳ Ｐゴシック" pitchFamily="64" charset="-128"/>
              </a:rPr>
              <a:t>Thank to our presenters. I learned from them that y</a:t>
            </a:r>
            <a:r>
              <a:rPr lang="en-US" dirty="0"/>
              <a:t>ou do not need to have every answer before you begin. Start with intentional practices, learn what works, and build conditions that that help staff deliver a consistent experience. Character development becomes real when caring adults use intentional practices often enough that young people experience them consistently.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900" b="0" kern="1200" dirty="0">
                <a:solidFill>
                  <a:schemeClr val="tx1"/>
                </a:solidFill>
                <a:effectLst/>
                <a:latin typeface="Verdana" pitchFamily="64" charset="0"/>
                <a:ea typeface="ＭＳ Ｐゴシック" pitchFamily="64" charset="-128"/>
                <a:cs typeface="ＭＳ Ｐゴシック" pitchFamily="64" charset="-128"/>
              </a:rPr>
              <a:t>Character Development helps make the "how" of positive youth development more visible, intentional, measurable, and scalable across the Y Network.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Character Development lives in everyday moment.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have heard from three Ys and as part of our current project, we want to hear from you and the larger Y network. How does character development happen at your Y?</a:t>
            </a:r>
          </a:p>
          <a:p>
            <a:endParaRPr lang="en-US" dirty="0"/>
          </a:p>
        </p:txBody>
      </p:sp>
      <p:sp>
        <p:nvSpPr>
          <p:cNvPr id="4" name="Slide Number Placeholder 3">
            <a:extLst>
              <a:ext uri="{FF2B5EF4-FFF2-40B4-BE49-F238E27FC236}">
                <a16:creationId xmlns:a16="http://schemas.microsoft.com/office/drawing/2014/main" id="{C587973A-E5DF-0E35-4166-E3055EDCDB95}"/>
              </a:ext>
            </a:extLst>
          </p:cNvPr>
          <p:cNvSpPr>
            <a:spLocks noGrp="1"/>
          </p:cNvSpPr>
          <p:nvPr>
            <p:ph type="sldNum" sz="quarter" idx="5"/>
          </p:nvPr>
        </p:nvSpPr>
        <p:spPr/>
        <p:txBody>
          <a:bodyPr/>
          <a:lstStyle/>
          <a:p>
            <a:pPr>
              <a:defRPr/>
            </a:pPr>
            <a:fld id="{F50C3D00-B2F6-4D83-A049-FE51B6E62AD3}" type="slidenum">
              <a:rPr lang="en-US" smtClean="0"/>
              <a:pPr>
                <a:defRPr/>
              </a:pPr>
              <a:t>15</a:t>
            </a:fld>
            <a:endParaRPr lang="en-US"/>
          </a:p>
        </p:txBody>
      </p:sp>
    </p:spTree>
    <p:extLst>
      <p:ext uri="{BB962C8B-B14F-4D97-AF65-F5344CB8AC3E}">
        <p14:creationId xmlns:p14="http://schemas.microsoft.com/office/powerpoint/2010/main" val="29206370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011E7-5C1A-7340-12E7-C10E5F1C33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367DDD-EEAE-1B25-4E40-D6D9C132AD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46524C-CE01-0616-2BE9-6ED02E20DB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0F2F31-EEB1-9FD1-D50F-AC0DE2800581}"/>
              </a:ext>
            </a:extLst>
          </p:cNvPr>
          <p:cNvSpPr>
            <a:spLocks noGrp="1"/>
          </p:cNvSpPr>
          <p:nvPr>
            <p:ph type="sldNum" sz="quarter" idx="5"/>
          </p:nvPr>
        </p:nvSpPr>
        <p:spPr/>
        <p:txBody>
          <a:bodyPr/>
          <a:lstStyle/>
          <a:p>
            <a:pPr>
              <a:defRPr/>
            </a:pPr>
            <a:fld id="{F50C3D00-B2F6-4D83-A049-FE51B6E62AD3}" type="slidenum">
              <a:rPr lang="en-US" smtClean="0"/>
              <a:pPr>
                <a:defRPr/>
              </a:pPr>
              <a:t>16</a:t>
            </a:fld>
            <a:endParaRPr lang="en-US"/>
          </a:p>
        </p:txBody>
      </p:sp>
    </p:spTree>
    <p:extLst>
      <p:ext uri="{BB962C8B-B14F-4D97-AF65-F5344CB8AC3E}">
        <p14:creationId xmlns:p14="http://schemas.microsoft.com/office/powerpoint/2010/main" val="2914325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17</a:t>
            </a:fld>
            <a:endParaRPr lang="en-US"/>
          </a:p>
        </p:txBody>
      </p:sp>
    </p:spTree>
    <p:extLst>
      <p:ext uri="{BB962C8B-B14F-4D97-AF65-F5344CB8AC3E}">
        <p14:creationId xmlns:p14="http://schemas.microsoft.com/office/powerpoint/2010/main" val="2816019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3D801-B554-9E12-003C-6D99A4771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53C88-1058-3340-B09F-7D8E50C6D6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D6D3AB-5239-C0DB-5181-3C8D29A4FD13}"/>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invite you to share your Y story! </a:t>
            </a:r>
            <a:r>
              <a:rPr lang="en-US" sz="900" dirty="0">
                <a:solidFill>
                  <a:schemeClr val="tx1"/>
                </a:solidFill>
              </a:rPr>
              <a:t>Share what your Y is doing now, what is working and where support is needed.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 survey will help us understand current approaches, learn from what is working and identify where Ys may need resources or support.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survey will help us move from individual stories to a clearer picture of how character development is being implemented across Ys </a:t>
            </a:r>
          </a:p>
          <a:p>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b="0" i="0" kern="1200" dirty="0">
                <a:solidFill>
                  <a:schemeClr val="tx1"/>
                </a:solidFill>
                <a:effectLst/>
                <a:latin typeface="Verdana" pitchFamily="64" charset="0"/>
                <a:ea typeface="ＭＳ Ｐゴシック" pitchFamily="64" charset="-128"/>
                <a:cs typeface="ＭＳ Ｐゴシック" pitchFamily="64" charset="-128"/>
              </a:rPr>
              <a:t>CD Network Survey: https://engagement.ymca.org/jfe/form/SV_22YEiYn7OP5p7CK</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b="0" i="0" kern="1200" dirty="0">
                <a:solidFill>
                  <a:schemeClr val="tx1"/>
                </a:solidFill>
                <a:effectLst/>
                <a:latin typeface="Verdana" pitchFamily="64" charset="0"/>
                <a:ea typeface="ＭＳ Ｐゴシック" pitchFamily="64" charset="-128"/>
                <a:cs typeface="ＭＳ Ｐゴシック" pitchFamily="64" charset="-128"/>
              </a:rPr>
              <a:t>Stay tuned for more.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b="0" i="0" kern="1200" dirty="0">
                <a:solidFill>
                  <a:schemeClr val="tx1"/>
                </a:solidFill>
                <a:effectLst/>
                <a:latin typeface="Verdana" pitchFamily="64" charset="0"/>
                <a:ea typeface="ＭＳ Ｐゴシック" pitchFamily="64" charset="-128"/>
                <a:cs typeface="ＭＳ Ｐゴシック" pitchFamily="64" charset="-128"/>
              </a:rPr>
              <a:t>We plan to post Character Development Updates on LINK in October!</a:t>
            </a:r>
          </a:p>
          <a:p>
            <a:pPr marL="257175" indent="-257175">
              <a:spcAft>
                <a:spcPts val="975"/>
              </a:spcAft>
              <a:buFont typeface="Arial" panose="020B0604020202020204" pitchFamily="34" charset="0"/>
              <a:buChar char="•"/>
            </a:pPr>
            <a:r>
              <a:rPr lang="en-US" sz="900" dirty="0">
                <a:solidFill>
                  <a:schemeClr val="bg1"/>
                </a:solidFill>
                <a:latin typeface="Verdana" panose="020B0604030504040204" pitchFamily="34" charset="0"/>
                <a:ea typeface="Verdana" panose="020B0604030504040204" pitchFamily="34" charset="0"/>
                <a:cs typeface="Verdana" panose="020B0604030504040204" pitchFamily="34" charset="0"/>
              </a:rPr>
              <a:t>E-Learnings coming soon to the Learning Hub! </a:t>
            </a:r>
          </a:p>
          <a:p>
            <a:pPr marL="257175" indent="-257175">
              <a:spcAft>
                <a:spcPts val="975"/>
              </a:spcAft>
              <a:buFont typeface="Arial" panose="020B0604020202020204" pitchFamily="34" charset="0"/>
              <a:buChar char="•"/>
            </a:pPr>
            <a:r>
              <a:rPr lang="en-US" sz="900" dirty="0">
                <a:solidFill>
                  <a:schemeClr val="bg1"/>
                </a:solidFill>
                <a:latin typeface="Verdana" panose="020B0604030504040204" pitchFamily="34" charset="0"/>
                <a:ea typeface="Verdana" panose="020B0604030504040204" pitchFamily="34" charset="0"/>
                <a:cs typeface="Verdana" panose="020B0604030504040204" pitchFamily="34" charset="0"/>
              </a:rPr>
              <a:t>Additional resources and opportunities to support Character Development at the Y will be available on LINK soon!​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900" b="0" i="0" kern="1200" dirty="0">
              <a:solidFill>
                <a:schemeClr val="tx1"/>
              </a:solidFill>
              <a:effectLst/>
              <a:latin typeface="Verdana" pitchFamily="64" charset="0"/>
              <a:ea typeface="ＭＳ Ｐゴシック" pitchFamily="64" charset="-128"/>
              <a:cs typeface="ＭＳ Ｐゴシック" pitchFamily="64" charset="-128"/>
            </a:endParaRPr>
          </a:p>
          <a:p>
            <a:endParaRPr lang="en-US" dirty="0"/>
          </a:p>
        </p:txBody>
      </p:sp>
      <p:sp>
        <p:nvSpPr>
          <p:cNvPr id="4" name="Slide Number Placeholder 3">
            <a:extLst>
              <a:ext uri="{FF2B5EF4-FFF2-40B4-BE49-F238E27FC236}">
                <a16:creationId xmlns:a16="http://schemas.microsoft.com/office/drawing/2014/main" id="{F3D6B91C-FC46-FD9E-B13D-E69FAE49CE2A}"/>
              </a:ext>
            </a:extLst>
          </p:cNvPr>
          <p:cNvSpPr>
            <a:spLocks noGrp="1"/>
          </p:cNvSpPr>
          <p:nvPr>
            <p:ph type="sldNum" sz="quarter" idx="5"/>
          </p:nvPr>
        </p:nvSpPr>
        <p:spPr/>
        <p:txBody>
          <a:bodyPr/>
          <a:lstStyle/>
          <a:p>
            <a:pPr>
              <a:defRPr/>
            </a:pPr>
            <a:fld id="{F50C3D00-B2F6-4D83-A049-FE51B6E62AD3}" type="slidenum">
              <a:rPr lang="en-US" smtClean="0"/>
              <a:pPr>
                <a:defRPr/>
              </a:pPr>
              <a:t>19</a:t>
            </a:fld>
            <a:endParaRPr lang="en-US"/>
          </a:p>
        </p:txBody>
      </p:sp>
    </p:spTree>
    <p:extLst>
      <p:ext uri="{BB962C8B-B14F-4D97-AF65-F5344CB8AC3E}">
        <p14:creationId xmlns:p14="http://schemas.microsoft.com/office/powerpoint/2010/main" val="26929333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endParaRPr lang="en-US" dirty="0"/>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85"/>
            <a:ext cx="8732520" cy="2054249"/>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4" name="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C4F0-AD6D-A632-B855-1917B48EE6E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B915900-D572-7344-5937-70B14090795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088D21E-774B-23C0-4D90-96F5BCA60DEF}"/>
              </a:ext>
            </a:extLst>
          </p:cNvPr>
          <p:cNvSpPr>
            <a:spLocks noGrp="1"/>
          </p:cNvSpPr>
          <p:nvPr>
            <p:ph type="dt" sz="half" idx="10"/>
          </p:nvPr>
        </p:nvSpPr>
        <p:spPr/>
        <p:txBody>
          <a:bodyPr/>
          <a:lstStyle/>
          <a:p>
            <a:fld id="{9DD2EDFB-7648-1545-A44D-3EE34884B898}" type="datetimeFigureOut">
              <a:rPr lang="en-US" smtClean="0"/>
              <a:t>9/9/2026</a:t>
            </a:fld>
            <a:endParaRPr lang="en-US"/>
          </a:p>
        </p:txBody>
      </p:sp>
      <p:sp>
        <p:nvSpPr>
          <p:cNvPr id="5" name="Footer Placeholder 4">
            <a:extLst>
              <a:ext uri="{FF2B5EF4-FFF2-40B4-BE49-F238E27FC236}">
                <a16:creationId xmlns:a16="http://schemas.microsoft.com/office/drawing/2014/main" id="{04E6D54F-F19A-AEE4-50D5-1490A5EFFF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EDFC07-4526-69CA-DB8B-D03A662D4AD6}"/>
              </a:ext>
            </a:extLst>
          </p:cNvPr>
          <p:cNvSpPr>
            <a:spLocks noGrp="1"/>
          </p:cNvSpPr>
          <p:nvPr>
            <p:ph type="sldNum" sz="quarter" idx="12"/>
          </p:nvPr>
        </p:nvSpPr>
        <p:spPr/>
        <p:txBody>
          <a:bodyPr/>
          <a:lstStyle/>
          <a:p>
            <a:fld id="{3A6135DB-994F-F547-9B93-2066CAC6A214}" type="slidenum">
              <a:rPr lang="en-US" smtClean="0"/>
              <a:t>‹#›</a:t>
            </a:fld>
            <a:endParaRPr lang="en-US"/>
          </a:p>
        </p:txBody>
      </p:sp>
    </p:spTree>
    <p:extLst>
      <p:ext uri="{BB962C8B-B14F-4D97-AF65-F5344CB8AC3E}">
        <p14:creationId xmlns:p14="http://schemas.microsoft.com/office/powerpoint/2010/main" val="37220169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2"/>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theme" Target="../theme/theme4.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heme" Target="../theme/theme5.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4003" r:id="rId4"/>
    <p:sldLayoutId id="2147484071"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56" r:id="rId14"/>
    <p:sldLayoutId id="2147484057" r:id="rId15"/>
    <p:sldLayoutId id="2147484058" r:id="rId16"/>
  </p:sldLayoutIdLst>
  <p:hf hdr="0" ftr="0" dt="0"/>
  <p:txStyles>
    <p:titleStyle>
      <a:lvl1pPr algn="l" rtl="0" eaLnBrk="1" fontAlgn="base" hangingPunct="1">
        <a:spcBef>
          <a:spcPct val="0"/>
        </a:spcBef>
        <a:spcAft>
          <a:spcPct val="0"/>
        </a:spcAft>
        <a:defRPr sz="1950" b="1" cap="all" baseline="0">
          <a:solidFill>
            <a:schemeClr val="accent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72"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 id="2147484059" r:id="rId14"/>
    <p:sldLayoutId id="2147484060" r:id="rId15"/>
    <p:sldLayoutId id="2147484061" r:id="rId16"/>
  </p:sldLayoutIdLst>
  <p:hf hdr="0" ftr="0" dt="0"/>
  <p:txStyles>
    <p:titleStyle>
      <a:lvl1pPr algn="l" rtl="0" eaLnBrk="1" fontAlgn="base" hangingPunct="1">
        <a:spcBef>
          <a:spcPct val="0"/>
        </a:spcBef>
        <a:spcAft>
          <a:spcPct val="0"/>
        </a:spcAft>
        <a:defRPr sz="1950" b="1" cap="all" baseline="0">
          <a:solidFill>
            <a:schemeClr val="accent2"/>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73"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62" r:id="rId14"/>
    <p:sldLayoutId id="2147484063" r:id="rId15"/>
    <p:sldLayoutId id="2147484064" r:id="rId16"/>
  </p:sldLayoutIdLst>
  <p:hf hdr="0" ftr="0" dt="0"/>
  <p:txStyles>
    <p:titleStyle>
      <a:lvl1pPr algn="l" rtl="0" eaLnBrk="1" fontAlgn="base" hangingPunct="1">
        <a:spcBef>
          <a:spcPct val="0"/>
        </a:spcBef>
        <a:spcAft>
          <a:spcPct val="0"/>
        </a:spcAft>
        <a:defRPr sz="1950" b="1" cap="all" baseline="0">
          <a:solidFill>
            <a:schemeClr val="accent3"/>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74" r:id="rId5"/>
    <p:sldLayoutId id="2147484035" r:id="rId6"/>
    <p:sldLayoutId id="2147484036" r:id="rId7"/>
    <p:sldLayoutId id="2147484037" r:id="rId8"/>
    <p:sldLayoutId id="2147484038" r:id="rId9"/>
    <p:sldLayoutId id="2147484039" r:id="rId10"/>
    <p:sldLayoutId id="2147484040" r:id="rId11"/>
    <p:sldLayoutId id="2147484041" r:id="rId12"/>
    <p:sldLayoutId id="2147484042" r:id="rId13"/>
    <p:sldLayoutId id="2147484065" r:id="rId14"/>
    <p:sldLayoutId id="2147484066" r:id="rId15"/>
    <p:sldLayoutId id="2147484067" r:id="rId16"/>
    <p:sldLayoutId id="2147484076" r:id="rId17"/>
  </p:sldLayoutIdLst>
  <p:hf hdr="0" ftr="0" dt="0"/>
  <p:txStyles>
    <p:title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75"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 id="2147484068" r:id="rId14"/>
    <p:sldLayoutId id="2147484069" r:id="rId15"/>
    <p:sldLayoutId id="2147484070" r:id="rId16"/>
  </p:sldLayoutIdLst>
  <p:hf hdr="0" ftr="0" dt="0"/>
  <p:txStyles>
    <p:titleStyle>
      <a:lvl1pPr algn="l" rtl="0" eaLnBrk="1" fontAlgn="base" hangingPunct="1">
        <a:spcBef>
          <a:spcPct val="0"/>
        </a:spcBef>
        <a:spcAft>
          <a:spcPct val="0"/>
        </a:spcAft>
        <a:defRPr sz="1950" b="1" cap="all" baseline="0">
          <a:solidFill>
            <a:schemeClr val="accent5"/>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xml"/><Relationship Id="rId1" Type="http://schemas.openxmlformats.org/officeDocument/2006/relationships/slideLayout" Target="../slideLayouts/slideLayout51.xml"/><Relationship Id="rId6" Type="http://schemas.openxmlformats.org/officeDocument/2006/relationships/image" Target="../media/image29.png"/><Relationship Id="rId5" Type="http://schemas.openxmlformats.org/officeDocument/2006/relationships/hyperlink" Target="http://www.mentimeter.com/" TargetMode="External"/><Relationship Id="rId4" Type="http://schemas.openxmlformats.org/officeDocument/2006/relationships/image" Target="../media/image28.png"/></Relationships>
</file>

<file path=ppt/slides/_rels/slide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xml"/><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xml"/><Relationship Id="rId1" Type="http://schemas.openxmlformats.org/officeDocument/2006/relationships/slideLayout" Target="../slideLayouts/slideLayout51.xml"/><Relationship Id="rId4" Type="http://schemas.openxmlformats.org/officeDocument/2006/relationships/image" Target="../media/image31.png"/></Relationships>
</file>

<file path=ppt/slides/_rels/slide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7.jp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5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8.xml"/><Relationship Id="rId1" Type="http://schemas.openxmlformats.org/officeDocument/2006/relationships/slideLayout" Target="../slideLayouts/slideLayout65.xml"/><Relationship Id="rId4" Type="http://schemas.openxmlformats.org/officeDocument/2006/relationships/image" Target="../media/image33.svg"/></Relationships>
</file>

<file path=ppt/slides/_rels/slide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9.xml"/><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51.xml"/><Relationship Id="rId4" Type="http://schemas.openxmlformats.org/officeDocument/2006/relationships/image" Target="../media/image35.jpg"/></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51.xml"/><Relationship Id="rId4" Type="http://schemas.openxmlformats.org/officeDocument/2006/relationships/image" Target="../media/image36.JPG"/></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51.xml"/><Relationship Id="rId5" Type="http://schemas.openxmlformats.org/officeDocument/2006/relationships/image" Target="../media/image38.jpg"/><Relationship Id="rId4" Type="http://schemas.openxmlformats.org/officeDocument/2006/relationships/image" Target="../media/image37.jpg"/></Relationships>
</file>

<file path=ppt/slides/_rels/slide1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3.xml"/><Relationship Id="rId1" Type="http://schemas.openxmlformats.org/officeDocument/2006/relationships/slideLayout" Target="../slideLayouts/slideLayout51.xml"/><Relationship Id="rId4" Type="http://schemas.openxmlformats.org/officeDocument/2006/relationships/image" Target="../media/image40.jpg"/></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51.xml"/><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17.xml"/><Relationship Id="rId1" Type="http://schemas.openxmlformats.org/officeDocument/2006/relationships/slideLayout" Target="../slideLayouts/slideLayout65.xml"/></Relationships>
</file>

<file path=ppt/slides/_rels/slide18.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svg"/><Relationship Id="rId1" Type="http://schemas.openxmlformats.org/officeDocument/2006/relationships/slideLayout" Target="../slideLayouts/slideLayout65.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51.xml"/><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E2110-A968-F1D9-2188-226F727951B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0FD917-8754-5C63-A220-A0C71D602E0F}"/>
              </a:ext>
            </a:extLst>
          </p:cNvPr>
          <p:cNvPicPr>
            <a:picLocks noChangeAspect="1"/>
          </p:cNvPicPr>
          <p:nvPr/>
        </p:nvPicPr>
        <p:blipFill>
          <a:blip r:embed="rId3"/>
          <a:srcRect/>
          <a:stretch/>
        </p:blipFill>
        <p:spPr>
          <a:xfrm>
            <a:off x="9526" y="5359"/>
            <a:ext cx="9134474" cy="5138141"/>
          </a:xfrm>
          <a:prstGeom prst="rect">
            <a:avLst/>
          </a:prstGeom>
        </p:spPr>
      </p:pic>
      <p:sp>
        <p:nvSpPr>
          <p:cNvPr id="6" name="Title 5">
            <a:extLst>
              <a:ext uri="{FF2B5EF4-FFF2-40B4-BE49-F238E27FC236}">
                <a16:creationId xmlns:a16="http://schemas.microsoft.com/office/drawing/2014/main" id="{D2A64CA0-DE78-A0BC-E68B-B6167B30659A}"/>
              </a:ext>
            </a:extLst>
          </p:cNvPr>
          <p:cNvSpPr>
            <a:spLocks noGrp="1"/>
          </p:cNvSpPr>
          <p:nvPr>
            <p:ph type="title"/>
          </p:nvPr>
        </p:nvSpPr>
        <p:spPr>
          <a:xfrm>
            <a:off x="366199" y="289083"/>
            <a:ext cx="8423839" cy="922637"/>
          </a:xfrm>
        </p:spPr>
        <p:txBody>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Welcome! </a:t>
            </a:r>
            <a:b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5C2E91"/>
                </a:solidFill>
                <a:latin typeface="Verdana" panose="020B0604030504040204" pitchFamily="34" charset="0"/>
                <a:ea typeface="Verdana" panose="020B0604030504040204" pitchFamily="34" charset="0"/>
                <a:cs typeface="Verdana" panose="020B0604030504040204" pitchFamily="34" charset="0"/>
              </a:rPr>
              <a:t>SCAN QR or go to site to add to our word cloud! </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pic>
        <p:nvPicPr>
          <p:cNvPr id="2" name="Picture 1">
            <a:extLst>
              <a:ext uri="{FF2B5EF4-FFF2-40B4-BE49-F238E27FC236}">
                <a16:creationId xmlns:a16="http://schemas.microsoft.com/office/drawing/2014/main" id="{29C2F3B6-7191-9E24-0E31-F53281766652}"/>
              </a:ext>
            </a:extLst>
          </p:cNvPr>
          <p:cNvPicPr>
            <a:picLocks noChangeAspect="1"/>
          </p:cNvPicPr>
          <p:nvPr/>
        </p:nvPicPr>
        <p:blipFill>
          <a:blip r:embed="rId4"/>
          <a:stretch>
            <a:fillRect/>
          </a:stretch>
        </p:blipFill>
        <p:spPr>
          <a:xfrm>
            <a:off x="1510937" y="1376064"/>
            <a:ext cx="2269670" cy="2269670"/>
          </a:xfrm>
          <a:prstGeom prst="rect">
            <a:avLst/>
          </a:prstGeom>
        </p:spPr>
      </p:pic>
      <p:sp>
        <p:nvSpPr>
          <p:cNvPr id="9" name="TextBox 8">
            <a:extLst>
              <a:ext uri="{FF2B5EF4-FFF2-40B4-BE49-F238E27FC236}">
                <a16:creationId xmlns:a16="http://schemas.microsoft.com/office/drawing/2014/main" id="{82FA796A-165C-5248-FBDC-6537FA7A4B4C}"/>
              </a:ext>
            </a:extLst>
          </p:cNvPr>
          <p:cNvSpPr txBox="1"/>
          <p:nvPr/>
        </p:nvSpPr>
        <p:spPr>
          <a:xfrm>
            <a:off x="4490779" y="2117320"/>
            <a:ext cx="3943049" cy="1631216"/>
          </a:xfrm>
          <a:prstGeom prst="rect">
            <a:avLst/>
          </a:prstGeom>
          <a:noFill/>
        </p:spPr>
        <p:txBody>
          <a:bodyPr wrap="square" rtlCol="0">
            <a:spAutoFit/>
          </a:bodyPr>
          <a:lstStyle/>
          <a:p>
            <a:r>
              <a:rPr lang="en-US" sz="2500" dirty="0"/>
              <a:t>OR visit: </a:t>
            </a:r>
            <a:r>
              <a:rPr lang="en-US" sz="2500" dirty="0">
                <a:hlinkClick r:id="rId5"/>
              </a:rPr>
              <a:t>www.mentimeter.com</a:t>
            </a:r>
            <a:br>
              <a:rPr lang="en-US" sz="2500" dirty="0"/>
            </a:br>
            <a:r>
              <a:rPr lang="en-US" sz="2500" dirty="0"/>
              <a:t> </a:t>
            </a:r>
          </a:p>
          <a:p>
            <a:r>
              <a:rPr lang="en-US" sz="2500" dirty="0"/>
              <a:t>Code: </a:t>
            </a:r>
            <a:r>
              <a:rPr lang="en-US" sz="2500" b="1" dirty="0">
                <a:latin typeface="Verdana" pitchFamily="64" charset="0"/>
                <a:ea typeface="ＭＳ Ｐゴシック" pitchFamily="64" charset="-128"/>
                <a:cs typeface="ＭＳ Ｐゴシック" pitchFamily="64" charset="-128"/>
              </a:rPr>
              <a:t>6444 1501</a:t>
            </a:r>
            <a:endParaRPr lang="en-US" sz="2500" dirty="0"/>
          </a:p>
        </p:txBody>
      </p:sp>
      <p:pic>
        <p:nvPicPr>
          <p:cNvPr id="16" name="Picture 15">
            <a:extLst>
              <a:ext uri="{FF2B5EF4-FFF2-40B4-BE49-F238E27FC236}">
                <a16:creationId xmlns:a16="http://schemas.microsoft.com/office/drawing/2014/main" id="{9813AB05-1866-6AAB-BDDF-3B20912E29BC}"/>
              </a:ext>
            </a:extLst>
          </p:cNvPr>
          <p:cNvPicPr>
            <a:picLocks noChangeAspect="1"/>
          </p:cNvPicPr>
          <p:nvPr/>
        </p:nvPicPr>
        <p:blipFill>
          <a:blip r:embed="rId6"/>
          <a:stretch>
            <a:fillRect/>
          </a:stretch>
        </p:blipFill>
        <p:spPr>
          <a:xfrm>
            <a:off x="0" y="100930"/>
            <a:ext cx="9144000" cy="3647606"/>
          </a:xfrm>
          <a:prstGeom prst="rect">
            <a:avLst/>
          </a:prstGeom>
        </p:spPr>
      </p:pic>
    </p:spTree>
    <p:extLst>
      <p:ext uri="{BB962C8B-B14F-4D97-AF65-F5344CB8AC3E}">
        <p14:creationId xmlns:p14="http://schemas.microsoft.com/office/powerpoint/2010/main" val="2955366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ACCF6-FB67-E2DA-603F-7C785D0711D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DB8F273-E9C3-C7D9-6FFB-05BAE70DFD72}"/>
              </a:ext>
            </a:extLst>
          </p:cNvPr>
          <p:cNvPicPr>
            <a:picLocks noChangeAspect="1"/>
          </p:cNvPicPr>
          <p:nvPr/>
        </p:nvPicPr>
        <p:blipFill>
          <a:blip r:embed="rId3"/>
          <a:srcRect/>
          <a:stretch/>
        </p:blipFill>
        <p:spPr>
          <a:xfrm>
            <a:off x="4764" y="2679"/>
            <a:ext cx="9134469" cy="5138139"/>
          </a:xfrm>
          <a:prstGeom prst="rect">
            <a:avLst/>
          </a:prstGeom>
        </p:spPr>
      </p:pic>
      <p:sp>
        <p:nvSpPr>
          <p:cNvPr id="3" name="Title 5">
            <a:extLst>
              <a:ext uri="{FF2B5EF4-FFF2-40B4-BE49-F238E27FC236}">
                <a16:creationId xmlns:a16="http://schemas.microsoft.com/office/drawing/2014/main" id="{4D0B526F-C4EE-3CE5-A1B6-6FA74100A00A}"/>
              </a:ext>
            </a:extLst>
          </p:cNvPr>
          <p:cNvSpPr txBox="1">
            <a:spLocks/>
          </p:cNvSpPr>
          <p:nvPr/>
        </p:nvSpPr>
        <p:spPr bwMode="black">
          <a:xfrm>
            <a:off x="1618425" y="1628197"/>
            <a:ext cx="6955304" cy="5684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500" kern="0" cap="none" dirty="0">
                <a:latin typeface="Verdana" panose="020B0604030504040204" pitchFamily="34" charset="0"/>
                <a:ea typeface="Verdana" panose="020B0604030504040204" pitchFamily="34" charset="0"/>
                <a:cs typeface="Verdana" panose="020B0604030504040204" pitchFamily="34" charset="0"/>
              </a:rPr>
              <a:t>CHARACTER DEVELOPMENT AT THE Y LEARNING ZONE</a:t>
            </a:r>
          </a:p>
          <a:p>
            <a:endParaRPr lang="en-US" sz="2500" b="0" kern="0" cap="none"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46687E7A-D0AD-4B64-EC72-AB57EDE5EDB3}"/>
              </a:ext>
            </a:extLst>
          </p:cNvPr>
          <p:cNvSpPr txBox="1"/>
          <p:nvPr/>
        </p:nvSpPr>
        <p:spPr>
          <a:xfrm>
            <a:off x="1618425" y="2439006"/>
            <a:ext cx="6692656" cy="1015663"/>
          </a:xfrm>
          <a:prstGeom prst="rect">
            <a:avLst/>
          </a:prstGeom>
          <a:noFill/>
        </p:spPr>
        <p:txBody>
          <a:bodyPr wrap="square">
            <a:spAutoFit/>
          </a:bodyPr>
          <a:lstStyle/>
          <a:p>
            <a:r>
              <a:rPr lang="en-US" sz="2000" b="0" i="0" spc="-38" dirty="0">
                <a:solidFill>
                  <a:schemeClr val="bg1"/>
                </a:solidFill>
                <a:effectLst/>
                <a:latin typeface="+mj-lt"/>
              </a:rPr>
              <a:t>Louis Ogle, YMCA of Greater New Orleans</a:t>
            </a:r>
          </a:p>
          <a:p>
            <a:r>
              <a:rPr lang="en-US" sz="2000" spc="-38" dirty="0">
                <a:solidFill>
                  <a:schemeClr val="bg1"/>
                </a:solidFill>
              </a:rPr>
              <a:t>Candace Crane, Northern Middlesex County YMCA</a:t>
            </a:r>
            <a:endParaRPr lang="en-US" sz="2000" dirty="0">
              <a:solidFill>
                <a:schemeClr val="bg1"/>
              </a:solidFill>
            </a:endParaRPr>
          </a:p>
          <a:p>
            <a:r>
              <a:rPr lang="en-US" sz="2000" b="0" i="0" spc="-38" dirty="0">
                <a:solidFill>
                  <a:schemeClr val="bg1"/>
                </a:solidFill>
                <a:effectLst/>
                <a:latin typeface="+mj-lt"/>
              </a:rPr>
              <a:t>Kim Keith, YMCA of the Triangle </a:t>
            </a:r>
          </a:p>
        </p:txBody>
      </p:sp>
    </p:spTree>
    <p:extLst>
      <p:ext uri="{BB962C8B-B14F-4D97-AF65-F5344CB8AC3E}">
        <p14:creationId xmlns:p14="http://schemas.microsoft.com/office/powerpoint/2010/main" val="3927926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F4D23-A8D2-46EC-B6D2-6B4E972CF0D2}"/>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4F35A4C-8319-EE4F-03D1-EC611F019352}"/>
              </a:ext>
            </a:extLst>
          </p:cNvPr>
          <p:cNvPicPr>
            <a:picLocks noChangeAspect="1"/>
          </p:cNvPicPr>
          <p:nvPr/>
        </p:nvPicPr>
        <p:blipFill>
          <a:blip r:embed="rId3"/>
          <a:srcRect/>
          <a:stretch/>
        </p:blipFill>
        <p:spPr>
          <a:xfrm>
            <a:off x="15240" y="20599"/>
            <a:ext cx="9134474" cy="5138141"/>
          </a:xfrm>
          <a:prstGeom prst="rect">
            <a:avLst/>
          </a:prstGeom>
        </p:spPr>
      </p:pic>
      <p:sp>
        <p:nvSpPr>
          <p:cNvPr id="6" name="Title 5">
            <a:extLst>
              <a:ext uri="{FF2B5EF4-FFF2-40B4-BE49-F238E27FC236}">
                <a16:creationId xmlns:a16="http://schemas.microsoft.com/office/drawing/2014/main" id="{CE0DCA46-6298-4602-D11C-5636287D00E5}"/>
              </a:ext>
            </a:extLst>
          </p:cNvPr>
          <p:cNvSpPr>
            <a:spLocks noGrp="1"/>
          </p:cNvSpPr>
          <p:nvPr>
            <p:ph type="title"/>
          </p:nvPr>
        </p:nvSpPr>
        <p:spPr>
          <a:xfrm>
            <a:off x="366199" y="289083"/>
            <a:ext cx="8423839" cy="922637"/>
          </a:xfrm>
        </p:spPr>
        <p:txBody>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Character Development At the Y</a:t>
            </a:r>
            <a:b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5C2E91"/>
                </a:solidFill>
                <a:latin typeface="Verdana" panose="020B0604030504040204" pitchFamily="34" charset="0"/>
                <a:ea typeface="Verdana" panose="020B0604030504040204" pitchFamily="34" charset="0"/>
                <a:cs typeface="Verdana" panose="020B0604030504040204" pitchFamily="34" charset="0"/>
              </a:rPr>
              <a:t>Overview &amp; Definition </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3F46DAE8-5D4F-8FE1-C288-82A24FFA3C58}"/>
              </a:ext>
            </a:extLst>
          </p:cNvPr>
          <p:cNvSpPr txBox="1"/>
          <p:nvPr/>
        </p:nvSpPr>
        <p:spPr>
          <a:xfrm>
            <a:off x="3365812" y="1416847"/>
            <a:ext cx="5181382" cy="2354491"/>
          </a:xfrm>
          <a:prstGeom prst="rect">
            <a:avLst/>
          </a:prstGeom>
          <a:noFill/>
        </p:spPr>
        <p:txBody>
          <a:bodyPr wrap="square" rtlCol="0">
            <a:spAutoFit/>
          </a:bodyPr>
          <a:lstStyle/>
          <a:p>
            <a:r>
              <a:rPr lang="en-US" sz="2100" dirty="0"/>
              <a:t>Character development is the process through which youth develop and integrate a set of values, skills, attitudes, and behaviors that allow them to operate successfully and responsibly in learning, work, and life.</a:t>
            </a:r>
          </a:p>
        </p:txBody>
      </p:sp>
      <p:pic>
        <p:nvPicPr>
          <p:cNvPr id="2" name="Picture 1" descr="Untitled design.png">
            <a:extLst>
              <a:ext uri="{FF2B5EF4-FFF2-40B4-BE49-F238E27FC236}">
                <a16:creationId xmlns:a16="http://schemas.microsoft.com/office/drawing/2014/main" id="{FABD7AFC-6BAF-638A-2E9F-CA744385603C}"/>
              </a:ext>
            </a:extLst>
          </p:cNvPr>
          <p:cNvPicPr>
            <a:picLocks noChangeAspect="1"/>
          </p:cNvPicPr>
          <p:nvPr/>
        </p:nvPicPr>
        <p:blipFill>
          <a:blip r:embed="rId4"/>
          <a:stretch>
            <a:fillRect/>
          </a:stretch>
        </p:blipFill>
        <p:spPr>
          <a:xfrm>
            <a:off x="366199" y="1366801"/>
            <a:ext cx="2404537" cy="2404537"/>
          </a:xfrm>
          <a:prstGeom prst="rect">
            <a:avLst/>
          </a:prstGeom>
        </p:spPr>
      </p:pic>
    </p:spTree>
    <p:extLst>
      <p:ext uri="{BB962C8B-B14F-4D97-AF65-F5344CB8AC3E}">
        <p14:creationId xmlns:p14="http://schemas.microsoft.com/office/powerpoint/2010/main" val="452291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78047-BEBC-103A-C94C-CBCCE5B81A9E}"/>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DF4ECDC6-9539-7AA8-A432-AB0E136E0E9A}"/>
              </a:ext>
            </a:extLst>
          </p:cNvPr>
          <p:cNvPicPr>
            <a:picLocks noChangeAspect="1"/>
          </p:cNvPicPr>
          <p:nvPr/>
        </p:nvPicPr>
        <p:blipFill>
          <a:blip r:embed="rId3"/>
          <a:srcRect/>
          <a:stretch/>
        </p:blipFill>
        <p:spPr>
          <a:xfrm>
            <a:off x="7796" y="0"/>
            <a:ext cx="9134474" cy="5138141"/>
          </a:xfrm>
          <a:prstGeom prst="rect">
            <a:avLst/>
          </a:prstGeom>
        </p:spPr>
      </p:pic>
      <p:sp>
        <p:nvSpPr>
          <p:cNvPr id="6" name="Title 5">
            <a:extLst>
              <a:ext uri="{FF2B5EF4-FFF2-40B4-BE49-F238E27FC236}">
                <a16:creationId xmlns:a16="http://schemas.microsoft.com/office/drawing/2014/main" id="{9103BFE5-99B4-FB21-6BC0-A0DFD9A510F5}"/>
              </a:ext>
            </a:extLst>
          </p:cNvPr>
          <p:cNvSpPr>
            <a:spLocks noGrp="1"/>
          </p:cNvSpPr>
          <p:nvPr>
            <p:ph type="title"/>
          </p:nvPr>
        </p:nvSpPr>
        <p:spPr>
          <a:xfrm>
            <a:off x="366199" y="289083"/>
            <a:ext cx="8423839" cy="922637"/>
          </a:xfrm>
        </p:spPr>
        <p:txBody>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Character Development At the Y</a:t>
            </a:r>
            <a:b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5C2E91"/>
                </a:solidFill>
                <a:latin typeface="Verdana" panose="020B0604030504040204" pitchFamily="34" charset="0"/>
                <a:ea typeface="Verdana" panose="020B0604030504040204" pitchFamily="34" charset="0"/>
                <a:cs typeface="Verdana" panose="020B0604030504040204" pitchFamily="34" charset="0"/>
              </a:rPr>
              <a:t>YMCA approach</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 name="Table 2">
            <a:extLst>
              <a:ext uri="{FF2B5EF4-FFF2-40B4-BE49-F238E27FC236}">
                <a16:creationId xmlns:a16="http://schemas.microsoft.com/office/drawing/2014/main" id="{5CAC1F7A-101F-0C59-5808-621A4F17D0F2}"/>
              </a:ext>
            </a:extLst>
          </p:cNvPr>
          <p:cNvGraphicFramePr>
            <a:graphicFrameLocks noGrp="1"/>
          </p:cNvGraphicFramePr>
          <p:nvPr>
            <p:extLst>
              <p:ext uri="{D42A27DB-BD31-4B8C-83A1-F6EECF244321}">
                <p14:modId xmlns:p14="http://schemas.microsoft.com/office/powerpoint/2010/main" val="3024263838"/>
              </p:ext>
            </p:extLst>
          </p:nvPr>
        </p:nvGraphicFramePr>
        <p:xfrm>
          <a:off x="555314" y="1644317"/>
          <a:ext cx="7674286" cy="1849505"/>
        </p:xfrm>
        <a:graphic>
          <a:graphicData uri="http://schemas.openxmlformats.org/drawingml/2006/table">
            <a:tbl>
              <a:tblPr firstRow="1" bandRow="1">
                <a:tableStyleId>{F2DE63D5-997A-4646-A377-4702673A728D}</a:tableStyleId>
              </a:tblPr>
              <a:tblGrid>
                <a:gridCol w="2507926">
                  <a:extLst>
                    <a:ext uri="{9D8B030D-6E8A-4147-A177-3AD203B41FA5}">
                      <a16:colId xmlns:a16="http://schemas.microsoft.com/office/drawing/2014/main" val="4217683523"/>
                    </a:ext>
                  </a:extLst>
                </a:gridCol>
                <a:gridCol w="2508731">
                  <a:extLst>
                    <a:ext uri="{9D8B030D-6E8A-4147-A177-3AD203B41FA5}">
                      <a16:colId xmlns:a16="http://schemas.microsoft.com/office/drawing/2014/main" val="383180032"/>
                    </a:ext>
                  </a:extLst>
                </a:gridCol>
                <a:gridCol w="2657629">
                  <a:extLst>
                    <a:ext uri="{9D8B030D-6E8A-4147-A177-3AD203B41FA5}">
                      <a16:colId xmlns:a16="http://schemas.microsoft.com/office/drawing/2014/main" val="132647273"/>
                    </a:ext>
                  </a:extLst>
                </a:gridCol>
              </a:tblGrid>
              <a:tr h="259106">
                <a:tc>
                  <a:txBody>
                    <a:bodyPr/>
                    <a:lstStyle/>
                    <a:p>
                      <a:pPr marL="0" marR="0">
                        <a:lnSpc>
                          <a:spcPct val="110000"/>
                        </a:lnSpc>
                        <a:spcAft>
                          <a:spcPts val="600"/>
                        </a:spcAft>
                        <a:buNone/>
                      </a:pPr>
                      <a:r>
                        <a:rPr lang="en-US" sz="1400" dirty="0">
                          <a:effectLst/>
                        </a:rPr>
                        <a:t>Everyday interactions</a:t>
                      </a:r>
                      <a:endParaRPr lang="en-US" sz="1400" dirty="0">
                        <a:effectLst/>
                        <a:latin typeface="Verdana" panose="020B060403050404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0000"/>
                        </a:lnSpc>
                        <a:spcAft>
                          <a:spcPts val="600"/>
                        </a:spcAft>
                        <a:buNone/>
                      </a:pPr>
                      <a:r>
                        <a:rPr lang="en-US" sz="1400">
                          <a:effectLst/>
                        </a:rPr>
                        <a:t>Adult Influence</a:t>
                      </a:r>
                      <a:endParaRPr lang="en-US" sz="1400">
                        <a:effectLst/>
                        <a:latin typeface="Verdana" panose="020B060403050404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0000"/>
                        </a:lnSpc>
                        <a:spcAft>
                          <a:spcPts val="600"/>
                        </a:spcAft>
                        <a:buNone/>
                      </a:pPr>
                      <a:r>
                        <a:rPr lang="en-US" sz="1400">
                          <a:effectLst/>
                        </a:rPr>
                        <a:t>Supportive Environments</a:t>
                      </a:r>
                      <a:endParaRPr lang="en-US" sz="1400">
                        <a:effectLst/>
                        <a:latin typeface="Verdana" panose="020B060403050404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07946701"/>
                  </a:ext>
                </a:extLst>
              </a:tr>
              <a:tr h="1401893">
                <a:tc>
                  <a:txBody>
                    <a:bodyPr/>
                    <a:lstStyle/>
                    <a:p>
                      <a:pPr marL="0" marR="0">
                        <a:lnSpc>
                          <a:spcPct val="110000"/>
                        </a:lnSpc>
                        <a:spcAft>
                          <a:spcPts val="600"/>
                        </a:spcAft>
                        <a:buNone/>
                      </a:pPr>
                      <a:r>
                        <a:rPr lang="en-US" sz="1400" dirty="0">
                          <a:effectLst/>
                        </a:rPr>
                        <a:t>Character development happens in greetings, transitions, conflicts, choices, reflection, leadership, and repair. </a:t>
                      </a:r>
                      <a:endParaRPr lang="en-US" sz="1400" dirty="0">
                        <a:effectLst/>
                        <a:latin typeface="Verdana" panose="020B060403050404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0000"/>
                        </a:lnSpc>
                        <a:spcAft>
                          <a:spcPts val="600"/>
                        </a:spcAft>
                        <a:buNone/>
                      </a:pPr>
                      <a:r>
                        <a:rPr lang="en-US" sz="1400" dirty="0">
                          <a:effectLst/>
                        </a:rPr>
                        <a:t>Adults shape the culture by how they listen, guide, respond, model, and support youth practice. </a:t>
                      </a:r>
                      <a:endParaRPr lang="en-US" sz="1400" dirty="0">
                        <a:effectLst/>
                        <a:latin typeface="Verdana" panose="020B060403050404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0000"/>
                        </a:lnSpc>
                        <a:spcAft>
                          <a:spcPts val="600"/>
                        </a:spcAft>
                        <a:buNone/>
                      </a:pPr>
                      <a:r>
                        <a:rPr lang="en-US" sz="1400" dirty="0">
                          <a:effectLst/>
                        </a:rPr>
                        <a:t>Programs and organizations create conditions that make strong adult practices easier to use consistently. </a:t>
                      </a:r>
                      <a:endParaRPr lang="en-US" sz="1400" dirty="0">
                        <a:effectLst/>
                        <a:latin typeface="Verdana" panose="020B060403050404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070072357"/>
                  </a:ext>
                </a:extLst>
              </a:tr>
            </a:tbl>
          </a:graphicData>
        </a:graphic>
      </p:graphicFrame>
    </p:spTree>
    <p:extLst>
      <p:ext uri="{BB962C8B-B14F-4D97-AF65-F5344CB8AC3E}">
        <p14:creationId xmlns:p14="http://schemas.microsoft.com/office/powerpoint/2010/main" val="1507331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A8E87-6A98-B26C-C238-DEB1C8DCCBC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43C037C-B3E8-042C-1F7D-6B81DC9DB0D9}"/>
              </a:ext>
            </a:extLst>
          </p:cNvPr>
          <p:cNvPicPr>
            <a:picLocks noChangeAspect="1"/>
          </p:cNvPicPr>
          <p:nvPr/>
        </p:nvPicPr>
        <p:blipFill>
          <a:blip r:embed="rId3"/>
          <a:srcRect/>
          <a:stretch/>
        </p:blipFill>
        <p:spPr>
          <a:xfrm>
            <a:off x="7796" y="0"/>
            <a:ext cx="9134474" cy="5138141"/>
          </a:xfrm>
          <a:prstGeom prst="rect">
            <a:avLst/>
          </a:prstGeom>
        </p:spPr>
      </p:pic>
      <p:sp>
        <p:nvSpPr>
          <p:cNvPr id="6" name="Title 5">
            <a:extLst>
              <a:ext uri="{FF2B5EF4-FFF2-40B4-BE49-F238E27FC236}">
                <a16:creationId xmlns:a16="http://schemas.microsoft.com/office/drawing/2014/main" id="{A8404015-7C72-33A3-1AF4-AD4D340B85BB}"/>
              </a:ext>
            </a:extLst>
          </p:cNvPr>
          <p:cNvSpPr>
            <a:spLocks noGrp="1"/>
          </p:cNvSpPr>
          <p:nvPr>
            <p:ph type="title"/>
          </p:nvPr>
        </p:nvSpPr>
        <p:spPr>
          <a:xfrm>
            <a:off x="366199" y="289083"/>
            <a:ext cx="8423839" cy="922637"/>
          </a:xfrm>
        </p:spPr>
        <p:txBody>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Character Development At the Y</a:t>
            </a:r>
            <a:b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5C2E91"/>
                </a:solidFill>
                <a:latin typeface="Verdana" panose="020B0604030504040204" pitchFamily="34" charset="0"/>
                <a:ea typeface="Verdana" panose="020B0604030504040204" pitchFamily="34" charset="0"/>
                <a:cs typeface="Verdana" panose="020B0604030504040204" pitchFamily="34" charset="0"/>
              </a:rPr>
              <a:t>everyday practices, lasting impact</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3B891C68-2F49-B60F-F576-F1BE7DC3E9C5}"/>
              </a:ext>
            </a:extLst>
          </p:cNvPr>
          <p:cNvSpPr txBox="1"/>
          <p:nvPr/>
        </p:nvSpPr>
        <p:spPr>
          <a:xfrm>
            <a:off x="445094" y="1909187"/>
            <a:ext cx="6375809" cy="1477328"/>
          </a:xfrm>
          <a:prstGeom prst="rect">
            <a:avLst/>
          </a:prstGeom>
          <a:noFill/>
        </p:spPr>
        <p:txBody>
          <a:bodyPr wrap="square" rtlCol="0">
            <a:spAutoFit/>
          </a:bodyPr>
          <a:lstStyle/>
          <a:p>
            <a:r>
              <a:rPr lang="en-US" dirty="0"/>
              <a:t>Empathy → </a:t>
            </a:r>
            <a:r>
              <a:rPr lang="en-US" i="1" dirty="0"/>
              <a:t>Shows care and belonging.</a:t>
            </a:r>
            <a:r>
              <a:rPr lang="en-US" dirty="0"/>
              <a:t> </a:t>
            </a:r>
          </a:p>
          <a:p>
            <a:r>
              <a:rPr lang="en-US" dirty="0"/>
              <a:t>Emotion Management → </a:t>
            </a:r>
            <a:r>
              <a:rPr lang="en-US" i="1" dirty="0"/>
              <a:t>Creates emotional safety.</a:t>
            </a:r>
            <a:r>
              <a:rPr lang="en-US" dirty="0"/>
              <a:t> </a:t>
            </a:r>
          </a:p>
          <a:p>
            <a:r>
              <a:rPr lang="en-US" dirty="0"/>
              <a:t>Responsibility → </a:t>
            </a:r>
            <a:r>
              <a:rPr lang="en-US" i="1" dirty="0"/>
              <a:t>Encourages engagement.</a:t>
            </a:r>
            <a:r>
              <a:rPr lang="en-US" dirty="0"/>
              <a:t> </a:t>
            </a:r>
          </a:p>
          <a:p>
            <a:r>
              <a:rPr lang="en-US" dirty="0"/>
              <a:t>Personal Development → </a:t>
            </a:r>
            <a:r>
              <a:rPr lang="en-US" i="1" dirty="0"/>
              <a:t>Invites learning.</a:t>
            </a:r>
            <a:r>
              <a:rPr lang="en-US" dirty="0"/>
              <a:t> </a:t>
            </a:r>
          </a:p>
          <a:p>
            <a:r>
              <a:rPr lang="en-US" dirty="0"/>
              <a:t>Relationship Building → </a:t>
            </a:r>
            <a:r>
              <a:rPr lang="en-US" i="1" dirty="0"/>
              <a:t>Builds trust and connection.</a:t>
            </a:r>
            <a:endParaRPr lang="en-US" dirty="0"/>
          </a:p>
        </p:txBody>
      </p:sp>
      <p:sp>
        <p:nvSpPr>
          <p:cNvPr id="8" name="Title 5">
            <a:extLst>
              <a:ext uri="{FF2B5EF4-FFF2-40B4-BE49-F238E27FC236}">
                <a16:creationId xmlns:a16="http://schemas.microsoft.com/office/drawing/2014/main" id="{0009069A-785C-31F7-851D-1EF6320FEA72}"/>
              </a:ext>
            </a:extLst>
          </p:cNvPr>
          <p:cNvSpPr txBox="1">
            <a:spLocks/>
          </p:cNvSpPr>
          <p:nvPr/>
        </p:nvSpPr>
        <p:spPr bwMode="black">
          <a:xfrm>
            <a:off x="445094" y="1363540"/>
            <a:ext cx="7484374" cy="5456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kern="0" dirty="0">
                <a:solidFill>
                  <a:schemeClr val="tx2"/>
                </a:solidFill>
                <a:latin typeface="Verdana" panose="020B0604030504040204" pitchFamily="34" charset="0"/>
                <a:ea typeface="Verdana" panose="020B0604030504040204" pitchFamily="34" charset="0"/>
                <a:cs typeface="Verdana" panose="020B0604030504040204" pitchFamily="34" charset="0"/>
              </a:rPr>
              <a:t>WARM Welcome </a:t>
            </a:r>
          </a:p>
        </p:txBody>
      </p:sp>
    </p:spTree>
    <p:extLst>
      <p:ext uri="{BB962C8B-B14F-4D97-AF65-F5344CB8AC3E}">
        <p14:creationId xmlns:p14="http://schemas.microsoft.com/office/powerpoint/2010/main" val="2411059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B1A95-9479-00E4-A17E-1A58D1A0CF0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B2ED5E3-3599-1F95-CF97-A956D639BE23}"/>
              </a:ext>
            </a:extLst>
          </p:cNvPr>
          <p:cNvPicPr>
            <a:picLocks noChangeAspect="1"/>
          </p:cNvPicPr>
          <p:nvPr/>
        </p:nvPicPr>
        <p:blipFill>
          <a:blip r:embed="rId3"/>
          <a:srcRect/>
          <a:stretch/>
        </p:blipFill>
        <p:spPr>
          <a:xfrm>
            <a:off x="-16892" y="0"/>
            <a:ext cx="9134474" cy="5138141"/>
          </a:xfrm>
          <a:prstGeom prst="rect">
            <a:avLst/>
          </a:prstGeom>
        </p:spPr>
      </p:pic>
      <p:sp>
        <p:nvSpPr>
          <p:cNvPr id="6" name="Title 5">
            <a:extLst>
              <a:ext uri="{FF2B5EF4-FFF2-40B4-BE49-F238E27FC236}">
                <a16:creationId xmlns:a16="http://schemas.microsoft.com/office/drawing/2014/main" id="{F445CA79-52D1-97DC-986C-02BE4E9F6EDE}"/>
              </a:ext>
            </a:extLst>
          </p:cNvPr>
          <p:cNvSpPr>
            <a:spLocks noGrp="1"/>
          </p:cNvSpPr>
          <p:nvPr>
            <p:ph type="title"/>
          </p:nvPr>
        </p:nvSpPr>
        <p:spPr>
          <a:xfrm>
            <a:off x="366199" y="289083"/>
            <a:ext cx="8423839" cy="922637"/>
          </a:xfrm>
        </p:spPr>
        <p:txBody>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Character Development At the Y</a:t>
            </a:r>
            <a:b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5C2E91"/>
                </a:solidFill>
                <a:latin typeface="Verdana" panose="020B0604030504040204" pitchFamily="34" charset="0"/>
                <a:ea typeface="Verdana" panose="020B0604030504040204" pitchFamily="34" charset="0"/>
                <a:cs typeface="Verdana" panose="020B0604030504040204" pitchFamily="34" charset="0"/>
              </a:rPr>
              <a:t>Intentional practices, lasting impact</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B9924731-04FA-BD61-C446-C44B70FA841A}"/>
              </a:ext>
            </a:extLst>
          </p:cNvPr>
          <p:cNvSpPr txBox="1">
            <a:spLocks/>
          </p:cNvSpPr>
          <p:nvPr/>
        </p:nvSpPr>
        <p:spPr bwMode="black">
          <a:xfrm>
            <a:off x="366199" y="1363540"/>
            <a:ext cx="7484374" cy="5456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kern="0" dirty="0">
                <a:solidFill>
                  <a:schemeClr val="tx2"/>
                </a:solidFill>
                <a:latin typeface="Verdana" panose="020B0604030504040204" pitchFamily="34" charset="0"/>
                <a:ea typeface="Verdana" panose="020B0604030504040204" pitchFamily="34" charset="0"/>
                <a:cs typeface="Verdana" panose="020B0604030504040204" pitchFamily="34" charset="0"/>
              </a:rPr>
              <a:t>Quick survey</a:t>
            </a:r>
          </a:p>
        </p:txBody>
      </p:sp>
      <p:sp>
        <p:nvSpPr>
          <p:cNvPr id="3" name="TextBox 2">
            <a:extLst>
              <a:ext uri="{FF2B5EF4-FFF2-40B4-BE49-F238E27FC236}">
                <a16:creationId xmlns:a16="http://schemas.microsoft.com/office/drawing/2014/main" id="{63DC99E3-B7C1-5019-032C-D68D4E07A327}"/>
              </a:ext>
            </a:extLst>
          </p:cNvPr>
          <p:cNvSpPr txBox="1"/>
          <p:nvPr/>
        </p:nvSpPr>
        <p:spPr>
          <a:xfrm>
            <a:off x="366198" y="1909187"/>
            <a:ext cx="8070435" cy="1477328"/>
          </a:xfrm>
          <a:prstGeom prst="rect">
            <a:avLst/>
          </a:prstGeom>
          <a:noFill/>
        </p:spPr>
        <p:txBody>
          <a:bodyPr wrap="square">
            <a:spAutoFit/>
          </a:bodyPr>
          <a:lstStyle/>
          <a:p>
            <a:pPr marL="0" marR="0">
              <a:buNone/>
            </a:pPr>
            <a:r>
              <a:rPr lang="en-US" kern="100" dirty="0">
                <a:effectLst/>
                <a:latin typeface="+mj-lt"/>
                <a:ea typeface="Calibri" panose="020F0502020204030204" pitchFamily="34" charset="0"/>
                <a:cs typeface="Times New Roman" panose="02020603050405020304" pitchFamily="18" charset="0"/>
              </a:rPr>
              <a:t>Empathy → </a:t>
            </a:r>
            <a:r>
              <a:rPr lang="en-US" i="1" kern="100" dirty="0">
                <a:effectLst/>
                <a:latin typeface="+mj-lt"/>
                <a:ea typeface="Calibri" panose="020F0502020204030204" pitchFamily="34" charset="0"/>
                <a:cs typeface="Times New Roman" panose="02020603050405020304" pitchFamily="18" charset="0"/>
              </a:rPr>
              <a:t>Listens to youth voice.</a:t>
            </a:r>
            <a:r>
              <a:rPr lang="en-US" kern="100" dirty="0">
                <a:effectLst/>
                <a:latin typeface="+mj-lt"/>
                <a:ea typeface="Calibri" panose="020F0502020204030204" pitchFamily="34" charset="0"/>
                <a:cs typeface="Times New Roman" panose="02020603050405020304" pitchFamily="18" charset="0"/>
              </a:rPr>
              <a:t> </a:t>
            </a:r>
          </a:p>
          <a:p>
            <a:pPr marL="0" marR="0">
              <a:buNone/>
            </a:pPr>
            <a:r>
              <a:rPr lang="en-US" kern="100" dirty="0">
                <a:effectLst/>
                <a:latin typeface="+mj-lt"/>
                <a:ea typeface="Calibri" panose="020F0502020204030204" pitchFamily="34" charset="0"/>
                <a:cs typeface="Times New Roman" panose="02020603050405020304" pitchFamily="18" charset="0"/>
              </a:rPr>
              <a:t>Emotion Management → </a:t>
            </a:r>
            <a:r>
              <a:rPr lang="en-US" i="1" kern="100" dirty="0">
                <a:effectLst/>
                <a:latin typeface="+mj-lt"/>
                <a:ea typeface="Calibri" panose="020F0502020204030204" pitchFamily="34" charset="0"/>
                <a:cs typeface="Times New Roman" panose="02020603050405020304" pitchFamily="18" charset="0"/>
              </a:rPr>
              <a:t>Might surface emotional needs.</a:t>
            </a:r>
            <a:r>
              <a:rPr lang="en-US" kern="100" dirty="0">
                <a:effectLst/>
                <a:latin typeface="+mj-lt"/>
                <a:ea typeface="Calibri" panose="020F0502020204030204" pitchFamily="34" charset="0"/>
                <a:cs typeface="Times New Roman" panose="02020603050405020304" pitchFamily="18" charset="0"/>
              </a:rPr>
              <a:t> </a:t>
            </a:r>
          </a:p>
          <a:p>
            <a:pPr marL="0" marR="0">
              <a:buNone/>
            </a:pPr>
            <a:r>
              <a:rPr lang="en-US" kern="100" dirty="0">
                <a:effectLst/>
                <a:latin typeface="+mj-lt"/>
                <a:ea typeface="Calibri" panose="020F0502020204030204" pitchFamily="34" charset="0"/>
                <a:cs typeface="Times New Roman" panose="02020603050405020304" pitchFamily="18" charset="0"/>
              </a:rPr>
              <a:t>Responsibility → </a:t>
            </a:r>
            <a:r>
              <a:rPr lang="en-US" i="1" kern="100" dirty="0">
                <a:effectLst/>
                <a:latin typeface="+mj-lt"/>
                <a:ea typeface="Calibri" panose="020F0502020204030204" pitchFamily="34" charset="0"/>
                <a:cs typeface="Times New Roman" panose="02020603050405020304" pitchFamily="18" charset="0"/>
              </a:rPr>
              <a:t>Promotes accountability.</a:t>
            </a:r>
            <a:r>
              <a:rPr lang="en-US" kern="100" dirty="0">
                <a:effectLst/>
                <a:latin typeface="+mj-lt"/>
                <a:ea typeface="Calibri" panose="020F0502020204030204" pitchFamily="34" charset="0"/>
                <a:cs typeface="Times New Roman" panose="02020603050405020304" pitchFamily="18" charset="0"/>
              </a:rPr>
              <a:t> </a:t>
            </a:r>
          </a:p>
          <a:p>
            <a:pPr marL="0" marR="0">
              <a:buNone/>
            </a:pPr>
            <a:r>
              <a:rPr lang="en-US" kern="100" dirty="0">
                <a:effectLst/>
                <a:latin typeface="+mj-lt"/>
                <a:ea typeface="Calibri" panose="020F0502020204030204" pitchFamily="34" charset="0"/>
                <a:cs typeface="Times New Roman" panose="02020603050405020304" pitchFamily="18" charset="0"/>
              </a:rPr>
              <a:t>Personal Development → </a:t>
            </a:r>
            <a:r>
              <a:rPr lang="en-US" i="1" kern="100" dirty="0">
                <a:effectLst/>
                <a:latin typeface="+mj-lt"/>
                <a:ea typeface="Calibri" panose="020F0502020204030204" pitchFamily="34" charset="0"/>
                <a:cs typeface="Times New Roman" panose="02020603050405020304" pitchFamily="18" charset="0"/>
              </a:rPr>
              <a:t>Guides reflection and growth.</a:t>
            </a:r>
            <a:r>
              <a:rPr lang="en-US" kern="100" dirty="0">
                <a:effectLst/>
                <a:latin typeface="+mj-lt"/>
                <a:ea typeface="Calibri" panose="020F0502020204030204" pitchFamily="34" charset="0"/>
                <a:cs typeface="Times New Roman" panose="02020603050405020304" pitchFamily="18" charset="0"/>
              </a:rPr>
              <a:t> </a:t>
            </a:r>
          </a:p>
          <a:p>
            <a:pPr marL="0" marR="0">
              <a:buNone/>
            </a:pPr>
            <a:r>
              <a:rPr lang="en-US" kern="100" dirty="0">
                <a:effectLst/>
                <a:latin typeface="+mj-lt"/>
                <a:ea typeface="Calibri" panose="020F0502020204030204" pitchFamily="34" charset="0"/>
                <a:cs typeface="Times New Roman" panose="02020603050405020304" pitchFamily="18" charset="0"/>
              </a:rPr>
              <a:t>Relationship Building → </a:t>
            </a:r>
            <a:r>
              <a:rPr lang="en-US" i="1" kern="100" dirty="0">
                <a:effectLst/>
                <a:latin typeface="+mj-lt"/>
                <a:ea typeface="Calibri" panose="020F0502020204030204" pitchFamily="34" charset="0"/>
                <a:cs typeface="Times New Roman" panose="02020603050405020304" pitchFamily="18" charset="0"/>
              </a:rPr>
              <a:t>Strengthens connections.</a:t>
            </a:r>
            <a:endParaRPr lang="en-US" kern="1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4667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62252-5009-8835-36F7-1EF96FFC5B6A}"/>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369B344-76E8-7D25-B4A6-182A467659AE}"/>
              </a:ext>
            </a:extLst>
          </p:cNvPr>
          <p:cNvPicPr>
            <a:picLocks noChangeAspect="1"/>
          </p:cNvPicPr>
          <p:nvPr/>
        </p:nvPicPr>
        <p:blipFill>
          <a:blip r:embed="rId3"/>
          <a:srcRect/>
          <a:stretch/>
        </p:blipFill>
        <p:spPr>
          <a:xfrm>
            <a:off x="9526" y="5359"/>
            <a:ext cx="9134474" cy="5138141"/>
          </a:xfrm>
          <a:prstGeom prst="rect">
            <a:avLst/>
          </a:prstGeom>
        </p:spPr>
      </p:pic>
      <p:sp>
        <p:nvSpPr>
          <p:cNvPr id="6" name="Title 5">
            <a:extLst>
              <a:ext uri="{FF2B5EF4-FFF2-40B4-BE49-F238E27FC236}">
                <a16:creationId xmlns:a16="http://schemas.microsoft.com/office/drawing/2014/main" id="{2B6661CC-3953-6CB6-A2B3-462449C68102}"/>
              </a:ext>
            </a:extLst>
          </p:cNvPr>
          <p:cNvSpPr>
            <a:spLocks noGrp="1"/>
          </p:cNvSpPr>
          <p:nvPr>
            <p:ph type="title"/>
          </p:nvPr>
        </p:nvSpPr>
        <p:spPr>
          <a:xfrm>
            <a:off x="366199" y="289083"/>
            <a:ext cx="8423839" cy="922637"/>
          </a:xfrm>
        </p:spPr>
        <p:txBody>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Character Development At the Y</a:t>
            </a:r>
            <a:b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5C2E91"/>
                </a:solidFill>
                <a:latin typeface="Verdana" panose="020B0604030504040204" pitchFamily="34" charset="0"/>
                <a:ea typeface="Verdana" panose="020B0604030504040204" pitchFamily="34" charset="0"/>
                <a:cs typeface="Verdana" panose="020B0604030504040204" pitchFamily="34" charset="0"/>
              </a:rPr>
              <a:t>consistent practices, lasting impact</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B8149B79-6CE1-9743-6CAA-213F18E171EC}"/>
              </a:ext>
            </a:extLst>
          </p:cNvPr>
          <p:cNvSpPr txBox="1">
            <a:spLocks/>
          </p:cNvSpPr>
          <p:nvPr/>
        </p:nvSpPr>
        <p:spPr bwMode="black">
          <a:xfrm>
            <a:off x="392703" y="1718436"/>
            <a:ext cx="4179297" cy="145917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200" kern="0" cap="none" dirty="0">
                <a:solidFill>
                  <a:schemeClr val="accent2"/>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Character-centered practices are important to values-based leadership</a:t>
            </a:r>
            <a:endParaRPr lang="en-US" sz="2200" kern="0" cap="none" dirty="0">
              <a:solidFill>
                <a:schemeClr val="accent2"/>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2" name="Diagram 1">
            <a:extLst>
              <a:ext uri="{FF2B5EF4-FFF2-40B4-BE49-F238E27FC236}">
                <a16:creationId xmlns:a16="http://schemas.microsoft.com/office/drawing/2014/main" id="{A9B8AD77-85B0-833B-DD2A-2D17F805ED38}"/>
              </a:ext>
            </a:extLst>
          </p:cNvPr>
          <p:cNvGraphicFramePr/>
          <p:nvPr>
            <p:extLst>
              <p:ext uri="{D42A27DB-BD31-4B8C-83A1-F6EECF244321}">
                <p14:modId xmlns:p14="http://schemas.microsoft.com/office/powerpoint/2010/main" val="3252088192"/>
              </p:ext>
            </p:extLst>
          </p:nvPr>
        </p:nvGraphicFramePr>
        <p:xfrm>
          <a:off x="3560131" y="1211720"/>
          <a:ext cx="5406888" cy="31083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3070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BEC62-9256-F505-BEC8-9F117DFF29D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699C547-7045-2B89-6C10-76FA80C03575}"/>
              </a:ext>
            </a:extLst>
          </p:cNvPr>
          <p:cNvSpPr>
            <a:spLocks noGrp="1" noRot="1" noMove="1" noResize="1" noEditPoints="1" noAdjustHandles="1" noChangeArrowheads="1" noChangeShapeType="1"/>
          </p:cNvSpPr>
          <p:nvPr/>
        </p:nvSpPr>
        <p:spPr>
          <a:xfrm>
            <a:off x="0" y="0"/>
            <a:ext cx="9144000" cy="5143500"/>
          </a:xfrm>
          <a:prstGeom prst="rect">
            <a:avLst/>
          </a:prstGeom>
          <a:solidFill>
            <a:srgbClr val="A72B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7EF650BA-1F46-1E2B-0412-14348D344F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339974EB-E80B-C654-D7E2-A4FCF6DE6DB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36721" y="580595"/>
            <a:ext cx="3917090" cy="3974414"/>
          </a:xfrm>
          <a:prstGeom prst="rect">
            <a:avLst/>
          </a:prstGeom>
        </p:spPr>
      </p:pic>
      <p:grpSp>
        <p:nvGrpSpPr>
          <p:cNvPr id="2" name="Group 1">
            <a:extLst>
              <a:ext uri="{FF2B5EF4-FFF2-40B4-BE49-F238E27FC236}">
                <a16:creationId xmlns:a16="http://schemas.microsoft.com/office/drawing/2014/main" id="{8B26ACBA-7B8B-1852-923A-630769572A66}"/>
              </a:ext>
            </a:extLst>
          </p:cNvPr>
          <p:cNvGrpSpPr/>
          <p:nvPr/>
        </p:nvGrpSpPr>
        <p:grpSpPr>
          <a:xfrm>
            <a:off x="5184648" y="1447687"/>
            <a:ext cx="3583970" cy="2263315"/>
            <a:chOff x="6912864" y="2200911"/>
            <a:chExt cx="4778626" cy="3017754"/>
          </a:xfrm>
        </p:grpSpPr>
        <p:sp>
          <p:nvSpPr>
            <p:cNvPr id="3" name="TextBox 2">
              <a:extLst>
                <a:ext uri="{FF2B5EF4-FFF2-40B4-BE49-F238E27FC236}">
                  <a16:creationId xmlns:a16="http://schemas.microsoft.com/office/drawing/2014/main" id="{54824637-1DF8-43FE-4774-9567C462D0FC}"/>
                </a:ext>
              </a:extLst>
            </p:cNvPr>
            <p:cNvSpPr txBox="1"/>
            <p:nvPr/>
          </p:nvSpPr>
          <p:spPr>
            <a:xfrm>
              <a:off x="6912864" y="2200911"/>
              <a:ext cx="4768351" cy="1323439"/>
            </a:xfrm>
            <a:prstGeom prst="rect">
              <a:avLst/>
            </a:prstGeom>
            <a:noFill/>
          </p:spPr>
          <p:txBody>
            <a:bodyPr wrap="square" rtlCol="0" anchor="b">
              <a:spAutoFit/>
            </a:bodyPr>
            <a:lstStyle/>
            <a:p>
              <a:r>
                <a:rPr lang="en-US" sz="2925" b="1" dirty="0">
                  <a:solidFill>
                    <a:schemeClr val="bg1"/>
                  </a:solidFill>
                  <a:latin typeface="Verdana" panose="020B0604030504040204" pitchFamily="34" charset="0"/>
                  <a:ea typeface="Verdana" panose="020B0604030504040204" pitchFamily="34" charset="0"/>
                  <a:cs typeface="Verdana" panose="020B0604030504040204" pitchFamily="34" charset="0"/>
                </a:rPr>
                <a:t>INVITE</a:t>
              </a:r>
            </a:p>
            <a:p>
              <a:r>
                <a:rPr lang="en-US" sz="2925" b="1" dirty="0">
                  <a:solidFill>
                    <a:schemeClr val="bg1"/>
                  </a:solidFill>
                  <a:latin typeface="Verdana" panose="020B0604030504040204" pitchFamily="34" charset="0"/>
                  <a:ea typeface="Verdana" panose="020B0604030504040204" pitchFamily="34" charset="0"/>
                  <a:cs typeface="Verdana" panose="020B0604030504040204" pitchFamily="34" charset="0"/>
                </a:rPr>
                <a:t>CONTRIBUTION </a:t>
              </a:r>
            </a:p>
          </p:txBody>
        </p:sp>
        <p:sp>
          <p:nvSpPr>
            <p:cNvPr id="4" name="TextBox 3">
              <a:extLst>
                <a:ext uri="{FF2B5EF4-FFF2-40B4-BE49-F238E27FC236}">
                  <a16:creationId xmlns:a16="http://schemas.microsoft.com/office/drawing/2014/main" id="{EE7F8089-1DBD-0311-7A61-A28EFE7642FB}"/>
                </a:ext>
              </a:extLst>
            </p:cNvPr>
            <p:cNvSpPr txBox="1"/>
            <p:nvPr/>
          </p:nvSpPr>
          <p:spPr>
            <a:xfrm>
              <a:off x="6923139" y="3556671"/>
              <a:ext cx="4768351" cy="1661994"/>
            </a:xfrm>
            <a:prstGeom prst="rect">
              <a:avLst/>
            </a:prstGeom>
            <a:noFill/>
          </p:spPr>
          <p:txBody>
            <a:bodyPr wrap="square" rtlCol="0" anchor="t">
              <a:spAutoFit/>
            </a:bodyPr>
            <a:lstStyle/>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Provide opportunities for </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people to share their time, </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talents, and voices to</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create change.​</a:t>
              </a:r>
            </a:p>
          </p:txBody>
        </p:sp>
      </p:grpSp>
    </p:spTree>
    <p:extLst>
      <p:ext uri="{BB962C8B-B14F-4D97-AF65-F5344CB8AC3E}">
        <p14:creationId xmlns:p14="http://schemas.microsoft.com/office/powerpoint/2010/main" val="1729346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B04D6-F4E7-0A9F-BD93-6E2C69C6725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0E4D2B-0109-9A76-3469-E5FD715E8D92}"/>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08D86D3F-950D-D212-B587-1FC2F7061002}"/>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000" kern="0" dirty="0"/>
              <a:t>fostering character development in youth and adults</a:t>
            </a:r>
          </a:p>
        </p:txBody>
      </p:sp>
    </p:spTree>
    <p:extLst>
      <p:ext uri="{BB962C8B-B14F-4D97-AF65-F5344CB8AC3E}">
        <p14:creationId xmlns:p14="http://schemas.microsoft.com/office/powerpoint/2010/main" val="3906047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A7A7F-DC01-7A8D-99E0-0004F67F6F9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723382F-D88C-96EA-04DA-B6EC0B9CAF76}"/>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CAAE6548-6010-969A-ADBA-6FDFF7B5920B}"/>
              </a:ext>
            </a:extLst>
          </p:cNvPr>
          <p:cNvSpPr>
            <a:spLocks noGrp="1"/>
          </p:cNvSpPr>
          <p:nvPr>
            <p:ph type="title"/>
          </p:nvPr>
        </p:nvSpPr>
        <p:spPr>
          <a:xfrm>
            <a:off x="366199" y="289083"/>
            <a:ext cx="8423839" cy="922637"/>
          </a:xfrm>
        </p:spPr>
        <p:txBody>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YMCA of greater New Orleans</a:t>
            </a:r>
            <a:b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5C2E91"/>
                </a:solidFill>
                <a:latin typeface="Verdana" panose="020B0604030504040204" pitchFamily="34" charset="0"/>
                <a:ea typeface="Verdana" panose="020B0604030504040204" pitchFamily="34" charset="0"/>
                <a:cs typeface="Verdana" panose="020B0604030504040204" pitchFamily="34" charset="0"/>
              </a:rPr>
              <a:t>our story begins</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D868CBB6-B038-FD99-D233-779C65A23196}"/>
              </a:ext>
            </a:extLst>
          </p:cNvPr>
          <p:cNvSpPr txBox="1"/>
          <p:nvPr/>
        </p:nvSpPr>
        <p:spPr>
          <a:xfrm>
            <a:off x="366199" y="1959442"/>
            <a:ext cx="4556530" cy="2308324"/>
          </a:xfrm>
          <a:prstGeom prst="rect">
            <a:avLst/>
          </a:prstGeom>
          <a:noFill/>
        </p:spPr>
        <p:txBody>
          <a:bodyPr wrap="square" rtlCol="0">
            <a:spAutoFit/>
          </a:bodyPr>
          <a:lstStyle/>
          <a:p>
            <a:pPr marL="380990" indent="-380990">
              <a:buFont typeface="Arial" panose="020B0604020202020204" pitchFamily="34" charset="0"/>
              <a:buChar char="•"/>
            </a:pPr>
            <a:r>
              <a:rPr lang="en-US" dirty="0"/>
              <a:t>Leaders Club at West St. Tammany Branch </a:t>
            </a:r>
          </a:p>
          <a:p>
            <a:pPr marL="723829" lvl="1" indent="-380990">
              <a:buFont typeface="Arial" panose="020B0604020202020204" pitchFamily="34" charset="0"/>
              <a:buChar char="•"/>
            </a:pPr>
            <a:r>
              <a:rPr lang="en-US" dirty="0"/>
              <a:t>Offered activities in the five adult practice areas</a:t>
            </a:r>
          </a:p>
          <a:p>
            <a:pPr marL="723829" lvl="1" indent="-380990">
              <a:buFont typeface="Arial" panose="020B0604020202020204" pitchFamily="34" charset="0"/>
              <a:buChar char="•"/>
            </a:pPr>
            <a:r>
              <a:rPr lang="en-US" dirty="0"/>
              <a:t>Added to activities:</a:t>
            </a:r>
          </a:p>
          <a:p>
            <a:pPr marL="1066671" lvl="2" indent="-380990">
              <a:buFont typeface="Arial" panose="020B0604020202020204" pitchFamily="34" charset="0"/>
              <a:buChar char="•"/>
            </a:pPr>
            <a:r>
              <a:rPr lang="en-US" dirty="0"/>
              <a:t>Parent participation </a:t>
            </a:r>
          </a:p>
          <a:p>
            <a:pPr marL="1066671" lvl="2" indent="-380990">
              <a:buFont typeface="Arial" panose="020B0604020202020204" pitchFamily="34" charset="0"/>
              <a:buChar char="•"/>
            </a:pPr>
            <a:r>
              <a:rPr lang="en-US" dirty="0"/>
              <a:t>Physical activity</a:t>
            </a:r>
          </a:p>
          <a:p>
            <a:pPr marL="1066671" lvl="2" indent="-380990">
              <a:buFont typeface="Arial" panose="020B0604020202020204" pitchFamily="34" charset="0"/>
              <a:buChar char="•"/>
            </a:pPr>
            <a:r>
              <a:rPr lang="en-US" dirty="0"/>
              <a:t>Outdoor element </a:t>
            </a:r>
          </a:p>
        </p:txBody>
      </p:sp>
      <p:sp>
        <p:nvSpPr>
          <p:cNvPr id="8" name="Title 5">
            <a:extLst>
              <a:ext uri="{FF2B5EF4-FFF2-40B4-BE49-F238E27FC236}">
                <a16:creationId xmlns:a16="http://schemas.microsoft.com/office/drawing/2014/main" id="{F2CEC6F6-68E2-FF16-6D94-46B42B1CCFDA}"/>
              </a:ext>
            </a:extLst>
          </p:cNvPr>
          <p:cNvSpPr txBox="1">
            <a:spLocks/>
          </p:cNvSpPr>
          <p:nvPr/>
        </p:nvSpPr>
        <p:spPr bwMode="black">
          <a:xfrm>
            <a:off x="366199" y="1237970"/>
            <a:ext cx="4678236"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kern="0" dirty="0">
                <a:solidFill>
                  <a:schemeClr val="tx2"/>
                </a:solidFill>
                <a:latin typeface="Verdana" panose="020B0604030504040204" pitchFamily="34" charset="0"/>
                <a:ea typeface="Verdana" panose="020B0604030504040204" pitchFamily="34" charset="0"/>
                <a:cs typeface="Verdana" panose="020B0604030504040204" pitchFamily="34" charset="0"/>
              </a:rPr>
              <a:t>Participation in Character development learning institute </a:t>
            </a:r>
          </a:p>
        </p:txBody>
      </p:sp>
      <p:pic>
        <p:nvPicPr>
          <p:cNvPr id="3" name="Picture 2">
            <a:extLst>
              <a:ext uri="{FF2B5EF4-FFF2-40B4-BE49-F238E27FC236}">
                <a16:creationId xmlns:a16="http://schemas.microsoft.com/office/drawing/2014/main" id="{C6085178-EDFB-DAED-9AC9-EF1DADB7E0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9096" y="1545421"/>
            <a:ext cx="3690609" cy="2308324"/>
          </a:xfrm>
          <a:prstGeom prst="rect">
            <a:avLst/>
          </a:prstGeom>
        </p:spPr>
      </p:pic>
    </p:spTree>
    <p:extLst>
      <p:ext uri="{BB962C8B-B14F-4D97-AF65-F5344CB8AC3E}">
        <p14:creationId xmlns:p14="http://schemas.microsoft.com/office/powerpoint/2010/main" val="3360443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B7FE1-0EB6-BE57-BD86-34AE821B435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0835EE4-8E9A-67B1-70B4-EA38B1450AC5}"/>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E46E1D69-E02B-2280-E775-CAF9A12DF446}"/>
              </a:ext>
            </a:extLst>
          </p:cNvPr>
          <p:cNvSpPr>
            <a:spLocks noGrp="1"/>
          </p:cNvSpPr>
          <p:nvPr>
            <p:ph type="title"/>
          </p:nvPr>
        </p:nvSpPr>
        <p:spPr>
          <a:xfrm>
            <a:off x="366199" y="289083"/>
            <a:ext cx="8423839" cy="922637"/>
          </a:xfrm>
        </p:spPr>
        <p:txBody>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YMCA of greater New Orleans</a:t>
            </a:r>
            <a:b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5C2E91"/>
                </a:solidFill>
                <a:latin typeface="Verdana" panose="020B0604030504040204" pitchFamily="34" charset="0"/>
                <a:ea typeface="Verdana" panose="020B0604030504040204" pitchFamily="34" charset="0"/>
                <a:cs typeface="Verdana" panose="020B0604030504040204" pitchFamily="34" charset="0"/>
              </a:rPr>
              <a:t>putting it all together</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56C43235-BBD9-2F15-BDC9-1ECBD530E76F}"/>
              </a:ext>
            </a:extLst>
          </p:cNvPr>
          <p:cNvSpPr txBox="1"/>
          <p:nvPr/>
        </p:nvSpPr>
        <p:spPr>
          <a:xfrm>
            <a:off x="582935" y="1498125"/>
            <a:ext cx="4302215" cy="2308324"/>
          </a:xfrm>
          <a:prstGeom prst="rect">
            <a:avLst/>
          </a:prstGeom>
          <a:noFill/>
        </p:spPr>
        <p:txBody>
          <a:bodyPr wrap="square" rtlCol="0">
            <a:spAutoFit/>
          </a:bodyPr>
          <a:lstStyle/>
          <a:p>
            <a:pPr marL="380990" indent="-380990">
              <a:buFont typeface="Arial" panose="020B0604020202020204" pitchFamily="34" charset="0"/>
              <a:buChar char="•"/>
            </a:pPr>
            <a:r>
              <a:rPr lang="en-US" dirty="0"/>
              <a:t>Warm Welcomes</a:t>
            </a:r>
          </a:p>
          <a:p>
            <a:pPr marL="380990" indent="-380990">
              <a:buFont typeface="Arial" panose="020B0604020202020204" pitchFamily="34" charset="0"/>
              <a:buChar char="•"/>
            </a:pPr>
            <a:r>
              <a:rPr lang="en-US" dirty="0"/>
              <a:t>Communication Skills: Public Speaking/Writing</a:t>
            </a:r>
          </a:p>
          <a:p>
            <a:pPr marL="380990" indent="-380990">
              <a:buFont typeface="Arial" panose="020B0604020202020204" pitchFamily="34" charset="0"/>
              <a:buChar char="•"/>
            </a:pPr>
            <a:r>
              <a:rPr lang="en-US" dirty="0"/>
              <a:t>Authentic Choices</a:t>
            </a:r>
          </a:p>
          <a:p>
            <a:pPr marL="380990" indent="-380990">
              <a:buFont typeface="Arial" panose="020B0604020202020204" pitchFamily="34" charset="0"/>
              <a:buChar char="•"/>
            </a:pPr>
            <a:r>
              <a:rPr lang="en-US" dirty="0"/>
              <a:t>Mindfulness</a:t>
            </a:r>
          </a:p>
          <a:p>
            <a:pPr marL="380990" indent="-380990">
              <a:buFont typeface="Arial" panose="020B0604020202020204" pitchFamily="34" charset="0"/>
              <a:buChar char="•"/>
            </a:pPr>
            <a:r>
              <a:rPr lang="en-US" dirty="0"/>
              <a:t>Tie Current Activity to Prior Learning</a:t>
            </a:r>
          </a:p>
          <a:p>
            <a:pPr marL="380990" indent="-380990">
              <a:buFont typeface="Arial" panose="020B0604020202020204" pitchFamily="34" charset="0"/>
              <a:buChar char="•"/>
            </a:pPr>
            <a:r>
              <a:rPr lang="en-US" dirty="0"/>
              <a:t>Parent Involvement</a:t>
            </a:r>
          </a:p>
        </p:txBody>
      </p:sp>
      <p:pic>
        <p:nvPicPr>
          <p:cNvPr id="11" name="Picture 10">
            <a:extLst>
              <a:ext uri="{FF2B5EF4-FFF2-40B4-BE49-F238E27FC236}">
                <a16:creationId xmlns:a16="http://schemas.microsoft.com/office/drawing/2014/main" id="{EDC21033-1443-91A7-4F29-85DB92DBBD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30044" y="1398279"/>
            <a:ext cx="4208898" cy="2508016"/>
          </a:xfrm>
          <a:prstGeom prst="rect">
            <a:avLst/>
          </a:prstGeom>
        </p:spPr>
      </p:pic>
    </p:spTree>
    <p:extLst>
      <p:ext uri="{BB962C8B-B14F-4D97-AF65-F5344CB8AC3E}">
        <p14:creationId xmlns:p14="http://schemas.microsoft.com/office/powerpoint/2010/main" val="796592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82C23-BB07-23C7-75F3-089F0FB2FF5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D38897E7-ADD6-D8B8-495E-E61CBB26E9FE}"/>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8A5B7D70-861A-DC04-F082-04E878B40A00}"/>
              </a:ext>
            </a:extLst>
          </p:cNvPr>
          <p:cNvSpPr>
            <a:spLocks noGrp="1"/>
          </p:cNvSpPr>
          <p:nvPr>
            <p:ph type="title"/>
          </p:nvPr>
        </p:nvSpPr>
        <p:spPr>
          <a:xfrm>
            <a:off x="366199" y="289083"/>
            <a:ext cx="8423839" cy="922637"/>
          </a:xfrm>
        </p:spPr>
        <p:txBody>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YMCA of greater New Orleans</a:t>
            </a:r>
            <a:b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5C2E91"/>
                </a:solidFill>
                <a:latin typeface="Verdana" panose="020B0604030504040204" pitchFamily="34" charset="0"/>
                <a:ea typeface="Verdana" panose="020B0604030504040204" pitchFamily="34" charset="0"/>
                <a:cs typeface="Verdana" panose="020B0604030504040204" pitchFamily="34" charset="0"/>
              </a:rPr>
              <a:t>expanding impact &amp; cultural change</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F2A5E4C6-FB64-E871-6C51-2C1FA50B69CC}"/>
              </a:ext>
            </a:extLst>
          </p:cNvPr>
          <p:cNvSpPr txBox="1"/>
          <p:nvPr/>
        </p:nvSpPr>
        <p:spPr>
          <a:xfrm>
            <a:off x="457675" y="1611259"/>
            <a:ext cx="4302215" cy="1477328"/>
          </a:xfrm>
          <a:prstGeom prst="rect">
            <a:avLst/>
          </a:prstGeom>
          <a:noFill/>
        </p:spPr>
        <p:txBody>
          <a:bodyPr wrap="square" rtlCol="0">
            <a:spAutoFit/>
          </a:bodyPr>
          <a:lstStyle/>
          <a:p>
            <a:pPr marL="380990" indent="-380990">
              <a:buFont typeface="Arial" panose="020B0604020202020204" pitchFamily="34" charset="0"/>
              <a:buChar char="•"/>
            </a:pPr>
            <a:r>
              <a:rPr lang="en-US" dirty="0"/>
              <a:t>Character Wheel</a:t>
            </a:r>
          </a:p>
          <a:p>
            <a:pPr marL="380990" indent="-380990">
              <a:buFont typeface="Arial" panose="020B0604020202020204" pitchFamily="34" charset="0"/>
              <a:buChar char="•"/>
            </a:pPr>
            <a:r>
              <a:rPr lang="en-US" dirty="0"/>
              <a:t>Added Character Development Essentials to Standard Practices and Expectations for Branches</a:t>
            </a:r>
          </a:p>
          <a:p>
            <a:pPr marL="380990" indent="-380990">
              <a:buFont typeface="Arial" panose="020B0604020202020204" pitchFamily="34" charset="0"/>
              <a:buChar char="•"/>
            </a:pPr>
            <a:r>
              <a:rPr lang="en-US" dirty="0"/>
              <a:t>Staff Training &amp; Evaluation</a:t>
            </a:r>
          </a:p>
        </p:txBody>
      </p:sp>
      <p:pic>
        <p:nvPicPr>
          <p:cNvPr id="4" name="Picture 3">
            <a:extLst>
              <a:ext uri="{FF2B5EF4-FFF2-40B4-BE49-F238E27FC236}">
                <a16:creationId xmlns:a16="http://schemas.microsoft.com/office/drawing/2014/main" id="{3080B04C-3AD7-9858-23DB-39F4C8E46C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8169" y="1498125"/>
            <a:ext cx="2757465" cy="2636827"/>
          </a:xfrm>
          <a:prstGeom prst="rect">
            <a:avLst/>
          </a:prstGeom>
        </p:spPr>
      </p:pic>
      <p:pic>
        <p:nvPicPr>
          <p:cNvPr id="13" name="Picture 12">
            <a:extLst>
              <a:ext uri="{FF2B5EF4-FFF2-40B4-BE49-F238E27FC236}">
                <a16:creationId xmlns:a16="http://schemas.microsoft.com/office/drawing/2014/main" id="{5E6F2556-6E56-9A78-7DD8-C7010D8F82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2002" y="3311596"/>
            <a:ext cx="2448926" cy="1007469"/>
          </a:xfrm>
          <a:prstGeom prst="rect">
            <a:avLst/>
          </a:prstGeom>
        </p:spPr>
      </p:pic>
    </p:spTree>
    <p:extLst>
      <p:ext uri="{BB962C8B-B14F-4D97-AF65-F5344CB8AC3E}">
        <p14:creationId xmlns:p14="http://schemas.microsoft.com/office/powerpoint/2010/main" val="3080929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B48D5-6086-343A-E456-300DF3641AA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8293229-F821-BD51-EE8D-D575E6A9121B}"/>
              </a:ext>
            </a:extLst>
          </p:cNvPr>
          <p:cNvSpPr>
            <a:spLocks noGrp="1"/>
          </p:cNvSpPr>
          <p:nvPr>
            <p:ph type="title"/>
          </p:nvPr>
        </p:nvSpPr>
        <p:spPr>
          <a:xfrm>
            <a:off x="347368" y="457111"/>
            <a:ext cx="8670124" cy="922637"/>
          </a:xfrm>
        </p:spPr>
        <p:txBody>
          <a:bodyPr>
            <a:normAutofit fontScale="90000"/>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Northern Middlesex County YMCA </a:t>
            </a:r>
            <a:b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5C2E91"/>
                </a:solidFill>
                <a:latin typeface="Verdana" panose="020B0604030504040204" pitchFamily="34" charset="0"/>
                <a:ea typeface="Verdana" panose="020B0604030504040204" pitchFamily="34" charset="0"/>
                <a:cs typeface="Verdana" panose="020B0604030504040204" pitchFamily="34" charset="0"/>
              </a:rPr>
              <a:t>creative consistent Communication </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14A47CA4-99AE-A369-098F-EA972FC4D4F4}"/>
              </a:ext>
            </a:extLst>
          </p:cNvPr>
          <p:cNvSpPr txBox="1"/>
          <p:nvPr/>
        </p:nvSpPr>
        <p:spPr>
          <a:xfrm>
            <a:off x="490029" y="1791860"/>
            <a:ext cx="6375809" cy="120032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Check-in Clipboards</a:t>
            </a:r>
          </a:p>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Group Flags</a:t>
            </a:r>
          </a:p>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Responsibility Roles</a:t>
            </a:r>
          </a:p>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Character Classes</a:t>
            </a:r>
          </a:p>
        </p:txBody>
      </p:sp>
      <p:pic>
        <p:nvPicPr>
          <p:cNvPr id="12" name="Picture 11">
            <a:extLst>
              <a:ext uri="{FF2B5EF4-FFF2-40B4-BE49-F238E27FC236}">
                <a16:creationId xmlns:a16="http://schemas.microsoft.com/office/drawing/2014/main" id="{2EDF216E-F800-E6F7-F8B3-544C8DB23C10}"/>
              </a:ext>
            </a:extLst>
          </p:cNvPr>
          <p:cNvPicPr preferRelativeResize="0">
            <a:picLocks noChangeAspect="1"/>
          </p:cNvPicPr>
          <p:nvPr/>
        </p:nvPicPr>
        <p:blipFill>
          <a:blip r:embed="rId3"/>
          <a:stretch>
            <a:fillRect/>
          </a:stretch>
        </p:blipFill>
        <p:spPr>
          <a:xfrm>
            <a:off x="10997648" y="1020424"/>
            <a:ext cx="4114800" cy="2743200"/>
          </a:xfrm>
          <a:prstGeom prst="rect">
            <a:avLst/>
          </a:prstGeom>
        </p:spPr>
      </p:pic>
      <p:pic>
        <p:nvPicPr>
          <p:cNvPr id="3" name="Picture 2">
            <a:extLst>
              <a:ext uri="{FF2B5EF4-FFF2-40B4-BE49-F238E27FC236}">
                <a16:creationId xmlns:a16="http://schemas.microsoft.com/office/drawing/2014/main" id="{4C1557C8-BF9F-BFB3-A463-C0079F482DBB}"/>
              </a:ext>
            </a:extLst>
          </p:cNvPr>
          <p:cNvPicPr>
            <a:picLocks noChangeAspect="1"/>
          </p:cNvPicPr>
          <p:nvPr/>
        </p:nvPicPr>
        <p:blipFill>
          <a:blip r:embed="rId4"/>
          <a:stretch>
            <a:fillRect/>
          </a:stretch>
        </p:blipFill>
        <p:spPr>
          <a:xfrm>
            <a:off x="9737139" y="2722025"/>
            <a:ext cx="2521018" cy="1680022"/>
          </a:xfrm>
          <a:prstGeom prst="rect">
            <a:avLst/>
          </a:prstGeom>
        </p:spPr>
      </p:pic>
    </p:spTree>
    <p:extLst>
      <p:ext uri="{BB962C8B-B14F-4D97-AF65-F5344CB8AC3E}">
        <p14:creationId xmlns:p14="http://schemas.microsoft.com/office/powerpoint/2010/main" val="1617256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96A66-CDCB-CFE9-73C0-17908EA63F2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4397227-CB7D-3E93-CD90-E1C67596E52C}"/>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54D6430E-25D5-3186-0775-64B9E6024C66}"/>
              </a:ext>
            </a:extLst>
          </p:cNvPr>
          <p:cNvSpPr>
            <a:spLocks noGrp="1"/>
          </p:cNvSpPr>
          <p:nvPr>
            <p:ph type="title"/>
          </p:nvPr>
        </p:nvSpPr>
        <p:spPr>
          <a:xfrm>
            <a:off x="366199" y="289083"/>
            <a:ext cx="8423839" cy="922637"/>
          </a:xfrm>
        </p:spPr>
        <p:txBody>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YMCA of the Triangle</a:t>
            </a:r>
            <a:b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5C2E91"/>
                </a:solidFill>
                <a:latin typeface="Verdana" panose="020B0604030504040204" pitchFamily="34" charset="0"/>
                <a:ea typeface="Verdana" panose="020B0604030504040204" pitchFamily="34" charset="0"/>
                <a:cs typeface="Verdana" panose="020B0604030504040204" pitchFamily="34" charset="0"/>
              </a:rPr>
              <a:t>every bead tells a story</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02FE8621-4016-5976-CD12-05ABB880DAAF}"/>
              </a:ext>
            </a:extLst>
          </p:cNvPr>
          <p:cNvSpPr txBox="1">
            <a:spLocks/>
          </p:cNvSpPr>
          <p:nvPr/>
        </p:nvSpPr>
        <p:spPr bwMode="black">
          <a:xfrm>
            <a:off x="370067" y="1228082"/>
            <a:ext cx="7484374" cy="4284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kern="0" dirty="0">
                <a:solidFill>
                  <a:schemeClr val="tx2"/>
                </a:solidFill>
                <a:latin typeface="Verdana" panose="020B0604030504040204" pitchFamily="34" charset="0"/>
                <a:ea typeface="Verdana" panose="020B0604030504040204" pitchFamily="34" charset="0"/>
                <a:cs typeface="Verdana" panose="020B0604030504040204" pitchFamily="34" charset="0"/>
              </a:rPr>
              <a:t>Character development at summer day camp</a:t>
            </a:r>
          </a:p>
        </p:txBody>
      </p:sp>
      <p:pic>
        <p:nvPicPr>
          <p:cNvPr id="11" name="Image 0" descr="/mnt/data/CDLI Pic 1.png">
            <a:extLst>
              <a:ext uri="{FF2B5EF4-FFF2-40B4-BE49-F238E27FC236}">
                <a16:creationId xmlns:a16="http://schemas.microsoft.com/office/drawing/2014/main" id="{B1651237-5CC4-7A65-0CE2-176740C749BF}"/>
              </a:ext>
            </a:extLst>
          </p:cNvPr>
          <p:cNvPicPr>
            <a:picLocks noChangeAspect="1"/>
          </p:cNvPicPr>
          <p:nvPr/>
        </p:nvPicPr>
        <p:blipFill>
          <a:blip r:embed="rId4"/>
          <a:stretch>
            <a:fillRect/>
          </a:stretch>
        </p:blipFill>
        <p:spPr>
          <a:xfrm>
            <a:off x="10604167" y="1212936"/>
            <a:ext cx="1882688" cy="2585630"/>
          </a:xfrm>
          <a:prstGeom prst="roundRect">
            <a:avLst/>
          </a:prstGeom>
        </p:spPr>
      </p:pic>
      <p:pic>
        <p:nvPicPr>
          <p:cNvPr id="13" name="Image 1" descr="/mnt/data/CDLI Pic 2.png">
            <a:extLst>
              <a:ext uri="{FF2B5EF4-FFF2-40B4-BE49-F238E27FC236}">
                <a16:creationId xmlns:a16="http://schemas.microsoft.com/office/drawing/2014/main" id="{694664BF-0222-800C-F665-0208739B5EDB}"/>
              </a:ext>
            </a:extLst>
          </p:cNvPr>
          <p:cNvPicPr>
            <a:picLocks noChangeAspect="1"/>
          </p:cNvPicPr>
          <p:nvPr/>
        </p:nvPicPr>
        <p:blipFill>
          <a:blip r:embed="rId5"/>
          <a:stretch>
            <a:fillRect/>
          </a:stretch>
        </p:blipFill>
        <p:spPr>
          <a:xfrm>
            <a:off x="13148996" y="838253"/>
            <a:ext cx="1996434" cy="2673786"/>
          </a:xfrm>
          <a:prstGeom prst="roundRect">
            <a:avLst/>
          </a:prstGeom>
        </p:spPr>
      </p:pic>
      <p:sp>
        <p:nvSpPr>
          <p:cNvPr id="15" name="Shape 4">
            <a:extLst>
              <a:ext uri="{FF2B5EF4-FFF2-40B4-BE49-F238E27FC236}">
                <a16:creationId xmlns:a16="http://schemas.microsoft.com/office/drawing/2014/main" id="{62CB75E8-CE92-F756-E54B-EE0E96CCEECE}"/>
              </a:ext>
            </a:extLst>
          </p:cNvPr>
          <p:cNvSpPr/>
          <p:nvPr/>
        </p:nvSpPr>
        <p:spPr>
          <a:xfrm>
            <a:off x="1899978" y="1974735"/>
            <a:ext cx="2290536" cy="1142669"/>
          </a:xfrm>
          <a:prstGeom prst="round2DiagRect">
            <a:avLst/>
          </a:prstGeom>
          <a:solidFill>
            <a:srgbClr val="00B0F0"/>
          </a:solidFill>
          <a:ln w="12700">
            <a:solidFill>
              <a:srgbClr val="0060A9"/>
            </a:solidFill>
            <a:prstDash val="solid"/>
          </a:ln>
        </p:spPr>
        <p:txBody>
          <a:bodyPr/>
          <a:lstStyle/>
          <a:p>
            <a:endParaRPr lang="en-US" sz="1350"/>
          </a:p>
        </p:txBody>
      </p:sp>
      <p:sp>
        <p:nvSpPr>
          <p:cNvPr id="17" name="Text 5">
            <a:extLst>
              <a:ext uri="{FF2B5EF4-FFF2-40B4-BE49-F238E27FC236}">
                <a16:creationId xmlns:a16="http://schemas.microsoft.com/office/drawing/2014/main" id="{86618074-F65E-5AD7-F17B-7D9992D84EF0}"/>
              </a:ext>
            </a:extLst>
          </p:cNvPr>
          <p:cNvSpPr/>
          <p:nvPr/>
        </p:nvSpPr>
        <p:spPr>
          <a:xfrm>
            <a:off x="1980357" y="1886759"/>
            <a:ext cx="2146920" cy="522818"/>
          </a:xfrm>
          <a:prstGeom prst="rect">
            <a:avLst/>
          </a:prstGeom>
          <a:noFill/>
          <a:ln/>
        </p:spPr>
        <p:txBody>
          <a:bodyPr wrap="square" lIns="68580" tIns="34290" rIns="68580" bIns="34290" rtlCol="0" anchor="ctr"/>
          <a:lstStyle/>
          <a:p>
            <a:r>
              <a:rPr lang="en-US" sz="1200" b="1" dirty="0">
                <a:solidFill>
                  <a:srgbClr val="FFFFFF"/>
                </a:solidFill>
                <a:latin typeface="Verdana"/>
                <a:ea typeface="Verdana"/>
              </a:rPr>
              <a:t>Personal Development</a:t>
            </a:r>
            <a:endParaRPr lang="en-US" sz="1200" dirty="0">
              <a:latin typeface="Verdana"/>
              <a:ea typeface="Verdana"/>
            </a:endParaRPr>
          </a:p>
        </p:txBody>
      </p:sp>
      <p:sp>
        <p:nvSpPr>
          <p:cNvPr id="19" name="Text 6">
            <a:extLst>
              <a:ext uri="{FF2B5EF4-FFF2-40B4-BE49-F238E27FC236}">
                <a16:creationId xmlns:a16="http://schemas.microsoft.com/office/drawing/2014/main" id="{D6F7677C-C394-4248-E6CB-8AC4963A238B}"/>
              </a:ext>
            </a:extLst>
          </p:cNvPr>
          <p:cNvSpPr/>
          <p:nvPr/>
        </p:nvSpPr>
        <p:spPr>
          <a:xfrm>
            <a:off x="2002647" y="2414365"/>
            <a:ext cx="2052853" cy="548640"/>
          </a:xfrm>
          <a:prstGeom prst="rect">
            <a:avLst/>
          </a:prstGeom>
          <a:noFill/>
          <a:ln/>
        </p:spPr>
        <p:txBody>
          <a:bodyPr wrap="square" lIns="68580" tIns="34290" rIns="68580" bIns="34290" rtlCol="0" anchor="ctr"/>
          <a:lstStyle/>
          <a:p>
            <a:r>
              <a:rPr lang="en-US" sz="1200" dirty="0">
                <a:solidFill>
                  <a:srgbClr val="FFFFFF"/>
                </a:solidFill>
                <a:latin typeface="Verdana"/>
                <a:ea typeface="Verdana"/>
              </a:rPr>
              <a:t>Goal setting through Creative Arts rank progression and Soccer skill growth</a:t>
            </a:r>
            <a:endParaRPr lang="en-US" sz="1200" dirty="0">
              <a:latin typeface="Verdana"/>
              <a:ea typeface="Verdana"/>
            </a:endParaRPr>
          </a:p>
        </p:txBody>
      </p:sp>
      <p:sp>
        <p:nvSpPr>
          <p:cNvPr id="21" name="Shape 7">
            <a:extLst>
              <a:ext uri="{FF2B5EF4-FFF2-40B4-BE49-F238E27FC236}">
                <a16:creationId xmlns:a16="http://schemas.microsoft.com/office/drawing/2014/main" id="{EB269A27-4EA5-DCDF-D082-09E24C5678F8}"/>
              </a:ext>
            </a:extLst>
          </p:cNvPr>
          <p:cNvSpPr/>
          <p:nvPr/>
        </p:nvSpPr>
        <p:spPr>
          <a:xfrm>
            <a:off x="4995393" y="1708334"/>
            <a:ext cx="1791729" cy="1314540"/>
          </a:xfrm>
          <a:prstGeom prst="round2DiagRect">
            <a:avLst/>
          </a:prstGeom>
          <a:solidFill>
            <a:srgbClr val="01A490"/>
          </a:solidFill>
          <a:ln w="12700">
            <a:solidFill>
              <a:srgbClr val="00A651"/>
            </a:solidFill>
            <a:prstDash val="solid"/>
          </a:ln>
        </p:spPr>
        <p:txBody>
          <a:bodyPr/>
          <a:lstStyle/>
          <a:p>
            <a:endParaRPr lang="en-US" sz="1350"/>
          </a:p>
        </p:txBody>
      </p:sp>
      <p:sp>
        <p:nvSpPr>
          <p:cNvPr id="23" name="Text 9">
            <a:extLst>
              <a:ext uri="{FF2B5EF4-FFF2-40B4-BE49-F238E27FC236}">
                <a16:creationId xmlns:a16="http://schemas.microsoft.com/office/drawing/2014/main" id="{C228A1F7-F18A-EA7A-05E2-DCFC0C7F02FA}"/>
              </a:ext>
            </a:extLst>
          </p:cNvPr>
          <p:cNvSpPr/>
          <p:nvPr/>
        </p:nvSpPr>
        <p:spPr>
          <a:xfrm>
            <a:off x="5067170" y="2201066"/>
            <a:ext cx="1776887" cy="820898"/>
          </a:xfrm>
          <a:prstGeom prst="rect">
            <a:avLst/>
          </a:prstGeom>
          <a:noFill/>
          <a:ln/>
        </p:spPr>
        <p:txBody>
          <a:bodyPr wrap="square" lIns="68580" tIns="34290" rIns="68580" bIns="34290" rtlCol="0" anchor="ctr"/>
          <a:lstStyle/>
          <a:p>
            <a:r>
              <a:rPr lang="en-US" sz="1200" dirty="0">
                <a:solidFill>
                  <a:srgbClr val="FFFFFF"/>
                </a:solidFill>
                <a:latin typeface="Verdana"/>
                <a:ea typeface="Verdana"/>
              </a:rPr>
              <a:t>Counselors know interests, strengths and motivations</a:t>
            </a:r>
            <a:endParaRPr lang="en-US" sz="1200" dirty="0">
              <a:latin typeface="Verdana"/>
              <a:ea typeface="Verdana"/>
            </a:endParaRPr>
          </a:p>
        </p:txBody>
      </p:sp>
      <p:sp>
        <p:nvSpPr>
          <p:cNvPr id="25" name="Shape 10">
            <a:extLst>
              <a:ext uri="{FF2B5EF4-FFF2-40B4-BE49-F238E27FC236}">
                <a16:creationId xmlns:a16="http://schemas.microsoft.com/office/drawing/2014/main" id="{69713018-4B90-E165-76B0-9FCA082192BA}"/>
              </a:ext>
            </a:extLst>
          </p:cNvPr>
          <p:cNvSpPr/>
          <p:nvPr/>
        </p:nvSpPr>
        <p:spPr>
          <a:xfrm>
            <a:off x="1880617" y="3281223"/>
            <a:ext cx="2317019" cy="1000207"/>
          </a:xfrm>
          <a:prstGeom prst="round2DiagRect">
            <a:avLst/>
          </a:prstGeom>
          <a:solidFill>
            <a:srgbClr val="7A3E9D"/>
          </a:solidFill>
          <a:ln w="12700">
            <a:solidFill>
              <a:srgbClr val="7A3E9D"/>
            </a:solidFill>
            <a:prstDash val="solid"/>
          </a:ln>
        </p:spPr>
        <p:txBody>
          <a:bodyPr/>
          <a:lstStyle/>
          <a:p>
            <a:endParaRPr lang="en-US" sz="1350"/>
          </a:p>
        </p:txBody>
      </p:sp>
      <p:sp>
        <p:nvSpPr>
          <p:cNvPr id="27" name="Text 11">
            <a:extLst>
              <a:ext uri="{FF2B5EF4-FFF2-40B4-BE49-F238E27FC236}">
                <a16:creationId xmlns:a16="http://schemas.microsoft.com/office/drawing/2014/main" id="{D3040DE5-175A-B42B-BAF1-9D607F458365}"/>
              </a:ext>
            </a:extLst>
          </p:cNvPr>
          <p:cNvSpPr/>
          <p:nvPr/>
        </p:nvSpPr>
        <p:spPr>
          <a:xfrm>
            <a:off x="2045079" y="3443458"/>
            <a:ext cx="2082198" cy="137162"/>
          </a:xfrm>
          <a:prstGeom prst="rect">
            <a:avLst/>
          </a:prstGeom>
          <a:noFill/>
          <a:ln/>
        </p:spPr>
        <p:txBody>
          <a:bodyPr wrap="square" lIns="68580" tIns="34290" rIns="68580" bIns="34290" rtlCol="0" anchor="ctr"/>
          <a:lstStyle/>
          <a:p>
            <a:r>
              <a:rPr lang="en-US" sz="1200" b="1" dirty="0">
                <a:solidFill>
                  <a:srgbClr val="FFFFFF"/>
                </a:solidFill>
                <a:latin typeface="Verdana"/>
                <a:ea typeface="Verdana"/>
              </a:rPr>
              <a:t>Emotion Management</a:t>
            </a:r>
            <a:endParaRPr lang="en-US" sz="1200" dirty="0">
              <a:latin typeface="Verdana"/>
              <a:ea typeface="Verdana"/>
            </a:endParaRPr>
          </a:p>
        </p:txBody>
      </p:sp>
      <p:sp>
        <p:nvSpPr>
          <p:cNvPr id="29" name="Text 12">
            <a:extLst>
              <a:ext uri="{FF2B5EF4-FFF2-40B4-BE49-F238E27FC236}">
                <a16:creationId xmlns:a16="http://schemas.microsoft.com/office/drawing/2014/main" id="{8006E678-72EF-1BB9-5F96-A0731609C603}"/>
              </a:ext>
            </a:extLst>
          </p:cNvPr>
          <p:cNvSpPr/>
          <p:nvPr/>
        </p:nvSpPr>
        <p:spPr>
          <a:xfrm>
            <a:off x="2045079" y="3613970"/>
            <a:ext cx="2198363" cy="617220"/>
          </a:xfrm>
          <a:prstGeom prst="rect">
            <a:avLst/>
          </a:prstGeom>
          <a:noFill/>
          <a:ln/>
        </p:spPr>
        <p:txBody>
          <a:bodyPr wrap="square" lIns="68580" tIns="34290" rIns="68580" bIns="34290" rtlCol="0" anchor="ctr"/>
          <a:lstStyle/>
          <a:p>
            <a:r>
              <a:rPr lang="en-US" sz="1200" dirty="0">
                <a:solidFill>
                  <a:srgbClr val="FFFFFF"/>
                </a:solidFill>
                <a:latin typeface="Verdana"/>
                <a:ea typeface="Verdana"/>
              </a:rPr>
              <a:t>Persevering through setbacks, frustration and slow progress</a:t>
            </a:r>
            <a:endParaRPr lang="en-US" sz="1200" dirty="0">
              <a:latin typeface="Verdana"/>
              <a:ea typeface="Verdana"/>
            </a:endParaRPr>
          </a:p>
        </p:txBody>
      </p:sp>
      <p:sp>
        <p:nvSpPr>
          <p:cNvPr id="31" name="Shape 13">
            <a:extLst>
              <a:ext uri="{FF2B5EF4-FFF2-40B4-BE49-F238E27FC236}">
                <a16:creationId xmlns:a16="http://schemas.microsoft.com/office/drawing/2014/main" id="{18056E49-4A12-E234-7C23-42B4AB99DF01}"/>
              </a:ext>
            </a:extLst>
          </p:cNvPr>
          <p:cNvSpPr/>
          <p:nvPr/>
        </p:nvSpPr>
        <p:spPr>
          <a:xfrm>
            <a:off x="5021364" y="3184344"/>
            <a:ext cx="1789878" cy="1131880"/>
          </a:xfrm>
          <a:prstGeom prst="round2DiagRect">
            <a:avLst/>
          </a:prstGeom>
          <a:solidFill>
            <a:srgbClr val="F47920"/>
          </a:solidFill>
          <a:ln w="12700">
            <a:solidFill>
              <a:srgbClr val="ED1C24"/>
            </a:solidFill>
            <a:prstDash val="solid"/>
          </a:ln>
        </p:spPr>
        <p:txBody>
          <a:bodyPr/>
          <a:lstStyle/>
          <a:p>
            <a:endParaRPr lang="en-US" sz="1350"/>
          </a:p>
        </p:txBody>
      </p:sp>
      <p:sp>
        <p:nvSpPr>
          <p:cNvPr id="33" name="Text 14">
            <a:extLst>
              <a:ext uri="{FF2B5EF4-FFF2-40B4-BE49-F238E27FC236}">
                <a16:creationId xmlns:a16="http://schemas.microsoft.com/office/drawing/2014/main" id="{A17B461F-B095-4919-C28C-F81808011554}"/>
              </a:ext>
            </a:extLst>
          </p:cNvPr>
          <p:cNvSpPr/>
          <p:nvPr/>
        </p:nvSpPr>
        <p:spPr>
          <a:xfrm>
            <a:off x="5056971" y="3290097"/>
            <a:ext cx="1783080" cy="137160"/>
          </a:xfrm>
          <a:prstGeom prst="rect">
            <a:avLst/>
          </a:prstGeom>
          <a:noFill/>
          <a:ln/>
        </p:spPr>
        <p:txBody>
          <a:bodyPr wrap="square" lIns="68580" tIns="34290" rIns="68580" bIns="34290" rtlCol="0" anchor="ctr"/>
          <a:lstStyle/>
          <a:p>
            <a:r>
              <a:rPr lang="en-US" sz="1200" b="1" dirty="0">
                <a:solidFill>
                  <a:srgbClr val="FFFFFF"/>
                </a:solidFill>
                <a:latin typeface="Verdana"/>
                <a:ea typeface="Verdana"/>
              </a:rPr>
              <a:t>Responsibility</a:t>
            </a:r>
            <a:endParaRPr lang="en-US" sz="1200">
              <a:latin typeface="Verdana"/>
              <a:ea typeface="Verdana"/>
            </a:endParaRPr>
          </a:p>
        </p:txBody>
      </p:sp>
      <p:sp>
        <p:nvSpPr>
          <p:cNvPr id="35" name="Text 15">
            <a:extLst>
              <a:ext uri="{FF2B5EF4-FFF2-40B4-BE49-F238E27FC236}">
                <a16:creationId xmlns:a16="http://schemas.microsoft.com/office/drawing/2014/main" id="{CC9A59EA-F438-CE21-68D4-ACEC096FFCB8}"/>
              </a:ext>
            </a:extLst>
          </p:cNvPr>
          <p:cNvSpPr/>
          <p:nvPr/>
        </p:nvSpPr>
        <p:spPr>
          <a:xfrm>
            <a:off x="5053550" y="3523595"/>
            <a:ext cx="1769364" cy="617220"/>
          </a:xfrm>
          <a:prstGeom prst="rect">
            <a:avLst/>
          </a:prstGeom>
          <a:noFill/>
          <a:ln/>
        </p:spPr>
        <p:txBody>
          <a:bodyPr wrap="square" lIns="68580" tIns="34290" rIns="68580" bIns="34290" rtlCol="0" anchor="ctr"/>
          <a:lstStyle/>
          <a:p>
            <a:r>
              <a:rPr lang="en-US" sz="1200" dirty="0">
                <a:solidFill>
                  <a:srgbClr val="FFFFFF"/>
                </a:solidFill>
                <a:latin typeface="Verdana"/>
                <a:ea typeface="Verdana"/>
              </a:rPr>
              <a:t>Practice, effort, accountability and ownership of goals</a:t>
            </a:r>
            <a:endParaRPr lang="en-US" sz="1200">
              <a:latin typeface="Verdana"/>
              <a:ea typeface="Verdana"/>
            </a:endParaRPr>
          </a:p>
        </p:txBody>
      </p:sp>
      <p:sp>
        <p:nvSpPr>
          <p:cNvPr id="37" name="Text 5">
            <a:extLst>
              <a:ext uri="{FF2B5EF4-FFF2-40B4-BE49-F238E27FC236}">
                <a16:creationId xmlns:a16="http://schemas.microsoft.com/office/drawing/2014/main" id="{591015AF-C7AE-74BA-12E0-A5114DFBD3A6}"/>
              </a:ext>
            </a:extLst>
          </p:cNvPr>
          <p:cNvSpPr/>
          <p:nvPr/>
        </p:nvSpPr>
        <p:spPr>
          <a:xfrm>
            <a:off x="5070740" y="1798543"/>
            <a:ext cx="1277998" cy="484693"/>
          </a:xfrm>
          <a:prstGeom prst="rect">
            <a:avLst/>
          </a:prstGeom>
          <a:noFill/>
          <a:ln/>
        </p:spPr>
        <p:txBody>
          <a:bodyPr wrap="square" lIns="68580" tIns="34290" rIns="68580" bIns="34290" rtlCol="0" anchor="ctr"/>
          <a:lstStyle/>
          <a:p>
            <a:r>
              <a:rPr lang="en-US" sz="1200" b="1">
                <a:solidFill>
                  <a:srgbClr val="FFFFFF"/>
                </a:solidFill>
                <a:latin typeface="Verdana"/>
                <a:ea typeface="Verdana"/>
              </a:rPr>
              <a:t>Relationship </a:t>
            </a:r>
            <a:endParaRPr lang="en-US" sz="1350">
              <a:solidFill>
                <a:srgbClr val="000000"/>
              </a:solidFill>
              <a:latin typeface="Calibri" panose="020F0502020204030204"/>
              <a:ea typeface="Calibri" panose="020F0502020204030204"/>
              <a:cs typeface="Calibri" panose="020F0502020204030204"/>
            </a:endParaRPr>
          </a:p>
          <a:p>
            <a:r>
              <a:rPr lang="en-US" sz="1200" b="1">
                <a:solidFill>
                  <a:srgbClr val="FFFFFF"/>
                </a:solidFill>
                <a:latin typeface="Verdana"/>
                <a:ea typeface="Verdana"/>
              </a:rPr>
              <a:t>Building</a:t>
            </a:r>
            <a:endParaRPr lang="en-US" sz="1350">
              <a:ea typeface="Calibri"/>
              <a:cs typeface="Calibri"/>
            </a:endParaRPr>
          </a:p>
        </p:txBody>
      </p:sp>
    </p:spTree>
    <p:extLst>
      <p:ext uri="{BB962C8B-B14F-4D97-AF65-F5344CB8AC3E}">
        <p14:creationId xmlns:p14="http://schemas.microsoft.com/office/powerpoint/2010/main" val="4125139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807BA-763B-5BB6-6829-B36141088E2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BA1F8E0-5436-2D43-EAD4-6D3A5919B530}"/>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AB8142E0-B375-0965-BB19-3491823FD757}"/>
              </a:ext>
            </a:extLst>
          </p:cNvPr>
          <p:cNvSpPr>
            <a:spLocks noGrp="1"/>
          </p:cNvSpPr>
          <p:nvPr>
            <p:ph type="title"/>
          </p:nvPr>
        </p:nvSpPr>
        <p:spPr>
          <a:xfrm>
            <a:off x="366199" y="289083"/>
            <a:ext cx="8423839" cy="922637"/>
          </a:xfrm>
        </p:spPr>
        <p:txBody>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Character Development At the Y</a:t>
            </a:r>
            <a:b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5C2E91"/>
                </a:solidFill>
                <a:latin typeface="Verdana" panose="020B0604030504040204" pitchFamily="34" charset="0"/>
                <a:ea typeface="Verdana" panose="020B0604030504040204" pitchFamily="34" charset="0"/>
                <a:cs typeface="Verdana" panose="020B0604030504040204" pitchFamily="34" charset="0"/>
              </a:rPr>
              <a:t>it happens in everyday moments</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B9E45CE7-5B64-413B-D150-D2086A3BC5B5}"/>
              </a:ext>
            </a:extLst>
          </p:cNvPr>
          <p:cNvSpPr txBox="1"/>
          <p:nvPr/>
        </p:nvSpPr>
        <p:spPr>
          <a:xfrm>
            <a:off x="649458" y="2093829"/>
            <a:ext cx="7857320" cy="203132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Adults intentionally show up for young people and each other</a:t>
            </a:r>
            <a:b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br>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 </a:t>
            </a:r>
          </a:p>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rPr>
              <a:t>Experiences created with and for young people to help them grow</a:t>
            </a:r>
            <a:br>
              <a:rPr lang="en-US" dirty="0">
                <a:solidFill>
                  <a:schemeClr val="tx2"/>
                </a:solidFill>
                <a:latin typeface="Verdana" panose="020B0604030504040204" pitchFamily="34" charset="0"/>
                <a:ea typeface="Verdana" panose="020B0604030504040204" pitchFamily="34" charset="0"/>
              </a:rPr>
            </a:br>
            <a:endParaRPr lang="en-US" dirty="0">
              <a:solidFill>
                <a:schemeClr val="tx2"/>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rPr>
              <a:t>How the Y reinforces and supports efforts consistently over time </a:t>
            </a:r>
            <a:endParaRPr lang="en-US" dirty="0">
              <a:solidFill>
                <a:schemeClr val="tx2"/>
              </a:solidFill>
            </a:endParaRPr>
          </a:p>
        </p:txBody>
      </p:sp>
      <p:sp>
        <p:nvSpPr>
          <p:cNvPr id="8" name="Title 5">
            <a:extLst>
              <a:ext uri="{FF2B5EF4-FFF2-40B4-BE49-F238E27FC236}">
                <a16:creationId xmlns:a16="http://schemas.microsoft.com/office/drawing/2014/main" id="{EE641899-F7EE-DA83-5815-D6D68C7DC42D}"/>
              </a:ext>
            </a:extLst>
          </p:cNvPr>
          <p:cNvSpPr txBox="1">
            <a:spLocks/>
          </p:cNvSpPr>
          <p:nvPr/>
        </p:nvSpPr>
        <p:spPr bwMode="black">
          <a:xfrm>
            <a:off x="366199" y="1560788"/>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kern="0" dirty="0">
                <a:solidFill>
                  <a:schemeClr val="tx2"/>
                </a:solidFill>
                <a:latin typeface="Verdana" panose="020B0604030504040204" pitchFamily="34" charset="0"/>
                <a:ea typeface="Verdana" panose="020B0604030504040204" pitchFamily="34" charset="0"/>
                <a:cs typeface="Verdana" panose="020B0604030504040204" pitchFamily="34" charset="0"/>
              </a:rPr>
              <a:t>Key elements</a:t>
            </a:r>
          </a:p>
        </p:txBody>
      </p:sp>
    </p:spTree>
    <p:extLst>
      <p:ext uri="{BB962C8B-B14F-4D97-AF65-F5344CB8AC3E}">
        <p14:creationId xmlns:p14="http://schemas.microsoft.com/office/powerpoint/2010/main" val="3693378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706BB-F644-B3DC-16FB-3E7FF78F6AA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105B03F3-5578-FC4A-3E42-29FEF4C0FB84}"/>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5FDBF6F1-5AA1-BA6E-502A-D7CBFAC0960E}"/>
              </a:ext>
            </a:extLst>
          </p:cNvPr>
          <p:cNvSpPr>
            <a:spLocks noGrp="1"/>
          </p:cNvSpPr>
          <p:nvPr>
            <p:ph type="title"/>
          </p:nvPr>
        </p:nvSpPr>
        <p:spPr>
          <a:xfrm>
            <a:off x="366199" y="289083"/>
            <a:ext cx="8423839" cy="922637"/>
          </a:xfrm>
        </p:spPr>
        <p:txBody>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Character Development At the Y</a:t>
            </a:r>
            <a:b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5C2E91"/>
                </a:solidFill>
                <a:latin typeface="Verdana" panose="020B0604030504040204" pitchFamily="34" charset="0"/>
                <a:ea typeface="Verdana" panose="020B0604030504040204" pitchFamily="34" charset="0"/>
                <a:cs typeface="Verdana" panose="020B0604030504040204" pitchFamily="34" charset="0"/>
              </a:rPr>
              <a:t>it happens in everyday moments</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4FA54682-1D36-56DE-7B03-1CDFE70034ED}"/>
              </a:ext>
            </a:extLst>
          </p:cNvPr>
          <p:cNvSpPr txBox="1"/>
          <p:nvPr/>
        </p:nvSpPr>
        <p:spPr>
          <a:xfrm>
            <a:off x="649458" y="2093829"/>
            <a:ext cx="7857320" cy="203132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Adults intentionally show up for young people and each other</a:t>
            </a:r>
            <a:b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br>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 </a:t>
            </a:r>
          </a:p>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rPr>
              <a:t>Experiences created with and for young people to help them grow</a:t>
            </a:r>
            <a:br>
              <a:rPr lang="en-US" dirty="0">
                <a:solidFill>
                  <a:schemeClr val="tx2"/>
                </a:solidFill>
                <a:latin typeface="Verdana" panose="020B0604030504040204" pitchFamily="34" charset="0"/>
                <a:ea typeface="Verdana" panose="020B0604030504040204" pitchFamily="34" charset="0"/>
              </a:rPr>
            </a:br>
            <a:endParaRPr lang="en-US" dirty="0">
              <a:solidFill>
                <a:schemeClr val="tx2"/>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US" dirty="0">
                <a:solidFill>
                  <a:schemeClr val="tx2"/>
                </a:solidFill>
                <a:latin typeface="Verdana" panose="020B0604030504040204" pitchFamily="34" charset="0"/>
                <a:ea typeface="Verdana" panose="020B0604030504040204" pitchFamily="34" charset="0"/>
              </a:rPr>
              <a:t>How the Y reinforces and supports efforts consistently over time </a:t>
            </a:r>
            <a:endParaRPr lang="en-US" dirty="0">
              <a:solidFill>
                <a:schemeClr val="tx2"/>
              </a:solidFill>
            </a:endParaRPr>
          </a:p>
        </p:txBody>
      </p:sp>
      <p:sp>
        <p:nvSpPr>
          <p:cNvPr id="8" name="Title 5">
            <a:extLst>
              <a:ext uri="{FF2B5EF4-FFF2-40B4-BE49-F238E27FC236}">
                <a16:creationId xmlns:a16="http://schemas.microsoft.com/office/drawing/2014/main" id="{06F8B36A-925A-12AE-54D6-45A169B66366}"/>
              </a:ext>
            </a:extLst>
          </p:cNvPr>
          <p:cNvSpPr txBox="1">
            <a:spLocks/>
          </p:cNvSpPr>
          <p:nvPr/>
        </p:nvSpPr>
        <p:spPr bwMode="black">
          <a:xfrm>
            <a:off x="366199" y="1560788"/>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kern="0" dirty="0">
                <a:solidFill>
                  <a:schemeClr val="tx2"/>
                </a:solidFill>
                <a:latin typeface="Verdana" panose="020B0604030504040204" pitchFamily="34" charset="0"/>
                <a:ea typeface="Verdana" panose="020B0604030504040204" pitchFamily="34" charset="0"/>
                <a:cs typeface="Verdana" panose="020B0604030504040204" pitchFamily="34" charset="0"/>
              </a:rPr>
              <a:t>Key elements</a:t>
            </a:r>
          </a:p>
        </p:txBody>
      </p:sp>
    </p:spTree>
    <p:extLst>
      <p:ext uri="{BB962C8B-B14F-4D97-AF65-F5344CB8AC3E}">
        <p14:creationId xmlns:p14="http://schemas.microsoft.com/office/powerpoint/2010/main" val="1478390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A138A-C411-ED82-377C-C23E2A0D3B1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C0ABC26-7F5A-E4BB-586F-E312B58D34D7}"/>
              </a:ext>
            </a:extLst>
          </p:cNvPr>
          <p:cNvSpPr>
            <a:spLocks noGrp="1" noRot="1" noMove="1" noResize="1" noEditPoints="1" noAdjustHandles="1" noChangeArrowheads="1" noChangeShapeType="1"/>
          </p:cNvSpPr>
          <p:nvPr/>
        </p:nvSpPr>
        <p:spPr>
          <a:xfrm>
            <a:off x="0" y="0"/>
            <a:ext cx="9144000" cy="5143500"/>
          </a:xfrm>
          <a:prstGeom prst="rect">
            <a:avLst/>
          </a:prstGeom>
          <a:solidFill>
            <a:srgbClr val="5C2E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1BD09BC8-9B80-BB95-0703-6A0A5AB029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32909" y="0"/>
            <a:ext cx="5611091" cy="5143500"/>
          </a:xfrm>
          <a:prstGeom prst="rect">
            <a:avLst/>
          </a:prstGeom>
        </p:spPr>
      </p:pic>
      <p:sp>
        <p:nvSpPr>
          <p:cNvPr id="4" name="TextBox 3">
            <a:extLst>
              <a:ext uri="{FF2B5EF4-FFF2-40B4-BE49-F238E27FC236}">
                <a16:creationId xmlns:a16="http://schemas.microsoft.com/office/drawing/2014/main" id="{C4AE7ED7-4ACF-B668-965E-C6AE1B996166}"/>
              </a:ext>
            </a:extLst>
          </p:cNvPr>
          <p:cNvSpPr txBox="1"/>
          <p:nvPr/>
        </p:nvSpPr>
        <p:spPr>
          <a:xfrm>
            <a:off x="5184648" y="678923"/>
            <a:ext cx="3576264" cy="3785652"/>
          </a:xfrm>
          <a:prstGeom prst="rect">
            <a:avLst/>
          </a:prstGeom>
          <a:noFill/>
        </p:spPr>
        <p:txBody>
          <a:bodyPr wrap="square" rtlCol="0" anchor="ctr">
            <a:spAutoFit/>
          </a:bodyPr>
          <a:lstStyle/>
          <a:p>
            <a:pPr>
              <a:spcAft>
                <a:spcPts val="975"/>
              </a:spcAft>
            </a:pPr>
            <a:r>
              <a:rPr lang="en-US" sz="4000" dirty="0">
                <a:solidFill>
                  <a:schemeClr val="bg1"/>
                </a:solidFill>
                <a:latin typeface="Verdana" panose="020B0604030504040204" pitchFamily="34" charset="0"/>
                <a:ea typeface="Verdana" panose="020B0604030504040204" pitchFamily="34" charset="0"/>
                <a:cs typeface="Verdana" panose="020B0604030504040204" pitchFamily="34" charset="0"/>
              </a:rPr>
              <a:t>What can </a:t>
            </a:r>
            <a:r>
              <a:rPr lang="en-US" sz="4000" i="1" dirty="0">
                <a:solidFill>
                  <a:schemeClr val="bg1"/>
                </a:solidFill>
                <a:latin typeface="Verdana" panose="020B0604030504040204" pitchFamily="34" charset="0"/>
                <a:ea typeface="Verdana" panose="020B0604030504040204" pitchFamily="34" charset="0"/>
                <a:cs typeface="Verdana" panose="020B0604030504040204" pitchFamily="34" charset="0"/>
              </a:rPr>
              <a:t>you</a:t>
            </a:r>
            <a:r>
              <a:rPr lang="en-US" sz="4000" dirty="0">
                <a:solidFill>
                  <a:schemeClr val="bg1"/>
                </a:solidFill>
                <a:latin typeface="Verdana" panose="020B0604030504040204" pitchFamily="34" charset="0"/>
                <a:ea typeface="Verdana" panose="020B0604030504040204" pitchFamily="34" charset="0"/>
                <a:cs typeface="Verdana" panose="020B0604030504040204" pitchFamily="34" charset="0"/>
              </a:rPr>
              <a:t> do to foster character development at your Y?</a:t>
            </a:r>
          </a:p>
        </p:txBody>
      </p:sp>
      <p:sp>
        <p:nvSpPr>
          <p:cNvPr id="6" name="TextBox 5">
            <a:extLst>
              <a:ext uri="{FF2B5EF4-FFF2-40B4-BE49-F238E27FC236}">
                <a16:creationId xmlns:a16="http://schemas.microsoft.com/office/drawing/2014/main" id="{46D034ED-FACA-917A-9B93-AD957CC2A027}"/>
              </a:ext>
            </a:extLst>
          </p:cNvPr>
          <p:cNvSpPr txBox="1"/>
          <p:nvPr/>
        </p:nvSpPr>
        <p:spPr>
          <a:xfrm>
            <a:off x="554875" y="1288029"/>
            <a:ext cx="3803904" cy="2342949"/>
          </a:xfrm>
          <a:prstGeom prst="rect">
            <a:avLst/>
          </a:prstGeom>
          <a:noFill/>
        </p:spPr>
        <p:txBody>
          <a:bodyPr wrap="square" rtlCol="0" anchor="ctr">
            <a:spAutoFit/>
          </a:bodyPr>
          <a:lstStyle/>
          <a:p>
            <a:r>
              <a:rPr lang="en-US" sz="4875" b="1" dirty="0">
                <a:solidFill>
                  <a:schemeClr val="bg1"/>
                </a:solidFill>
                <a:latin typeface="Verdana" panose="020B0604030504040204" pitchFamily="34" charset="0"/>
                <a:ea typeface="Verdana" panose="020B0604030504040204" pitchFamily="34" charset="0"/>
                <a:cs typeface="Verdana" panose="020B0604030504040204" pitchFamily="34" charset="0"/>
              </a:rPr>
              <a:t>HOW Ys</a:t>
            </a:r>
          </a:p>
          <a:p>
            <a:r>
              <a:rPr lang="en-US" sz="4875" b="1" dirty="0">
                <a:solidFill>
                  <a:schemeClr val="bg1"/>
                </a:solidFill>
                <a:latin typeface="Verdana" panose="020B0604030504040204" pitchFamily="34" charset="0"/>
                <a:ea typeface="Verdana" panose="020B0604030504040204" pitchFamily="34" charset="0"/>
                <a:cs typeface="Verdana" panose="020B0604030504040204" pitchFamily="34" charset="0"/>
              </a:rPr>
              <a:t>CAN TAKE </a:t>
            </a:r>
          </a:p>
          <a:p>
            <a:r>
              <a:rPr lang="en-US" sz="4875" b="1" dirty="0">
                <a:solidFill>
                  <a:schemeClr val="bg1"/>
                </a:solidFill>
                <a:latin typeface="Verdana" panose="020B0604030504040204" pitchFamily="34" charset="0"/>
                <a:ea typeface="Verdana" panose="020B0604030504040204" pitchFamily="34" charset="0"/>
                <a:cs typeface="Verdana" panose="020B0604030504040204" pitchFamily="34" charset="0"/>
              </a:rPr>
              <a:t>ACTION ​</a:t>
            </a:r>
            <a:endParaRPr lang="en-US" sz="4875"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8900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74C3F-3D30-8BC8-DA7E-C4BF913495F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C1BE35-F274-86B3-30F1-1680F172C2D6}"/>
              </a:ext>
            </a:extLst>
          </p:cNvPr>
          <p:cNvSpPr>
            <a:spLocks/>
          </p:cNvSpPr>
          <p:nvPr/>
        </p:nvSpPr>
        <p:spPr>
          <a:xfrm>
            <a:off x="0" y="0"/>
            <a:ext cx="9144000" cy="5143500"/>
          </a:xfrm>
          <a:prstGeom prst="rect">
            <a:avLst/>
          </a:prstGeom>
          <a:solidFill>
            <a:srgbClr val="006B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5" name="Graphic 4">
            <a:extLst>
              <a:ext uri="{FF2B5EF4-FFF2-40B4-BE49-F238E27FC236}">
                <a16:creationId xmlns:a16="http://schemas.microsoft.com/office/drawing/2014/main" id="{9E293F70-56C4-15CC-893A-5AE0D4AEB81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B2DEC052-9FB6-A553-E2E1-6AF544DD924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6721" y="580596"/>
            <a:ext cx="3917091" cy="3974414"/>
          </a:xfrm>
          <a:prstGeom prst="rect">
            <a:avLst/>
          </a:prstGeom>
        </p:spPr>
      </p:pic>
      <p:grpSp>
        <p:nvGrpSpPr>
          <p:cNvPr id="4" name="Group 3">
            <a:extLst>
              <a:ext uri="{FF2B5EF4-FFF2-40B4-BE49-F238E27FC236}">
                <a16:creationId xmlns:a16="http://schemas.microsoft.com/office/drawing/2014/main" id="{79455362-5477-D1FF-A2E5-F7E94D8BD91F}"/>
              </a:ext>
            </a:extLst>
          </p:cNvPr>
          <p:cNvGrpSpPr/>
          <p:nvPr/>
        </p:nvGrpSpPr>
        <p:grpSpPr>
          <a:xfrm>
            <a:off x="5184648" y="1193771"/>
            <a:ext cx="3583970" cy="2748063"/>
            <a:chOff x="6912864" y="1554580"/>
            <a:chExt cx="4778626" cy="3664085"/>
          </a:xfrm>
        </p:grpSpPr>
        <p:sp>
          <p:nvSpPr>
            <p:cNvPr id="6" name="TextBox 5">
              <a:extLst>
                <a:ext uri="{FF2B5EF4-FFF2-40B4-BE49-F238E27FC236}">
                  <a16:creationId xmlns:a16="http://schemas.microsoft.com/office/drawing/2014/main" id="{393E1748-0309-DE8E-120B-39A86B6CF082}"/>
                </a:ext>
              </a:extLst>
            </p:cNvPr>
            <p:cNvSpPr txBox="1"/>
            <p:nvPr/>
          </p:nvSpPr>
          <p:spPr>
            <a:xfrm>
              <a:off x="6912864" y="1554580"/>
              <a:ext cx="4768351" cy="1969771"/>
            </a:xfrm>
            <a:prstGeom prst="rect">
              <a:avLst/>
            </a:prstGeom>
            <a:noFill/>
          </p:spPr>
          <p:txBody>
            <a:bodyPr wrap="square" rtlCol="0" anchor="b">
              <a:spAutoFit/>
            </a:bodyPr>
            <a:lstStyle/>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PRACTICE</a:t>
              </a:r>
            </a:p>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CONNECTION</a:t>
              </a:r>
            </a:p>
            <a:p>
              <a:r>
                <a:rPr lang="en-US" sz="3000" b="1" dirty="0">
                  <a:solidFill>
                    <a:schemeClr val="bg1"/>
                  </a:solidFill>
                  <a:latin typeface="Verdana" panose="020B0604030504040204" pitchFamily="34" charset="0"/>
                  <a:ea typeface="Verdana" panose="020B0604030504040204" pitchFamily="34" charset="0"/>
                  <a:cs typeface="Verdana" panose="020B0604030504040204" pitchFamily="34" charset="0"/>
                </a:rPr>
                <a:t>SKILLS​</a:t>
              </a:r>
            </a:p>
          </p:txBody>
        </p:sp>
        <p:sp>
          <p:nvSpPr>
            <p:cNvPr id="7" name="TextBox 6">
              <a:extLst>
                <a:ext uri="{FF2B5EF4-FFF2-40B4-BE49-F238E27FC236}">
                  <a16:creationId xmlns:a16="http://schemas.microsoft.com/office/drawing/2014/main" id="{5461EC47-0431-6CEC-FE65-EF88764D2770}"/>
                </a:ext>
              </a:extLst>
            </p:cNvPr>
            <p:cNvSpPr txBox="1"/>
            <p:nvPr/>
          </p:nvSpPr>
          <p:spPr>
            <a:xfrm>
              <a:off x="6923139" y="3556671"/>
              <a:ext cx="4768351" cy="1661994"/>
            </a:xfrm>
            <a:prstGeom prst="rect">
              <a:avLst/>
            </a:prstGeom>
            <a:noFill/>
          </p:spPr>
          <p:txBody>
            <a:bodyPr wrap="square" rtlCol="0" anchor="t">
              <a:spAutoFit/>
            </a:bodyPr>
            <a:lstStyle/>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Develop the skills and</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reinforce the culture that </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make meaningful</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connection possible.​</a:t>
              </a:r>
            </a:p>
          </p:txBody>
        </p:sp>
      </p:grpSp>
    </p:spTree>
    <p:extLst>
      <p:ext uri="{BB962C8B-B14F-4D97-AF65-F5344CB8AC3E}">
        <p14:creationId xmlns:p14="http://schemas.microsoft.com/office/powerpoint/2010/main" val="39962347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51BF7-62C8-38F3-4A89-6D95EC192052}"/>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93A09AD-CA26-21C8-EF33-2F896C32A823}"/>
              </a:ext>
            </a:extLst>
          </p:cNvPr>
          <p:cNvPicPr>
            <a:picLocks noChangeAspect="1"/>
          </p:cNvPicPr>
          <p:nvPr/>
        </p:nvPicPr>
        <p:blipFill>
          <a:blip r:embed="rId3"/>
          <a:srcRect/>
          <a:stretch/>
        </p:blipFill>
        <p:spPr>
          <a:xfrm>
            <a:off x="9526" y="0"/>
            <a:ext cx="9134474" cy="5138141"/>
          </a:xfrm>
          <a:prstGeom prst="rect">
            <a:avLst/>
          </a:prstGeom>
        </p:spPr>
      </p:pic>
      <p:sp>
        <p:nvSpPr>
          <p:cNvPr id="6" name="Title 5">
            <a:extLst>
              <a:ext uri="{FF2B5EF4-FFF2-40B4-BE49-F238E27FC236}">
                <a16:creationId xmlns:a16="http://schemas.microsoft.com/office/drawing/2014/main" id="{D54E21B7-77E5-7A22-ADA3-772110E6C225}"/>
              </a:ext>
            </a:extLst>
          </p:cNvPr>
          <p:cNvSpPr>
            <a:spLocks noGrp="1"/>
          </p:cNvSpPr>
          <p:nvPr>
            <p:ph type="title"/>
          </p:nvPr>
        </p:nvSpPr>
        <p:spPr>
          <a:xfrm>
            <a:off x="366199" y="289083"/>
            <a:ext cx="8423839" cy="922637"/>
          </a:xfrm>
        </p:spPr>
        <p:txBody>
          <a:bodyPr/>
          <a:lstStyle/>
          <a:p>
            <a:r>
              <a:rPr lang="en-US" sz="2800" dirty="0">
                <a:solidFill>
                  <a:srgbClr val="C6168D"/>
                </a:solidFill>
                <a:latin typeface="Verdana" panose="020B0604030504040204" pitchFamily="34" charset="0"/>
                <a:ea typeface="Verdana" panose="020B0604030504040204" pitchFamily="34" charset="0"/>
                <a:cs typeface="Verdana" panose="020B0604030504040204" pitchFamily="34" charset="0"/>
              </a:rPr>
              <a:t>Character Development At </a:t>
            </a:r>
            <a:r>
              <a:rPr lang="en-US" sz="2800" i="1" dirty="0">
                <a:solidFill>
                  <a:srgbClr val="C6168D"/>
                </a:solidFill>
                <a:latin typeface="Verdana" panose="020B0604030504040204" pitchFamily="34" charset="0"/>
                <a:ea typeface="Verdana" panose="020B0604030504040204" pitchFamily="34" charset="0"/>
                <a:cs typeface="Verdana" panose="020B0604030504040204" pitchFamily="34" charset="0"/>
              </a:rPr>
              <a:t>YOUR</a:t>
            </a:r>
            <a:r>
              <a:rPr lang="en-US" sz="2800" dirty="0">
                <a:solidFill>
                  <a:srgbClr val="C6168D"/>
                </a:solidFill>
                <a:latin typeface="Verdana" panose="020B0604030504040204" pitchFamily="34" charset="0"/>
                <a:ea typeface="Verdana" panose="020B0604030504040204" pitchFamily="34" charset="0"/>
                <a:cs typeface="Verdana" panose="020B0604030504040204" pitchFamily="34" charset="0"/>
              </a:rPr>
              <a:t> Y!</a:t>
            </a:r>
            <a:b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2500" dirty="0">
                <a:solidFill>
                  <a:srgbClr val="5C2E91"/>
                </a:solidFill>
                <a:latin typeface="Verdana" panose="020B0604030504040204" pitchFamily="34" charset="0"/>
                <a:ea typeface="Verdana" panose="020B0604030504040204" pitchFamily="34" charset="0"/>
                <a:cs typeface="Verdana" panose="020B0604030504040204" pitchFamily="34" charset="0"/>
              </a:rPr>
              <a:t>Y Network Survey &amp; </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52C6AF3C-A2AF-13A8-E98F-A0F8DEE3B19F}"/>
              </a:ext>
            </a:extLst>
          </p:cNvPr>
          <p:cNvSpPr txBox="1"/>
          <p:nvPr/>
        </p:nvSpPr>
        <p:spPr>
          <a:xfrm>
            <a:off x="366199" y="1621834"/>
            <a:ext cx="4740993" cy="1323439"/>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chemeClr val="tx2"/>
                </a:solidFill>
                <a:latin typeface="Verdana" panose="020B0604030504040204" pitchFamily="34" charset="0"/>
                <a:ea typeface="Verdana" panose="020B0604030504040204" pitchFamily="34" charset="0"/>
              </a:rPr>
              <a:t>Scan QR code to take the survey</a:t>
            </a:r>
            <a:br>
              <a:rPr lang="en-US" sz="2000" dirty="0">
                <a:solidFill>
                  <a:schemeClr val="tx2"/>
                </a:solidFill>
                <a:latin typeface="Verdana" panose="020B0604030504040204" pitchFamily="34" charset="0"/>
                <a:ea typeface="Verdana" panose="020B0604030504040204" pitchFamily="34" charset="0"/>
              </a:rPr>
            </a:br>
            <a:endParaRPr lang="en-US" sz="2000" dirty="0">
              <a:solidFill>
                <a:schemeClr val="tx2"/>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US" sz="2000" dirty="0">
                <a:solidFill>
                  <a:schemeClr val="tx2"/>
                </a:solidFill>
                <a:latin typeface="Verdana" panose="020B0604030504040204" pitchFamily="34" charset="0"/>
                <a:ea typeface="Verdana" panose="020B0604030504040204" pitchFamily="34" charset="0"/>
              </a:rPr>
              <a:t>Share the survey with staff and volunteers at your Y </a:t>
            </a:r>
            <a:endParaRPr lang="en-US" sz="2000" dirty="0">
              <a:solidFill>
                <a:schemeClr val="tx2"/>
              </a:solidFill>
            </a:endParaRPr>
          </a:p>
        </p:txBody>
      </p:sp>
      <p:pic>
        <p:nvPicPr>
          <p:cNvPr id="3" name="Picture 2">
            <a:extLst>
              <a:ext uri="{FF2B5EF4-FFF2-40B4-BE49-F238E27FC236}">
                <a16:creationId xmlns:a16="http://schemas.microsoft.com/office/drawing/2014/main" id="{63BA43B4-1FC6-6C11-116F-2D8FBFD8AF6E}"/>
              </a:ext>
            </a:extLst>
          </p:cNvPr>
          <p:cNvPicPr>
            <a:picLocks noChangeAspect="1"/>
          </p:cNvPicPr>
          <p:nvPr/>
        </p:nvPicPr>
        <p:blipFill>
          <a:blip r:embed="rId4"/>
          <a:stretch>
            <a:fillRect/>
          </a:stretch>
        </p:blipFill>
        <p:spPr>
          <a:xfrm>
            <a:off x="5663358" y="1211720"/>
            <a:ext cx="2482978" cy="2514729"/>
          </a:xfrm>
          <a:prstGeom prst="rect">
            <a:avLst/>
          </a:prstGeom>
        </p:spPr>
      </p:pic>
      <p:sp>
        <p:nvSpPr>
          <p:cNvPr id="4" name="Title 5">
            <a:extLst>
              <a:ext uri="{FF2B5EF4-FFF2-40B4-BE49-F238E27FC236}">
                <a16:creationId xmlns:a16="http://schemas.microsoft.com/office/drawing/2014/main" id="{BA27A314-A28B-977B-853D-7C0526B89261}"/>
              </a:ext>
            </a:extLst>
          </p:cNvPr>
          <p:cNvSpPr txBox="1">
            <a:spLocks/>
          </p:cNvSpPr>
          <p:nvPr/>
        </p:nvSpPr>
        <p:spPr bwMode="black">
          <a:xfrm>
            <a:off x="555626" y="3762373"/>
            <a:ext cx="3284304" cy="8255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000" kern="0" dirty="0">
                <a:solidFill>
                  <a:srgbClr val="5C2E91"/>
                </a:solidFill>
              </a:rPr>
              <a:t>THANK YOU!</a:t>
            </a:r>
          </a:p>
        </p:txBody>
      </p:sp>
    </p:spTree>
    <p:extLst>
      <p:ext uri="{BB962C8B-B14F-4D97-AF65-F5344CB8AC3E}">
        <p14:creationId xmlns:p14="http://schemas.microsoft.com/office/powerpoint/2010/main" val="708345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F0DD1-F9BB-83EE-A36E-F16124386A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EF086BA-1E1C-1AFA-69B6-5FA32BA2EB97}"/>
              </a:ext>
            </a:extLst>
          </p:cNvPr>
          <p:cNvPicPr>
            <a:picLocks noChangeAspect="1"/>
          </p:cNvPicPr>
          <p:nvPr/>
        </p:nvPicPr>
        <p:blipFill>
          <a:blip r:embed="rId2"/>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43A4BFE6-D626-B6FB-C82F-55C0F90A4827}"/>
              </a:ext>
            </a:extLst>
          </p:cNvPr>
          <p:cNvSpPr txBox="1">
            <a:spLocks/>
          </p:cNvSpPr>
          <p:nvPr/>
        </p:nvSpPr>
        <p:spPr bwMode="black">
          <a:xfrm>
            <a:off x="1683944" y="1555440"/>
            <a:ext cx="6437015"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5000" kern="0" dirty="0"/>
              <a:t>THANK YOU</a:t>
            </a:r>
          </a:p>
        </p:txBody>
      </p:sp>
      <p:sp>
        <p:nvSpPr>
          <p:cNvPr id="8" name="Title 5">
            <a:extLst>
              <a:ext uri="{FF2B5EF4-FFF2-40B4-BE49-F238E27FC236}">
                <a16:creationId xmlns:a16="http://schemas.microsoft.com/office/drawing/2014/main" id="{2A5469A4-8E72-0739-7AA9-B920AE5C3ED7}"/>
              </a:ext>
            </a:extLst>
          </p:cNvPr>
          <p:cNvSpPr txBox="1">
            <a:spLocks/>
          </p:cNvSpPr>
          <p:nvPr/>
        </p:nvSpPr>
        <p:spPr bwMode="black">
          <a:xfrm>
            <a:off x="1837853" y="2571750"/>
            <a:ext cx="6437015" cy="1395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kern="0" cap="none" dirty="0"/>
              <a:t>Halina Martinez</a:t>
            </a:r>
          </a:p>
          <a:p>
            <a:r>
              <a:rPr lang="en-US" sz="1800" b="0" kern="0" cap="none" dirty="0"/>
              <a:t>YMCA OF THE USA</a:t>
            </a:r>
          </a:p>
          <a:p>
            <a:r>
              <a:rPr lang="en-US" sz="1800" b="0" kern="0" cap="none" dirty="0"/>
              <a:t>800 872 9622</a:t>
            </a:r>
          </a:p>
          <a:p>
            <a:r>
              <a:rPr lang="en-US" sz="1800" b="0" kern="0" cap="none" dirty="0"/>
              <a:t>halina.martinez@ymca.net</a:t>
            </a:r>
          </a:p>
        </p:txBody>
      </p:sp>
    </p:spTree>
    <p:extLst>
      <p:ext uri="{BB962C8B-B14F-4D97-AF65-F5344CB8AC3E}">
        <p14:creationId xmlns:p14="http://schemas.microsoft.com/office/powerpoint/2010/main" val="3867494837"/>
      </p:ext>
    </p:extLst>
  </p:cSld>
  <p:clrMapOvr>
    <a:masterClrMapping/>
  </p:clrMapOvr>
</p:sld>
</file>

<file path=ppt/theme/theme1.xml><?xml version="1.0" encoding="utf-8"?>
<a:theme xmlns:a="http://schemas.openxmlformats.org/drawingml/2006/main" name="blank">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YMCA-Red">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YMCA-Purpl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YMCA-Green">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9195021-7cb9-4af5-8bc8-091a32355777" xsi:nil="true"/>
    <lcf76f155ced4ddcb4097134ff3c332f xmlns="e9fcb273-2fb4-4271-9cbe-7ae7456ca17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133E8A-F439-47A8-B119-301BB88C4668}">
  <ds:schemaRefs>
    <ds:schemaRef ds:uri="http://schemas.microsoft.com/office/2006/metadata/properties"/>
    <ds:schemaRef ds:uri="96fa96cb-8245-4a56-ad85-c0397eef3e55"/>
    <ds:schemaRef ds:uri="cf430446-0c30-477e-a1af-adc5cd3e4ad7"/>
    <ds:schemaRef ds:uri="825d4576-6e8c-46e6-b5c0-70c33dd74b1a"/>
    <ds:schemaRef ds:uri="http://purl.org/dc/elements/1.1/"/>
    <ds:schemaRef ds:uri="http://schemas.microsoft.com/office/2006/documentManagement/types"/>
    <ds:schemaRef ds:uri="http://purl.org/dc/terms/"/>
    <ds:schemaRef ds:uri="http://www.w3.org/XML/1998/namespace"/>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DBE92065-38FD-4DA6-9283-3846C34ADCE1}">
  <ds:schemaRefs>
    <ds:schemaRef ds:uri="http://schemas.microsoft.com/sharepoint/v3/contenttype/forms"/>
  </ds:schemaRefs>
</ds:datastoreItem>
</file>

<file path=customXml/itemProps3.xml><?xml version="1.0" encoding="utf-8"?>
<ds:datastoreItem xmlns:ds="http://schemas.openxmlformats.org/officeDocument/2006/customXml" ds:itemID="{0807D046-DE1F-4B27-91FE-354215C95977}"/>
</file>

<file path=docProps/app.xml><?xml version="1.0" encoding="utf-8"?>
<Properties xmlns="http://schemas.openxmlformats.org/officeDocument/2006/extended-properties" xmlns:vt="http://schemas.openxmlformats.org/officeDocument/2006/docPropsVTypes">
  <Template>blank</Template>
  <TotalTime>1441</TotalTime>
  <Words>2322</Words>
  <Application>Microsoft Office PowerPoint</Application>
  <PresentationFormat>On-screen Show (16:9)</PresentationFormat>
  <Paragraphs>227</Paragraphs>
  <Slides>20</Slides>
  <Notes>18</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20</vt:i4>
      </vt:variant>
    </vt:vector>
  </HeadingPairs>
  <TitlesOfParts>
    <vt:vector size="28" baseType="lpstr">
      <vt:lpstr>Arial</vt:lpstr>
      <vt:lpstr>Calibri</vt:lpstr>
      <vt:lpstr>Verdana</vt:lpstr>
      <vt:lpstr>blank</vt:lpstr>
      <vt:lpstr>YMCA-Red</vt:lpstr>
      <vt:lpstr>YMCA-Purple</vt:lpstr>
      <vt:lpstr>YMCA-Blue</vt:lpstr>
      <vt:lpstr>YMCA-Green</vt:lpstr>
      <vt:lpstr>Welcome!  SCAN QR or go to site to add to our word cloud! </vt:lpstr>
      <vt:lpstr>PowerPoint Presentation</vt:lpstr>
      <vt:lpstr>Character Development At the Y Overview &amp; Definition </vt:lpstr>
      <vt:lpstr>Character Development At the Y YMCA approach</vt:lpstr>
      <vt:lpstr>Character Development At the Y everyday practices, lasting impact</vt:lpstr>
      <vt:lpstr>Character Development At the Y Intentional practices, lasting impact</vt:lpstr>
      <vt:lpstr>Character Development At the Y consistent practices, lasting impact</vt:lpstr>
      <vt:lpstr>PowerPoint Presentation</vt:lpstr>
      <vt:lpstr>PowerPoint Presentation</vt:lpstr>
      <vt:lpstr>YMCA of greater New Orleans our story begins</vt:lpstr>
      <vt:lpstr>YMCA of greater New Orleans putting it all together</vt:lpstr>
      <vt:lpstr>YMCA of greater New Orleans expanding impact &amp; cultural change</vt:lpstr>
      <vt:lpstr>Northern Middlesex County YMCA  creative consistent Communication </vt:lpstr>
      <vt:lpstr>YMCA of the Triangle every bead tells a story</vt:lpstr>
      <vt:lpstr>Character Development At the Y it happens in everyday moments</vt:lpstr>
      <vt:lpstr>Character Development At the Y it happens in everyday moments</vt:lpstr>
      <vt:lpstr>PowerPoint Presentation</vt:lpstr>
      <vt:lpstr>PowerPoint Presentation</vt:lpstr>
      <vt:lpstr>Character Development At YOUR Y! Y Network Survey &amp; </vt:lpstr>
      <vt:lpstr>PowerPoint Presentation</vt:lpstr>
    </vt:vector>
  </TitlesOfParts>
  <Company>YMCA of the USA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Benefit Message</dc:title>
  <dc:creator>Ziev, Francine</dc:creator>
  <cp:lastModifiedBy>Halina Martinez</cp:lastModifiedBy>
  <cp:revision>157</cp:revision>
  <cp:lastPrinted>2019-06-05T21:12:39Z</cp:lastPrinted>
  <dcterms:created xsi:type="dcterms:W3CDTF">2013-08-28T21:38:18Z</dcterms:created>
  <dcterms:modified xsi:type="dcterms:W3CDTF">2026-09-09T22:40:30Z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y fmtid="{D5CDD505-2E9C-101B-9397-08002B2CF9AE}" pid="3" name="MediaServiceImageTags">
    <vt:lpwstr/>
  </property>
</Properties>
</file>