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2" r:id="rId5"/>
    <p:sldMasterId id="2147483669" r:id="rId6"/>
  </p:sldMasterIdLst>
  <p:notesMasterIdLst>
    <p:notesMasterId r:id="rId22"/>
  </p:notesMasterIdLst>
  <p:sldIdLst>
    <p:sldId id="370" r:id="rId7"/>
    <p:sldId id="257" r:id="rId8"/>
    <p:sldId id="258" r:id="rId9"/>
    <p:sldId id="372" r:id="rId10"/>
    <p:sldId id="373" r:id="rId11"/>
    <p:sldId id="259" r:id="rId12"/>
    <p:sldId id="260" r:id="rId13"/>
    <p:sldId id="261" r:id="rId14"/>
    <p:sldId id="262" r:id="rId15"/>
    <p:sldId id="263" r:id="rId16"/>
    <p:sldId id="264" r:id="rId17"/>
    <p:sldId id="374" r:id="rId18"/>
    <p:sldId id="371" r:id="rId19"/>
    <p:sldId id="376" r:id="rId20"/>
    <p:sldId id="375" r:id="rId2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AF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A3AEDB-AFB5-453E-A349-2A091F1BC5DA}" v="14" dt="2026-09-02T15:55:14.1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4#1">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FC4517-B1BB-467C-AE85-D645E6AE1753}" type="doc">
      <dgm:prSet loTypeId="urn:microsoft.com/office/officeart/2005/8/layout/vList2" loCatId="list" qsTypeId="urn:microsoft.com/office/officeart/2005/8/quickstyle/simple2#1" qsCatId="simple" csTypeId="urn:microsoft.com/office/officeart/2005/8/colors/accent1_4#1" csCatId="accent1" phldr="1"/>
      <dgm:spPr/>
      <dgm:t>
        <a:bodyPr/>
        <a:lstStyle/>
        <a:p>
          <a:endParaRPr lang="en-US"/>
        </a:p>
      </dgm:t>
    </dgm:pt>
    <dgm:pt modelId="{2DE3818A-6DFC-4B06-8BB7-D98CD8162E0F}">
      <dgm:prSet phldrT="[Text]"/>
      <dgm:spPr/>
      <dgm:t>
        <a:bodyPr/>
        <a:lstStyle/>
        <a:p>
          <a:pPr>
            <a:buFont typeface="+mj-lt"/>
            <a:buAutoNum type="arabicPeriod"/>
          </a:pPr>
          <a:r>
            <a:rPr lang="en-US"/>
            <a:t>Build strong community partnerships before a crisis.</a:t>
          </a:r>
        </a:p>
      </dgm:t>
    </dgm:pt>
    <dgm:pt modelId="{DED2CCF4-CA91-47C0-B1FC-7C004110B57D}" type="parTrans" cxnId="{15A994C1-FACA-4392-8A6B-8ECE42E35C30}">
      <dgm:prSet/>
      <dgm:spPr/>
      <dgm:t>
        <a:bodyPr/>
        <a:lstStyle/>
        <a:p>
          <a:endParaRPr lang="en-US"/>
        </a:p>
      </dgm:t>
    </dgm:pt>
    <dgm:pt modelId="{76182D89-B1D1-4622-940D-CDF1EDA78F4C}" type="sibTrans" cxnId="{15A994C1-FACA-4392-8A6B-8ECE42E35C30}">
      <dgm:prSet/>
      <dgm:spPr/>
      <dgm:t>
        <a:bodyPr/>
        <a:lstStyle/>
        <a:p>
          <a:endParaRPr lang="en-US"/>
        </a:p>
      </dgm:t>
    </dgm:pt>
    <dgm:pt modelId="{9C82C4F3-98FA-4440-B184-CA16FCF341E7}">
      <dgm:prSet/>
      <dgm:spPr/>
      <dgm:t>
        <a:bodyPr/>
        <a:lstStyle/>
        <a:p>
          <a:r>
            <a:rPr lang="en-US"/>
            <a:t>Map community needs and available resources.</a:t>
          </a:r>
        </a:p>
      </dgm:t>
    </dgm:pt>
    <dgm:pt modelId="{FCAE3404-5635-4128-AD4E-2B8ED5308772}" type="parTrans" cxnId="{C9EBD50F-CE1C-48C2-A403-14BC432BB562}">
      <dgm:prSet/>
      <dgm:spPr/>
      <dgm:t>
        <a:bodyPr/>
        <a:lstStyle/>
        <a:p>
          <a:endParaRPr lang="en-US"/>
        </a:p>
      </dgm:t>
    </dgm:pt>
    <dgm:pt modelId="{0A26A19E-ADE1-4513-B5C7-447A8713EBDD}" type="sibTrans" cxnId="{C9EBD50F-CE1C-48C2-A403-14BC432BB562}">
      <dgm:prSet/>
      <dgm:spPr/>
      <dgm:t>
        <a:bodyPr/>
        <a:lstStyle/>
        <a:p>
          <a:endParaRPr lang="en-US"/>
        </a:p>
      </dgm:t>
    </dgm:pt>
    <dgm:pt modelId="{4D7C8ABB-6697-4ECF-9494-E70A0FF689C9}">
      <dgm:prSet/>
      <dgm:spPr/>
      <dgm:t>
        <a:bodyPr/>
        <a:lstStyle/>
        <a:p>
          <a:r>
            <a:rPr lang="en-US"/>
            <a:t>Maintain flexible food sourcing options.</a:t>
          </a:r>
        </a:p>
      </dgm:t>
    </dgm:pt>
    <dgm:pt modelId="{9EC48F7E-B2B3-4FDA-92B8-23FB7366BC90}" type="parTrans" cxnId="{66139386-F862-4F08-8645-119319D1F4BA}">
      <dgm:prSet/>
      <dgm:spPr/>
      <dgm:t>
        <a:bodyPr/>
        <a:lstStyle/>
        <a:p>
          <a:endParaRPr lang="en-US"/>
        </a:p>
      </dgm:t>
    </dgm:pt>
    <dgm:pt modelId="{7C613FFC-E838-489C-9DB3-D6C739FBA038}" type="sibTrans" cxnId="{66139386-F862-4F08-8645-119319D1F4BA}">
      <dgm:prSet/>
      <dgm:spPr/>
      <dgm:t>
        <a:bodyPr/>
        <a:lstStyle/>
        <a:p>
          <a:endParaRPr lang="en-US"/>
        </a:p>
      </dgm:t>
    </dgm:pt>
    <dgm:pt modelId="{CD5DD247-E791-4EC2-BD7E-16C32BECF254}">
      <dgm:prSet/>
      <dgm:spPr/>
      <dgm:t>
        <a:bodyPr/>
        <a:lstStyle/>
        <a:p>
          <a:r>
            <a:rPr lang="en-US"/>
            <a:t>Stock shelf-stable foods and backup supplies.</a:t>
          </a:r>
        </a:p>
      </dgm:t>
    </dgm:pt>
    <dgm:pt modelId="{935F07A7-F9BE-448F-99D4-46A873FE8992}" type="parTrans" cxnId="{9E9F6171-EC37-4CB8-A419-5D1D0D07FF93}">
      <dgm:prSet/>
      <dgm:spPr/>
      <dgm:t>
        <a:bodyPr/>
        <a:lstStyle/>
        <a:p>
          <a:endParaRPr lang="en-US"/>
        </a:p>
      </dgm:t>
    </dgm:pt>
    <dgm:pt modelId="{B4F86C8C-CD22-4368-80EB-32064594F0C6}" type="sibTrans" cxnId="{9E9F6171-EC37-4CB8-A419-5D1D0D07FF93}">
      <dgm:prSet/>
      <dgm:spPr/>
      <dgm:t>
        <a:bodyPr/>
        <a:lstStyle/>
        <a:p>
          <a:endParaRPr lang="en-US"/>
        </a:p>
      </dgm:t>
    </dgm:pt>
    <dgm:pt modelId="{55D8673C-2B4D-4C6D-8582-96B62AC5F7B3}">
      <dgm:prSet/>
      <dgm:spPr/>
      <dgm:t>
        <a:bodyPr/>
        <a:lstStyle/>
        <a:p>
          <a:r>
            <a:rPr lang="en-US"/>
            <a:t>Plan multiple distribution methods.</a:t>
          </a:r>
        </a:p>
      </dgm:t>
    </dgm:pt>
    <dgm:pt modelId="{FE57118C-F829-4D94-81B1-73EE14869A91}" type="parTrans" cxnId="{955F64AB-0666-41DD-BD34-B6D547CAB6AC}">
      <dgm:prSet/>
      <dgm:spPr/>
      <dgm:t>
        <a:bodyPr/>
        <a:lstStyle/>
        <a:p>
          <a:endParaRPr lang="en-US"/>
        </a:p>
      </dgm:t>
    </dgm:pt>
    <dgm:pt modelId="{A99789C1-FC58-4CB7-BEE3-2315141AC0AE}" type="sibTrans" cxnId="{955F64AB-0666-41DD-BD34-B6D547CAB6AC}">
      <dgm:prSet/>
      <dgm:spPr/>
      <dgm:t>
        <a:bodyPr/>
        <a:lstStyle/>
        <a:p>
          <a:endParaRPr lang="en-US"/>
        </a:p>
      </dgm:t>
    </dgm:pt>
    <dgm:pt modelId="{40F219AF-53FF-4563-8867-AA10FFAAEB19}">
      <dgm:prSet/>
      <dgm:spPr/>
      <dgm:t>
        <a:bodyPr/>
        <a:lstStyle/>
        <a:p>
          <a:r>
            <a:rPr lang="en-US"/>
            <a:t>Ensure adequate storage, equipment, and transportation.</a:t>
          </a:r>
        </a:p>
      </dgm:t>
    </dgm:pt>
    <dgm:pt modelId="{9CCE994A-6695-4325-856B-6776EBAD6D73}" type="parTrans" cxnId="{58A51C06-919F-434F-97AD-105E7E74EC5E}">
      <dgm:prSet/>
      <dgm:spPr/>
      <dgm:t>
        <a:bodyPr/>
        <a:lstStyle/>
        <a:p>
          <a:endParaRPr lang="en-US"/>
        </a:p>
      </dgm:t>
    </dgm:pt>
    <dgm:pt modelId="{73D637EF-9912-455D-9F57-63F0D459B1F0}" type="sibTrans" cxnId="{58A51C06-919F-434F-97AD-105E7E74EC5E}">
      <dgm:prSet/>
      <dgm:spPr/>
      <dgm:t>
        <a:bodyPr/>
        <a:lstStyle/>
        <a:p>
          <a:endParaRPr lang="en-US"/>
        </a:p>
      </dgm:t>
    </dgm:pt>
    <dgm:pt modelId="{CE6C319B-65CC-46A6-A6BF-4CF6DFEBE4AE}">
      <dgm:prSet/>
      <dgm:spPr/>
      <dgm:t>
        <a:bodyPr/>
        <a:lstStyle/>
        <a:p>
          <a:r>
            <a:rPr lang="en-US"/>
            <a:t>Cross-train staff and build a volunteer pipeline.</a:t>
          </a:r>
        </a:p>
      </dgm:t>
    </dgm:pt>
    <dgm:pt modelId="{58EF5FA4-F5D5-452E-A17C-7F1CB94A2F5D}" type="parTrans" cxnId="{4059E0D6-8E11-4036-82EB-7658120584AC}">
      <dgm:prSet/>
      <dgm:spPr/>
      <dgm:t>
        <a:bodyPr/>
        <a:lstStyle/>
        <a:p>
          <a:endParaRPr lang="en-US"/>
        </a:p>
      </dgm:t>
    </dgm:pt>
    <dgm:pt modelId="{39ED5F26-8804-45F9-9611-CE4B27C49822}" type="sibTrans" cxnId="{4059E0D6-8E11-4036-82EB-7658120584AC}">
      <dgm:prSet/>
      <dgm:spPr/>
      <dgm:t>
        <a:bodyPr/>
        <a:lstStyle/>
        <a:p>
          <a:endParaRPr lang="en-US"/>
        </a:p>
      </dgm:t>
    </dgm:pt>
    <dgm:pt modelId="{F7CBC967-56F5-42E0-B322-FEAFEE8BFDCD}">
      <dgm:prSet/>
      <dgm:spPr/>
      <dgm:t>
        <a:bodyPr/>
        <a:lstStyle/>
        <a:p>
          <a:r>
            <a:rPr lang="en-US"/>
            <a:t>Stay prepared for USDA waivers and compliance requirements.</a:t>
          </a:r>
        </a:p>
      </dgm:t>
    </dgm:pt>
    <dgm:pt modelId="{464EFEDE-70F5-482A-A1BC-F51AD79CED24}" type="parTrans" cxnId="{3794785D-5C25-4CE5-B2CD-61A4C9182682}">
      <dgm:prSet/>
      <dgm:spPr/>
      <dgm:t>
        <a:bodyPr/>
        <a:lstStyle/>
        <a:p>
          <a:endParaRPr lang="en-US"/>
        </a:p>
      </dgm:t>
    </dgm:pt>
    <dgm:pt modelId="{88856936-D066-46D1-AA0C-522E1A0A350B}" type="sibTrans" cxnId="{3794785D-5C25-4CE5-B2CD-61A4C9182682}">
      <dgm:prSet/>
      <dgm:spPr/>
      <dgm:t>
        <a:bodyPr/>
        <a:lstStyle/>
        <a:p>
          <a:endParaRPr lang="en-US"/>
        </a:p>
      </dgm:t>
    </dgm:pt>
    <dgm:pt modelId="{BEFB74E0-1EC3-4325-8AC8-9A9F6EC853DA}">
      <dgm:prSet/>
      <dgm:spPr/>
      <dgm:t>
        <a:bodyPr/>
        <a:lstStyle/>
        <a:p>
          <a:r>
            <a:rPr lang="en-US"/>
            <a:t>Communicate consistently with families, partners, and funders.</a:t>
          </a:r>
        </a:p>
      </dgm:t>
    </dgm:pt>
    <dgm:pt modelId="{80DE238E-657F-4A46-871B-625716CF24AB}" type="parTrans" cxnId="{7D32D861-9C50-494E-AC57-88B4A5F97D2D}">
      <dgm:prSet/>
      <dgm:spPr/>
      <dgm:t>
        <a:bodyPr/>
        <a:lstStyle/>
        <a:p>
          <a:endParaRPr lang="en-US"/>
        </a:p>
      </dgm:t>
    </dgm:pt>
    <dgm:pt modelId="{C57D26D2-C227-4345-9D9A-A1B6C4850FB4}" type="sibTrans" cxnId="{7D32D861-9C50-494E-AC57-88B4A5F97D2D}">
      <dgm:prSet/>
      <dgm:spPr/>
      <dgm:t>
        <a:bodyPr/>
        <a:lstStyle/>
        <a:p>
          <a:endParaRPr lang="en-US"/>
        </a:p>
      </dgm:t>
    </dgm:pt>
    <dgm:pt modelId="{35E23B69-255A-4903-A915-723748D198AE}">
      <dgm:prSet/>
      <dgm:spPr/>
      <dgm:t>
        <a:bodyPr/>
        <a:lstStyle/>
        <a:p>
          <a:r>
            <a:rPr lang="en-US"/>
            <a:t>Track impact, tell stories, and continuously adapt.</a:t>
          </a:r>
        </a:p>
      </dgm:t>
    </dgm:pt>
    <dgm:pt modelId="{4B4E5185-505A-4E23-BF70-6F940F1D17B8}" type="parTrans" cxnId="{443A884D-4F7A-4F00-938B-B6E993B2E619}">
      <dgm:prSet/>
      <dgm:spPr/>
      <dgm:t>
        <a:bodyPr/>
        <a:lstStyle/>
        <a:p>
          <a:endParaRPr lang="en-US"/>
        </a:p>
      </dgm:t>
    </dgm:pt>
    <dgm:pt modelId="{062EB971-8BEE-460B-A4DE-2901804704E1}" type="sibTrans" cxnId="{443A884D-4F7A-4F00-938B-B6E993B2E619}">
      <dgm:prSet/>
      <dgm:spPr/>
      <dgm:t>
        <a:bodyPr/>
        <a:lstStyle/>
        <a:p>
          <a:endParaRPr lang="en-US"/>
        </a:p>
      </dgm:t>
    </dgm:pt>
    <dgm:pt modelId="{313A62D8-03AD-4807-B769-5746D6D3B1E1}" type="pres">
      <dgm:prSet presAssocID="{C0FC4517-B1BB-467C-AE85-D645E6AE1753}" presName="linear" presStyleCnt="0">
        <dgm:presLayoutVars>
          <dgm:animLvl val="lvl"/>
          <dgm:resizeHandles val="exact"/>
        </dgm:presLayoutVars>
      </dgm:prSet>
      <dgm:spPr/>
    </dgm:pt>
    <dgm:pt modelId="{D5E14616-C88B-4536-A4CE-578B1B717D2E}" type="pres">
      <dgm:prSet presAssocID="{2DE3818A-6DFC-4B06-8BB7-D98CD8162E0F}" presName="parentText" presStyleLbl="node1" presStyleIdx="0" presStyleCnt="10">
        <dgm:presLayoutVars>
          <dgm:chMax val="0"/>
          <dgm:bulletEnabled val="1"/>
        </dgm:presLayoutVars>
      </dgm:prSet>
      <dgm:spPr/>
    </dgm:pt>
    <dgm:pt modelId="{CB00C607-99B0-4460-95C9-905C4FDB585F}" type="pres">
      <dgm:prSet presAssocID="{76182D89-B1D1-4622-940D-CDF1EDA78F4C}" presName="spacer" presStyleCnt="0"/>
      <dgm:spPr/>
    </dgm:pt>
    <dgm:pt modelId="{D89E6A54-FA6A-4440-A96B-D62756358FEA}" type="pres">
      <dgm:prSet presAssocID="{9C82C4F3-98FA-4440-B184-CA16FCF341E7}" presName="parentText" presStyleLbl="node1" presStyleIdx="1" presStyleCnt="10">
        <dgm:presLayoutVars>
          <dgm:chMax val="0"/>
          <dgm:bulletEnabled val="1"/>
        </dgm:presLayoutVars>
      </dgm:prSet>
      <dgm:spPr/>
    </dgm:pt>
    <dgm:pt modelId="{AC0293FD-80CB-4DE1-9FAE-AD2EC8573981}" type="pres">
      <dgm:prSet presAssocID="{0A26A19E-ADE1-4513-B5C7-447A8713EBDD}" presName="spacer" presStyleCnt="0"/>
      <dgm:spPr/>
    </dgm:pt>
    <dgm:pt modelId="{A9C97DCE-AC66-467A-8F76-FB465155C258}" type="pres">
      <dgm:prSet presAssocID="{4D7C8ABB-6697-4ECF-9494-E70A0FF689C9}" presName="parentText" presStyleLbl="node1" presStyleIdx="2" presStyleCnt="10">
        <dgm:presLayoutVars>
          <dgm:chMax val="0"/>
          <dgm:bulletEnabled val="1"/>
        </dgm:presLayoutVars>
      </dgm:prSet>
      <dgm:spPr/>
    </dgm:pt>
    <dgm:pt modelId="{E4876D54-3049-45DD-BE17-0404258526ED}" type="pres">
      <dgm:prSet presAssocID="{7C613FFC-E838-489C-9DB3-D6C739FBA038}" presName="spacer" presStyleCnt="0"/>
      <dgm:spPr/>
    </dgm:pt>
    <dgm:pt modelId="{BCB380A7-EE42-42D4-B3C9-C161CF0A65DC}" type="pres">
      <dgm:prSet presAssocID="{CD5DD247-E791-4EC2-BD7E-16C32BECF254}" presName="parentText" presStyleLbl="node1" presStyleIdx="3" presStyleCnt="10">
        <dgm:presLayoutVars>
          <dgm:chMax val="0"/>
          <dgm:bulletEnabled val="1"/>
        </dgm:presLayoutVars>
      </dgm:prSet>
      <dgm:spPr/>
    </dgm:pt>
    <dgm:pt modelId="{B713A0C5-9D59-4EF4-809C-5637DEB613A5}" type="pres">
      <dgm:prSet presAssocID="{B4F86C8C-CD22-4368-80EB-32064594F0C6}" presName="spacer" presStyleCnt="0"/>
      <dgm:spPr/>
    </dgm:pt>
    <dgm:pt modelId="{28EDA32D-2F57-405C-965E-19440BBE542A}" type="pres">
      <dgm:prSet presAssocID="{55D8673C-2B4D-4C6D-8582-96B62AC5F7B3}" presName="parentText" presStyleLbl="node1" presStyleIdx="4" presStyleCnt="10">
        <dgm:presLayoutVars>
          <dgm:chMax val="0"/>
          <dgm:bulletEnabled val="1"/>
        </dgm:presLayoutVars>
      </dgm:prSet>
      <dgm:spPr/>
    </dgm:pt>
    <dgm:pt modelId="{34D25BF9-F6BC-4A14-8E59-40905FC9026A}" type="pres">
      <dgm:prSet presAssocID="{A99789C1-FC58-4CB7-BEE3-2315141AC0AE}" presName="spacer" presStyleCnt="0"/>
      <dgm:spPr/>
    </dgm:pt>
    <dgm:pt modelId="{CCDA7F45-7E10-469C-B966-4C3E90A5CC7C}" type="pres">
      <dgm:prSet presAssocID="{40F219AF-53FF-4563-8867-AA10FFAAEB19}" presName="parentText" presStyleLbl="node1" presStyleIdx="5" presStyleCnt="10">
        <dgm:presLayoutVars>
          <dgm:chMax val="0"/>
          <dgm:bulletEnabled val="1"/>
        </dgm:presLayoutVars>
      </dgm:prSet>
      <dgm:spPr/>
    </dgm:pt>
    <dgm:pt modelId="{7B8A0A78-FDEA-45A1-8532-078C477FEE79}" type="pres">
      <dgm:prSet presAssocID="{73D637EF-9912-455D-9F57-63F0D459B1F0}" presName="spacer" presStyleCnt="0"/>
      <dgm:spPr/>
    </dgm:pt>
    <dgm:pt modelId="{C91BA905-910B-43D4-AB58-DEB9763B19A0}" type="pres">
      <dgm:prSet presAssocID="{CE6C319B-65CC-46A6-A6BF-4CF6DFEBE4AE}" presName="parentText" presStyleLbl="node1" presStyleIdx="6" presStyleCnt="10">
        <dgm:presLayoutVars>
          <dgm:chMax val="0"/>
          <dgm:bulletEnabled val="1"/>
        </dgm:presLayoutVars>
      </dgm:prSet>
      <dgm:spPr/>
    </dgm:pt>
    <dgm:pt modelId="{85464790-B927-4300-A2B1-CAA8D84FBDE2}" type="pres">
      <dgm:prSet presAssocID="{39ED5F26-8804-45F9-9611-CE4B27C49822}" presName="spacer" presStyleCnt="0"/>
      <dgm:spPr/>
    </dgm:pt>
    <dgm:pt modelId="{702C946B-AC91-40AE-9702-63D93E2582BF}" type="pres">
      <dgm:prSet presAssocID="{F7CBC967-56F5-42E0-B322-FEAFEE8BFDCD}" presName="parentText" presStyleLbl="node1" presStyleIdx="7" presStyleCnt="10">
        <dgm:presLayoutVars>
          <dgm:chMax val="0"/>
          <dgm:bulletEnabled val="1"/>
        </dgm:presLayoutVars>
      </dgm:prSet>
      <dgm:spPr/>
    </dgm:pt>
    <dgm:pt modelId="{3D9D08F6-98D2-4BD0-B95F-9F73B9722EAF}" type="pres">
      <dgm:prSet presAssocID="{88856936-D066-46D1-AA0C-522E1A0A350B}" presName="spacer" presStyleCnt="0"/>
      <dgm:spPr/>
    </dgm:pt>
    <dgm:pt modelId="{E25BD68C-D541-40F5-8770-D9A31D1B18D7}" type="pres">
      <dgm:prSet presAssocID="{BEFB74E0-1EC3-4325-8AC8-9A9F6EC853DA}" presName="parentText" presStyleLbl="node1" presStyleIdx="8" presStyleCnt="10">
        <dgm:presLayoutVars>
          <dgm:chMax val="0"/>
          <dgm:bulletEnabled val="1"/>
        </dgm:presLayoutVars>
      </dgm:prSet>
      <dgm:spPr/>
    </dgm:pt>
    <dgm:pt modelId="{50EA524D-CD35-40F4-8D86-7FB42DBA1BF4}" type="pres">
      <dgm:prSet presAssocID="{C57D26D2-C227-4345-9D9A-A1B6C4850FB4}" presName="spacer" presStyleCnt="0"/>
      <dgm:spPr/>
    </dgm:pt>
    <dgm:pt modelId="{C3EE92F4-6D16-4218-AC38-E7E0717EFE3B}" type="pres">
      <dgm:prSet presAssocID="{35E23B69-255A-4903-A915-723748D198AE}" presName="parentText" presStyleLbl="node1" presStyleIdx="9" presStyleCnt="10">
        <dgm:presLayoutVars>
          <dgm:chMax val="0"/>
          <dgm:bulletEnabled val="1"/>
        </dgm:presLayoutVars>
      </dgm:prSet>
      <dgm:spPr/>
    </dgm:pt>
  </dgm:ptLst>
  <dgm:cxnLst>
    <dgm:cxn modelId="{58A51C06-919F-434F-97AD-105E7E74EC5E}" srcId="{C0FC4517-B1BB-467C-AE85-D645E6AE1753}" destId="{40F219AF-53FF-4563-8867-AA10FFAAEB19}" srcOrd="5" destOrd="0" parTransId="{9CCE994A-6695-4325-856B-6776EBAD6D73}" sibTransId="{73D637EF-9912-455D-9F57-63F0D459B1F0}"/>
    <dgm:cxn modelId="{C9EBD50F-CE1C-48C2-A403-14BC432BB562}" srcId="{C0FC4517-B1BB-467C-AE85-D645E6AE1753}" destId="{9C82C4F3-98FA-4440-B184-CA16FCF341E7}" srcOrd="1" destOrd="0" parTransId="{FCAE3404-5635-4128-AD4E-2B8ED5308772}" sibTransId="{0A26A19E-ADE1-4513-B5C7-447A8713EBDD}"/>
    <dgm:cxn modelId="{7FC2FB12-CA80-43E5-9CB3-46F74DD53037}" type="presOf" srcId="{9C82C4F3-98FA-4440-B184-CA16FCF341E7}" destId="{D89E6A54-FA6A-4440-A96B-D62756358FEA}" srcOrd="0" destOrd="0" presId="urn:microsoft.com/office/officeart/2005/8/layout/vList2"/>
    <dgm:cxn modelId="{946F1D1A-C66F-4AAD-B480-1E8747878977}" type="presOf" srcId="{2DE3818A-6DFC-4B06-8BB7-D98CD8162E0F}" destId="{D5E14616-C88B-4536-A4CE-578B1B717D2E}" srcOrd="0" destOrd="0" presId="urn:microsoft.com/office/officeart/2005/8/layout/vList2"/>
    <dgm:cxn modelId="{F4845924-DDEA-4111-B30C-67A1F76B6168}" type="presOf" srcId="{F7CBC967-56F5-42E0-B322-FEAFEE8BFDCD}" destId="{702C946B-AC91-40AE-9702-63D93E2582BF}" srcOrd="0" destOrd="0" presId="urn:microsoft.com/office/officeart/2005/8/layout/vList2"/>
    <dgm:cxn modelId="{3794785D-5C25-4CE5-B2CD-61A4C9182682}" srcId="{C0FC4517-B1BB-467C-AE85-D645E6AE1753}" destId="{F7CBC967-56F5-42E0-B322-FEAFEE8BFDCD}" srcOrd="7" destOrd="0" parTransId="{464EFEDE-70F5-482A-A1BC-F51AD79CED24}" sibTransId="{88856936-D066-46D1-AA0C-522E1A0A350B}"/>
    <dgm:cxn modelId="{7D32D861-9C50-494E-AC57-88B4A5F97D2D}" srcId="{C0FC4517-B1BB-467C-AE85-D645E6AE1753}" destId="{BEFB74E0-1EC3-4325-8AC8-9A9F6EC853DA}" srcOrd="8" destOrd="0" parTransId="{80DE238E-657F-4A46-871B-625716CF24AB}" sibTransId="{C57D26D2-C227-4345-9D9A-A1B6C4850FB4}"/>
    <dgm:cxn modelId="{4623B968-F0BE-4B4D-AD3C-CD23328E3F53}" type="presOf" srcId="{35E23B69-255A-4903-A915-723748D198AE}" destId="{C3EE92F4-6D16-4218-AC38-E7E0717EFE3B}" srcOrd="0" destOrd="0" presId="urn:microsoft.com/office/officeart/2005/8/layout/vList2"/>
    <dgm:cxn modelId="{443A884D-4F7A-4F00-938B-B6E993B2E619}" srcId="{C0FC4517-B1BB-467C-AE85-D645E6AE1753}" destId="{35E23B69-255A-4903-A915-723748D198AE}" srcOrd="9" destOrd="0" parTransId="{4B4E5185-505A-4E23-BF70-6F940F1D17B8}" sibTransId="{062EB971-8BEE-460B-A4DE-2901804704E1}"/>
    <dgm:cxn modelId="{9E9F6171-EC37-4CB8-A419-5D1D0D07FF93}" srcId="{C0FC4517-B1BB-467C-AE85-D645E6AE1753}" destId="{CD5DD247-E791-4EC2-BD7E-16C32BECF254}" srcOrd="3" destOrd="0" parTransId="{935F07A7-F9BE-448F-99D4-46A873FE8992}" sibTransId="{B4F86C8C-CD22-4368-80EB-32064594F0C6}"/>
    <dgm:cxn modelId="{04CB4084-F2AA-4F2A-8B22-D8350725DDEF}" type="presOf" srcId="{40F219AF-53FF-4563-8867-AA10FFAAEB19}" destId="{CCDA7F45-7E10-469C-B966-4C3E90A5CC7C}" srcOrd="0" destOrd="0" presId="urn:microsoft.com/office/officeart/2005/8/layout/vList2"/>
    <dgm:cxn modelId="{66139386-F862-4F08-8645-119319D1F4BA}" srcId="{C0FC4517-B1BB-467C-AE85-D645E6AE1753}" destId="{4D7C8ABB-6697-4ECF-9494-E70A0FF689C9}" srcOrd="2" destOrd="0" parTransId="{9EC48F7E-B2B3-4FDA-92B8-23FB7366BC90}" sibTransId="{7C613FFC-E838-489C-9DB3-D6C739FBA038}"/>
    <dgm:cxn modelId="{64625898-10AF-41F7-B8E2-15E68A27E14E}" type="presOf" srcId="{BEFB74E0-1EC3-4325-8AC8-9A9F6EC853DA}" destId="{E25BD68C-D541-40F5-8770-D9A31D1B18D7}" srcOrd="0" destOrd="0" presId="urn:microsoft.com/office/officeart/2005/8/layout/vList2"/>
    <dgm:cxn modelId="{955F64AB-0666-41DD-BD34-B6D547CAB6AC}" srcId="{C0FC4517-B1BB-467C-AE85-D645E6AE1753}" destId="{55D8673C-2B4D-4C6D-8582-96B62AC5F7B3}" srcOrd="4" destOrd="0" parTransId="{FE57118C-F829-4D94-81B1-73EE14869A91}" sibTransId="{A99789C1-FC58-4CB7-BEE3-2315141AC0AE}"/>
    <dgm:cxn modelId="{15A994C1-FACA-4392-8A6B-8ECE42E35C30}" srcId="{C0FC4517-B1BB-467C-AE85-D645E6AE1753}" destId="{2DE3818A-6DFC-4B06-8BB7-D98CD8162E0F}" srcOrd="0" destOrd="0" parTransId="{DED2CCF4-CA91-47C0-B1FC-7C004110B57D}" sibTransId="{76182D89-B1D1-4622-940D-CDF1EDA78F4C}"/>
    <dgm:cxn modelId="{4059E0D6-8E11-4036-82EB-7658120584AC}" srcId="{C0FC4517-B1BB-467C-AE85-D645E6AE1753}" destId="{CE6C319B-65CC-46A6-A6BF-4CF6DFEBE4AE}" srcOrd="6" destOrd="0" parTransId="{58EF5FA4-F5D5-452E-A17C-7F1CB94A2F5D}" sibTransId="{39ED5F26-8804-45F9-9611-CE4B27C49822}"/>
    <dgm:cxn modelId="{C569B1D9-D8F1-4360-ACD3-449E43D0DB7F}" type="presOf" srcId="{4D7C8ABB-6697-4ECF-9494-E70A0FF689C9}" destId="{A9C97DCE-AC66-467A-8F76-FB465155C258}" srcOrd="0" destOrd="0" presId="urn:microsoft.com/office/officeart/2005/8/layout/vList2"/>
    <dgm:cxn modelId="{58EA9BDA-D38B-4EF0-8D75-8147BE306A35}" type="presOf" srcId="{CD5DD247-E791-4EC2-BD7E-16C32BECF254}" destId="{BCB380A7-EE42-42D4-B3C9-C161CF0A65DC}" srcOrd="0" destOrd="0" presId="urn:microsoft.com/office/officeart/2005/8/layout/vList2"/>
    <dgm:cxn modelId="{668CA1E5-984F-4610-AE9B-1FACDDA37A18}" type="presOf" srcId="{CE6C319B-65CC-46A6-A6BF-4CF6DFEBE4AE}" destId="{C91BA905-910B-43D4-AB58-DEB9763B19A0}" srcOrd="0" destOrd="0" presId="urn:microsoft.com/office/officeart/2005/8/layout/vList2"/>
    <dgm:cxn modelId="{D841D5FC-E0D0-4AFB-BDE0-244DFC6E63F8}" type="presOf" srcId="{C0FC4517-B1BB-467C-AE85-D645E6AE1753}" destId="{313A62D8-03AD-4807-B769-5746D6D3B1E1}" srcOrd="0" destOrd="0" presId="urn:microsoft.com/office/officeart/2005/8/layout/vList2"/>
    <dgm:cxn modelId="{FA1037FD-640C-469D-9485-04050ACEF07B}" type="presOf" srcId="{55D8673C-2B4D-4C6D-8582-96B62AC5F7B3}" destId="{28EDA32D-2F57-405C-965E-19440BBE542A}" srcOrd="0" destOrd="0" presId="urn:microsoft.com/office/officeart/2005/8/layout/vList2"/>
    <dgm:cxn modelId="{994BE084-D54A-4D9F-9B0A-8A4824BA09B4}" type="presParOf" srcId="{313A62D8-03AD-4807-B769-5746D6D3B1E1}" destId="{D5E14616-C88B-4536-A4CE-578B1B717D2E}" srcOrd="0" destOrd="0" presId="urn:microsoft.com/office/officeart/2005/8/layout/vList2"/>
    <dgm:cxn modelId="{06A81F72-16AC-49E1-AC2D-197F7345C17D}" type="presParOf" srcId="{313A62D8-03AD-4807-B769-5746D6D3B1E1}" destId="{CB00C607-99B0-4460-95C9-905C4FDB585F}" srcOrd="1" destOrd="0" presId="urn:microsoft.com/office/officeart/2005/8/layout/vList2"/>
    <dgm:cxn modelId="{8643A7F2-08CF-42AA-8211-1F0F55ED8DC8}" type="presParOf" srcId="{313A62D8-03AD-4807-B769-5746D6D3B1E1}" destId="{D89E6A54-FA6A-4440-A96B-D62756358FEA}" srcOrd="2" destOrd="0" presId="urn:microsoft.com/office/officeart/2005/8/layout/vList2"/>
    <dgm:cxn modelId="{151EFF17-8C2C-45A1-8CC5-C7968E65F422}" type="presParOf" srcId="{313A62D8-03AD-4807-B769-5746D6D3B1E1}" destId="{AC0293FD-80CB-4DE1-9FAE-AD2EC8573981}" srcOrd="3" destOrd="0" presId="urn:microsoft.com/office/officeart/2005/8/layout/vList2"/>
    <dgm:cxn modelId="{01F1EB25-DAB1-4E37-BBA3-E917A8F45657}" type="presParOf" srcId="{313A62D8-03AD-4807-B769-5746D6D3B1E1}" destId="{A9C97DCE-AC66-467A-8F76-FB465155C258}" srcOrd="4" destOrd="0" presId="urn:microsoft.com/office/officeart/2005/8/layout/vList2"/>
    <dgm:cxn modelId="{75B78B38-06C9-40AC-8CB7-DAE830C1C91B}" type="presParOf" srcId="{313A62D8-03AD-4807-B769-5746D6D3B1E1}" destId="{E4876D54-3049-45DD-BE17-0404258526ED}" srcOrd="5" destOrd="0" presId="urn:microsoft.com/office/officeart/2005/8/layout/vList2"/>
    <dgm:cxn modelId="{D8F25990-E2E7-4A7F-BBB6-11B34BAF1959}" type="presParOf" srcId="{313A62D8-03AD-4807-B769-5746D6D3B1E1}" destId="{BCB380A7-EE42-42D4-B3C9-C161CF0A65DC}" srcOrd="6" destOrd="0" presId="urn:microsoft.com/office/officeart/2005/8/layout/vList2"/>
    <dgm:cxn modelId="{9D14E948-38BC-4723-AB5F-B5B1D33413C0}" type="presParOf" srcId="{313A62D8-03AD-4807-B769-5746D6D3B1E1}" destId="{B713A0C5-9D59-4EF4-809C-5637DEB613A5}" srcOrd="7" destOrd="0" presId="urn:microsoft.com/office/officeart/2005/8/layout/vList2"/>
    <dgm:cxn modelId="{1208ED9B-960E-4832-86CE-FF6CAE3BDB6A}" type="presParOf" srcId="{313A62D8-03AD-4807-B769-5746D6D3B1E1}" destId="{28EDA32D-2F57-405C-965E-19440BBE542A}" srcOrd="8" destOrd="0" presId="urn:microsoft.com/office/officeart/2005/8/layout/vList2"/>
    <dgm:cxn modelId="{A1E9C1D0-29C1-460A-8171-07C02585D402}" type="presParOf" srcId="{313A62D8-03AD-4807-B769-5746D6D3B1E1}" destId="{34D25BF9-F6BC-4A14-8E59-40905FC9026A}" srcOrd="9" destOrd="0" presId="urn:microsoft.com/office/officeart/2005/8/layout/vList2"/>
    <dgm:cxn modelId="{8A6D2EA3-81F8-4E91-A410-6AD5D6ECA311}" type="presParOf" srcId="{313A62D8-03AD-4807-B769-5746D6D3B1E1}" destId="{CCDA7F45-7E10-469C-B966-4C3E90A5CC7C}" srcOrd="10" destOrd="0" presId="urn:microsoft.com/office/officeart/2005/8/layout/vList2"/>
    <dgm:cxn modelId="{3B1B2DFD-188A-4FBA-ACB5-5ED3EA495FCF}" type="presParOf" srcId="{313A62D8-03AD-4807-B769-5746D6D3B1E1}" destId="{7B8A0A78-FDEA-45A1-8532-078C477FEE79}" srcOrd="11" destOrd="0" presId="urn:microsoft.com/office/officeart/2005/8/layout/vList2"/>
    <dgm:cxn modelId="{23B0C105-6152-4806-8905-6F4780A2DC4A}" type="presParOf" srcId="{313A62D8-03AD-4807-B769-5746D6D3B1E1}" destId="{C91BA905-910B-43D4-AB58-DEB9763B19A0}" srcOrd="12" destOrd="0" presId="urn:microsoft.com/office/officeart/2005/8/layout/vList2"/>
    <dgm:cxn modelId="{BC091027-B851-40AC-9D33-D7A2196674E4}" type="presParOf" srcId="{313A62D8-03AD-4807-B769-5746D6D3B1E1}" destId="{85464790-B927-4300-A2B1-CAA8D84FBDE2}" srcOrd="13" destOrd="0" presId="urn:microsoft.com/office/officeart/2005/8/layout/vList2"/>
    <dgm:cxn modelId="{5F09009B-076E-44F3-A150-611669451677}" type="presParOf" srcId="{313A62D8-03AD-4807-B769-5746D6D3B1E1}" destId="{702C946B-AC91-40AE-9702-63D93E2582BF}" srcOrd="14" destOrd="0" presId="urn:microsoft.com/office/officeart/2005/8/layout/vList2"/>
    <dgm:cxn modelId="{F83CF19E-2045-419B-A560-BF4FBBB50482}" type="presParOf" srcId="{313A62D8-03AD-4807-B769-5746D6D3B1E1}" destId="{3D9D08F6-98D2-4BD0-B95F-9F73B9722EAF}" srcOrd="15" destOrd="0" presId="urn:microsoft.com/office/officeart/2005/8/layout/vList2"/>
    <dgm:cxn modelId="{F1B7DE80-7E52-4444-8BCD-B816F5D07563}" type="presParOf" srcId="{313A62D8-03AD-4807-B769-5746D6D3B1E1}" destId="{E25BD68C-D541-40F5-8770-D9A31D1B18D7}" srcOrd="16" destOrd="0" presId="urn:microsoft.com/office/officeart/2005/8/layout/vList2"/>
    <dgm:cxn modelId="{70F74A14-6A69-477E-A4CE-2CDFA159FF01}" type="presParOf" srcId="{313A62D8-03AD-4807-B769-5746D6D3B1E1}" destId="{50EA524D-CD35-40F4-8D86-7FB42DBA1BF4}" srcOrd="17" destOrd="0" presId="urn:microsoft.com/office/officeart/2005/8/layout/vList2"/>
    <dgm:cxn modelId="{EC438784-50AD-4495-AB01-B3EA75F742ED}" type="presParOf" srcId="{313A62D8-03AD-4807-B769-5746D6D3B1E1}" destId="{C3EE92F4-6D16-4218-AC38-E7E0717EFE3B}" srcOrd="1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14616-C88B-4536-A4CE-578B1B717D2E}">
      <dsp:nvSpPr>
        <dsp:cNvPr id="0" name=""/>
        <dsp:cNvSpPr/>
      </dsp:nvSpPr>
      <dsp:spPr>
        <a:xfrm>
          <a:off x="0" y="95740"/>
          <a:ext cx="4984095" cy="287819"/>
        </a:xfrm>
        <a:prstGeom prst="roundRect">
          <a:avLst/>
        </a:prstGeom>
        <a:solidFill>
          <a:schemeClr val="accent1">
            <a:shade val="50000"/>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Font typeface="+mj-lt"/>
            <a:buNone/>
          </a:pPr>
          <a:r>
            <a:rPr lang="en-US" sz="1200" kern="1200"/>
            <a:t>Build strong community partnerships before a crisis.</a:t>
          </a:r>
        </a:p>
      </dsp:txBody>
      <dsp:txXfrm>
        <a:off x="14050" y="109790"/>
        <a:ext cx="4955995" cy="259719"/>
      </dsp:txXfrm>
    </dsp:sp>
    <dsp:sp modelId="{D89E6A54-FA6A-4440-A96B-D62756358FEA}">
      <dsp:nvSpPr>
        <dsp:cNvPr id="0" name=""/>
        <dsp:cNvSpPr/>
      </dsp:nvSpPr>
      <dsp:spPr>
        <a:xfrm>
          <a:off x="0" y="418120"/>
          <a:ext cx="4984095" cy="287819"/>
        </a:xfrm>
        <a:prstGeom prst="roundRect">
          <a:avLst/>
        </a:prstGeom>
        <a:solidFill>
          <a:schemeClr val="accent1">
            <a:shade val="50000"/>
            <a:hueOff val="-132346"/>
            <a:satOff val="1136"/>
            <a:lumOff val="90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Map community needs and available resources.</a:t>
          </a:r>
        </a:p>
      </dsp:txBody>
      <dsp:txXfrm>
        <a:off x="14050" y="432170"/>
        <a:ext cx="4955995" cy="259719"/>
      </dsp:txXfrm>
    </dsp:sp>
    <dsp:sp modelId="{A9C97DCE-AC66-467A-8F76-FB465155C258}">
      <dsp:nvSpPr>
        <dsp:cNvPr id="0" name=""/>
        <dsp:cNvSpPr/>
      </dsp:nvSpPr>
      <dsp:spPr>
        <a:xfrm>
          <a:off x="0" y="740500"/>
          <a:ext cx="4984095" cy="287819"/>
        </a:xfrm>
        <a:prstGeom prst="roundRect">
          <a:avLst/>
        </a:prstGeom>
        <a:solidFill>
          <a:schemeClr val="accent1">
            <a:shade val="50000"/>
            <a:hueOff val="-264692"/>
            <a:satOff val="2273"/>
            <a:lumOff val="1800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Maintain flexible food sourcing options.</a:t>
          </a:r>
        </a:p>
      </dsp:txBody>
      <dsp:txXfrm>
        <a:off x="14050" y="754550"/>
        <a:ext cx="4955995" cy="259719"/>
      </dsp:txXfrm>
    </dsp:sp>
    <dsp:sp modelId="{BCB380A7-EE42-42D4-B3C9-C161CF0A65DC}">
      <dsp:nvSpPr>
        <dsp:cNvPr id="0" name=""/>
        <dsp:cNvSpPr/>
      </dsp:nvSpPr>
      <dsp:spPr>
        <a:xfrm>
          <a:off x="0" y="1062880"/>
          <a:ext cx="4984095" cy="287819"/>
        </a:xfrm>
        <a:prstGeom prst="roundRect">
          <a:avLst/>
        </a:prstGeom>
        <a:solidFill>
          <a:schemeClr val="accent1">
            <a:shade val="50000"/>
            <a:hueOff val="-397037"/>
            <a:satOff val="3409"/>
            <a:lumOff val="2700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Stock shelf-stable foods and backup supplies.</a:t>
          </a:r>
        </a:p>
      </dsp:txBody>
      <dsp:txXfrm>
        <a:off x="14050" y="1076930"/>
        <a:ext cx="4955995" cy="259719"/>
      </dsp:txXfrm>
    </dsp:sp>
    <dsp:sp modelId="{28EDA32D-2F57-405C-965E-19440BBE542A}">
      <dsp:nvSpPr>
        <dsp:cNvPr id="0" name=""/>
        <dsp:cNvSpPr/>
      </dsp:nvSpPr>
      <dsp:spPr>
        <a:xfrm>
          <a:off x="0" y="1385260"/>
          <a:ext cx="4984095" cy="287819"/>
        </a:xfrm>
        <a:prstGeom prst="roundRect">
          <a:avLst/>
        </a:prstGeom>
        <a:solidFill>
          <a:schemeClr val="accent1">
            <a:shade val="50000"/>
            <a:hueOff val="-529383"/>
            <a:satOff val="4546"/>
            <a:lumOff val="360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Plan multiple distribution methods.</a:t>
          </a:r>
        </a:p>
      </dsp:txBody>
      <dsp:txXfrm>
        <a:off x="14050" y="1399310"/>
        <a:ext cx="4955995" cy="259719"/>
      </dsp:txXfrm>
    </dsp:sp>
    <dsp:sp modelId="{CCDA7F45-7E10-469C-B966-4C3E90A5CC7C}">
      <dsp:nvSpPr>
        <dsp:cNvPr id="0" name=""/>
        <dsp:cNvSpPr/>
      </dsp:nvSpPr>
      <dsp:spPr>
        <a:xfrm>
          <a:off x="0" y="1707640"/>
          <a:ext cx="4984095" cy="287819"/>
        </a:xfrm>
        <a:prstGeom prst="roundRect">
          <a:avLst/>
        </a:prstGeom>
        <a:solidFill>
          <a:schemeClr val="accent1">
            <a:shade val="50000"/>
            <a:hueOff val="-661729"/>
            <a:satOff val="5682"/>
            <a:lumOff val="45014"/>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Ensure adequate storage, equipment, and transportation.</a:t>
          </a:r>
        </a:p>
      </dsp:txBody>
      <dsp:txXfrm>
        <a:off x="14050" y="1721690"/>
        <a:ext cx="4955995" cy="259719"/>
      </dsp:txXfrm>
    </dsp:sp>
    <dsp:sp modelId="{C91BA905-910B-43D4-AB58-DEB9763B19A0}">
      <dsp:nvSpPr>
        <dsp:cNvPr id="0" name=""/>
        <dsp:cNvSpPr/>
      </dsp:nvSpPr>
      <dsp:spPr>
        <a:xfrm>
          <a:off x="0" y="2030020"/>
          <a:ext cx="4984095" cy="287819"/>
        </a:xfrm>
        <a:prstGeom prst="roundRect">
          <a:avLst/>
        </a:prstGeom>
        <a:solidFill>
          <a:schemeClr val="accent1">
            <a:shade val="50000"/>
            <a:hueOff val="-529383"/>
            <a:satOff val="4546"/>
            <a:lumOff val="36011"/>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Cross-train staff and build a volunteer pipeline.</a:t>
          </a:r>
        </a:p>
      </dsp:txBody>
      <dsp:txXfrm>
        <a:off x="14050" y="2044070"/>
        <a:ext cx="4955995" cy="259719"/>
      </dsp:txXfrm>
    </dsp:sp>
    <dsp:sp modelId="{702C946B-AC91-40AE-9702-63D93E2582BF}">
      <dsp:nvSpPr>
        <dsp:cNvPr id="0" name=""/>
        <dsp:cNvSpPr/>
      </dsp:nvSpPr>
      <dsp:spPr>
        <a:xfrm>
          <a:off x="0" y="2352400"/>
          <a:ext cx="4984095" cy="287819"/>
        </a:xfrm>
        <a:prstGeom prst="roundRect">
          <a:avLst/>
        </a:prstGeom>
        <a:solidFill>
          <a:schemeClr val="accent1">
            <a:shade val="50000"/>
            <a:hueOff val="-397037"/>
            <a:satOff val="3409"/>
            <a:lumOff val="2700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Stay prepared for USDA waivers and compliance requirements.</a:t>
          </a:r>
        </a:p>
      </dsp:txBody>
      <dsp:txXfrm>
        <a:off x="14050" y="2366450"/>
        <a:ext cx="4955995" cy="259719"/>
      </dsp:txXfrm>
    </dsp:sp>
    <dsp:sp modelId="{E25BD68C-D541-40F5-8770-D9A31D1B18D7}">
      <dsp:nvSpPr>
        <dsp:cNvPr id="0" name=""/>
        <dsp:cNvSpPr/>
      </dsp:nvSpPr>
      <dsp:spPr>
        <a:xfrm>
          <a:off x="0" y="2674780"/>
          <a:ext cx="4984095" cy="287819"/>
        </a:xfrm>
        <a:prstGeom prst="roundRect">
          <a:avLst/>
        </a:prstGeom>
        <a:solidFill>
          <a:schemeClr val="accent1">
            <a:shade val="50000"/>
            <a:hueOff val="-264692"/>
            <a:satOff val="2273"/>
            <a:lumOff val="1800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Communicate consistently with families, partners, and funders.</a:t>
          </a:r>
        </a:p>
      </dsp:txBody>
      <dsp:txXfrm>
        <a:off x="14050" y="2688830"/>
        <a:ext cx="4955995" cy="259719"/>
      </dsp:txXfrm>
    </dsp:sp>
    <dsp:sp modelId="{C3EE92F4-6D16-4218-AC38-E7E0717EFE3B}">
      <dsp:nvSpPr>
        <dsp:cNvPr id="0" name=""/>
        <dsp:cNvSpPr/>
      </dsp:nvSpPr>
      <dsp:spPr>
        <a:xfrm>
          <a:off x="0" y="2997160"/>
          <a:ext cx="4984095" cy="287819"/>
        </a:xfrm>
        <a:prstGeom prst="roundRect">
          <a:avLst/>
        </a:prstGeom>
        <a:solidFill>
          <a:schemeClr val="accent1">
            <a:shade val="50000"/>
            <a:hueOff val="-132346"/>
            <a:satOff val="1136"/>
            <a:lumOff val="900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Track impact, tell stories, and continuously adapt.</a:t>
          </a:r>
        </a:p>
      </dsp:txBody>
      <dsp:txXfrm>
        <a:off x="14050" y="3011210"/>
        <a:ext cx="4955995" cy="25971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535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vimeo.com/1030206084/f8875374c6?ts=0&amp;share=cop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3B8D2-5566-D853-2495-EC59AE8DD0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2C036-E00A-55CF-0661-B33D228DF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686E7-FB1C-61E3-421C-FEF8CD7418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17A6F25-4281-A683-FB8F-401B770C713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50C3D00-B2F6-4D83-A049-FE51B6E62AD3}" type="slidenum">
              <a:rPr kumimoji="0" lang="en-US" sz="1200" b="0" i="0" u="none" strike="noStrike" kern="1200" cap="none" spc="0" normalizeH="0" baseline="0" noProof="0" smtClean="0">
                <a:ln>
                  <a:noFill/>
                </a:ln>
                <a:solidFill>
                  <a:srgbClr val="000000"/>
                </a:solidFill>
                <a:effectLst/>
                <a:uLnTx/>
                <a:uFillTx/>
                <a:latin typeface="Verdana" pitchFamily="64" charset="0"/>
                <a:ea typeface="ＭＳ Ｐゴシック" pitchFamily="64" charset="-128"/>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endParaRPr>
          </a:p>
        </p:txBody>
      </p:sp>
    </p:spTree>
    <p:extLst>
      <p:ext uri="{BB962C8B-B14F-4D97-AF65-F5344CB8AC3E}">
        <p14:creationId xmlns:p14="http://schemas.microsoft.com/office/powerpoint/2010/main" val="2987587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t>Portage IN recent example: SHANNON BURHANS, CEO severe storm  August 11</a:t>
            </a:r>
            <a:r>
              <a:rPr lang="en-US" baseline="30000"/>
              <a:t>th</a:t>
            </a:r>
            <a:r>
              <a:rPr lang="en-US"/>
              <a:t> (the day before school started back). Because of their SFSP/CACFP sponsor relationship with the state agency they were approved for immediate waivers to serve non-congregate grab and go meals for youth. While they didn’t have power – they were able to put shelf stable meals together. They also </a:t>
            </a:r>
            <a:r>
              <a:rPr lang="en-US" sz="1200" b="0" i="0" u="none" strike="noStrike" cap="none" spc="0">
                <a:solidFill>
                  <a:schemeClr val="dk1"/>
                </a:solidFill>
                <a:effectLst/>
                <a:latin typeface="Calibri"/>
                <a:ea typeface="Calibri"/>
                <a:cs typeface="Calibri"/>
                <a:sym typeface="Calibri"/>
              </a:rPr>
              <a:t>partnered with another organization who was cooking hot meals and the Y staff delivered meals to adults and kids who were stuck in their homes. </a:t>
            </a:r>
          </a:p>
          <a:p>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24901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Additional resource: Video from YUSA on the Y response in Hurricane Helene: </a:t>
            </a:r>
            <a:r>
              <a:rPr lang="en-US" sz="1200" b="0" i="0" u="sng" strike="noStrike" cap="none" spc="0">
                <a:solidFill>
                  <a:schemeClr val="dk1"/>
                </a:solidFill>
                <a:effectLst/>
                <a:latin typeface="Calibri"/>
                <a:ea typeface="Calibri"/>
                <a:cs typeface="Calibri"/>
                <a:sym typeface="Calibri"/>
                <a:hlinkClick r:id="rId3"/>
              </a:rPr>
              <a:t>https://vimeo.com/1030206084/f8875374c6?ts=0&amp;share=copy</a:t>
            </a:r>
            <a:r>
              <a:rPr lang="en-US" sz="1200" b="0" i="0" u="sng" strike="noStrike" cap="none" spc="0">
                <a:solidFill>
                  <a:schemeClr val="dk1"/>
                </a:solidFill>
                <a:effectLst/>
                <a:latin typeface="Calibri"/>
                <a:ea typeface="Calibri"/>
                <a:cs typeface="Calibri"/>
                <a:sym typeface="Calibri"/>
              </a:rPr>
              <a:t> </a:t>
            </a:r>
            <a:endParaRPr lang="en-US"/>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139790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863993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71958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4203227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13815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938211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19448038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194125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513428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444023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510438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526604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667331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239556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346128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2864900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174146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0936925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3094546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228283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4486817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3785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3344287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1681321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2428333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2577488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5079970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6072956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834905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29412276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5013727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532313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8024485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9764588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253691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9/14/2026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2252700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theme" Target="../theme/theme3.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3159660206"/>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extLst>
      <p:ext uri="{BB962C8B-B14F-4D97-AF65-F5344CB8AC3E}">
        <p14:creationId xmlns:p14="http://schemas.microsoft.com/office/powerpoint/2010/main" val="303050631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hyperlink" Target="https://link.ymca.net/mlink/post/MTUxNjg" TargetMode="External"/><Relationship Id="rId4" Type="http://schemas.openxmlformats.org/officeDocument/2006/relationships/hyperlink" Target="https://www.fns.usda.gov/da/disaster-assistanc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hyperlink" Target="https://link.ymca.net/mlink/file/ODMyOTIx?type=attachm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link.ymca.net/mlink/file/MjYzMjg5?type=attachment"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hyperlink" Target="mailto:Stacey.McDaniel@YMCA.net" TargetMode="External"/><Relationship Id="rId2" Type="http://schemas.openxmlformats.org/officeDocument/2006/relationships/image" Target="../media/image13.jpeg"/><Relationship Id="rId1" Type="http://schemas.openxmlformats.org/officeDocument/2006/relationships/slideLayout" Target="../slideLayouts/slideLayout6.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5E5D0-D4E6-3C51-D353-94DF445256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085B09-36B6-5BBE-3873-1C1CFEC9CC5A}"/>
              </a:ext>
            </a:extLst>
          </p:cNvPr>
          <p:cNvPicPr>
            <a:picLocks noChangeAspect="1"/>
          </p:cNvPicPr>
          <p:nvPr/>
        </p:nvPicPr>
        <p:blipFill>
          <a:blip r:embed="rId3"/>
          <a:srcRect/>
          <a:stretch/>
        </p:blipFill>
        <p:spPr>
          <a:xfrm>
            <a:off x="4764" y="2679"/>
            <a:ext cx="9134469" cy="5138138"/>
          </a:xfrm>
          <a:prstGeom prst="rect">
            <a:avLst/>
          </a:prstGeom>
        </p:spPr>
      </p:pic>
      <p:sp>
        <p:nvSpPr>
          <p:cNvPr id="3" name="Title 5">
            <a:extLst>
              <a:ext uri="{FF2B5EF4-FFF2-40B4-BE49-F238E27FC236}">
                <a16:creationId xmlns:a16="http://schemas.microsoft.com/office/drawing/2014/main" id="{320EC1A7-5FDB-4C2A-87C8-B6C340991602}"/>
              </a:ext>
            </a:extLst>
          </p:cNvPr>
          <p:cNvSpPr txBox="1">
            <a:spLocks/>
          </p:cNvSpPr>
          <p:nvPr/>
        </p:nvSpPr>
        <p:spPr bwMode="black">
          <a:xfrm>
            <a:off x="1618425" y="1628196"/>
            <a:ext cx="6692656" cy="1034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EXPANDING FOOD ACCESS IN CRISIS &amp; BEYOND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5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rPr>
              <a:t>Lauren Anderson – Instacart</a:t>
            </a:r>
          </a:p>
          <a:p>
            <a:pPr marL="0" marR="0" lvl="0" indent="0" algn="l" defTabSz="914400" rtl="0" eaLnBrk="1" fontAlgn="base" latinLnBrk="0" hangingPunct="1">
              <a:lnSpc>
                <a:spcPct val="100000"/>
              </a:lnSpc>
              <a:spcBef>
                <a:spcPct val="0"/>
              </a:spcBef>
              <a:spcAft>
                <a:spcPct val="0"/>
              </a:spcAft>
              <a:buClrTx/>
              <a:buSzTx/>
              <a:buFontTx/>
              <a:buNone/>
              <a:tabLst/>
              <a:defRPr/>
            </a:pPr>
            <a:r>
              <a:rPr lang="en-US" sz="2500" b="0" cap="none">
                <a:solidFill>
                  <a:srgbClr val="FFFFFF"/>
                </a:solidFill>
                <a:latin typeface="Verdana" panose="020B0604030504040204" pitchFamily="34" charset="0"/>
                <a:ea typeface="Verdana" panose="020B0604030504040204" pitchFamily="34" charset="0"/>
                <a:cs typeface="Verdana" panose="020B0604030504040204" pitchFamily="34" charset="0"/>
              </a:rPr>
              <a:t>Stacey McDaniel – YMCA of the USA</a:t>
            </a:r>
            <a:endParaRPr kumimoji="0" lang="en-US" sz="2500" b="0" i="0" u="none" strike="noStrike" kern="0" cap="none" spc="0" normalizeH="0" baseline="0" noProof="0">
              <a:ln>
                <a:noFill/>
              </a:ln>
              <a:solidFill>
                <a:srgbClr val="FFFFFF"/>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20483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26464" y="88011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822960"/>
            <a:ext cx="7315200" cy="420624"/>
          </a:xfrm>
          <a:prstGeom prst="rect">
            <a:avLst/>
          </a:prstGeom>
          <a:noFill/>
          <a:ln/>
        </p:spPr>
        <p:txBody>
          <a:bodyPr wrap="square" lIns="0" tIns="0" rIns="0" bIns="0" rtlCol="0" anchor="ctr"/>
          <a:lstStyle/>
          <a:p>
            <a:pPr marL="0" indent="0">
              <a:buNone/>
            </a:pPr>
            <a:r>
              <a:rPr lang="en-US" sz="1700" b="1" kern="0" spc="50">
                <a:solidFill>
                  <a:srgbClr val="FFFFFF"/>
                </a:solidFill>
                <a:latin typeface="Verdana Pro Black" panose="020B0A04030504040204" pitchFamily="34" charset="0"/>
                <a:ea typeface="Calibri" pitchFamily="34" charset="-122"/>
                <a:cs typeface="Calibri" pitchFamily="34" charset="-120"/>
              </a:rPr>
              <a:t>EXPANDING FOOD ACCESS IN CRISIS AND BEYOND</a:t>
            </a:r>
            <a:endParaRPr lang="en-US" sz="1700">
              <a:latin typeface="Verdana Pro Black" panose="020B0A04030504040204" pitchFamily="34" charset="0"/>
            </a:endParaRPr>
          </a:p>
        </p:txBody>
      </p:sp>
      <p:sp>
        <p:nvSpPr>
          <p:cNvPr id="5" name="Text 2"/>
          <p:cNvSpPr/>
          <p:nvPr/>
        </p:nvSpPr>
        <p:spPr>
          <a:xfrm>
            <a:off x="1600200" y="1261872"/>
            <a:ext cx="7315200" cy="256032"/>
          </a:xfrm>
          <a:prstGeom prst="rect">
            <a:avLst/>
          </a:prstGeom>
          <a:noFill/>
          <a:ln/>
        </p:spPr>
        <p:txBody>
          <a:bodyPr wrap="square" lIns="0" tIns="0" rIns="0" bIns="0" rtlCol="0" anchor="ctr"/>
          <a:lstStyle/>
          <a:p>
            <a:pPr marL="0" indent="0">
              <a:buNone/>
            </a:pPr>
            <a:r>
              <a:rPr lang="en-US" sz="1300">
                <a:solidFill>
                  <a:srgbClr val="FEAD1C"/>
                </a:solidFill>
                <a:latin typeface="Verdana Pro Black" panose="020B0A04030504040204" pitchFamily="34" charset="0"/>
                <a:ea typeface="Calibri" pitchFamily="34" charset="-122"/>
                <a:cs typeface="Calibri" pitchFamily="34" charset="-120"/>
              </a:rPr>
              <a:t>General Assembly  ·  September 2026</a:t>
            </a:r>
            <a:endParaRPr lang="en-US" sz="1300">
              <a:latin typeface="Verdana Pro Black" panose="020B0A04030504040204" pitchFamily="34" charset="0"/>
            </a:endParaRPr>
          </a:p>
        </p:txBody>
      </p:sp>
      <p:sp>
        <p:nvSpPr>
          <p:cNvPr id="6" name="Shape 3"/>
          <p:cNvSpPr/>
          <p:nvPr/>
        </p:nvSpPr>
        <p:spPr>
          <a:xfrm>
            <a:off x="1600200" y="1572768"/>
            <a:ext cx="3697274" cy="45720"/>
          </a:xfrm>
          <a:prstGeom prst="rect">
            <a:avLst/>
          </a:prstGeom>
          <a:solidFill>
            <a:srgbClr val="FEAD1C"/>
          </a:solidFill>
          <a:ln w="12700">
            <a:solidFill>
              <a:srgbClr val="FEAD1C"/>
            </a:solidFill>
            <a:prstDash val="solid"/>
          </a:ln>
        </p:spPr>
        <p:txBody>
          <a:bodyPr/>
          <a:lstStyle/>
          <a:p>
            <a:endParaRPr lang="en-US"/>
          </a:p>
        </p:txBody>
      </p:sp>
      <p:sp>
        <p:nvSpPr>
          <p:cNvPr id="8" name="Text 5"/>
          <p:cNvSpPr/>
          <p:nvPr/>
        </p:nvSpPr>
        <p:spPr>
          <a:xfrm>
            <a:off x="1600200" y="1682496"/>
            <a:ext cx="1645920" cy="1572768"/>
          </a:xfrm>
          <a:prstGeom prst="rect">
            <a:avLst/>
          </a:prstGeom>
          <a:noFill/>
          <a:ln/>
        </p:spPr>
        <p:txBody>
          <a:bodyPr wrap="square" lIns="0" tIns="0" rIns="0" bIns="0" rtlCol="0" anchor="ctr"/>
          <a:lstStyle/>
          <a:p>
            <a:pPr marL="0" indent="0" algn="ctr">
              <a:buNone/>
            </a:pPr>
            <a:r>
              <a:rPr lang="en-US" sz="1100">
                <a:solidFill>
                  <a:srgbClr val="DC5828"/>
                </a:solidFill>
                <a:latin typeface="Calibri" pitchFamily="34" charset="0"/>
                <a:ea typeface="Calibri" pitchFamily="34" charset="-122"/>
                <a:cs typeface="Calibri" pitchFamily="34" charset="-120"/>
              </a:rPr>
              <a:t>Photo</a:t>
            </a:r>
            <a:endParaRPr lang="en-US" sz="1100"/>
          </a:p>
        </p:txBody>
      </p:sp>
      <p:sp>
        <p:nvSpPr>
          <p:cNvPr id="9" name="Text 6"/>
          <p:cNvSpPr/>
          <p:nvPr/>
        </p:nvSpPr>
        <p:spPr>
          <a:xfrm>
            <a:off x="1600200" y="3291840"/>
            <a:ext cx="1645920" cy="256032"/>
          </a:xfrm>
          <a:prstGeom prst="rect">
            <a:avLst/>
          </a:prstGeom>
          <a:noFill/>
          <a:ln/>
        </p:spPr>
        <p:txBody>
          <a:bodyPr wrap="square" lIns="0" tIns="0" rIns="0" bIns="0" rtlCol="0" anchor="ctr"/>
          <a:lstStyle/>
          <a:p>
            <a:pPr marL="0" indent="0" algn="ctr">
              <a:buNone/>
            </a:pPr>
            <a:r>
              <a:rPr lang="en-US" sz="1200" b="1">
                <a:solidFill>
                  <a:srgbClr val="FEAD1C"/>
                </a:solidFill>
                <a:latin typeface="Verdana Pro Black" panose="020B0A04030504040204" pitchFamily="34" charset="0"/>
                <a:ea typeface="Calibri" pitchFamily="34" charset="-122"/>
                <a:cs typeface="Calibri" pitchFamily="34" charset="-120"/>
              </a:rPr>
              <a:t>Laura Anderson</a:t>
            </a:r>
            <a:endParaRPr lang="en-US" sz="1200">
              <a:latin typeface="Verdana Pro Black" panose="020B0A04030504040204" pitchFamily="34" charset="0"/>
            </a:endParaRPr>
          </a:p>
        </p:txBody>
      </p:sp>
      <p:sp>
        <p:nvSpPr>
          <p:cNvPr id="10" name="Text 7"/>
          <p:cNvSpPr/>
          <p:nvPr/>
        </p:nvSpPr>
        <p:spPr>
          <a:xfrm>
            <a:off x="1600200" y="3547872"/>
            <a:ext cx="1645920" cy="365760"/>
          </a:xfrm>
          <a:prstGeom prst="rect">
            <a:avLst/>
          </a:prstGeom>
          <a:noFill/>
          <a:ln/>
        </p:spPr>
        <p:txBody>
          <a:bodyPr wrap="square" lIns="0" tIns="0" rIns="0" bIns="0" rtlCol="0" anchor="ctr"/>
          <a:lstStyle/>
          <a:p>
            <a:pPr marL="0" indent="0" algn="ctr">
              <a:buNone/>
            </a:pPr>
            <a:r>
              <a:rPr lang="en-US" sz="1000">
                <a:solidFill>
                  <a:srgbClr val="FFFFFF"/>
                </a:solidFill>
                <a:latin typeface="Verdana" panose="020B0604030504040204" pitchFamily="34" charset="0"/>
                <a:ea typeface="Verdana" panose="020B0604030504040204" pitchFamily="34" charset="0"/>
                <a:cs typeface="Calibri" pitchFamily="34" charset="-120"/>
              </a:rPr>
              <a:t>Director, Social Impact</a:t>
            </a:r>
            <a:endParaRPr lang="en-US" sz="1000">
              <a:latin typeface="Verdana" panose="020B0604030504040204" pitchFamily="34" charset="0"/>
              <a:ea typeface="Verdana" panose="020B0604030504040204" pitchFamily="34" charset="0"/>
            </a:endParaRPr>
          </a:p>
          <a:p>
            <a:pPr marL="0" indent="0" algn="ctr">
              <a:buNone/>
            </a:pPr>
            <a:r>
              <a:rPr lang="en-US" sz="1000">
                <a:solidFill>
                  <a:srgbClr val="FFFFFF"/>
                </a:solidFill>
                <a:latin typeface="Verdana" panose="020B0604030504040204" pitchFamily="34" charset="0"/>
                <a:ea typeface="Verdana" panose="020B0604030504040204" pitchFamily="34" charset="0"/>
                <a:cs typeface="Calibri" pitchFamily="34" charset="-120"/>
              </a:rPr>
              <a:t>Instacart</a:t>
            </a:r>
            <a:endParaRPr lang="en-US" sz="1000">
              <a:latin typeface="Verdana" panose="020B0604030504040204" pitchFamily="34" charset="0"/>
              <a:ea typeface="Verdana" panose="020B0604030504040204" pitchFamily="34" charset="0"/>
            </a:endParaRPr>
          </a:p>
        </p:txBody>
      </p:sp>
      <p:sp>
        <p:nvSpPr>
          <p:cNvPr id="12" name="Text 9"/>
          <p:cNvSpPr/>
          <p:nvPr/>
        </p:nvSpPr>
        <p:spPr>
          <a:xfrm>
            <a:off x="3429000" y="1682496"/>
            <a:ext cx="1645920" cy="1572768"/>
          </a:xfrm>
          <a:prstGeom prst="rect">
            <a:avLst/>
          </a:prstGeom>
          <a:noFill/>
          <a:ln/>
        </p:spPr>
        <p:txBody>
          <a:bodyPr wrap="square" lIns="0" tIns="0" rIns="0" bIns="0" rtlCol="0" anchor="ctr"/>
          <a:lstStyle/>
          <a:p>
            <a:pPr marL="0" indent="0" algn="ctr">
              <a:buNone/>
            </a:pPr>
            <a:r>
              <a:rPr lang="en-US" sz="1100">
                <a:solidFill>
                  <a:srgbClr val="DC5828"/>
                </a:solidFill>
                <a:latin typeface="Calibri" pitchFamily="34" charset="0"/>
                <a:ea typeface="Calibri" pitchFamily="34" charset="-122"/>
                <a:cs typeface="Calibri" pitchFamily="34" charset="-120"/>
              </a:rPr>
              <a:t>Photo</a:t>
            </a:r>
            <a:endParaRPr lang="en-US" sz="1100"/>
          </a:p>
        </p:txBody>
      </p:sp>
      <p:sp>
        <p:nvSpPr>
          <p:cNvPr id="13" name="Text 10"/>
          <p:cNvSpPr/>
          <p:nvPr/>
        </p:nvSpPr>
        <p:spPr>
          <a:xfrm>
            <a:off x="3429000" y="3291840"/>
            <a:ext cx="1645920" cy="256032"/>
          </a:xfrm>
          <a:prstGeom prst="rect">
            <a:avLst/>
          </a:prstGeom>
          <a:noFill/>
          <a:ln/>
        </p:spPr>
        <p:txBody>
          <a:bodyPr wrap="square" lIns="0" tIns="0" rIns="0" bIns="0" rtlCol="0" anchor="ctr"/>
          <a:lstStyle/>
          <a:p>
            <a:pPr marL="0" indent="0" algn="ctr">
              <a:buNone/>
            </a:pPr>
            <a:r>
              <a:rPr lang="en-US" sz="1200" b="1">
                <a:solidFill>
                  <a:srgbClr val="FEAD1C"/>
                </a:solidFill>
                <a:latin typeface="Verdana Pro Black" panose="020B0A04030504040204" pitchFamily="34" charset="0"/>
                <a:ea typeface="Calibri" pitchFamily="34" charset="-122"/>
                <a:cs typeface="Calibri" pitchFamily="34" charset="-120"/>
              </a:rPr>
              <a:t>Stacey McDaniel</a:t>
            </a:r>
            <a:endParaRPr lang="en-US" sz="1200">
              <a:latin typeface="Verdana Pro Black" panose="020B0A04030504040204" pitchFamily="34" charset="0"/>
            </a:endParaRPr>
          </a:p>
        </p:txBody>
      </p:sp>
      <p:sp>
        <p:nvSpPr>
          <p:cNvPr id="14" name="Text 11"/>
          <p:cNvSpPr/>
          <p:nvPr/>
        </p:nvSpPr>
        <p:spPr>
          <a:xfrm>
            <a:off x="3429000" y="3547872"/>
            <a:ext cx="1645920" cy="365760"/>
          </a:xfrm>
          <a:prstGeom prst="rect">
            <a:avLst/>
          </a:prstGeom>
          <a:noFill/>
          <a:ln/>
        </p:spPr>
        <p:txBody>
          <a:bodyPr wrap="square" lIns="0" tIns="0" rIns="0" bIns="0" rtlCol="0" anchor="ctr"/>
          <a:lstStyle/>
          <a:p>
            <a:pPr marL="0" indent="0" algn="ctr">
              <a:buNone/>
            </a:pPr>
            <a:r>
              <a:rPr lang="en-US" sz="1000">
                <a:solidFill>
                  <a:srgbClr val="FFFFFF"/>
                </a:solidFill>
                <a:latin typeface="Verdana" panose="020B0604030504040204" pitchFamily="34" charset="0"/>
                <a:ea typeface="Verdana" panose="020B0604030504040204" pitchFamily="34" charset="0"/>
                <a:cs typeface="Calibri" pitchFamily="34" charset="-120"/>
              </a:rPr>
              <a:t>Director, Anti-Hunger</a:t>
            </a:r>
            <a:endParaRPr lang="en-US" sz="1000">
              <a:latin typeface="Verdana" panose="020B0604030504040204" pitchFamily="34" charset="0"/>
              <a:ea typeface="Verdana" panose="020B0604030504040204" pitchFamily="34" charset="0"/>
            </a:endParaRPr>
          </a:p>
          <a:p>
            <a:pPr marL="0" indent="0" algn="ctr">
              <a:buNone/>
            </a:pPr>
            <a:r>
              <a:rPr lang="en-US" sz="1000">
                <a:solidFill>
                  <a:srgbClr val="FFFFFF"/>
                </a:solidFill>
                <a:latin typeface="Verdana" panose="020B0604030504040204" pitchFamily="34" charset="0"/>
                <a:ea typeface="Verdana" panose="020B0604030504040204" pitchFamily="34" charset="0"/>
                <a:cs typeface="Calibri" pitchFamily="34" charset="-120"/>
              </a:rPr>
              <a:t>YMCA of the USA</a:t>
            </a:r>
            <a:endParaRPr lang="en-US" sz="1000">
              <a:latin typeface="Verdana" panose="020B0604030504040204" pitchFamily="34" charset="0"/>
              <a:ea typeface="Verdana" panose="020B0604030504040204" pitchFamily="34" charset="0"/>
            </a:endParaRPr>
          </a:p>
        </p:txBody>
      </p:sp>
      <p:sp>
        <p:nvSpPr>
          <p:cNvPr id="15" name="Text 12"/>
          <p:cNvSpPr/>
          <p:nvPr/>
        </p:nvSpPr>
        <p:spPr>
          <a:xfrm>
            <a:off x="5486400" y="1719072"/>
            <a:ext cx="3291840" cy="237744"/>
          </a:xfrm>
          <a:prstGeom prst="rect">
            <a:avLst/>
          </a:prstGeom>
          <a:noFill/>
          <a:ln/>
        </p:spPr>
        <p:txBody>
          <a:bodyPr wrap="square" lIns="0" tIns="0" rIns="0" bIns="0" rtlCol="0" anchor="ctr"/>
          <a:lstStyle/>
          <a:p>
            <a:pPr marL="0" indent="0">
              <a:buNone/>
            </a:pPr>
            <a:r>
              <a:rPr lang="en-US" sz="900" b="1" kern="0" spc="300">
                <a:solidFill>
                  <a:srgbClr val="FEAD1C"/>
                </a:solidFill>
                <a:latin typeface="Verdana Pro Black" panose="020B0A04030504040204" pitchFamily="34" charset="0"/>
                <a:ea typeface="Calibri" pitchFamily="34" charset="-122"/>
                <a:cs typeface="Calibri" pitchFamily="34" charset="-120"/>
              </a:rPr>
              <a:t>ABOUT THIS SESSION</a:t>
            </a:r>
            <a:endParaRPr lang="en-US" sz="900">
              <a:latin typeface="Verdana Pro Black" panose="020B0A04030504040204" pitchFamily="34" charset="0"/>
            </a:endParaRPr>
          </a:p>
        </p:txBody>
      </p:sp>
      <p:sp>
        <p:nvSpPr>
          <p:cNvPr id="16" name="Shape 13"/>
          <p:cNvSpPr/>
          <p:nvPr/>
        </p:nvSpPr>
        <p:spPr>
          <a:xfrm>
            <a:off x="5486399" y="1975104"/>
            <a:ext cx="2115967" cy="45719"/>
          </a:xfrm>
          <a:prstGeom prst="rect">
            <a:avLst/>
          </a:prstGeom>
          <a:solidFill>
            <a:srgbClr val="FEAD1C"/>
          </a:solidFill>
          <a:ln w="12700">
            <a:solidFill>
              <a:srgbClr val="FEAD1C"/>
            </a:solidFill>
            <a:prstDash val="solid"/>
          </a:ln>
        </p:spPr>
        <p:txBody>
          <a:bodyPr/>
          <a:lstStyle/>
          <a:p>
            <a:endParaRPr lang="en-US"/>
          </a:p>
        </p:txBody>
      </p:sp>
      <p:sp>
        <p:nvSpPr>
          <p:cNvPr id="17" name="Text 14"/>
          <p:cNvSpPr/>
          <p:nvPr/>
        </p:nvSpPr>
        <p:spPr>
          <a:xfrm>
            <a:off x="5486400" y="2103120"/>
            <a:ext cx="3291840" cy="60350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Verdana" panose="020B0604030504040204" pitchFamily="34" charset="0"/>
                <a:ea typeface="Verdana" panose="020B0604030504040204" pitchFamily="34" charset="0"/>
                <a:cs typeface="Calibri" pitchFamily="34" charset="-120"/>
              </a:rPr>
              <a:t>How a crisis partnership grew into a multi-year food access strategy</a:t>
            </a:r>
            <a:endParaRPr lang="en-US" sz="1350">
              <a:latin typeface="Verdana" panose="020B0604030504040204" pitchFamily="34" charset="0"/>
              <a:ea typeface="Verdana" panose="020B0604030504040204" pitchFamily="34" charset="0"/>
            </a:endParaRPr>
          </a:p>
        </p:txBody>
      </p:sp>
      <p:sp>
        <p:nvSpPr>
          <p:cNvPr id="18" name="Text 15"/>
          <p:cNvSpPr/>
          <p:nvPr/>
        </p:nvSpPr>
        <p:spPr>
          <a:xfrm>
            <a:off x="5486400" y="2761488"/>
            <a:ext cx="3291840" cy="60350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Verdana" panose="020B0604030504040204" pitchFamily="34" charset="0"/>
                <a:ea typeface="Verdana" panose="020B0604030504040204" pitchFamily="34" charset="0"/>
                <a:cs typeface="Calibri" pitchFamily="34" charset="-120"/>
              </a:rPr>
              <a:t>Community Carts, Fresh Funds, and employee engagement</a:t>
            </a:r>
            <a:endParaRPr lang="en-US" sz="1350">
              <a:latin typeface="Verdana" panose="020B0604030504040204" pitchFamily="34" charset="0"/>
              <a:ea typeface="Verdana" panose="020B0604030504040204" pitchFamily="34" charset="0"/>
            </a:endParaRPr>
          </a:p>
        </p:txBody>
      </p:sp>
      <p:sp>
        <p:nvSpPr>
          <p:cNvPr id="19" name="Text 16"/>
          <p:cNvSpPr/>
          <p:nvPr/>
        </p:nvSpPr>
        <p:spPr>
          <a:xfrm>
            <a:off x="5486400" y="3419856"/>
            <a:ext cx="3291840" cy="60350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Verdana" panose="020B0604030504040204" pitchFamily="34" charset="0"/>
                <a:ea typeface="Verdana" panose="020B0604030504040204" pitchFamily="34" charset="0"/>
                <a:cs typeface="Calibri" pitchFamily="34" charset="-120"/>
              </a:rPr>
              <a:t>Expanding grants and volunteer programs in 2026–2027</a:t>
            </a:r>
            <a:endParaRPr lang="en-US" sz="1350">
              <a:latin typeface="Verdana" panose="020B0604030504040204" pitchFamily="34" charset="0"/>
              <a:ea typeface="Verdana" panose="020B0604030504040204" pitchFamily="34" charset="0"/>
            </a:endParaRPr>
          </a:p>
        </p:txBody>
      </p:sp>
      <p:pic>
        <p:nvPicPr>
          <p:cNvPr id="20" name="Picture 19" descr="LauraAnderson_headshot.jpg">
            <a:extLst>
              <a:ext uri="{FF2B5EF4-FFF2-40B4-BE49-F238E27FC236}">
                <a16:creationId xmlns:a16="http://schemas.microsoft.com/office/drawing/2014/main" id="{4B705D77-AD51-6F58-7AEF-2513EBF20B22}"/>
              </a:ext>
            </a:extLst>
          </p:cNvPr>
          <p:cNvPicPr>
            <a:picLocks noChangeAspect="1"/>
          </p:cNvPicPr>
          <p:nvPr/>
        </p:nvPicPr>
        <p:blipFill>
          <a:blip r:embed="rId4"/>
          <a:stretch>
            <a:fillRect/>
          </a:stretch>
        </p:blipFill>
        <p:spPr>
          <a:xfrm>
            <a:off x="1758510" y="1723026"/>
            <a:ext cx="1259010" cy="1550526"/>
          </a:xfrm>
          <a:prstGeom prst="roundRect">
            <a:avLst>
              <a:gd name="adj" fmla="val 8594"/>
            </a:avLst>
          </a:prstGeom>
          <a:solidFill>
            <a:srgbClr val="FFFFFF">
              <a:shade val="85000"/>
            </a:srgbClr>
          </a:solidFill>
          <a:ln>
            <a:noFill/>
          </a:ln>
          <a:effectLst/>
        </p:spPr>
      </p:pic>
      <p:pic>
        <p:nvPicPr>
          <p:cNvPr id="21" name="Picture 20">
            <a:extLst>
              <a:ext uri="{FF2B5EF4-FFF2-40B4-BE49-F238E27FC236}">
                <a16:creationId xmlns:a16="http://schemas.microsoft.com/office/drawing/2014/main" id="{3D544290-6EFF-C696-1346-015B5361947B}"/>
              </a:ext>
              <a:ext uri="{C183D7F6-B498-43B3-948B-1728B52AA6E4}">
                <adec:decorative xmlns:adec="http://schemas.microsoft.com/office/drawing/2017/decorative" val="1"/>
              </a:ext>
            </a:extLst>
          </p:cNvPr>
          <p:cNvPicPr>
            <a:picLocks noChangeAspect="1"/>
          </p:cNvPicPr>
          <p:nvPr/>
        </p:nvPicPr>
        <p:blipFill>
          <a:blip r:embed="rId5"/>
          <a:srcRect b="23043"/>
          <a:stretch>
            <a:fillRect/>
          </a:stretch>
        </p:blipFill>
        <p:spPr>
          <a:xfrm>
            <a:off x="3580683" y="1733793"/>
            <a:ext cx="1342553" cy="1550762"/>
          </a:xfrm>
          <a:prstGeom prst="roundRect">
            <a:avLst>
              <a:gd name="adj" fmla="val 8594"/>
            </a:avLst>
          </a:prstGeom>
          <a:solidFill>
            <a:srgbClr val="FFFFFF">
              <a:shade val="85000"/>
            </a:srgbClr>
          </a:solidFill>
          <a:ln>
            <a:noFill/>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822960"/>
            <a:ext cx="7315200" cy="402336"/>
          </a:xfrm>
          <a:prstGeom prst="rect">
            <a:avLst/>
          </a:prstGeom>
          <a:noFill/>
          <a:ln/>
        </p:spPr>
        <p:txBody>
          <a:bodyPr wrap="square" lIns="0" tIns="0" rIns="0" bIns="0" rtlCol="0" anchor="ctr"/>
          <a:lstStyle/>
          <a:p>
            <a:pPr marL="0" indent="0">
              <a:buNone/>
            </a:pPr>
            <a:r>
              <a:rPr lang="en-US" sz="2200" b="1" kern="0" spc="50">
                <a:solidFill>
                  <a:srgbClr val="FFFFFF"/>
                </a:solidFill>
                <a:latin typeface="Calibri" pitchFamily="34" charset="0"/>
                <a:ea typeface="Calibri" pitchFamily="34" charset="-122"/>
                <a:cs typeface="Calibri" pitchFamily="34" charset="-120"/>
              </a:rPr>
              <a:t>WHO WE ARE</a:t>
            </a:r>
            <a:endParaRPr lang="en-US" sz="2200"/>
          </a:p>
        </p:txBody>
      </p:sp>
      <p:sp>
        <p:nvSpPr>
          <p:cNvPr id="5" name="Shape 2"/>
          <p:cNvSpPr/>
          <p:nvPr/>
        </p:nvSpPr>
        <p:spPr>
          <a:xfrm>
            <a:off x="1600200" y="1243584"/>
            <a:ext cx="1371600" cy="45720"/>
          </a:xfrm>
          <a:prstGeom prst="rect">
            <a:avLst/>
          </a:prstGeom>
          <a:solidFill>
            <a:srgbClr val="FEAD1C"/>
          </a:solidFill>
          <a:ln w="12700">
            <a:solidFill>
              <a:srgbClr val="FEAD1C"/>
            </a:solidFill>
            <a:prstDash val="solid"/>
          </a:ln>
        </p:spPr>
        <p:txBody>
          <a:bodyPr/>
          <a:lstStyle/>
          <a:p>
            <a:endParaRPr lang="en-US"/>
          </a:p>
        </p:txBody>
      </p:sp>
      <p:sp>
        <p:nvSpPr>
          <p:cNvPr id="6" name="Shape 3"/>
          <p:cNvSpPr/>
          <p:nvPr/>
        </p:nvSpPr>
        <p:spPr>
          <a:xfrm>
            <a:off x="5212080" y="1371600"/>
            <a:ext cx="27432" cy="2560320"/>
          </a:xfrm>
          <a:prstGeom prst="rect">
            <a:avLst/>
          </a:prstGeom>
          <a:solidFill>
            <a:srgbClr val="FEAD1C"/>
          </a:solidFill>
          <a:ln w="12700">
            <a:solidFill>
              <a:srgbClr val="FEAD1C"/>
            </a:solidFill>
            <a:prstDash val="solid"/>
          </a:ln>
        </p:spPr>
        <p:txBody>
          <a:bodyPr/>
          <a:lstStyle/>
          <a:p>
            <a:endParaRPr lang="en-US"/>
          </a:p>
        </p:txBody>
      </p:sp>
      <p:sp>
        <p:nvSpPr>
          <p:cNvPr id="7" name="Text 4"/>
          <p:cNvSpPr/>
          <p:nvPr/>
        </p:nvSpPr>
        <p:spPr>
          <a:xfrm>
            <a:off x="1600200" y="1408176"/>
            <a:ext cx="3429000" cy="347472"/>
          </a:xfrm>
          <a:prstGeom prst="rect">
            <a:avLst/>
          </a:prstGeom>
          <a:noFill/>
          <a:ln/>
        </p:spPr>
        <p:txBody>
          <a:bodyPr wrap="square" lIns="0" tIns="0" rIns="0" bIns="0" rtlCol="0" anchor="ctr"/>
          <a:lstStyle/>
          <a:p>
            <a:pPr marL="0" indent="0">
              <a:buNone/>
            </a:pPr>
            <a:r>
              <a:rPr lang="en-US" sz="1800" b="1">
                <a:solidFill>
                  <a:srgbClr val="FEAD1C"/>
                </a:solidFill>
                <a:latin typeface="Calibri" pitchFamily="34" charset="0"/>
                <a:ea typeface="Calibri" pitchFamily="34" charset="-122"/>
                <a:cs typeface="Calibri" pitchFamily="34" charset="-120"/>
              </a:rPr>
              <a:t>Instacart</a:t>
            </a:r>
            <a:endParaRPr lang="en-US" sz="1800"/>
          </a:p>
        </p:txBody>
      </p:sp>
      <p:sp>
        <p:nvSpPr>
          <p:cNvPr id="8" name="Text 5"/>
          <p:cNvSpPr/>
          <p:nvPr/>
        </p:nvSpPr>
        <p:spPr>
          <a:xfrm>
            <a:off x="1600200" y="1828800"/>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Creating a world where everyone has access to the food they love and more time to enjoy it together.</a:t>
            </a:r>
            <a:endParaRPr lang="en-US" sz="1350"/>
          </a:p>
        </p:txBody>
      </p:sp>
      <p:sp>
        <p:nvSpPr>
          <p:cNvPr id="9" name="Text 6"/>
          <p:cNvSpPr/>
          <p:nvPr/>
        </p:nvSpPr>
        <p:spPr>
          <a:xfrm>
            <a:off x="1600200" y="2578608"/>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Reaches 98% of U.S. households — including nearly every SNAP-enrolled home and 95% of low-income, low-access areas.</a:t>
            </a:r>
            <a:endParaRPr lang="en-US" sz="1350"/>
          </a:p>
        </p:txBody>
      </p:sp>
      <p:sp>
        <p:nvSpPr>
          <p:cNvPr id="10" name="Text 7"/>
          <p:cNvSpPr/>
          <p:nvPr/>
        </p:nvSpPr>
        <p:spPr>
          <a:xfrm>
            <a:off x="1600200" y="3328416"/>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Social impact programs span food access, nutrition, and disaster response.</a:t>
            </a:r>
            <a:endParaRPr lang="en-US" sz="1350"/>
          </a:p>
        </p:txBody>
      </p:sp>
      <p:sp>
        <p:nvSpPr>
          <p:cNvPr id="11" name="Text 8"/>
          <p:cNvSpPr/>
          <p:nvPr/>
        </p:nvSpPr>
        <p:spPr>
          <a:xfrm>
            <a:off x="5413248" y="1408176"/>
            <a:ext cx="3429000" cy="347472"/>
          </a:xfrm>
          <a:prstGeom prst="rect">
            <a:avLst/>
          </a:prstGeom>
          <a:noFill/>
          <a:ln/>
        </p:spPr>
        <p:txBody>
          <a:bodyPr wrap="square" lIns="0" tIns="0" rIns="0" bIns="0" rtlCol="0" anchor="ctr"/>
          <a:lstStyle/>
          <a:p>
            <a:pPr marL="0" indent="0">
              <a:buNone/>
            </a:pPr>
            <a:r>
              <a:rPr lang="en-US" sz="1800" b="1">
                <a:solidFill>
                  <a:srgbClr val="FEAD1C"/>
                </a:solidFill>
                <a:latin typeface="Calibri" pitchFamily="34" charset="0"/>
                <a:ea typeface="Calibri" pitchFamily="34" charset="-122"/>
                <a:cs typeface="Calibri" pitchFamily="34" charset="-120"/>
              </a:rPr>
              <a:t>YMCA of the USA</a:t>
            </a:r>
            <a:endParaRPr lang="en-US" sz="1800"/>
          </a:p>
        </p:txBody>
      </p:sp>
      <p:sp>
        <p:nvSpPr>
          <p:cNvPr id="12" name="Text 9"/>
          <p:cNvSpPr/>
          <p:nvPr/>
        </p:nvSpPr>
        <p:spPr>
          <a:xfrm>
            <a:off x="5413248" y="1828800"/>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Anti-hunger programming centered in creating connected communities through all three causes: youth development, healthy living, and social responsibility</a:t>
            </a:r>
            <a:endParaRPr lang="en-US" sz="1350"/>
          </a:p>
        </p:txBody>
      </p:sp>
      <p:sp>
        <p:nvSpPr>
          <p:cNvPr id="13" name="Text 10"/>
          <p:cNvSpPr/>
          <p:nvPr/>
        </p:nvSpPr>
        <p:spPr>
          <a:xfrm>
            <a:off x="5413248" y="2702828"/>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Deep roots in neighborhoods where food insecurity is highest</a:t>
            </a:r>
            <a:endParaRPr lang="en-US" sz="1350"/>
          </a:p>
        </p:txBody>
      </p:sp>
      <p:sp>
        <p:nvSpPr>
          <p:cNvPr id="14" name="Text 11"/>
          <p:cNvSpPr/>
          <p:nvPr/>
        </p:nvSpPr>
        <p:spPr>
          <a:xfrm>
            <a:off x="5413248" y="3328416"/>
            <a:ext cx="3429000" cy="694944"/>
          </a:xfrm>
          <a:prstGeom prst="rect">
            <a:avLst/>
          </a:prstGeom>
          <a:noFill/>
          <a:ln/>
        </p:spPr>
        <p:txBody>
          <a:bodyPr wrap="square" lIns="25400" tIns="0" rIns="0" bIns="25400" rtlCol="0" anchor="t"/>
          <a:lstStyle/>
          <a:p>
            <a:pPr marL="0" indent="0">
              <a:buNone/>
            </a:pPr>
            <a:r>
              <a:rPr lang="en-US" sz="1350">
                <a:solidFill>
                  <a:srgbClr val="FEAD1C"/>
                </a:solidFill>
                <a:latin typeface="Calibri" pitchFamily="34" charset="0"/>
                <a:ea typeface="Calibri" pitchFamily="34" charset="-122"/>
                <a:cs typeface="Calibri" pitchFamily="34" charset="-120"/>
              </a:rPr>
              <a:t>●  </a:t>
            </a:r>
            <a:r>
              <a:rPr lang="en-US" sz="1200">
                <a:solidFill>
                  <a:srgbClr val="FFFFFF"/>
                </a:solidFill>
                <a:latin typeface="Calibri" pitchFamily="34" charset="0"/>
                <a:ea typeface="Calibri" pitchFamily="34" charset="-122"/>
                <a:cs typeface="Calibri" pitchFamily="34" charset="-120"/>
              </a:rPr>
              <a:t>Trusted partner in emergency and long-term response</a:t>
            </a:r>
            <a:endParaRPr lang="en-US" sz="13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E853-FF64-14A3-21BD-51BB2997301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2144507-6B01-96EC-0570-E75BD6F10C31}"/>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70EC2B5A-841B-4D2C-2960-5FF8A8F4D425}"/>
              </a:ext>
            </a:extLst>
          </p:cNvPr>
          <p:cNvSpPr>
            <a:spLocks noGrp="1"/>
          </p:cNvSpPr>
          <p:nvPr>
            <p:ph type="title"/>
          </p:nvPr>
        </p:nvSpPr>
        <p:spPr>
          <a:xfrm>
            <a:off x="366200" y="289083"/>
            <a:ext cx="7484374" cy="922637"/>
          </a:xfrm>
        </p:spPr>
        <p:txBody>
          <a:bodyPr/>
          <a:lstStyle/>
          <a:p>
            <a:r>
              <a:rPr lang="en-US" sz="3000">
                <a:solidFill>
                  <a:srgbClr val="FCAF17"/>
                </a:solidFill>
                <a:latin typeface="Verdana" panose="020B0604030504040204" pitchFamily="34" charset="0"/>
                <a:ea typeface="Verdana" panose="020B0604030504040204" pitchFamily="34" charset="0"/>
                <a:cs typeface="Verdana" panose="020B0604030504040204" pitchFamily="34" charset="0"/>
              </a:rPr>
              <a:t>Building capacity</a:t>
            </a:r>
            <a:br>
              <a:rPr lang="en-US" sz="3000">
                <a:solidFill>
                  <a:srgbClr val="FCAF17"/>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DD5828"/>
                </a:solidFill>
                <a:latin typeface="Verdana" panose="020B0604030504040204" pitchFamily="34" charset="0"/>
                <a:ea typeface="Verdana" panose="020B0604030504040204" pitchFamily="34" charset="0"/>
                <a:cs typeface="Verdana" panose="020B0604030504040204" pitchFamily="34" charset="0"/>
              </a:rPr>
              <a:t>Year-Round food programs</a:t>
            </a:r>
            <a:endParaRPr lang="en-US" sz="2000" b="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2" name="Content Placeholder 2">
            <a:extLst>
              <a:ext uri="{FF2B5EF4-FFF2-40B4-BE49-F238E27FC236}">
                <a16:creationId xmlns:a16="http://schemas.microsoft.com/office/drawing/2014/main" id="{7CAB7B7E-5771-01FF-A2E5-5C399367A6A8}"/>
              </a:ext>
            </a:extLst>
          </p:cNvPr>
          <p:cNvSpPr txBox="1">
            <a:spLocks/>
          </p:cNvSpPr>
          <p:nvPr/>
        </p:nvSpPr>
        <p:spPr bwMode="black">
          <a:xfrm>
            <a:off x="420010" y="1277544"/>
            <a:ext cx="5872506"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Verdana"/>
                <a:ea typeface="ＭＳ Ｐゴシック"/>
                <a:cs typeface="+mn-cs"/>
                <a:sym typeface="Arial"/>
              </a:rPr>
              <a:t>Build capacity &amp; infrastructure for meals through CACFP/SFSP out-of-school time meal programs. The infrastructure can be leveraged for emergency responses and </a:t>
            </a:r>
            <a:r>
              <a:rPr kumimoji="0" lang="en-US" sz="1800" b="0" i="0" u="none" strike="noStrike" kern="0" cap="none" spc="0" normalizeH="0" baseline="0" noProof="0">
                <a:ln>
                  <a:noFill/>
                </a:ln>
                <a:solidFill>
                  <a:srgbClr val="F47920">
                    <a:lumMod val="75000"/>
                  </a:srgbClr>
                </a:solidFill>
                <a:effectLst/>
                <a:uLnTx/>
                <a:uFillTx/>
                <a:latin typeface="Verdana"/>
                <a:ea typeface="ＭＳ Ｐゴシック"/>
                <a:cs typeface="+mn-cs"/>
                <a:sym typeface="Arial"/>
                <a:hlinkClick r:id="rId4">
                  <a:extLst>
                    <a:ext uri="{A12FA001-AC4F-418D-AE19-62706E023703}">
                      <ahyp:hlinkClr xmlns:ahyp="http://schemas.microsoft.com/office/drawing/2018/hyperlinkcolor" val="tx"/>
                    </a:ext>
                  </a:extLst>
                </a:hlinkClick>
              </a:rPr>
              <a:t>Federal Disaster Nutrition Assistance</a:t>
            </a:r>
            <a:r>
              <a:rPr kumimoji="0" lang="en-US" sz="1800" b="0" i="0" u="none" strike="noStrike" kern="0" cap="none" spc="0" normalizeH="0" baseline="0" noProof="0">
                <a:ln>
                  <a:noFill/>
                </a:ln>
                <a:solidFill>
                  <a:srgbClr val="F47920">
                    <a:lumMod val="75000"/>
                  </a:srgbClr>
                </a:solidFill>
                <a:effectLst/>
                <a:uLnTx/>
                <a:uFillTx/>
                <a:latin typeface="Verdana"/>
                <a:ea typeface="ＭＳ Ｐゴシック"/>
                <a:cs typeface="+mn-cs"/>
                <a:sym typeface="Arial"/>
              </a:rPr>
              <a:t> </a:t>
            </a:r>
            <a:r>
              <a:rPr kumimoji="0" lang="en-US" sz="1800" b="0" i="0" u="none" strike="noStrike" kern="0" cap="none" spc="0" normalizeH="0" baseline="0" noProof="0">
                <a:ln>
                  <a:noFill/>
                </a:ln>
                <a:solidFill>
                  <a:srgbClr val="000000"/>
                </a:solidFill>
                <a:effectLst/>
                <a:uLnTx/>
                <a:uFillTx/>
                <a:latin typeface="Verdana"/>
                <a:ea typeface="ＭＳ Ｐゴシック"/>
                <a:cs typeface="+mn-cs"/>
                <a:sym typeface="Arial"/>
              </a:rPr>
              <a:t>provisions are often made for non-congregate CACFP/SFSP meal provision during disasters. </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Verdana"/>
                <a:ea typeface="ＭＳ Ｐゴシック"/>
                <a:cs typeface="+mn-cs"/>
                <a:sym typeface="Arial"/>
              </a:rPr>
              <a:t>* Check out: </a:t>
            </a:r>
            <a:r>
              <a:rPr kumimoji="0" lang="en-US" sz="1800" b="0" i="0" u="none" strike="noStrike" kern="0" cap="none" spc="0" normalizeH="0" baseline="0" noProof="0">
                <a:ln>
                  <a:noFill/>
                </a:ln>
                <a:solidFill>
                  <a:srgbClr val="F47920">
                    <a:lumMod val="75000"/>
                  </a:srgbClr>
                </a:solidFill>
                <a:effectLst/>
                <a:uLnTx/>
                <a:uFillTx/>
                <a:latin typeface="Verdana"/>
                <a:ea typeface="ＭＳ Ｐゴシック" pitchFamily="64" charset="-128"/>
                <a:cs typeface="ＭＳ Ｐゴシック" pitchFamily="64" charset="-128"/>
                <a:sym typeface="Arial"/>
                <a:hlinkClick r:id="rId5">
                  <a:extLst>
                    <a:ext uri="{A12FA001-AC4F-418D-AE19-62706E023703}">
                      <ahyp:hlinkClr xmlns:ahyp="http://schemas.microsoft.com/office/drawing/2018/hyperlinkcolor" val="tx"/>
                    </a:ext>
                  </a:extLst>
                </a:hlinkClick>
              </a:rPr>
              <a:t>Food Programs 101 </a:t>
            </a:r>
            <a:endParaRPr kumimoji="0" lang="en-US" sz="1800" b="0" i="0" u="none" strike="noStrike" kern="0" cap="none" spc="0" normalizeH="0" baseline="0" noProof="0">
              <a:ln>
                <a:noFill/>
              </a:ln>
              <a:solidFill>
                <a:srgbClr val="F47920">
                  <a:lumMod val="75000"/>
                </a:srgbClr>
              </a:solidFill>
              <a:effectLst/>
              <a:uLnTx/>
              <a:uFillTx/>
              <a:latin typeface="Verdana"/>
              <a:ea typeface="ＭＳ Ｐゴシック" pitchFamily="64" charset="-128"/>
              <a:cs typeface="ＭＳ Ｐゴシック" pitchFamily="64" charset="-128"/>
              <a:sym typeface="Arial"/>
            </a:endParaRPr>
          </a:p>
          <a:p>
            <a:pPr marL="342900" marR="0" lvl="0" indent="-34290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endParaRPr kumimoji="0" lang="en-US" sz="1400" b="0" i="0" u="none" strike="noStrike" kern="0" cap="none" spc="0" normalizeH="0" baseline="0" noProof="0">
              <a:ln>
                <a:noFill/>
              </a:ln>
              <a:solidFill>
                <a:srgbClr val="FFFFFF"/>
              </a:solidFill>
              <a:effectLst/>
              <a:uLnTx/>
              <a:uFillTx/>
              <a:latin typeface="Verdana"/>
              <a:ea typeface="ＭＳ Ｐゴシック"/>
              <a:cs typeface="+mn-cs"/>
              <a:sym typeface="Arial"/>
            </a:endParaRPr>
          </a:p>
        </p:txBody>
      </p:sp>
      <p:pic>
        <p:nvPicPr>
          <p:cNvPr id="3" name="Content Placeholder 9">
            <a:extLst>
              <a:ext uri="{FF2B5EF4-FFF2-40B4-BE49-F238E27FC236}">
                <a16:creationId xmlns:a16="http://schemas.microsoft.com/office/drawing/2014/main" id="{72C04C4F-C5A8-F911-BD3A-D66EA885A76C}"/>
              </a:ext>
            </a:extLst>
          </p:cNvPr>
          <p:cNvPicPr>
            <a:picLocks noChangeAspect="1"/>
          </p:cNvPicPr>
          <p:nvPr/>
        </p:nvPicPr>
        <p:blipFill>
          <a:blip r:embed="rId6"/>
          <a:stretch>
            <a:fillRect/>
          </a:stretch>
        </p:blipFill>
        <p:spPr bwMode="black">
          <a:xfrm>
            <a:off x="6292516" y="769009"/>
            <a:ext cx="2533609" cy="3378146"/>
          </a:xfrm>
          <a:prstGeom prst="roundRect">
            <a:avLst>
              <a:gd name="adj" fmla="val 11111"/>
            </a:avLst>
          </a:prstGeom>
          <a:ln w="190500" cap="rnd">
            <a:solidFill>
              <a:schemeClr val="accent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4" name="TextBox 3">
            <a:extLst>
              <a:ext uri="{FF2B5EF4-FFF2-40B4-BE49-F238E27FC236}">
                <a16:creationId xmlns:a16="http://schemas.microsoft.com/office/drawing/2014/main" id="{D17D8A66-3623-F168-4F7D-2329949525AC}"/>
              </a:ext>
            </a:extLst>
          </p:cNvPr>
          <p:cNvSpPr txBox="1"/>
          <p:nvPr/>
        </p:nvSpPr>
        <p:spPr>
          <a:xfrm>
            <a:off x="6404509" y="4199303"/>
            <a:ext cx="21487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000000"/>
                </a:solidFill>
                <a:effectLst/>
                <a:uLnTx/>
                <a:uFillTx/>
                <a:latin typeface="Verdana"/>
                <a:cs typeface="Arial"/>
                <a:sym typeface="Arial"/>
              </a:rPr>
              <a:t>Dow Bay Area YMCA - MI</a:t>
            </a:r>
          </a:p>
        </p:txBody>
      </p:sp>
      <p:sp>
        <p:nvSpPr>
          <p:cNvPr id="5" name="Speech Bubble: Rectangle with Corners Rounded 4">
            <a:extLst>
              <a:ext uri="{FF2B5EF4-FFF2-40B4-BE49-F238E27FC236}">
                <a16:creationId xmlns:a16="http://schemas.microsoft.com/office/drawing/2014/main" id="{BB32E227-7B0C-DE03-3F55-A7F403CFDE7C}"/>
              </a:ext>
            </a:extLst>
          </p:cNvPr>
          <p:cNvSpPr/>
          <p:nvPr/>
        </p:nvSpPr>
        <p:spPr bwMode="auto">
          <a:xfrm>
            <a:off x="7805602" y="3302535"/>
            <a:ext cx="1313502" cy="1004490"/>
          </a:xfrm>
          <a:prstGeom prst="wedgeRoundRectCallout">
            <a:avLst/>
          </a:prstGeom>
          <a:solidFill>
            <a:srgbClr val="FCAF1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rPr>
              <a:t>DYK – Ys served </a:t>
            </a:r>
            <a:r>
              <a:rPr kumimoji="0" lang="en-US" sz="1400" b="1"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rPr>
              <a:t>58M</a:t>
            </a:r>
            <a:r>
              <a:rPr kumimoji="0" lang="en-US" sz="1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rPr>
              <a:t> meals last year!</a:t>
            </a:r>
          </a:p>
        </p:txBody>
      </p:sp>
    </p:spTree>
    <p:extLst>
      <p:ext uri="{BB962C8B-B14F-4D97-AF65-F5344CB8AC3E}">
        <p14:creationId xmlns:p14="http://schemas.microsoft.com/office/powerpoint/2010/main" val="1582798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1C0D-28A3-26D0-6EAC-E929D315B6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E948933-DF34-DE21-9E5B-85E5939C0F60}"/>
              </a:ext>
            </a:extLst>
          </p:cNvPr>
          <p:cNvPicPr>
            <a:picLocks noChangeAspect="1"/>
          </p:cNvPicPr>
          <p:nvPr/>
        </p:nvPicPr>
        <p:blipFill>
          <a:blip r:embed="rId3"/>
          <a:srcRect/>
          <a:stretch/>
        </p:blipFill>
        <p:spPr>
          <a:xfrm>
            <a:off x="4763" y="2680"/>
            <a:ext cx="9139235" cy="5140819"/>
          </a:xfrm>
          <a:prstGeom prst="rect">
            <a:avLst/>
          </a:prstGeom>
        </p:spPr>
      </p:pic>
      <p:sp>
        <p:nvSpPr>
          <p:cNvPr id="7" name="Title 5">
            <a:extLst>
              <a:ext uri="{FF2B5EF4-FFF2-40B4-BE49-F238E27FC236}">
                <a16:creationId xmlns:a16="http://schemas.microsoft.com/office/drawing/2014/main" id="{5CF0374E-9E36-0BC9-5A81-FB73B1372D68}"/>
              </a:ext>
            </a:extLst>
          </p:cNvPr>
          <p:cNvSpPr txBox="1">
            <a:spLocks/>
          </p:cNvSpPr>
          <p:nvPr/>
        </p:nvSpPr>
        <p:spPr bwMode="black">
          <a:xfrm>
            <a:off x="1484768" y="1526363"/>
            <a:ext cx="7269934" cy="6152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all" spc="0" normalizeH="0" baseline="0" noProof="0">
                <a:ln>
                  <a:noFill/>
                </a:ln>
                <a:solidFill>
                  <a:srgbClr val="FFFFFF"/>
                </a:solidFill>
                <a:effectLst/>
                <a:uLnTx/>
                <a:uFillTx/>
                <a:latin typeface="Verdana"/>
                <a:ea typeface="ＭＳ Ｐゴシック"/>
                <a:sym typeface="Arial"/>
              </a:rPr>
              <a:t>Broadening food access</a:t>
            </a:r>
          </a:p>
        </p:txBody>
      </p:sp>
      <p:sp>
        <p:nvSpPr>
          <p:cNvPr id="3" name="Content Placeholder 2">
            <a:extLst>
              <a:ext uri="{FF2B5EF4-FFF2-40B4-BE49-F238E27FC236}">
                <a16:creationId xmlns:a16="http://schemas.microsoft.com/office/drawing/2014/main" id="{17DC2D7E-9225-B14F-9460-81619DCC5602}"/>
              </a:ext>
            </a:extLst>
          </p:cNvPr>
          <p:cNvSpPr txBox="1">
            <a:spLocks/>
          </p:cNvSpPr>
          <p:nvPr/>
        </p:nvSpPr>
        <p:spPr bwMode="black">
          <a:xfrm>
            <a:off x="1484768" y="2141621"/>
            <a:ext cx="4747590"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Verdana"/>
                <a:ea typeface="ＭＳ Ｐゴシック"/>
                <a:cs typeface="+mn-cs"/>
                <a:sym typeface="Arial"/>
              </a:rPr>
              <a:t>Offer consistent, convenient, stigma-free access to food through pantry, market, &amp; distribution through partnerships. These existing partnerships allow for quick scaling up and immediate response during disasters.</a:t>
            </a:r>
          </a:p>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0" cap="none" spc="0" normalizeH="0" baseline="0" noProof="0">
                <a:ln>
                  <a:noFill/>
                </a:ln>
                <a:solidFill>
                  <a:srgbClr val="FFFFFF"/>
                </a:solidFill>
                <a:effectLst/>
                <a:uLnTx/>
                <a:uFillTx/>
                <a:latin typeface="Verdana"/>
                <a:ea typeface="ＭＳ Ｐゴシック"/>
                <a:cs typeface="+mn-cs"/>
                <a:sym typeface="Arial"/>
              </a:rPr>
              <a:t>*Learn more with Y-USA’s </a:t>
            </a:r>
            <a:r>
              <a:rPr kumimoji="0" lang="en-US" sz="1800" b="0" i="0" u="none" strike="noStrike" kern="0" cap="none" spc="0" normalizeH="0" baseline="0" noProof="0">
                <a:ln>
                  <a:noFill/>
                </a:ln>
                <a:solidFill>
                  <a:srgbClr val="FFFFFF"/>
                </a:solidFill>
                <a:effectLst/>
                <a:uLnTx/>
                <a:uFillTx/>
                <a:latin typeface="Verdana"/>
                <a:ea typeface="ＭＳ Ｐゴシック"/>
                <a:cs typeface="+mn-cs"/>
                <a:sym typeface="Arial"/>
                <a:hlinkClick r:id="rId4">
                  <a:extLst>
                    <a:ext uri="{A12FA001-AC4F-418D-AE19-62706E023703}">
                      <ahyp:hlinkClr xmlns:ahyp="http://schemas.microsoft.com/office/drawing/2018/hyperlinkcolor" val="tx"/>
                    </a:ext>
                  </a:extLst>
                </a:hlinkClick>
              </a:rPr>
              <a:t>Food Pantry, Market &amp; Distribution Resource</a:t>
            </a:r>
            <a:endParaRPr kumimoji="0" lang="en-US" sz="1800" b="0" i="0" u="none" strike="noStrike" kern="0" cap="none" spc="0" normalizeH="0" baseline="0" noProof="0">
              <a:ln>
                <a:noFill/>
              </a:ln>
              <a:solidFill>
                <a:srgbClr val="FFFFFF"/>
              </a:solidFill>
              <a:effectLst/>
              <a:uLnTx/>
              <a:uFillTx/>
              <a:latin typeface="Verdana"/>
              <a:ea typeface="ＭＳ Ｐゴシック"/>
              <a:cs typeface="+mn-cs"/>
              <a:sym typeface="Arial"/>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Verdana"/>
              <a:ea typeface="ＭＳ Ｐゴシック"/>
              <a:cs typeface="+mn-cs"/>
              <a:sym typeface="Arial"/>
            </a:endParaRPr>
          </a:p>
        </p:txBody>
      </p:sp>
      <p:pic>
        <p:nvPicPr>
          <p:cNvPr id="5" name="Picture 4">
            <a:extLst>
              <a:ext uri="{FF2B5EF4-FFF2-40B4-BE49-F238E27FC236}">
                <a16:creationId xmlns:a16="http://schemas.microsoft.com/office/drawing/2014/main" id="{4F366F57-BC32-E2D0-55DD-E71F1FEDDCB6}"/>
              </a:ext>
            </a:extLst>
          </p:cNvPr>
          <p:cNvPicPr>
            <a:picLocks noChangeAspect="1"/>
          </p:cNvPicPr>
          <p:nvPr/>
        </p:nvPicPr>
        <p:blipFill>
          <a:blip r:embed="rId5"/>
          <a:stretch>
            <a:fillRect/>
          </a:stretch>
        </p:blipFill>
        <p:spPr>
          <a:xfrm>
            <a:off x="6232358" y="2310063"/>
            <a:ext cx="2765024" cy="2141621"/>
          </a:xfrm>
          <a:prstGeom prst="roundRect">
            <a:avLst>
              <a:gd name="adj" fmla="val 11111"/>
            </a:avLst>
          </a:prstGeom>
          <a:ln w="190500" cap="rnd">
            <a:solidFill>
              <a:schemeClr val="accent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6" name="TextBox 5">
            <a:extLst>
              <a:ext uri="{FF2B5EF4-FFF2-40B4-BE49-F238E27FC236}">
                <a16:creationId xmlns:a16="http://schemas.microsoft.com/office/drawing/2014/main" id="{1E656DC2-8597-9F70-7191-83CE954AA381}"/>
              </a:ext>
            </a:extLst>
          </p:cNvPr>
          <p:cNvSpPr txBox="1"/>
          <p:nvPr/>
        </p:nvSpPr>
        <p:spPr>
          <a:xfrm>
            <a:off x="6584848" y="4566759"/>
            <a:ext cx="21487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 b="0" i="0" u="none" strike="noStrike" kern="0" cap="none" spc="0" normalizeH="0" baseline="0" noProof="0">
                <a:ln>
                  <a:noFill/>
                </a:ln>
                <a:solidFill>
                  <a:srgbClr val="000000"/>
                </a:solidFill>
                <a:effectLst/>
                <a:uLnTx/>
                <a:uFillTx/>
                <a:latin typeface="Verdana"/>
                <a:cs typeface="Arial"/>
                <a:sym typeface="Arial"/>
              </a:rPr>
              <a:t>YMCA of Greater Boston delivers food to YMCA of Western North Carolina after Hurricane Helene. </a:t>
            </a:r>
          </a:p>
        </p:txBody>
      </p:sp>
    </p:spTree>
    <p:extLst>
      <p:ext uri="{BB962C8B-B14F-4D97-AF65-F5344CB8AC3E}">
        <p14:creationId xmlns:p14="http://schemas.microsoft.com/office/powerpoint/2010/main" val="211772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1417320"/>
            <a:ext cx="1828800" cy="512064"/>
          </a:xfrm>
          <a:prstGeom prst="rect">
            <a:avLst/>
          </a:prstGeom>
          <a:noFill/>
          <a:ln/>
        </p:spPr>
        <p:txBody>
          <a:bodyPr wrap="square" lIns="0" tIns="0" rIns="0" bIns="0" rtlCol="0" anchor="ctr"/>
          <a:lstStyle/>
          <a:p>
            <a:pPr marL="0" indent="0">
              <a:buNone/>
            </a:pPr>
            <a:r>
              <a:rPr lang="en-US" sz="3000" b="1">
                <a:solidFill>
                  <a:srgbClr val="FEAD1C"/>
                </a:solidFill>
                <a:latin typeface="Calibri" pitchFamily="34" charset="0"/>
                <a:ea typeface="Calibri" pitchFamily="34" charset="-122"/>
                <a:cs typeface="Calibri" pitchFamily="34" charset="-120"/>
              </a:rPr>
              <a:t>01</a:t>
            </a:r>
            <a:endParaRPr lang="en-US" sz="3000"/>
          </a:p>
        </p:txBody>
      </p:sp>
      <p:sp>
        <p:nvSpPr>
          <p:cNvPr id="5" name="Text 2"/>
          <p:cNvSpPr/>
          <p:nvPr/>
        </p:nvSpPr>
        <p:spPr>
          <a:xfrm>
            <a:off x="1600200" y="1993392"/>
            <a:ext cx="7315200" cy="713232"/>
          </a:xfrm>
          <a:prstGeom prst="rect">
            <a:avLst/>
          </a:prstGeom>
          <a:noFill/>
          <a:ln/>
        </p:spPr>
        <p:txBody>
          <a:bodyPr wrap="square" lIns="0" tIns="0" rIns="0" bIns="0" rtlCol="0" anchor="ctr"/>
          <a:lstStyle/>
          <a:p>
            <a:pPr marL="0" indent="0">
              <a:buNone/>
            </a:pPr>
            <a:r>
              <a:rPr lang="en-US" sz="3600" b="1" kern="0" spc="150">
                <a:solidFill>
                  <a:srgbClr val="FFFFFF"/>
                </a:solidFill>
                <a:latin typeface="Calibri" pitchFamily="34" charset="0"/>
                <a:ea typeface="Calibri" pitchFamily="34" charset="-122"/>
                <a:cs typeface="Calibri" pitchFamily="34" charset="-120"/>
              </a:rPr>
              <a:t>HOW IT STARTED</a:t>
            </a:r>
            <a:endParaRPr lang="en-US" sz="36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822960"/>
            <a:ext cx="4937760" cy="329184"/>
          </a:xfrm>
          <a:prstGeom prst="rect">
            <a:avLst/>
          </a:prstGeom>
          <a:noFill/>
          <a:ln/>
        </p:spPr>
        <p:txBody>
          <a:bodyPr wrap="square" lIns="0" tIns="0" rIns="0" bIns="0" rtlCol="0" anchor="ctr"/>
          <a:lstStyle/>
          <a:p>
            <a:pPr marL="0" indent="0">
              <a:buNone/>
            </a:pPr>
            <a:r>
              <a:rPr lang="en-US" sz="1800" b="1" kern="0" spc="50">
                <a:solidFill>
                  <a:srgbClr val="FFFFFF"/>
                </a:solidFill>
                <a:latin typeface="Calibri" pitchFamily="34" charset="0"/>
                <a:ea typeface="Calibri" pitchFamily="34" charset="-122"/>
                <a:cs typeface="Calibri" pitchFamily="34" charset="-120"/>
              </a:rPr>
              <a:t>COMMUNITY CARTS</a:t>
            </a:r>
            <a:endParaRPr lang="en-US" sz="1800"/>
          </a:p>
        </p:txBody>
      </p:sp>
      <p:sp>
        <p:nvSpPr>
          <p:cNvPr id="5" name="Text 2"/>
          <p:cNvSpPr/>
          <p:nvPr/>
        </p:nvSpPr>
        <p:spPr>
          <a:xfrm>
            <a:off x="1600200" y="1170432"/>
            <a:ext cx="4937760" cy="347472"/>
          </a:xfrm>
          <a:prstGeom prst="rect">
            <a:avLst/>
          </a:prstGeom>
          <a:noFill/>
          <a:ln/>
        </p:spPr>
        <p:txBody>
          <a:bodyPr wrap="square" lIns="0" tIns="0" rIns="0" bIns="0" rtlCol="0" anchor="ctr"/>
          <a:lstStyle/>
          <a:p>
            <a:pPr marL="0" indent="0">
              <a:buNone/>
            </a:pPr>
            <a:r>
              <a:rPr lang="en-US" sz="1400" b="1">
                <a:solidFill>
                  <a:srgbClr val="FEAD1C"/>
                </a:solidFill>
                <a:latin typeface="Calibri" pitchFamily="34" charset="0"/>
                <a:ea typeface="Calibri" pitchFamily="34" charset="-122"/>
                <a:cs typeface="Calibri" pitchFamily="34" charset="-120"/>
              </a:rPr>
              <a:t>Grocery Delivery When Communities Needed It Most</a:t>
            </a:r>
            <a:endParaRPr lang="en-US" sz="1400"/>
          </a:p>
        </p:txBody>
      </p:sp>
      <p:sp>
        <p:nvSpPr>
          <p:cNvPr id="6" name="Shape 3"/>
          <p:cNvSpPr/>
          <p:nvPr/>
        </p:nvSpPr>
        <p:spPr>
          <a:xfrm>
            <a:off x="1600200" y="1554480"/>
            <a:ext cx="1828800" cy="45720"/>
          </a:xfrm>
          <a:prstGeom prst="rect">
            <a:avLst/>
          </a:prstGeom>
          <a:solidFill>
            <a:srgbClr val="FEAD1C"/>
          </a:solidFill>
          <a:ln w="12700">
            <a:solidFill>
              <a:srgbClr val="FEAD1C"/>
            </a:solidFill>
            <a:prstDash val="solid"/>
          </a:ln>
        </p:spPr>
        <p:txBody>
          <a:bodyPr/>
          <a:lstStyle/>
          <a:p>
            <a:endParaRPr lang="en-US"/>
          </a:p>
        </p:txBody>
      </p:sp>
      <p:sp>
        <p:nvSpPr>
          <p:cNvPr id="7" name="Text 4"/>
          <p:cNvSpPr/>
          <p:nvPr/>
        </p:nvSpPr>
        <p:spPr>
          <a:xfrm>
            <a:off x="1600200" y="1682496"/>
            <a:ext cx="3863529" cy="1280160"/>
          </a:xfrm>
          <a:prstGeom prst="rect">
            <a:avLst/>
          </a:prstGeom>
          <a:noFill/>
          <a:ln/>
        </p:spPr>
        <p:txBody>
          <a:bodyPr wrap="square" lIns="25400" tIns="0" rIns="0" bIns="25400" rtlCol="0" anchor="ctr"/>
          <a:lstStyle/>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endParaRPr lang="en-US" sz="1300">
              <a:solidFill>
                <a:srgbClr val="FFFFFF"/>
              </a:solidFill>
              <a:latin typeface="Calibri" pitchFamily="34" charset="0"/>
              <a:ea typeface="Calibri" pitchFamily="34" charset="-122"/>
              <a:cs typeface="Calibri" pitchFamily="34" charset="-120"/>
            </a:endParaRPr>
          </a:p>
          <a:p>
            <a:pPr marL="0" indent="0">
              <a:buNone/>
            </a:pPr>
            <a:r>
              <a:rPr lang="en-US" sz="1300">
                <a:solidFill>
                  <a:srgbClr val="FFFFFF"/>
                </a:solidFill>
                <a:latin typeface="Calibri" pitchFamily="34" charset="0"/>
                <a:ea typeface="Calibri" pitchFamily="34" charset="-122"/>
                <a:cs typeface="Calibri" pitchFamily="34" charset="-120"/>
              </a:rPr>
              <a:t>When wildfires swept through LA in early 2025, Instacart deployed Community Carts to support 18 LA-based YMCAs — getting grocery delivery directly to displaced families when traditional supply chains broke down.</a:t>
            </a:r>
            <a:endParaRPr lang="en-US" sz="1300"/>
          </a:p>
        </p:txBody>
      </p:sp>
      <p:sp>
        <p:nvSpPr>
          <p:cNvPr id="9" name="Text 6"/>
          <p:cNvSpPr/>
          <p:nvPr/>
        </p:nvSpPr>
        <p:spPr>
          <a:xfrm>
            <a:off x="1783080" y="3108960"/>
            <a:ext cx="4114800" cy="201168"/>
          </a:xfrm>
          <a:prstGeom prst="rect">
            <a:avLst/>
          </a:prstGeom>
          <a:noFill/>
          <a:ln/>
        </p:spPr>
        <p:txBody>
          <a:bodyPr wrap="square" lIns="0" tIns="0" rIns="0" bIns="0" rtlCol="0" anchor="ctr"/>
          <a:lstStyle/>
          <a:p>
            <a:pPr marL="0" indent="0">
              <a:buNone/>
            </a:pPr>
            <a:endParaRPr lang="en-US" sz="900"/>
          </a:p>
        </p:txBody>
      </p:sp>
      <p:sp>
        <p:nvSpPr>
          <p:cNvPr id="12" name="Text 9"/>
          <p:cNvSpPr/>
          <p:nvPr/>
        </p:nvSpPr>
        <p:spPr>
          <a:xfrm>
            <a:off x="6309360" y="822960"/>
            <a:ext cx="2514600" cy="1554480"/>
          </a:xfrm>
          <a:prstGeom prst="rect">
            <a:avLst/>
          </a:prstGeom>
          <a:noFill/>
          <a:ln/>
        </p:spPr>
        <p:txBody>
          <a:bodyPr wrap="square" lIns="0" tIns="0" rIns="0" bIns="0" rtlCol="0" anchor="ctr"/>
          <a:lstStyle/>
          <a:p>
            <a:pPr marL="0" indent="0" algn="ctr">
              <a:buNone/>
            </a:pPr>
            <a:r>
              <a:rPr lang="en-US" sz="1000">
                <a:solidFill>
                  <a:srgbClr val="DC5828"/>
                </a:solidFill>
                <a:latin typeface="Calibri" pitchFamily="34" charset="0"/>
                <a:ea typeface="Calibri" pitchFamily="34" charset="-122"/>
                <a:cs typeface="Calibri" pitchFamily="34" charset="-120"/>
              </a:rPr>
              <a:t>[Photo 1]</a:t>
            </a:r>
            <a:endParaRPr lang="en-US" sz="1000"/>
          </a:p>
        </p:txBody>
      </p:sp>
      <p:sp>
        <p:nvSpPr>
          <p:cNvPr id="14" name="Text 11"/>
          <p:cNvSpPr/>
          <p:nvPr/>
        </p:nvSpPr>
        <p:spPr>
          <a:xfrm>
            <a:off x="6309360" y="2487168"/>
            <a:ext cx="2514600" cy="1481328"/>
          </a:xfrm>
          <a:prstGeom prst="rect">
            <a:avLst/>
          </a:prstGeom>
          <a:noFill/>
          <a:ln/>
        </p:spPr>
        <p:txBody>
          <a:bodyPr wrap="square" lIns="0" tIns="0" rIns="0" bIns="0" rtlCol="0" anchor="ctr"/>
          <a:lstStyle/>
          <a:p>
            <a:pPr marL="0" indent="0" algn="ctr">
              <a:buNone/>
            </a:pPr>
            <a:r>
              <a:rPr lang="en-US" sz="1000">
                <a:solidFill>
                  <a:srgbClr val="DC5828"/>
                </a:solidFill>
                <a:latin typeface="Calibri" pitchFamily="34" charset="0"/>
                <a:ea typeface="Calibri" pitchFamily="34" charset="-122"/>
                <a:cs typeface="Calibri" pitchFamily="34" charset="-120"/>
              </a:rPr>
              <a:t>[Photo 2]</a:t>
            </a:r>
            <a:endParaRPr lang="en-US" sz="1000"/>
          </a:p>
        </p:txBody>
      </p:sp>
      <p:pic>
        <p:nvPicPr>
          <p:cNvPr id="16" name="Picture 15">
            <a:extLst>
              <a:ext uri="{FF2B5EF4-FFF2-40B4-BE49-F238E27FC236}">
                <a16:creationId xmlns:a16="http://schemas.microsoft.com/office/drawing/2014/main" id="{333BCE25-0F96-BED1-B539-77C104E46B27}"/>
              </a:ext>
              <a:ext uri="{C183D7F6-B498-43B3-948B-1728B52AA6E4}">
                <adec:decorative xmlns:adec="http://schemas.microsoft.com/office/drawing/2017/decorative" val="1"/>
              </a:ext>
            </a:extLst>
          </p:cNvPr>
          <p:cNvPicPr>
            <a:picLocks noChangeAspect="1"/>
          </p:cNvPicPr>
          <p:nvPr/>
        </p:nvPicPr>
        <p:blipFill rotWithShape="1">
          <a:blip r:embed="rId4"/>
          <a:srcRect l="16158" t="15433" r="16409" b="7806"/>
          <a:stretch>
            <a:fillRect/>
          </a:stretch>
        </p:blipFill>
        <p:spPr>
          <a:xfrm>
            <a:off x="6330127" y="1083733"/>
            <a:ext cx="2046045" cy="1947137"/>
          </a:xfrm>
          <a:prstGeom prst="roundRect">
            <a:avLst/>
          </a:prstGeom>
        </p:spPr>
      </p:pic>
      <p:pic>
        <p:nvPicPr>
          <p:cNvPr id="17" name="Picture 16">
            <a:extLst>
              <a:ext uri="{FF2B5EF4-FFF2-40B4-BE49-F238E27FC236}">
                <a16:creationId xmlns:a16="http://schemas.microsoft.com/office/drawing/2014/main" id="{9A18B279-98CC-8F8E-5FEA-804810E1C95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391250" y="3110370"/>
            <a:ext cx="1947137" cy="1947137"/>
          </a:xfrm>
          <a:prstGeom prst="round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1143000"/>
            <a:ext cx="7223760" cy="1234440"/>
          </a:xfrm>
          <a:prstGeom prst="rect">
            <a:avLst/>
          </a:prstGeom>
          <a:noFill/>
          <a:ln/>
        </p:spPr>
        <p:txBody>
          <a:bodyPr wrap="square" lIns="0" tIns="0" rIns="0" bIns="0" rtlCol="0" anchor="ctr"/>
          <a:lstStyle/>
          <a:p>
            <a:pPr marL="0" indent="0" algn="ctr">
              <a:buNone/>
            </a:pPr>
            <a:endParaRPr lang="en-US" sz="8000" b="1">
              <a:solidFill>
                <a:srgbClr val="FEAD1C"/>
              </a:solidFill>
              <a:latin typeface="Calibri" pitchFamily="34" charset="0"/>
              <a:ea typeface="Calibri" pitchFamily="34" charset="-122"/>
              <a:cs typeface="Calibri" pitchFamily="34" charset="-120"/>
            </a:endParaRPr>
          </a:p>
          <a:p>
            <a:pPr marL="0" indent="0" algn="ctr">
              <a:buNone/>
            </a:pPr>
            <a:r>
              <a:rPr lang="en-US" sz="8000" b="1">
                <a:solidFill>
                  <a:srgbClr val="FEAD1C"/>
                </a:solidFill>
                <a:latin typeface="Calibri" pitchFamily="34" charset="0"/>
                <a:ea typeface="Calibri" pitchFamily="34" charset="-122"/>
                <a:cs typeface="Calibri" pitchFamily="34" charset="-120"/>
              </a:rPr>
              <a:t>120,000</a:t>
            </a:r>
            <a:endParaRPr lang="en-US" sz="8000"/>
          </a:p>
        </p:txBody>
      </p:sp>
      <p:sp>
        <p:nvSpPr>
          <p:cNvPr id="5" name="Text 2"/>
          <p:cNvSpPr/>
          <p:nvPr/>
        </p:nvSpPr>
        <p:spPr>
          <a:xfrm>
            <a:off x="1600200" y="2487168"/>
            <a:ext cx="7223760" cy="475488"/>
          </a:xfrm>
          <a:prstGeom prst="rect">
            <a:avLst/>
          </a:prstGeom>
          <a:noFill/>
          <a:ln/>
        </p:spPr>
        <p:txBody>
          <a:bodyPr wrap="square" lIns="0" tIns="0" rIns="0" bIns="0" rtlCol="0" anchor="ctr"/>
          <a:lstStyle/>
          <a:p>
            <a:pPr marL="0" indent="0" algn="ctr">
              <a:buNone/>
            </a:pPr>
            <a:endParaRPr lang="en-US" sz="2000" b="1">
              <a:solidFill>
                <a:srgbClr val="FFFFFF"/>
              </a:solidFill>
              <a:latin typeface="Calibri" pitchFamily="34" charset="0"/>
              <a:ea typeface="Calibri" pitchFamily="34" charset="-122"/>
              <a:cs typeface="Calibri" pitchFamily="34" charset="-120"/>
            </a:endParaRPr>
          </a:p>
          <a:p>
            <a:pPr marL="0" indent="0" algn="ctr">
              <a:buNone/>
            </a:pPr>
            <a:endParaRPr lang="en-US" sz="2000" b="1">
              <a:solidFill>
                <a:srgbClr val="FFFFFF"/>
              </a:solidFill>
              <a:latin typeface="Calibri" pitchFamily="34" charset="0"/>
              <a:ea typeface="Calibri" pitchFamily="34" charset="-122"/>
              <a:cs typeface="Calibri" pitchFamily="34" charset="-120"/>
            </a:endParaRPr>
          </a:p>
          <a:p>
            <a:pPr marL="0" indent="0" algn="ctr">
              <a:buNone/>
            </a:pPr>
            <a:endParaRPr lang="en-US" sz="2000" b="1">
              <a:solidFill>
                <a:srgbClr val="FFFFFF"/>
              </a:solidFill>
              <a:latin typeface="Calibri" pitchFamily="34" charset="0"/>
              <a:ea typeface="Calibri" pitchFamily="34" charset="-122"/>
              <a:cs typeface="Calibri" pitchFamily="34" charset="-120"/>
            </a:endParaRPr>
          </a:p>
          <a:p>
            <a:pPr marL="0" indent="0" algn="ctr">
              <a:buNone/>
            </a:pPr>
            <a:endParaRPr lang="en-US" sz="2000" b="1">
              <a:solidFill>
                <a:srgbClr val="FFFFFF"/>
              </a:solidFill>
              <a:latin typeface="Calibri" pitchFamily="34" charset="0"/>
              <a:ea typeface="Calibri" pitchFamily="34" charset="-122"/>
              <a:cs typeface="Calibri" pitchFamily="34" charset="-120"/>
            </a:endParaRPr>
          </a:p>
          <a:p>
            <a:pPr marL="0" indent="0" algn="ctr">
              <a:buNone/>
            </a:pPr>
            <a:r>
              <a:rPr lang="en-US" sz="2000" b="1">
                <a:solidFill>
                  <a:srgbClr val="FFFFFF"/>
                </a:solidFill>
                <a:latin typeface="Calibri" pitchFamily="34" charset="0"/>
                <a:ea typeface="Calibri" pitchFamily="34" charset="-122"/>
                <a:cs typeface="Calibri" pitchFamily="34" charset="-120"/>
              </a:rPr>
              <a:t>items donated by customers from all 50 states.</a:t>
            </a:r>
            <a:endParaRPr lang="en-US" sz="20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960120"/>
            <a:ext cx="7315200" cy="512064"/>
          </a:xfrm>
          <a:prstGeom prst="rect">
            <a:avLst/>
          </a:prstGeom>
          <a:noFill/>
          <a:ln/>
        </p:spPr>
        <p:txBody>
          <a:bodyPr wrap="square" lIns="0" tIns="0" rIns="0" bIns="0" rtlCol="0" anchor="ctr"/>
          <a:lstStyle/>
          <a:p>
            <a:pPr marL="0" indent="0">
              <a:buNone/>
            </a:pPr>
            <a:r>
              <a:rPr lang="en-US" sz="2600" b="1" kern="0" spc="50">
                <a:solidFill>
                  <a:srgbClr val="FFFFFF"/>
                </a:solidFill>
                <a:latin typeface="Calibri" pitchFamily="34" charset="0"/>
                <a:ea typeface="Calibri" pitchFamily="34" charset="-122"/>
                <a:cs typeface="Calibri" pitchFamily="34" charset="-120"/>
              </a:rPr>
              <a:t>A BROADER SHARED MISSION</a:t>
            </a:r>
            <a:endParaRPr lang="en-US" sz="2600"/>
          </a:p>
        </p:txBody>
      </p:sp>
      <p:sp>
        <p:nvSpPr>
          <p:cNvPr id="5" name="Shape 2"/>
          <p:cNvSpPr/>
          <p:nvPr/>
        </p:nvSpPr>
        <p:spPr>
          <a:xfrm>
            <a:off x="1600200" y="1508760"/>
            <a:ext cx="2377440" cy="45720"/>
          </a:xfrm>
          <a:prstGeom prst="rect">
            <a:avLst/>
          </a:prstGeom>
          <a:solidFill>
            <a:srgbClr val="FEAD1C"/>
          </a:solidFill>
          <a:ln w="12700">
            <a:solidFill>
              <a:srgbClr val="FEAD1C"/>
            </a:solidFill>
            <a:prstDash val="solid"/>
          </a:ln>
        </p:spPr>
        <p:txBody>
          <a:bodyPr/>
          <a:lstStyle/>
          <a:p>
            <a:endParaRPr lang="en-US"/>
          </a:p>
        </p:txBody>
      </p:sp>
      <p:sp>
        <p:nvSpPr>
          <p:cNvPr id="7" name="Text 4"/>
          <p:cNvSpPr/>
          <p:nvPr/>
        </p:nvSpPr>
        <p:spPr>
          <a:xfrm>
            <a:off x="2157984" y="2331720"/>
            <a:ext cx="6583680" cy="1554480"/>
          </a:xfrm>
          <a:prstGeom prst="rect">
            <a:avLst/>
          </a:prstGeom>
          <a:noFill/>
          <a:ln/>
        </p:spPr>
        <p:txBody>
          <a:bodyPr wrap="square" lIns="25400" tIns="0" rIns="0" bIns="25400" rtlCol="0" anchor="ctr"/>
          <a:lstStyle/>
          <a:p>
            <a:pPr marL="0" indent="0">
              <a:buNone/>
            </a:pPr>
            <a:r>
              <a:rPr lang="en-US" sz="3600" b="1" i="1">
                <a:solidFill>
                  <a:srgbClr val="FFFFFF"/>
                </a:solidFill>
                <a:latin typeface="Calibri" pitchFamily="34" charset="0"/>
                <a:ea typeface="Calibri" pitchFamily="34" charset="-122"/>
                <a:cs typeface="Calibri" pitchFamily="34" charset="-120"/>
              </a:rPr>
              <a:t>“Access to nutritious food shouldn't depend on where you live, what you earn, or whether a disaster just hit your community.”</a:t>
            </a:r>
            <a:endParaRPr lang="en-US" sz="36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822960"/>
            <a:ext cx="7315200" cy="365760"/>
          </a:xfrm>
          <a:prstGeom prst="rect">
            <a:avLst/>
          </a:prstGeom>
          <a:noFill/>
          <a:ln/>
        </p:spPr>
        <p:txBody>
          <a:bodyPr wrap="square" lIns="0" tIns="0" rIns="0" bIns="0" rtlCol="0" anchor="ctr"/>
          <a:lstStyle/>
          <a:p>
            <a:pPr marL="0" indent="0">
              <a:buNone/>
            </a:pPr>
            <a:r>
              <a:rPr lang="en-US" sz="1500" b="1" kern="0" spc="50">
                <a:solidFill>
                  <a:srgbClr val="FFFFFF"/>
                </a:solidFill>
                <a:latin typeface="Calibri" pitchFamily="34" charset="0"/>
                <a:ea typeface="Calibri" pitchFamily="34" charset="-122"/>
                <a:cs typeface="Calibri" pitchFamily="34" charset="-120"/>
              </a:rPr>
              <a:t>A MULTI-YEAR, MULTI-PROGRAM PARTNERSHIP</a:t>
            </a:r>
            <a:endParaRPr lang="en-US" sz="1500"/>
          </a:p>
        </p:txBody>
      </p:sp>
      <p:sp>
        <p:nvSpPr>
          <p:cNvPr id="5" name="Shape 2"/>
          <p:cNvSpPr/>
          <p:nvPr/>
        </p:nvSpPr>
        <p:spPr>
          <a:xfrm>
            <a:off x="1600200" y="1207008"/>
            <a:ext cx="2377440" cy="45720"/>
          </a:xfrm>
          <a:prstGeom prst="rect">
            <a:avLst/>
          </a:prstGeom>
          <a:solidFill>
            <a:srgbClr val="FEAD1C"/>
          </a:solidFill>
          <a:ln w="12700">
            <a:solidFill>
              <a:srgbClr val="FEAD1C"/>
            </a:solidFill>
            <a:prstDash val="solid"/>
          </a:ln>
        </p:spPr>
        <p:txBody>
          <a:bodyPr/>
          <a:lstStyle/>
          <a:p>
            <a:endParaRPr lang="en-US"/>
          </a:p>
        </p:txBody>
      </p:sp>
      <p:sp>
        <p:nvSpPr>
          <p:cNvPr id="6" name="Shape 3"/>
          <p:cNvSpPr/>
          <p:nvPr/>
        </p:nvSpPr>
        <p:spPr>
          <a:xfrm>
            <a:off x="1600200" y="1335024"/>
            <a:ext cx="2377440" cy="2560320"/>
          </a:xfrm>
          <a:prstGeom prst="roundRect">
            <a:avLst>
              <a:gd name="adj" fmla="val 3077"/>
            </a:avLst>
          </a:prstGeom>
          <a:solidFill>
            <a:srgbClr val="FFFFFF"/>
          </a:solidFill>
          <a:ln w="12700">
            <a:solidFill>
              <a:srgbClr val="FFFFFF"/>
            </a:solidFill>
            <a:prstDash val="solid"/>
          </a:ln>
        </p:spPr>
        <p:txBody>
          <a:bodyPr/>
          <a:lstStyle/>
          <a:p>
            <a:endParaRPr lang="en-US"/>
          </a:p>
        </p:txBody>
      </p:sp>
      <p:sp>
        <p:nvSpPr>
          <p:cNvPr id="7" name="Text 4"/>
          <p:cNvSpPr/>
          <p:nvPr/>
        </p:nvSpPr>
        <p:spPr>
          <a:xfrm>
            <a:off x="1764792" y="1481328"/>
            <a:ext cx="731520" cy="365760"/>
          </a:xfrm>
          <a:prstGeom prst="rect">
            <a:avLst/>
          </a:prstGeom>
          <a:noFill/>
          <a:ln/>
        </p:spPr>
        <p:txBody>
          <a:bodyPr wrap="square" lIns="0" tIns="0" rIns="0" bIns="0" rtlCol="0" anchor="ctr"/>
          <a:lstStyle/>
          <a:p>
            <a:pPr marL="0" indent="0">
              <a:buNone/>
            </a:pPr>
            <a:r>
              <a:rPr lang="en-US" sz="2000" b="1">
                <a:solidFill>
                  <a:srgbClr val="DC5828"/>
                </a:solidFill>
                <a:latin typeface="Calibri" pitchFamily="34" charset="0"/>
                <a:ea typeface="Calibri" pitchFamily="34" charset="-122"/>
                <a:cs typeface="Calibri" pitchFamily="34" charset="-120"/>
              </a:rPr>
              <a:t>01</a:t>
            </a:r>
            <a:endParaRPr lang="en-US" sz="2000"/>
          </a:p>
        </p:txBody>
      </p:sp>
      <p:sp>
        <p:nvSpPr>
          <p:cNvPr id="8" name="Text 5"/>
          <p:cNvSpPr/>
          <p:nvPr/>
        </p:nvSpPr>
        <p:spPr>
          <a:xfrm>
            <a:off x="1764792" y="1883664"/>
            <a:ext cx="2048256" cy="585216"/>
          </a:xfrm>
          <a:prstGeom prst="rect">
            <a:avLst/>
          </a:prstGeom>
          <a:noFill/>
          <a:ln/>
        </p:spPr>
        <p:txBody>
          <a:bodyPr wrap="square" lIns="0" tIns="0" rIns="0" bIns="0" rtlCol="0" anchor="ctr"/>
          <a:lstStyle/>
          <a:p>
            <a:pPr marL="0" indent="0">
              <a:buNone/>
            </a:pPr>
            <a:r>
              <a:rPr lang="en-US" sz="1400" b="1">
                <a:solidFill>
                  <a:srgbClr val="1A1A1A"/>
                </a:solidFill>
                <a:latin typeface="Calibri" pitchFamily="34" charset="0"/>
                <a:ea typeface="Calibri" pitchFamily="34" charset="-122"/>
                <a:cs typeface="Calibri" pitchFamily="34" charset="-120"/>
              </a:rPr>
              <a:t>Disaster</a:t>
            </a:r>
            <a:endParaRPr lang="en-US" sz="1400"/>
          </a:p>
          <a:p>
            <a:pPr marL="0" indent="0">
              <a:buNone/>
            </a:pPr>
            <a:r>
              <a:rPr lang="en-US" sz="1400" b="1">
                <a:solidFill>
                  <a:srgbClr val="1A1A1A"/>
                </a:solidFill>
                <a:latin typeface="Calibri" pitchFamily="34" charset="0"/>
                <a:ea typeface="Calibri" pitchFamily="34" charset="-122"/>
                <a:cs typeface="Calibri" pitchFamily="34" charset="-120"/>
              </a:rPr>
              <a:t>Response</a:t>
            </a:r>
            <a:endParaRPr lang="en-US" sz="1400"/>
          </a:p>
        </p:txBody>
      </p:sp>
      <p:sp>
        <p:nvSpPr>
          <p:cNvPr id="9" name="Text 6"/>
          <p:cNvSpPr/>
          <p:nvPr/>
        </p:nvSpPr>
        <p:spPr>
          <a:xfrm>
            <a:off x="1764792" y="2470609"/>
            <a:ext cx="2208554" cy="1315007"/>
          </a:xfrm>
          <a:prstGeom prst="rect">
            <a:avLst/>
          </a:prstGeom>
          <a:noFill/>
          <a:ln/>
        </p:spPr>
        <p:txBody>
          <a:bodyPr wrap="square" lIns="25400" tIns="0" rIns="0" bIns="25400" rtlCol="0" anchor="ctr"/>
          <a:lstStyle/>
          <a:p>
            <a:r>
              <a:rPr lang="en-US" sz="1100">
                <a:solidFill>
                  <a:srgbClr val="000000"/>
                </a:solidFill>
                <a:latin typeface="Calibri"/>
                <a:ea typeface="Calibri"/>
                <a:cs typeface="Calibri"/>
              </a:rPr>
              <a:t>Community Carts reimagines the traditional food drive, making it easy for anyone to donate groceries and supplies directly through the Instacart app, delivered by Instacart shoppers. Instacart waives delivery and service fees on all Community Carts orders.</a:t>
            </a:r>
          </a:p>
        </p:txBody>
      </p:sp>
      <p:sp>
        <p:nvSpPr>
          <p:cNvPr id="10" name="Shape 7"/>
          <p:cNvSpPr/>
          <p:nvPr/>
        </p:nvSpPr>
        <p:spPr>
          <a:xfrm>
            <a:off x="4177916" y="1335024"/>
            <a:ext cx="2377440" cy="2560320"/>
          </a:xfrm>
          <a:prstGeom prst="roundRect">
            <a:avLst>
              <a:gd name="adj" fmla="val 3077"/>
            </a:avLst>
          </a:prstGeom>
          <a:solidFill>
            <a:srgbClr val="FFFFFF"/>
          </a:solidFill>
          <a:ln w="12700">
            <a:solidFill>
              <a:srgbClr val="FFFFFF"/>
            </a:solidFill>
            <a:prstDash val="solid"/>
          </a:ln>
        </p:spPr>
        <p:txBody>
          <a:bodyPr/>
          <a:lstStyle/>
          <a:p>
            <a:endParaRPr lang="en-US"/>
          </a:p>
        </p:txBody>
      </p:sp>
      <p:sp>
        <p:nvSpPr>
          <p:cNvPr id="11" name="Text 8"/>
          <p:cNvSpPr/>
          <p:nvPr/>
        </p:nvSpPr>
        <p:spPr>
          <a:xfrm>
            <a:off x="4398264" y="1481328"/>
            <a:ext cx="731520" cy="365760"/>
          </a:xfrm>
          <a:prstGeom prst="rect">
            <a:avLst/>
          </a:prstGeom>
          <a:noFill/>
          <a:ln/>
        </p:spPr>
        <p:txBody>
          <a:bodyPr wrap="square" lIns="0" tIns="0" rIns="0" bIns="0" rtlCol="0" anchor="ctr"/>
          <a:lstStyle/>
          <a:p>
            <a:pPr marL="0" indent="0">
              <a:buNone/>
            </a:pPr>
            <a:r>
              <a:rPr lang="en-US" sz="2000" b="1">
                <a:solidFill>
                  <a:srgbClr val="DC5828"/>
                </a:solidFill>
                <a:latin typeface="Calibri" pitchFamily="34" charset="0"/>
                <a:ea typeface="Calibri" pitchFamily="34" charset="-122"/>
                <a:cs typeface="Calibri" pitchFamily="34" charset="-120"/>
              </a:rPr>
              <a:t>02</a:t>
            </a:r>
            <a:endParaRPr lang="en-US" sz="2000"/>
          </a:p>
        </p:txBody>
      </p:sp>
      <p:sp>
        <p:nvSpPr>
          <p:cNvPr id="12" name="Text 9"/>
          <p:cNvSpPr/>
          <p:nvPr/>
        </p:nvSpPr>
        <p:spPr>
          <a:xfrm>
            <a:off x="4398264" y="1883664"/>
            <a:ext cx="2048256" cy="585216"/>
          </a:xfrm>
          <a:prstGeom prst="rect">
            <a:avLst/>
          </a:prstGeom>
          <a:noFill/>
          <a:ln/>
        </p:spPr>
        <p:txBody>
          <a:bodyPr wrap="square" lIns="0" tIns="0" rIns="0" bIns="0" rtlCol="0" anchor="ctr"/>
          <a:lstStyle/>
          <a:p>
            <a:pPr marL="0" indent="0">
              <a:buNone/>
            </a:pPr>
            <a:r>
              <a:rPr lang="en-US" sz="1400" b="1">
                <a:solidFill>
                  <a:srgbClr val="1A1A1A"/>
                </a:solidFill>
                <a:latin typeface="Calibri" pitchFamily="34" charset="0"/>
                <a:ea typeface="Calibri" pitchFamily="34" charset="-122"/>
                <a:cs typeface="Calibri" pitchFamily="34" charset="-120"/>
              </a:rPr>
              <a:t>Food</a:t>
            </a:r>
            <a:endParaRPr lang="en-US" sz="1400"/>
          </a:p>
          <a:p>
            <a:pPr marL="0" indent="0">
              <a:buNone/>
            </a:pPr>
            <a:r>
              <a:rPr lang="en-US" sz="1400" b="1">
                <a:solidFill>
                  <a:srgbClr val="1A1A1A"/>
                </a:solidFill>
                <a:latin typeface="Calibri" pitchFamily="34" charset="0"/>
                <a:ea typeface="Calibri" pitchFamily="34" charset="-122"/>
                <a:cs typeface="Calibri" pitchFamily="34" charset="-120"/>
              </a:rPr>
              <a:t>Security</a:t>
            </a:r>
            <a:endParaRPr lang="en-US" sz="1400"/>
          </a:p>
        </p:txBody>
      </p:sp>
      <p:sp>
        <p:nvSpPr>
          <p:cNvPr id="13" name="Text 10"/>
          <p:cNvSpPr/>
          <p:nvPr/>
        </p:nvSpPr>
        <p:spPr>
          <a:xfrm>
            <a:off x="4363416" y="2421822"/>
            <a:ext cx="2048256" cy="1280160"/>
          </a:xfrm>
          <a:prstGeom prst="rect">
            <a:avLst/>
          </a:prstGeom>
          <a:noFill/>
          <a:ln/>
        </p:spPr>
        <p:txBody>
          <a:bodyPr wrap="square" lIns="25400" tIns="0" rIns="0" bIns="25400" rtlCol="0" anchor="ctr"/>
          <a:lstStyle/>
          <a:p>
            <a:r>
              <a:rPr lang="en-US" sz="1100">
                <a:solidFill>
                  <a:srgbClr val="1A1A1A"/>
                </a:solidFill>
                <a:latin typeface="Calibri"/>
                <a:ea typeface="Calibri"/>
                <a:cs typeface="Calibri"/>
              </a:rPr>
              <a:t>Year-round programming s</a:t>
            </a:r>
            <a:r>
              <a:rPr lang="en-US" sz="1100">
                <a:solidFill>
                  <a:srgbClr val="000000"/>
                </a:solidFill>
                <a:latin typeface="Calibri"/>
                <a:ea typeface="Calibri"/>
                <a:cs typeface="Calibri"/>
              </a:rPr>
              <a:t>upporting food security programming at ten local YMCAs through a combination of cash grants and Instacart in-kind support.</a:t>
            </a:r>
          </a:p>
        </p:txBody>
      </p:sp>
      <p:sp>
        <p:nvSpPr>
          <p:cNvPr id="14" name="Shape 11"/>
          <p:cNvSpPr/>
          <p:nvPr/>
        </p:nvSpPr>
        <p:spPr>
          <a:xfrm>
            <a:off x="6867144" y="1335024"/>
            <a:ext cx="2377440" cy="2560320"/>
          </a:xfrm>
          <a:prstGeom prst="roundRect">
            <a:avLst>
              <a:gd name="adj" fmla="val 3077"/>
            </a:avLst>
          </a:prstGeom>
          <a:solidFill>
            <a:srgbClr val="FFFFFF"/>
          </a:solidFill>
          <a:ln w="12700">
            <a:solidFill>
              <a:srgbClr val="FFFFFF"/>
            </a:solidFill>
            <a:prstDash val="solid"/>
          </a:ln>
        </p:spPr>
        <p:txBody>
          <a:bodyPr/>
          <a:lstStyle/>
          <a:p>
            <a:endParaRPr lang="en-US"/>
          </a:p>
        </p:txBody>
      </p:sp>
      <p:sp>
        <p:nvSpPr>
          <p:cNvPr id="15" name="Text 12"/>
          <p:cNvSpPr/>
          <p:nvPr/>
        </p:nvSpPr>
        <p:spPr>
          <a:xfrm>
            <a:off x="7031736" y="1481328"/>
            <a:ext cx="731520" cy="365760"/>
          </a:xfrm>
          <a:prstGeom prst="rect">
            <a:avLst/>
          </a:prstGeom>
          <a:noFill/>
          <a:ln/>
        </p:spPr>
        <p:txBody>
          <a:bodyPr wrap="square" lIns="0" tIns="0" rIns="0" bIns="0" rtlCol="0" anchor="ctr"/>
          <a:lstStyle/>
          <a:p>
            <a:pPr marL="0" indent="0">
              <a:buNone/>
            </a:pPr>
            <a:r>
              <a:rPr lang="en-US" sz="2000" b="1">
                <a:solidFill>
                  <a:srgbClr val="DC5828"/>
                </a:solidFill>
                <a:latin typeface="Calibri" pitchFamily="34" charset="0"/>
                <a:ea typeface="Calibri" pitchFamily="34" charset="-122"/>
                <a:cs typeface="Calibri" pitchFamily="34" charset="-120"/>
              </a:rPr>
              <a:t>03</a:t>
            </a:r>
            <a:endParaRPr lang="en-US" sz="2000"/>
          </a:p>
        </p:txBody>
      </p:sp>
      <p:sp>
        <p:nvSpPr>
          <p:cNvPr id="16" name="Text 13"/>
          <p:cNvSpPr/>
          <p:nvPr/>
        </p:nvSpPr>
        <p:spPr>
          <a:xfrm>
            <a:off x="7031736" y="1883664"/>
            <a:ext cx="2048256" cy="585216"/>
          </a:xfrm>
          <a:prstGeom prst="rect">
            <a:avLst/>
          </a:prstGeom>
          <a:noFill/>
          <a:ln/>
        </p:spPr>
        <p:txBody>
          <a:bodyPr wrap="square" lIns="0" tIns="0" rIns="0" bIns="0" rtlCol="0" anchor="ctr"/>
          <a:lstStyle/>
          <a:p>
            <a:pPr marL="0" indent="0">
              <a:buNone/>
            </a:pPr>
            <a:r>
              <a:rPr lang="en-US" sz="1400" b="1">
                <a:solidFill>
                  <a:srgbClr val="1A1A1A"/>
                </a:solidFill>
                <a:latin typeface="Calibri" pitchFamily="34" charset="0"/>
                <a:ea typeface="Calibri" pitchFamily="34" charset="-122"/>
                <a:cs typeface="Calibri" pitchFamily="34" charset="-120"/>
              </a:rPr>
              <a:t>Employee</a:t>
            </a:r>
            <a:endParaRPr lang="en-US" sz="1400"/>
          </a:p>
          <a:p>
            <a:pPr marL="0" indent="0">
              <a:buNone/>
            </a:pPr>
            <a:r>
              <a:rPr lang="en-US" sz="1400" b="1">
                <a:solidFill>
                  <a:srgbClr val="1A1A1A"/>
                </a:solidFill>
                <a:latin typeface="Calibri" pitchFamily="34" charset="0"/>
                <a:ea typeface="Calibri" pitchFamily="34" charset="-122"/>
                <a:cs typeface="Calibri" pitchFamily="34" charset="-120"/>
              </a:rPr>
              <a:t>Engagement</a:t>
            </a:r>
            <a:endParaRPr lang="en-US" sz="1400"/>
          </a:p>
        </p:txBody>
      </p:sp>
      <p:sp>
        <p:nvSpPr>
          <p:cNvPr id="17" name="Text 14"/>
          <p:cNvSpPr/>
          <p:nvPr/>
        </p:nvSpPr>
        <p:spPr>
          <a:xfrm>
            <a:off x="7031736" y="2331218"/>
            <a:ext cx="2048256" cy="1280160"/>
          </a:xfrm>
          <a:prstGeom prst="rect">
            <a:avLst/>
          </a:prstGeom>
          <a:noFill/>
          <a:ln/>
        </p:spPr>
        <p:txBody>
          <a:bodyPr wrap="square" lIns="25400" tIns="0" rIns="0" bIns="25400" rtlCol="0" anchor="ctr"/>
          <a:lstStyle/>
          <a:p>
            <a:pPr marL="0" indent="0">
              <a:buNone/>
            </a:pPr>
            <a:r>
              <a:rPr lang="en-US" sz="1100">
                <a:solidFill>
                  <a:srgbClr val="1A1A1A"/>
                </a:solidFill>
                <a:latin typeface="Calibri"/>
                <a:ea typeface="Calibri"/>
                <a:cs typeface="Calibri"/>
              </a:rPr>
              <a:t>Connecting Instacart employees to the mission through volunteer events at YMCA sites, starting in New York City and San Francisco in 2026.</a:t>
            </a:r>
            <a:endParaRPr lang="en-US" sz="1100">
              <a:latin typeface="Calibri"/>
              <a:ea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tmp/ymca_orange/cover-01.png"/>
          <p:cNvPicPr>
            <a:picLocks noChangeAspect="1"/>
          </p:cNvPicPr>
          <p:nvPr/>
        </p:nvPicPr>
        <p:blipFill>
          <a:blip r:embed="rId3"/>
          <a:stretch>
            <a:fillRect/>
          </a:stretch>
        </p:blipFill>
        <p:spPr>
          <a:xfrm>
            <a:off x="0" y="0"/>
            <a:ext cx="9144000" cy="5143500"/>
          </a:xfrm>
          <a:prstGeom prst="rect">
            <a:avLst/>
          </a:prstGeom>
        </p:spPr>
      </p:pic>
      <p:sp>
        <p:nvSpPr>
          <p:cNvPr id="3" name="Shape 0"/>
          <p:cNvSpPr/>
          <p:nvPr/>
        </p:nvSpPr>
        <p:spPr>
          <a:xfrm>
            <a:off x="1481328" y="777240"/>
            <a:ext cx="7662672" cy="3383280"/>
          </a:xfrm>
          <a:prstGeom prst="rect">
            <a:avLst/>
          </a:prstGeom>
          <a:solidFill>
            <a:srgbClr val="DC5828"/>
          </a:solidFill>
          <a:ln w="12700">
            <a:solidFill>
              <a:srgbClr val="DC5828"/>
            </a:solidFill>
            <a:prstDash val="solid"/>
          </a:ln>
        </p:spPr>
        <p:txBody>
          <a:bodyPr/>
          <a:lstStyle/>
          <a:p>
            <a:endParaRPr lang="en-US"/>
          </a:p>
        </p:txBody>
      </p:sp>
      <p:sp>
        <p:nvSpPr>
          <p:cNvPr id="4" name="Text 1"/>
          <p:cNvSpPr/>
          <p:nvPr/>
        </p:nvSpPr>
        <p:spPr>
          <a:xfrm>
            <a:off x="1600200" y="822960"/>
            <a:ext cx="7315200" cy="365760"/>
          </a:xfrm>
          <a:prstGeom prst="rect">
            <a:avLst/>
          </a:prstGeom>
          <a:noFill/>
          <a:ln/>
        </p:spPr>
        <p:txBody>
          <a:bodyPr wrap="square" lIns="0" tIns="0" rIns="0" bIns="0" rtlCol="0" anchor="ctr"/>
          <a:lstStyle/>
          <a:p>
            <a:pPr marL="0" indent="0">
              <a:buNone/>
            </a:pPr>
            <a:r>
              <a:rPr lang="en-US" sz="1700" b="1" kern="0" spc="50">
                <a:solidFill>
                  <a:srgbClr val="FFFFFF"/>
                </a:solidFill>
                <a:latin typeface="Calibri" pitchFamily="34" charset="0"/>
                <a:ea typeface="Calibri" pitchFamily="34" charset="-122"/>
                <a:cs typeface="Calibri" pitchFamily="34" charset="-120"/>
              </a:rPr>
              <a:t>YEAR 1 PARTNERSHIP LOCATIONS</a:t>
            </a:r>
            <a:endParaRPr lang="en-US" sz="1700"/>
          </a:p>
        </p:txBody>
      </p:sp>
      <p:sp>
        <p:nvSpPr>
          <p:cNvPr id="5" name="Shape 2"/>
          <p:cNvSpPr/>
          <p:nvPr/>
        </p:nvSpPr>
        <p:spPr>
          <a:xfrm>
            <a:off x="1600200" y="1207008"/>
            <a:ext cx="2377440" cy="45720"/>
          </a:xfrm>
          <a:prstGeom prst="rect">
            <a:avLst/>
          </a:prstGeom>
          <a:solidFill>
            <a:srgbClr val="FEAD1C"/>
          </a:solidFill>
          <a:ln w="12700">
            <a:solidFill>
              <a:srgbClr val="FEAD1C"/>
            </a:solidFill>
            <a:prstDash val="solid"/>
          </a:ln>
        </p:spPr>
        <p:txBody>
          <a:bodyPr/>
          <a:lstStyle/>
          <a:p>
            <a:endParaRPr lang="en-US"/>
          </a:p>
        </p:txBody>
      </p:sp>
      <p:sp>
        <p:nvSpPr>
          <p:cNvPr id="6" name="Shape 3"/>
          <p:cNvSpPr/>
          <p:nvPr/>
        </p:nvSpPr>
        <p:spPr>
          <a:xfrm>
            <a:off x="5212080" y="1335024"/>
            <a:ext cx="27432" cy="2468880"/>
          </a:xfrm>
          <a:prstGeom prst="rect">
            <a:avLst/>
          </a:prstGeom>
          <a:solidFill>
            <a:srgbClr val="FEAD1C"/>
          </a:solidFill>
          <a:ln w="12700">
            <a:solidFill>
              <a:srgbClr val="FEAD1C"/>
            </a:solidFill>
            <a:prstDash val="solid"/>
          </a:ln>
        </p:spPr>
        <p:txBody>
          <a:bodyPr/>
          <a:lstStyle/>
          <a:p>
            <a:endParaRPr lang="en-US"/>
          </a:p>
        </p:txBody>
      </p:sp>
      <p:sp>
        <p:nvSpPr>
          <p:cNvPr id="7" name="Text 4"/>
          <p:cNvSpPr/>
          <p:nvPr/>
        </p:nvSpPr>
        <p:spPr>
          <a:xfrm>
            <a:off x="1600200" y="1353312"/>
            <a:ext cx="3429000" cy="219456"/>
          </a:xfrm>
          <a:prstGeom prst="rect">
            <a:avLst/>
          </a:prstGeom>
          <a:noFill/>
          <a:ln/>
        </p:spPr>
        <p:txBody>
          <a:bodyPr wrap="square" lIns="0" tIns="0" rIns="0" bIns="0" rtlCol="0" anchor="ctr"/>
          <a:lstStyle/>
          <a:p>
            <a:pPr marL="0" indent="0">
              <a:buNone/>
            </a:pPr>
            <a:r>
              <a:rPr lang="en-US" sz="900" b="1" kern="0" spc="300">
                <a:solidFill>
                  <a:srgbClr val="FEAD1C"/>
                </a:solidFill>
                <a:latin typeface="Calibri" pitchFamily="34" charset="0"/>
                <a:ea typeface="Calibri" pitchFamily="34" charset="-122"/>
                <a:cs typeface="Calibri" pitchFamily="34" charset="-120"/>
              </a:rPr>
              <a:t>FOOD ACCESS GRANTS · 2026</a:t>
            </a:r>
            <a:endParaRPr lang="en-US" sz="900"/>
          </a:p>
        </p:txBody>
      </p:sp>
      <p:sp>
        <p:nvSpPr>
          <p:cNvPr id="8" name="Shape 5"/>
          <p:cNvSpPr/>
          <p:nvPr/>
        </p:nvSpPr>
        <p:spPr>
          <a:xfrm>
            <a:off x="1600200" y="1691640"/>
            <a:ext cx="292608" cy="292608"/>
          </a:xfrm>
          <a:prstGeom prst="ellipse">
            <a:avLst/>
          </a:prstGeom>
          <a:solidFill>
            <a:srgbClr val="FEAD1C"/>
          </a:solidFill>
          <a:ln w="12700">
            <a:solidFill>
              <a:srgbClr val="FEAD1C"/>
            </a:solidFill>
            <a:prstDash val="solid"/>
          </a:ln>
        </p:spPr>
        <p:txBody>
          <a:bodyPr/>
          <a:lstStyle/>
          <a:p>
            <a:endParaRPr lang="en-US"/>
          </a:p>
        </p:txBody>
      </p:sp>
      <p:sp>
        <p:nvSpPr>
          <p:cNvPr id="9" name="Text 6"/>
          <p:cNvSpPr/>
          <p:nvPr/>
        </p:nvSpPr>
        <p:spPr>
          <a:xfrm>
            <a:off x="1600200" y="1691640"/>
            <a:ext cx="292608" cy="292608"/>
          </a:xfrm>
          <a:prstGeom prst="rect">
            <a:avLst/>
          </a:prstGeom>
          <a:noFill/>
          <a:ln/>
        </p:spPr>
        <p:txBody>
          <a:bodyPr wrap="square" lIns="0" tIns="0" rIns="0" bIns="0" rtlCol="0" anchor="ctr"/>
          <a:lstStyle/>
          <a:p>
            <a:pPr marL="0" indent="0" algn="ctr">
              <a:buNone/>
            </a:pPr>
            <a:r>
              <a:rPr lang="en-US" sz="900" b="1">
                <a:solidFill>
                  <a:srgbClr val="1A1A1A"/>
                </a:solidFill>
                <a:latin typeface="Calibri" pitchFamily="34" charset="0"/>
                <a:ea typeface="Calibri" pitchFamily="34" charset="-122"/>
                <a:cs typeface="Calibri" pitchFamily="34" charset="-120"/>
              </a:rPr>
              <a:t>01</a:t>
            </a:r>
            <a:endParaRPr lang="en-US" sz="900"/>
          </a:p>
        </p:txBody>
      </p:sp>
      <p:sp>
        <p:nvSpPr>
          <p:cNvPr id="10" name="Text 7"/>
          <p:cNvSpPr/>
          <p:nvPr/>
        </p:nvSpPr>
        <p:spPr>
          <a:xfrm>
            <a:off x="1993392" y="1664208"/>
            <a:ext cx="3035808" cy="384048"/>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California</a:t>
            </a:r>
            <a:endParaRPr lang="en-US" sz="1900"/>
          </a:p>
        </p:txBody>
      </p:sp>
      <p:sp>
        <p:nvSpPr>
          <p:cNvPr id="11" name="Shape 8"/>
          <p:cNvSpPr/>
          <p:nvPr/>
        </p:nvSpPr>
        <p:spPr>
          <a:xfrm>
            <a:off x="1600200" y="2148840"/>
            <a:ext cx="292608" cy="292608"/>
          </a:xfrm>
          <a:prstGeom prst="ellipse">
            <a:avLst/>
          </a:prstGeom>
          <a:solidFill>
            <a:srgbClr val="FEAD1C"/>
          </a:solidFill>
          <a:ln w="12700">
            <a:solidFill>
              <a:srgbClr val="FEAD1C"/>
            </a:solidFill>
            <a:prstDash val="solid"/>
          </a:ln>
        </p:spPr>
        <p:txBody>
          <a:bodyPr/>
          <a:lstStyle/>
          <a:p>
            <a:endParaRPr lang="en-US"/>
          </a:p>
        </p:txBody>
      </p:sp>
      <p:sp>
        <p:nvSpPr>
          <p:cNvPr id="12" name="Text 9"/>
          <p:cNvSpPr/>
          <p:nvPr/>
        </p:nvSpPr>
        <p:spPr>
          <a:xfrm>
            <a:off x="1600200" y="2148840"/>
            <a:ext cx="292608" cy="292608"/>
          </a:xfrm>
          <a:prstGeom prst="rect">
            <a:avLst/>
          </a:prstGeom>
          <a:noFill/>
          <a:ln/>
        </p:spPr>
        <p:txBody>
          <a:bodyPr wrap="square" lIns="0" tIns="0" rIns="0" bIns="0" rtlCol="0" anchor="ctr"/>
          <a:lstStyle/>
          <a:p>
            <a:pPr marL="0" indent="0" algn="ctr">
              <a:buNone/>
            </a:pPr>
            <a:r>
              <a:rPr lang="en-US" sz="900" b="1">
                <a:solidFill>
                  <a:srgbClr val="1A1A1A"/>
                </a:solidFill>
                <a:latin typeface="Calibri" pitchFamily="34" charset="0"/>
                <a:ea typeface="Calibri" pitchFamily="34" charset="-122"/>
                <a:cs typeface="Calibri" pitchFamily="34" charset="-120"/>
              </a:rPr>
              <a:t>02</a:t>
            </a:r>
            <a:endParaRPr lang="en-US" sz="900"/>
          </a:p>
        </p:txBody>
      </p:sp>
      <p:sp>
        <p:nvSpPr>
          <p:cNvPr id="13" name="Text 10"/>
          <p:cNvSpPr/>
          <p:nvPr/>
        </p:nvSpPr>
        <p:spPr>
          <a:xfrm>
            <a:off x="1993392" y="2121408"/>
            <a:ext cx="3035808" cy="384048"/>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New York</a:t>
            </a:r>
            <a:endParaRPr lang="en-US" sz="1900"/>
          </a:p>
        </p:txBody>
      </p:sp>
      <p:sp>
        <p:nvSpPr>
          <p:cNvPr id="14" name="Shape 11"/>
          <p:cNvSpPr/>
          <p:nvPr/>
        </p:nvSpPr>
        <p:spPr>
          <a:xfrm>
            <a:off x="1600200" y="2606040"/>
            <a:ext cx="292608" cy="292608"/>
          </a:xfrm>
          <a:prstGeom prst="ellipse">
            <a:avLst/>
          </a:prstGeom>
          <a:solidFill>
            <a:srgbClr val="FEAD1C"/>
          </a:solidFill>
          <a:ln w="12700">
            <a:solidFill>
              <a:srgbClr val="FEAD1C"/>
            </a:solidFill>
            <a:prstDash val="solid"/>
          </a:ln>
        </p:spPr>
        <p:txBody>
          <a:bodyPr/>
          <a:lstStyle/>
          <a:p>
            <a:endParaRPr lang="en-US"/>
          </a:p>
        </p:txBody>
      </p:sp>
      <p:sp>
        <p:nvSpPr>
          <p:cNvPr id="15" name="Text 12"/>
          <p:cNvSpPr/>
          <p:nvPr/>
        </p:nvSpPr>
        <p:spPr>
          <a:xfrm>
            <a:off x="1600200" y="2606040"/>
            <a:ext cx="292608" cy="292608"/>
          </a:xfrm>
          <a:prstGeom prst="rect">
            <a:avLst/>
          </a:prstGeom>
          <a:noFill/>
          <a:ln/>
        </p:spPr>
        <p:txBody>
          <a:bodyPr wrap="square" lIns="0" tIns="0" rIns="0" bIns="0" rtlCol="0" anchor="ctr"/>
          <a:lstStyle/>
          <a:p>
            <a:pPr marL="0" indent="0" algn="ctr">
              <a:buNone/>
            </a:pPr>
            <a:r>
              <a:rPr lang="en-US" sz="900" b="1">
                <a:solidFill>
                  <a:srgbClr val="1A1A1A"/>
                </a:solidFill>
                <a:latin typeface="Calibri" pitchFamily="34" charset="0"/>
                <a:ea typeface="Calibri" pitchFamily="34" charset="-122"/>
                <a:cs typeface="Calibri" pitchFamily="34" charset="-120"/>
              </a:rPr>
              <a:t>03</a:t>
            </a:r>
            <a:endParaRPr lang="en-US" sz="900"/>
          </a:p>
        </p:txBody>
      </p:sp>
      <p:sp>
        <p:nvSpPr>
          <p:cNvPr id="16" name="Text 13"/>
          <p:cNvSpPr/>
          <p:nvPr/>
        </p:nvSpPr>
        <p:spPr>
          <a:xfrm>
            <a:off x="1993392" y="2578608"/>
            <a:ext cx="3035808" cy="384048"/>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Colorado</a:t>
            </a:r>
            <a:endParaRPr lang="en-US" sz="1900"/>
          </a:p>
        </p:txBody>
      </p:sp>
      <p:sp>
        <p:nvSpPr>
          <p:cNvPr id="17" name="Shape 14"/>
          <p:cNvSpPr/>
          <p:nvPr/>
        </p:nvSpPr>
        <p:spPr>
          <a:xfrm>
            <a:off x="1600200" y="3063240"/>
            <a:ext cx="292608" cy="292608"/>
          </a:xfrm>
          <a:prstGeom prst="ellipse">
            <a:avLst/>
          </a:prstGeom>
          <a:solidFill>
            <a:srgbClr val="FEAD1C"/>
          </a:solidFill>
          <a:ln w="12700">
            <a:solidFill>
              <a:srgbClr val="FEAD1C"/>
            </a:solidFill>
            <a:prstDash val="solid"/>
          </a:ln>
        </p:spPr>
        <p:txBody>
          <a:bodyPr/>
          <a:lstStyle/>
          <a:p>
            <a:endParaRPr lang="en-US"/>
          </a:p>
        </p:txBody>
      </p:sp>
      <p:sp>
        <p:nvSpPr>
          <p:cNvPr id="18" name="Text 15"/>
          <p:cNvSpPr/>
          <p:nvPr/>
        </p:nvSpPr>
        <p:spPr>
          <a:xfrm>
            <a:off x="1600200" y="3063240"/>
            <a:ext cx="292608" cy="292608"/>
          </a:xfrm>
          <a:prstGeom prst="rect">
            <a:avLst/>
          </a:prstGeom>
          <a:noFill/>
          <a:ln/>
        </p:spPr>
        <p:txBody>
          <a:bodyPr wrap="square" lIns="0" tIns="0" rIns="0" bIns="0" rtlCol="0" anchor="ctr"/>
          <a:lstStyle/>
          <a:p>
            <a:pPr marL="0" indent="0" algn="ctr">
              <a:buNone/>
            </a:pPr>
            <a:r>
              <a:rPr lang="en-US" sz="900" b="1">
                <a:solidFill>
                  <a:srgbClr val="1A1A1A"/>
                </a:solidFill>
                <a:latin typeface="Calibri" pitchFamily="34" charset="0"/>
                <a:ea typeface="Calibri" pitchFamily="34" charset="-122"/>
                <a:cs typeface="Calibri" pitchFamily="34" charset="-120"/>
              </a:rPr>
              <a:t>04</a:t>
            </a:r>
            <a:endParaRPr lang="en-US" sz="900"/>
          </a:p>
        </p:txBody>
      </p:sp>
      <p:sp>
        <p:nvSpPr>
          <p:cNvPr id="19" name="Text 16"/>
          <p:cNvSpPr/>
          <p:nvPr/>
        </p:nvSpPr>
        <p:spPr>
          <a:xfrm>
            <a:off x="1993392" y="3035808"/>
            <a:ext cx="3035808" cy="384048"/>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Florida</a:t>
            </a:r>
            <a:endParaRPr lang="en-US" sz="1900"/>
          </a:p>
        </p:txBody>
      </p:sp>
      <p:sp>
        <p:nvSpPr>
          <p:cNvPr id="20" name="Shape 17"/>
          <p:cNvSpPr/>
          <p:nvPr/>
        </p:nvSpPr>
        <p:spPr>
          <a:xfrm>
            <a:off x="1600200" y="3520440"/>
            <a:ext cx="292608" cy="292608"/>
          </a:xfrm>
          <a:prstGeom prst="ellipse">
            <a:avLst/>
          </a:prstGeom>
          <a:solidFill>
            <a:srgbClr val="FEAD1C"/>
          </a:solidFill>
          <a:ln w="12700">
            <a:solidFill>
              <a:srgbClr val="FEAD1C"/>
            </a:solidFill>
            <a:prstDash val="solid"/>
          </a:ln>
        </p:spPr>
        <p:txBody>
          <a:bodyPr/>
          <a:lstStyle/>
          <a:p>
            <a:endParaRPr lang="en-US"/>
          </a:p>
        </p:txBody>
      </p:sp>
      <p:sp>
        <p:nvSpPr>
          <p:cNvPr id="21" name="Text 18"/>
          <p:cNvSpPr/>
          <p:nvPr/>
        </p:nvSpPr>
        <p:spPr>
          <a:xfrm>
            <a:off x="1600200" y="3520440"/>
            <a:ext cx="292608" cy="292608"/>
          </a:xfrm>
          <a:prstGeom prst="rect">
            <a:avLst/>
          </a:prstGeom>
          <a:noFill/>
          <a:ln/>
        </p:spPr>
        <p:txBody>
          <a:bodyPr wrap="square" lIns="0" tIns="0" rIns="0" bIns="0" rtlCol="0" anchor="ctr"/>
          <a:lstStyle/>
          <a:p>
            <a:pPr marL="0" indent="0" algn="ctr">
              <a:buNone/>
            </a:pPr>
            <a:r>
              <a:rPr lang="en-US" sz="900" b="1">
                <a:solidFill>
                  <a:srgbClr val="1A1A1A"/>
                </a:solidFill>
                <a:latin typeface="Calibri" pitchFamily="34" charset="0"/>
                <a:ea typeface="Calibri" pitchFamily="34" charset="-122"/>
                <a:cs typeface="Calibri" pitchFamily="34" charset="-120"/>
              </a:rPr>
              <a:t>05</a:t>
            </a:r>
            <a:endParaRPr lang="en-US" sz="900"/>
          </a:p>
        </p:txBody>
      </p:sp>
      <p:sp>
        <p:nvSpPr>
          <p:cNvPr id="22" name="Text 19"/>
          <p:cNvSpPr/>
          <p:nvPr/>
        </p:nvSpPr>
        <p:spPr>
          <a:xfrm>
            <a:off x="1993392" y="3493008"/>
            <a:ext cx="3035808" cy="384048"/>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Delaware</a:t>
            </a:r>
            <a:endParaRPr lang="en-US" sz="1900"/>
          </a:p>
        </p:txBody>
      </p:sp>
      <p:sp>
        <p:nvSpPr>
          <p:cNvPr id="23" name="Text 20"/>
          <p:cNvSpPr/>
          <p:nvPr/>
        </p:nvSpPr>
        <p:spPr>
          <a:xfrm>
            <a:off x="5413248" y="1353312"/>
            <a:ext cx="3429000" cy="219456"/>
          </a:xfrm>
          <a:prstGeom prst="rect">
            <a:avLst/>
          </a:prstGeom>
          <a:noFill/>
          <a:ln/>
        </p:spPr>
        <p:txBody>
          <a:bodyPr wrap="square" lIns="0" tIns="0" rIns="0" bIns="0" rtlCol="0" anchor="ctr"/>
          <a:lstStyle/>
          <a:p>
            <a:pPr marL="0" indent="0">
              <a:buNone/>
            </a:pPr>
            <a:r>
              <a:rPr lang="en-US" sz="900" b="1" kern="0" spc="300">
                <a:solidFill>
                  <a:srgbClr val="FEAD1C"/>
                </a:solidFill>
                <a:latin typeface="Calibri" pitchFamily="34" charset="0"/>
                <a:ea typeface="Calibri" pitchFamily="34" charset="-122"/>
                <a:cs typeface="Calibri" pitchFamily="34" charset="-120"/>
              </a:rPr>
              <a:t>VOLUNTEER EVENTS</a:t>
            </a:r>
            <a:endParaRPr lang="en-US" sz="900"/>
          </a:p>
        </p:txBody>
      </p:sp>
      <p:sp>
        <p:nvSpPr>
          <p:cNvPr id="24" name="Shape 21"/>
          <p:cNvSpPr/>
          <p:nvPr/>
        </p:nvSpPr>
        <p:spPr>
          <a:xfrm>
            <a:off x="5413248" y="1700784"/>
            <a:ext cx="256032" cy="256032"/>
          </a:xfrm>
          <a:prstGeom prst="ellipse">
            <a:avLst/>
          </a:prstGeom>
          <a:solidFill>
            <a:srgbClr val="FEAD1C"/>
          </a:solidFill>
          <a:ln w="12700">
            <a:solidFill>
              <a:srgbClr val="FEAD1C"/>
            </a:solidFill>
            <a:prstDash val="solid"/>
          </a:ln>
        </p:spPr>
        <p:txBody>
          <a:bodyPr/>
          <a:lstStyle/>
          <a:p>
            <a:endParaRPr lang="en-US"/>
          </a:p>
        </p:txBody>
      </p:sp>
      <p:sp>
        <p:nvSpPr>
          <p:cNvPr id="25" name="Text 22"/>
          <p:cNvSpPr/>
          <p:nvPr/>
        </p:nvSpPr>
        <p:spPr>
          <a:xfrm>
            <a:off x="5760720" y="1664208"/>
            <a:ext cx="3108960" cy="365760"/>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New York City</a:t>
            </a:r>
            <a:endParaRPr lang="en-US" sz="1900"/>
          </a:p>
        </p:txBody>
      </p:sp>
      <p:sp>
        <p:nvSpPr>
          <p:cNvPr id="27" name="Text 24"/>
          <p:cNvSpPr/>
          <p:nvPr/>
        </p:nvSpPr>
        <p:spPr>
          <a:xfrm>
            <a:off x="5760720" y="2039112"/>
            <a:ext cx="3108960" cy="201168"/>
          </a:xfrm>
          <a:prstGeom prst="rect">
            <a:avLst/>
          </a:prstGeom>
          <a:noFill/>
          <a:ln/>
        </p:spPr>
        <p:txBody>
          <a:bodyPr wrap="square" lIns="0" tIns="0" rIns="0" bIns="0" rtlCol="0" anchor="ctr"/>
          <a:lstStyle/>
          <a:p>
            <a:pPr marL="0" indent="0">
              <a:buNone/>
            </a:pPr>
            <a:r>
              <a:rPr lang="en-US" sz="1100" i="1">
                <a:solidFill>
                  <a:srgbClr val="FEAD1C"/>
                </a:solidFill>
                <a:latin typeface="Calibri" pitchFamily="34" charset="0"/>
                <a:ea typeface="Calibri" pitchFamily="34" charset="-122"/>
                <a:cs typeface="Calibri" pitchFamily="34" charset="-120"/>
              </a:rPr>
              <a:t>November 2026</a:t>
            </a:r>
            <a:endParaRPr lang="en-US" sz="1100"/>
          </a:p>
        </p:txBody>
      </p:sp>
      <p:sp>
        <p:nvSpPr>
          <p:cNvPr id="28" name="Shape 25"/>
          <p:cNvSpPr/>
          <p:nvPr/>
        </p:nvSpPr>
        <p:spPr>
          <a:xfrm>
            <a:off x="5413248" y="2944368"/>
            <a:ext cx="256032" cy="256032"/>
          </a:xfrm>
          <a:prstGeom prst="ellipse">
            <a:avLst/>
          </a:prstGeom>
          <a:solidFill>
            <a:srgbClr val="FEAD1C"/>
          </a:solidFill>
          <a:ln w="12700">
            <a:solidFill>
              <a:srgbClr val="FEAD1C"/>
            </a:solidFill>
            <a:prstDash val="solid"/>
          </a:ln>
        </p:spPr>
        <p:txBody>
          <a:bodyPr/>
          <a:lstStyle/>
          <a:p>
            <a:endParaRPr lang="en-US"/>
          </a:p>
        </p:txBody>
      </p:sp>
      <p:sp>
        <p:nvSpPr>
          <p:cNvPr id="29" name="Text 26"/>
          <p:cNvSpPr/>
          <p:nvPr/>
        </p:nvSpPr>
        <p:spPr>
          <a:xfrm>
            <a:off x="5760720" y="2907792"/>
            <a:ext cx="3108960" cy="365760"/>
          </a:xfrm>
          <a:prstGeom prst="rect">
            <a:avLst/>
          </a:prstGeom>
          <a:noFill/>
          <a:ln/>
        </p:spPr>
        <p:txBody>
          <a:bodyPr wrap="square" lIns="0" tIns="0" rIns="0" bIns="0" rtlCol="0" anchor="ctr"/>
          <a:lstStyle/>
          <a:p>
            <a:pPr marL="0" indent="0">
              <a:buNone/>
            </a:pPr>
            <a:r>
              <a:rPr lang="en-US" sz="1900" b="1">
                <a:solidFill>
                  <a:srgbClr val="FFFFFF"/>
                </a:solidFill>
                <a:latin typeface="Calibri" pitchFamily="34" charset="0"/>
                <a:ea typeface="Calibri" pitchFamily="34" charset="-122"/>
                <a:cs typeface="Calibri" pitchFamily="34" charset="-120"/>
              </a:rPr>
              <a:t>San Francisco</a:t>
            </a:r>
            <a:endParaRPr lang="en-US" sz="1900"/>
          </a:p>
        </p:txBody>
      </p:sp>
      <p:sp>
        <p:nvSpPr>
          <p:cNvPr id="31" name="Text 28"/>
          <p:cNvSpPr/>
          <p:nvPr/>
        </p:nvSpPr>
        <p:spPr>
          <a:xfrm>
            <a:off x="5760720" y="3263168"/>
            <a:ext cx="3108960" cy="201168"/>
          </a:xfrm>
          <a:prstGeom prst="rect">
            <a:avLst/>
          </a:prstGeom>
          <a:noFill/>
          <a:ln/>
        </p:spPr>
        <p:txBody>
          <a:bodyPr wrap="square" lIns="0" tIns="0" rIns="0" bIns="0" rtlCol="0" anchor="ctr"/>
          <a:lstStyle/>
          <a:p>
            <a:pPr marL="0" indent="0">
              <a:buNone/>
            </a:pPr>
            <a:r>
              <a:rPr lang="en-US" sz="1100" i="1">
                <a:solidFill>
                  <a:srgbClr val="FEAD1C"/>
                </a:solidFill>
                <a:latin typeface="Calibri" pitchFamily="34" charset="0"/>
                <a:ea typeface="Calibri" pitchFamily="34" charset="-122"/>
                <a:cs typeface="Calibri" pitchFamily="34" charset="-120"/>
              </a:rPr>
              <a:t>December 2026</a:t>
            </a:r>
            <a:endParaRPr lang="en-US" sz="1100"/>
          </a:p>
        </p:txBody>
      </p:sp>
      <p:sp>
        <p:nvSpPr>
          <p:cNvPr id="32" name="Shape 29"/>
          <p:cNvSpPr/>
          <p:nvPr/>
        </p:nvSpPr>
        <p:spPr>
          <a:xfrm>
            <a:off x="1600200" y="3840480"/>
            <a:ext cx="7223760" cy="45720"/>
          </a:xfrm>
          <a:prstGeom prst="rect">
            <a:avLst/>
          </a:prstGeom>
          <a:solidFill>
            <a:srgbClr val="FEAD1C"/>
          </a:solidFill>
          <a:ln w="12700">
            <a:solidFill>
              <a:srgbClr val="FEAD1C"/>
            </a:solidFill>
            <a:prstDash val="solid"/>
          </a:ln>
        </p:spPr>
        <p:txBody>
          <a:bodyPr/>
          <a:lstStyle/>
          <a:p>
            <a:endParaRPr lang="en-US"/>
          </a:p>
        </p:txBody>
      </p:sp>
      <p:sp>
        <p:nvSpPr>
          <p:cNvPr id="33" name="Shape 30"/>
          <p:cNvSpPr/>
          <p:nvPr/>
        </p:nvSpPr>
        <p:spPr>
          <a:xfrm>
            <a:off x="1600200" y="3895344"/>
            <a:ext cx="146304" cy="146304"/>
          </a:xfrm>
          <a:prstGeom prst="rect">
            <a:avLst/>
          </a:prstGeom>
          <a:solidFill>
            <a:srgbClr val="FEAD1C"/>
          </a:solidFill>
          <a:ln w="12700">
            <a:solidFill>
              <a:srgbClr val="FEAD1C"/>
            </a:solidFill>
            <a:prstDash val="solid"/>
          </a:ln>
        </p:spPr>
        <p:txBody>
          <a:bodyPr/>
          <a:lstStyle/>
          <a:p>
            <a:endParaRPr lang="en-US"/>
          </a:p>
        </p:txBody>
      </p:sp>
      <p:sp>
        <p:nvSpPr>
          <p:cNvPr id="34" name="Text 31"/>
          <p:cNvSpPr/>
          <p:nvPr/>
        </p:nvSpPr>
        <p:spPr>
          <a:xfrm>
            <a:off x="1847088" y="3867912"/>
            <a:ext cx="6858000" cy="219456"/>
          </a:xfrm>
          <a:prstGeom prst="rect">
            <a:avLst/>
          </a:prstGeom>
          <a:noFill/>
          <a:ln/>
        </p:spPr>
        <p:txBody>
          <a:bodyPr wrap="square" lIns="0" tIns="0" rIns="0" bIns="0" rtlCol="0" anchor="ctr"/>
          <a:lstStyle/>
          <a:p>
            <a:pPr marL="0" indent="0">
              <a:buNone/>
            </a:pPr>
            <a:r>
              <a:rPr lang="en-US" sz="1150" i="1">
                <a:solidFill>
                  <a:srgbClr val="FFFFFF"/>
                </a:solidFill>
                <a:latin typeface="Calibri" pitchFamily="34" charset="0"/>
                <a:ea typeface="Calibri" pitchFamily="34" charset="-122"/>
                <a:cs typeface="Calibri" pitchFamily="34" charset="-120"/>
              </a:rPr>
              <a:t>5 additional grant markets to be selected for 2027</a:t>
            </a:r>
            <a:endParaRPr lang="en-US" sz="11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9AAC8-923C-4C9B-6FD4-49A31308480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16FA171-7299-A465-55B3-0AC0C327013B}"/>
              </a:ext>
            </a:extLst>
          </p:cNvPr>
          <p:cNvPicPr>
            <a:picLocks noChangeAspect="1"/>
          </p:cNvPicPr>
          <p:nvPr/>
        </p:nvPicPr>
        <p:blipFill>
          <a:blip r:embed="rId2"/>
          <a:srcRect/>
          <a:stretch/>
        </p:blipFill>
        <p:spPr>
          <a:xfrm>
            <a:off x="0" y="5359"/>
            <a:ext cx="9134472" cy="5138141"/>
          </a:xfrm>
          <a:prstGeom prst="rect">
            <a:avLst/>
          </a:prstGeom>
        </p:spPr>
      </p:pic>
      <p:sp>
        <p:nvSpPr>
          <p:cNvPr id="6" name="Title 5">
            <a:extLst>
              <a:ext uri="{FF2B5EF4-FFF2-40B4-BE49-F238E27FC236}">
                <a16:creationId xmlns:a16="http://schemas.microsoft.com/office/drawing/2014/main" id="{94072FAB-7BC9-5520-19DD-79FD12301AFF}"/>
              </a:ext>
            </a:extLst>
          </p:cNvPr>
          <p:cNvSpPr>
            <a:spLocks noGrp="1"/>
          </p:cNvSpPr>
          <p:nvPr>
            <p:ph type="title"/>
          </p:nvPr>
        </p:nvSpPr>
        <p:spPr>
          <a:xfrm>
            <a:off x="326302" y="88168"/>
            <a:ext cx="7484374" cy="922637"/>
          </a:xfrm>
        </p:spPr>
        <p:txBody>
          <a:bodyPr/>
          <a:lstStyle/>
          <a:p>
            <a:r>
              <a:rPr lang="en-US" sz="3000">
                <a:solidFill>
                  <a:srgbClr val="FCAF17"/>
                </a:solidFill>
                <a:latin typeface="Verdana" panose="020B0604030504040204" pitchFamily="34" charset="0"/>
                <a:ea typeface="Verdana" panose="020B0604030504040204" pitchFamily="34" charset="0"/>
                <a:cs typeface="Verdana" panose="020B0604030504040204" pitchFamily="34" charset="0"/>
              </a:rPr>
              <a:t>Be ready!</a:t>
            </a:r>
            <a:br>
              <a:rPr lang="en-US" sz="3000">
                <a:solidFill>
                  <a:srgbClr val="FCAF17"/>
                </a:solidFill>
                <a:latin typeface="Verdana" panose="020B0604030504040204" pitchFamily="34" charset="0"/>
                <a:ea typeface="Verdana" panose="020B0604030504040204" pitchFamily="34" charset="0"/>
                <a:cs typeface="Verdana" panose="020B0604030504040204" pitchFamily="34" charset="0"/>
              </a:rPr>
            </a:br>
            <a:r>
              <a:rPr lang="en-US" sz="2500">
                <a:solidFill>
                  <a:srgbClr val="DD5828"/>
                </a:solidFill>
                <a:latin typeface="Verdana" panose="020B0604030504040204" pitchFamily="34" charset="0"/>
                <a:ea typeface="Verdana" panose="020B0604030504040204" pitchFamily="34" charset="0"/>
                <a:cs typeface="Verdana" panose="020B0604030504040204" pitchFamily="34" charset="0"/>
              </a:rPr>
              <a:t>Tips for emergency hunger relief</a:t>
            </a:r>
            <a:endParaRPr lang="en-US" sz="2000" b="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 name="Diagram 2">
            <a:extLst>
              <a:ext uri="{FF2B5EF4-FFF2-40B4-BE49-F238E27FC236}">
                <a16:creationId xmlns:a16="http://schemas.microsoft.com/office/drawing/2014/main" id="{3414F0DF-68E5-33DA-FBFE-FA4E168AD5CC}"/>
              </a:ext>
            </a:extLst>
          </p:cNvPr>
          <p:cNvGraphicFramePr/>
          <p:nvPr/>
        </p:nvGraphicFramePr>
        <p:xfrm>
          <a:off x="326302" y="1010805"/>
          <a:ext cx="4984096" cy="33807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A590DF3E-AD7F-48E0-B585-A5F6A08BD982}"/>
              </a:ext>
            </a:extLst>
          </p:cNvPr>
          <p:cNvPicPr>
            <a:picLocks noChangeAspect="1"/>
          </p:cNvPicPr>
          <p:nvPr/>
        </p:nvPicPr>
        <p:blipFill>
          <a:blip r:embed="rId8"/>
          <a:stretch>
            <a:fillRect/>
          </a:stretch>
        </p:blipFill>
        <p:spPr>
          <a:xfrm>
            <a:off x="5681259" y="1227184"/>
            <a:ext cx="2257254" cy="2947961"/>
          </a:xfrm>
          <a:prstGeom prst="roundRect">
            <a:avLst>
              <a:gd name="adj" fmla="val 11111"/>
            </a:avLst>
          </a:prstGeom>
          <a:ln w="190500" cap="rnd">
            <a:solidFill>
              <a:schemeClr val="accent1"/>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9" name="Speech Bubble: Rectangle with Corners Rounded 8">
            <a:extLst>
              <a:ext uri="{FF2B5EF4-FFF2-40B4-BE49-F238E27FC236}">
                <a16:creationId xmlns:a16="http://schemas.microsoft.com/office/drawing/2014/main" id="{80ECA6BA-3495-08CC-A1AD-76F7A0BB29F3}"/>
              </a:ext>
            </a:extLst>
          </p:cNvPr>
          <p:cNvSpPr/>
          <p:nvPr/>
        </p:nvSpPr>
        <p:spPr bwMode="auto">
          <a:xfrm>
            <a:off x="6371600" y="3916316"/>
            <a:ext cx="2446098" cy="768046"/>
          </a:xfrm>
          <a:prstGeom prst="wedgeRoundRectCallou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31774" rtl="0" eaLnBrk="1" fontAlgn="base" latinLnBrk="0" hangingPunct="1">
              <a:lnSpc>
                <a:spcPct val="100000"/>
              </a:lnSpc>
              <a:spcBef>
                <a:spcPct val="50000"/>
              </a:spcBef>
              <a:spcAft>
                <a:spcPct val="0"/>
              </a:spcAft>
              <a:buClrTx/>
              <a:buSzTx/>
              <a:buFontTx/>
              <a:buNone/>
              <a:tabLst/>
              <a:defRPr/>
            </a:pPr>
            <a:r>
              <a:rPr kumimoji="0" lang="en-US" sz="1200" b="0" i="0" u="none" strike="noStrike" kern="0" cap="none" spc="0" normalizeH="0" baseline="0" noProof="0">
                <a:ln>
                  <a:noFill/>
                </a:ln>
                <a:solidFill>
                  <a:srgbClr val="000000"/>
                </a:solidFill>
                <a:effectLst/>
                <a:uLnTx/>
                <a:uFillTx/>
                <a:latin typeface="Verdana"/>
                <a:ea typeface="ＭＳ Ｐゴシック"/>
                <a:cs typeface="+mn-cs"/>
                <a:sym typeface="Arial"/>
              </a:rPr>
              <a:t>*Take a deeper dive with Y-USA’s </a:t>
            </a:r>
            <a:r>
              <a:rPr kumimoji="0" lang="en-US" sz="1200" b="0" i="0" u="none" strike="noStrike" kern="0" cap="none" spc="0" normalizeH="0" baseline="0" noProof="0">
                <a:ln>
                  <a:noFill/>
                </a:ln>
                <a:solidFill>
                  <a:srgbClr val="F47920">
                    <a:lumMod val="75000"/>
                  </a:srgbClr>
                </a:solidFill>
                <a:effectLst/>
                <a:uLnTx/>
                <a:uFillTx/>
                <a:latin typeface="Verdana"/>
                <a:ea typeface="ＭＳ Ｐゴシック"/>
                <a:cs typeface="+mn-cs"/>
                <a:sym typeface="Arial"/>
                <a:hlinkClick r:id="rId9">
                  <a:extLst>
                    <a:ext uri="{A12FA001-AC4F-418D-AE19-62706E023703}">
                      <ahyp:hlinkClr xmlns:ahyp="http://schemas.microsoft.com/office/drawing/2018/hyperlinkcolor" val="tx"/>
                    </a:ext>
                  </a:extLst>
                </a:hlinkClick>
              </a:rPr>
              <a:t>Emergency Hunger Relief Toolkit</a:t>
            </a:r>
            <a:endParaRPr kumimoji="0" lang="en-US" sz="1200" b="0" i="0" u="none" strike="noStrike" kern="0" cap="none" spc="0" normalizeH="0" baseline="0" noProof="0">
              <a:ln>
                <a:noFill/>
              </a:ln>
              <a:solidFill>
                <a:srgbClr val="F47920">
                  <a:lumMod val="75000"/>
                </a:srgbClr>
              </a:solidFill>
              <a:effectLst/>
              <a:uLnTx/>
              <a:uFillTx/>
              <a:latin typeface="Verdana"/>
              <a:ea typeface="ＭＳ Ｐゴシック"/>
              <a:cs typeface="+mn-cs"/>
              <a:sym typeface="Arial"/>
            </a:endParaRPr>
          </a:p>
        </p:txBody>
      </p:sp>
    </p:spTree>
    <p:extLst>
      <p:ext uri="{BB962C8B-B14F-4D97-AF65-F5344CB8AC3E}">
        <p14:creationId xmlns:p14="http://schemas.microsoft.com/office/powerpoint/2010/main" val="142794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3B0BC-C0A9-4DC3-E21B-56EE26DA620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C872C2E-0B4D-70C2-66BB-22C7E94D0AB7}"/>
              </a:ext>
            </a:extLst>
          </p:cNvPr>
          <p:cNvPicPr>
            <a:picLocks noChangeAspect="1"/>
          </p:cNvPicPr>
          <p:nvPr/>
        </p:nvPicPr>
        <p:blipFill>
          <a:blip r:embed="rId2"/>
          <a:srcRect/>
          <a:stretch/>
        </p:blipFill>
        <p:spPr>
          <a:xfrm>
            <a:off x="4763" y="2680"/>
            <a:ext cx="9139235" cy="5140819"/>
          </a:xfrm>
          <a:prstGeom prst="rect">
            <a:avLst/>
          </a:prstGeom>
        </p:spPr>
      </p:pic>
      <p:sp>
        <p:nvSpPr>
          <p:cNvPr id="7" name="Title 5">
            <a:extLst>
              <a:ext uri="{FF2B5EF4-FFF2-40B4-BE49-F238E27FC236}">
                <a16:creationId xmlns:a16="http://schemas.microsoft.com/office/drawing/2014/main" id="{6EAB4603-1BBB-694E-F3C5-B20F68C30FDA}"/>
              </a:ext>
            </a:extLst>
          </p:cNvPr>
          <p:cNvSpPr txBox="1">
            <a:spLocks/>
          </p:cNvSpPr>
          <p:nvPr/>
        </p:nvSpPr>
        <p:spPr bwMode="black">
          <a:xfrm>
            <a:off x="1484768" y="1526363"/>
            <a:ext cx="7269934" cy="61525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0" cap="all" spc="0" normalizeH="0" baseline="0" noProof="0">
                <a:ln>
                  <a:noFill/>
                </a:ln>
                <a:solidFill>
                  <a:srgbClr val="FFFFFF"/>
                </a:solidFill>
                <a:effectLst/>
                <a:uLnTx/>
                <a:uFillTx/>
                <a:latin typeface="Verdana"/>
                <a:ea typeface="ＭＳ Ｐゴシック"/>
              </a:rPr>
              <a:t>Apply your learnings</a:t>
            </a:r>
          </a:p>
        </p:txBody>
      </p:sp>
      <p:sp>
        <p:nvSpPr>
          <p:cNvPr id="3" name="Content Placeholder 2">
            <a:extLst>
              <a:ext uri="{FF2B5EF4-FFF2-40B4-BE49-F238E27FC236}">
                <a16:creationId xmlns:a16="http://schemas.microsoft.com/office/drawing/2014/main" id="{1C8FC5B3-CDF5-15A0-076C-9B5A8B8F89E3}"/>
              </a:ext>
            </a:extLst>
          </p:cNvPr>
          <p:cNvSpPr txBox="1">
            <a:spLocks/>
          </p:cNvSpPr>
          <p:nvPr/>
        </p:nvSpPr>
        <p:spPr bwMode="black">
          <a:xfrm>
            <a:off x="1484768" y="2141621"/>
            <a:ext cx="6862596" cy="309694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l" rtl="0" eaLnBrk="1" fontAlgn="base" hangingPunct="1">
              <a:spcBef>
                <a:spcPct val="50000"/>
              </a:spcBef>
              <a:spcAft>
                <a:spcPct val="0"/>
              </a:spcAft>
              <a:defRPr sz="2000">
                <a:solidFill>
                  <a:schemeClr val="bg1"/>
                </a:solidFill>
                <a:latin typeface="+mn-lt"/>
                <a:ea typeface="+mn-ea"/>
                <a:cs typeface="+mn-cs"/>
              </a:defRPr>
            </a:lvl1pPr>
            <a:lvl2pPr marL="167851" indent="-166660" algn="l" rtl="0" eaLnBrk="1" fontAlgn="base" hangingPunct="1">
              <a:spcBef>
                <a:spcPct val="100000"/>
              </a:spcBef>
              <a:spcAft>
                <a:spcPct val="0"/>
              </a:spcAft>
              <a:buSzPct val="80000"/>
              <a:buChar char="•"/>
              <a:defRPr sz="2000">
                <a:solidFill>
                  <a:schemeClr val="bg1"/>
                </a:solidFill>
                <a:latin typeface="+mn-lt"/>
                <a:ea typeface="+mn-ea"/>
              </a:defRPr>
            </a:lvl2pPr>
            <a:lvl3pPr marL="520213" indent="-171422" algn="l" rtl="0" eaLnBrk="1" fontAlgn="base" hangingPunct="1">
              <a:spcBef>
                <a:spcPct val="25000"/>
              </a:spcBef>
              <a:spcAft>
                <a:spcPct val="0"/>
              </a:spcAft>
              <a:buChar char="–"/>
              <a:defRPr sz="2000">
                <a:solidFill>
                  <a:schemeClr val="bg1"/>
                </a:solidFill>
                <a:latin typeface="+mn-lt"/>
                <a:ea typeface="+mn-ea"/>
              </a:defRPr>
            </a:lvl3pPr>
            <a:lvl4pPr marL="840434" indent="-171422" algn="l" rtl="0" eaLnBrk="1" fontAlgn="base" hangingPunct="1">
              <a:spcBef>
                <a:spcPct val="25000"/>
              </a:spcBef>
              <a:spcAft>
                <a:spcPct val="0"/>
              </a:spcAft>
              <a:buSzPct val="80000"/>
              <a:buChar char="•"/>
              <a:defRPr sz="2000">
                <a:solidFill>
                  <a:schemeClr val="bg1"/>
                </a:solidFill>
                <a:latin typeface="+mn-lt"/>
                <a:ea typeface="+mn-ea"/>
              </a:defRPr>
            </a:lvl4pPr>
            <a:lvl5pPr marL="1205894" indent="-171422" algn="l" rtl="0" eaLnBrk="1" fontAlgn="base" hangingPunct="1">
              <a:spcBef>
                <a:spcPct val="25000"/>
              </a:spcBef>
              <a:spcAft>
                <a:spcPct val="0"/>
              </a:spcAft>
              <a:buChar char="–"/>
              <a:defRPr sz="2000">
                <a:solidFill>
                  <a:schemeClr val="bg1"/>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a:lstStyle>
          <a:p>
            <a:pPr marL="285750" marR="0" lvl="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1800" b="0" i="0" u="none" strike="noStrike" kern="0" cap="none" spc="0" normalizeH="0" baseline="0" noProof="0">
                <a:ln>
                  <a:noFill/>
                </a:ln>
                <a:solidFill>
                  <a:srgbClr val="FFFFFF"/>
                </a:solidFill>
                <a:effectLst/>
                <a:uLnTx/>
                <a:uFillTx/>
                <a:latin typeface="Verdana"/>
                <a:ea typeface="ＭＳ Ｐゴシック"/>
                <a:cs typeface="+mn-cs"/>
              </a:rPr>
              <a:t>How have you responded with hunger relief in times of disaster? </a:t>
            </a:r>
          </a:p>
          <a:p>
            <a:pPr marL="285750" marR="0" lvl="0" indent="-285750" algn="l" defTabSz="914400" rtl="0" eaLnBrk="1" fontAlgn="base" latinLnBrk="0" hangingPunct="1">
              <a:lnSpc>
                <a:spcPct val="100000"/>
              </a:lnSpc>
              <a:spcBef>
                <a:spcPct val="50000"/>
              </a:spcBef>
              <a:spcAft>
                <a:spcPct val="0"/>
              </a:spcAft>
              <a:buClrTx/>
              <a:buSzTx/>
              <a:buFont typeface="Arial" panose="020B0604020202020204" pitchFamily="34" charset="0"/>
              <a:buChar char="•"/>
              <a:tabLst/>
              <a:defRPr/>
            </a:pPr>
            <a:r>
              <a:rPr kumimoji="0" lang="en-US" sz="1800" b="0" i="0" u="none" strike="noStrike" kern="0" cap="none" spc="0" normalizeH="0" baseline="0" noProof="0">
                <a:ln>
                  <a:noFill/>
                </a:ln>
                <a:solidFill>
                  <a:srgbClr val="FFFFFF"/>
                </a:solidFill>
                <a:effectLst/>
                <a:uLnTx/>
                <a:uFillTx/>
                <a:latin typeface="Verdana"/>
                <a:ea typeface="ＭＳ Ｐゴシック"/>
                <a:cs typeface="+mn-cs"/>
              </a:rPr>
              <a:t>What tips/strategies are you taking away from this conversation to support your response in the future?</a:t>
            </a:r>
            <a:endParaRPr lang="en-US" sz="1800">
              <a:solidFill>
                <a:srgbClr val="FFFFFF"/>
              </a:solidFill>
              <a:latin typeface="Verdana"/>
              <a:ea typeface="ＭＳ Ｐゴシック"/>
            </a:endParaRPr>
          </a:p>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Verdana"/>
              <a:ea typeface="ＭＳ Ｐゴシック"/>
              <a:cs typeface="+mn-cs"/>
            </a:endParaRPr>
          </a:p>
        </p:txBody>
      </p:sp>
      <p:pic>
        <p:nvPicPr>
          <p:cNvPr id="8" name="Picture 7">
            <a:extLst>
              <a:ext uri="{FF2B5EF4-FFF2-40B4-BE49-F238E27FC236}">
                <a16:creationId xmlns:a16="http://schemas.microsoft.com/office/drawing/2014/main" id="{AE6B1578-C1BA-1B26-FA99-5A3662F3621C}"/>
              </a:ext>
            </a:extLst>
          </p:cNvPr>
          <p:cNvPicPr>
            <a:picLocks noChangeAspect="1"/>
          </p:cNvPicPr>
          <p:nvPr/>
        </p:nvPicPr>
        <p:blipFill>
          <a:blip r:embed="rId3"/>
          <a:stretch>
            <a:fillRect/>
          </a:stretch>
        </p:blipFill>
        <p:spPr>
          <a:xfrm>
            <a:off x="3957948" y="3541312"/>
            <a:ext cx="1228103" cy="1481881"/>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245450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AB78E-A00C-61D4-F00E-DAB7CC19E2E4}"/>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1E34F62-9545-1368-E100-2BF0D0B4A444}"/>
              </a:ext>
            </a:extLst>
          </p:cNvPr>
          <p:cNvSpPr/>
          <p:nvPr/>
        </p:nvSpPr>
        <p:spPr bwMode="auto">
          <a:xfrm>
            <a:off x="4523509" y="4024745"/>
            <a:ext cx="4502727" cy="921328"/>
          </a:xfrm>
          <a:prstGeom prst="round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endParaRPr>
          </a:p>
        </p:txBody>
      </p:sp>
      <p:sp>
        <p:nvSpPr>
          <p:cNvPr id="15" name="TextBox 14">
            <a:extLst>
              <a:ext uri="{FF2B5EF4-FFF2-40B4-BE49-F238E27FC236}">
                <a16:creationId xmlns:a16="http://schemas.microsoft.com/office/drawing/2014/main" id="{3F57F573-6C6F-7D04-9AC9-148A58E98023}"/>
              </a:ext>
            </a:extLst>
          </p:cNvPr>
          <p:cNvSpPr txBox="1"/>
          <p:nvPr/>
        </p:nvSpPr>
        <p:spPr>
          <a:xfrm>
            <a:off x="4700016" y="397976"/>
            <a:ext cx="4188912" cy="4339650"/>
          </a:xfrm>
          <a:prstGeom prst="rect">
            <a:avLst/>
          </a:prstGeom>
          <a:noFill/>
        </p:spPr>
        <p:txBody>
          <a:bodyPr wrap="square" rtlCol="0" anchor="ct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725" b="1" i="0" u="none" strike="noStrike" kern="1200" cap="none" spc="0" normalizeH="0" baseline="0" noProof="0">
                <a:ln>
                  <a:noFill/>
                </a:ln>
                <a:solidFill>
                  <a:srgbClr val="90278D"/>
                </a:solidFill>
                <a:effectLst/>
                <a:uLnTx/>
                <a:uFillTx/>
                <a:latin typeface="Verdana" panose="020B0604030504040204" pitchFamily="34" charset="0"/>
                <a:ea typeface="Verdana" panose="020B0604030504040204" pitchFamily="34" charset="0"/>
                <a:cs typeface="Verdana" panose="020B0604030504040204" pitchFamily="34" charset="0"/>
              </a:rPr>
              <a:t>SIX LEVERS OF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0087CE"/>
                </a:solidFill>
                <a:effectLst/>
                <a:uLnTx/>
                <a:uFillTx/>
                <a:latin typeface="Verdana" panose="020B0604030504040204" pitchFamily="34" charset="0"/>
                <a:ea typeface="Verdana" panose="020B0604030504040204" pitchFamily="34" charset="0"/>
                <a:cs typeface="Verdana" panose="020B0604030504040204" pitchFamily="34" charset="0"/>
              </a:rPr>
              <a:t>ELEVATE CONNECTION​</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Use shared language and stories to strengthen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purpose and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01A28E"/>
                </a:solidFill>
                <a:effectLst/>
                <a:uLnTx/>
                <a:uFillTx/>
                <a:latin typeface="Verdana" panose="020B0604030504040204" pitchFamily="34" charset="0"/>
                <a:ea typeface="Verdana" panose="020B0604030504040204" pitchFamily="34" charset="0"/>
                <a:cs typeface="Verdana" panose="020B0604030504040204" pitchFamily="34" charset="0"/>
              </a:rPr>
              <a:t>PRACTICE CONNECTION SKILLS​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Develop the skills and reinforce the culture that make meaningful connection possible.​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FAAD17"/>
                </a:solidFill>
                <a:effectLst/>
                <a:uLnTx/>
                <a:uFillTx/>
                <a:latin typeface="Verdana" panose="020B0604030504040204" pitchFamily="34" charset="0"/>
                <a:ea typeface="Verdana" panose="020B0604030504040204" pitchFamily="34" charset="0"/>
                <a:cs typeface="Verdana" panose="020B0604030504040204" pitchFamily="34" charset="0"/>
              </a:rPr>
              <a:t>EMBED CONNECTION EVERYWHERE​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Design and deliver experiences that create connection.​</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F27920"/>
                </a:solidFill>
                <a:effectLst/>
                <a:uLnTx/>
                <a:uFillTx/>
                <a:latin typeface="Verdana" panose="020B0604030504040204" pitchFamily="34" charset="0"/>
                <a:ea typeface="Verdana" panose="020B0604030504040204" pitchFamily="34" charset="0"/>
                <a:cs typeface="Verdana" panose="020B0604030504040204" pitchFamily="34" charset="0"/>
              </a:rPr>
              <a:t>CREATE CONNECTED SPACES​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Build physical and digital environments that spark interaction and create access and belonging for all.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EB1C24"/>
                </a:solidFill>
                <a:effectLst/>
                <a:uLnTx/>
                <a:uFillTx/>
                <a:latin typeface="Verdana" panose="020B0604030504040204" pitchFamily="34" charset="0"/>
                <a:ea typeface="Verdana" panose="020B0604030504040204" pitchFamily="34" charset="0"/>
                <a:cs typeface="Verdana" panose="020B0604030504040204" pitchFamily="34" charset="0"/>
              </a:rPr>
              <a:t>INVITE CONTRIBUTION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Provide opportunities for people to share their time, talents, and voices to create change.​</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1" i="0" u="none" strike="noStrike" kern="1200" cap="none" spc="0" normalizeH="0" baseline="0" noProof="0">
                <a:ln>
                  <a:noFill/>
                </a:ln>
                <a:solidFill>
                  <a:srgbClr val="90278D"/>
                </a:solidFill>
                <a:effectLst/>
                <a:uLnTx/>
                <a:uFillTx/>
                <a:latin typeface="Verdana" panose="020B0604030504040204" pitchFamily="34" charset="0"/>
                <a:ea typeface="Verdana" panose="020B0604030504040204" pitchFamily="34" charset="0"/>
                <a:cs typeface="Verdana" panose="020B0604030504040204" pitchFamily="34" charset="0"/>
              </a:rPr>
              <a:t>SUPPORT WELL-BEING​</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25" b="0" i="0" u="none" strike="noStrike" kern="1200" cap="none" spc="0" normalizeH="0" baseline="0" noProof="0">
                <a:ln>
                  <a:noFill/>
                </a:ln>
                <a:solidFill>
                  <a:srgbClr val="FFFFFF">
                    <a:lumMod val="50000"/>
                  </a:srgbClr>
                </a:solidFill>
                <a:effectLst/>
                <a:uLnTx/>
                <a:uFillTx/>
                <a:latin typeface="Verdana" panose="020B0604030504040204" pitchFamily="34" charset="0"/>
                <a:ea typeface="Verdana" panose="020B0604030504040204" pitchFamily="34" charset="0"/>
                <a:cs typeface="Verdana" panose="020B0604030504040204" pitchFamily="34" charset="0"/>
              </a:rPr>
              <a:t>Foster experiences that elevate health and well-being and help all people thrive. ​</a:t>
            </a:r>
          </a:p>
        </p:txBody>
      </p:sp>
      <p:pic>
        <p:nvPicPr>
          <p:cNvPr id="16" name="Graphic 15">
            <a:extLst>
              <a:ext uri="{FF2B5EF4-FFF2-40B4-BE49-F238E27FC236}">
                <a16:creationId xmlns:a16="http://schemas.microsoft.com/office/drawing/2014/main" id="{36BA6C51-D37D-972F-B4E3-A11A78C52B7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36721" y="580596"/>
            <a:ext cx="3917091" cy="3974414"/>
          </a:xfrm>
          <a:prstGeom prst="rect">
            <a:avLst/>
          </a:prstGeom>
        </p:spPr>
      </p:pic>
    </p:spTree>
    <p:extLst>
      <p:ext uri="{BB962C8B-B14F-4D97-AF65-F5344CB8AC3E}">
        <p14:creationId xmlns:p14="http://schemas.microsoft.com/office/powerpoint/2010/main" val="2482301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3B5D4-0CE9-578E-B960-EA21E1D92F6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3B1C3E-2241-7F97-A25E-9D6D6A0916EB}"/>
              </a:ext>
            </a:extLst>
          </p:cNvPr>
          <p:cNvPicPr>
            <a:picLocks noChangeAspect="1"/>
          </p:cNvPicPr>
          <p:nvPr/>
        </p:nvPicPr>
        <p:blipFill>
          <a:blip r:embed="rId2"/>
          <a:srcRect/>
          <a:stretch/>
        </p:blipFill>
        <p:spPr>
          <a:xfrm>
            <a:off x="4763" y="2680"/>
            <a:ext cx="9139235" cy="5140819"/>
          </a:xfrm>
          <a:prstGeom prst="rect">
            <a:avLst/>
          </a:prstGeom>
        </p:spPr>
      </p:pic>
      <p:sp>
        <p:nvSpPr>
          <p:cNvPr id="7" name="Title 5">
            <a:extLst>
              <a:ext uri="{FF2B5EF4-FFF2-40B4-BE49-F238E27FC236}">
                <a16:creationId xmlns:a16="http://schemas.microsoft.com/office/drawing/2014/main" id="{BFC1E4B1-0D12-03B6-11D5-04517D2068B8}"/>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5000" b="1" i="0" u="none" strike="noStrike" kern="0" cap="all" spc="0" normalizeH="0" baseline="0" noProof="0">
                <a:ln>
                  <a:noFill/>
                </a:ln>
                <a:solidFill>
                  <a:srgbClr val="FFFFFF"/>
                </a:solidFill>
                <a:effectLst/>
                <a:uLnTx/>
                <a:uFillTx/>
                <a:latin typeface="Verdana"/>
                <a:ea typeface="ＭＳ Ｐゴシック"/>
                <a:sym typeface="Arial"/>
              </a:rPr>
              <a:t>THANK YOU</a:t>
            </a:r>
          </a:p>
        </p:txBody>
      </p:sp>
      <p:sp>
        <p:nvSpPr>
          <p:cNvPr id="8" name="Title 5">
            <a:extLst>
              <a:ext uri="{FF2B5EF4-FFF2-40B4-BE49-F238E27FC236}">
                <a16:creationId xmlns:a16="http://schemas.microsoft.com/office/drawing/2014/main" id="{DAAA15F2-D4F7-2537-F4B9-7A733A660AFF}"/>
              </a:ext>
            </a:extLst>
          </p:cNvPr>
          <p:cNvSpPr txBox="1">
            <a:spLocks/>
          </p:cNvSpPr>
          <p:nvPr/>
        </p:nvSpPr>
        <p:spPr bwMode="black">
          <a:xfrm>
            <a:off x="1837853" y="2571750"/>
            <a:ext cx="6437015"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lvl="0" indent="0" algn="l" defTabSz="914400" rtl="0" eaLnBrk="1" fontAlgn="base" latinLnBrk="0" hangingPunct="1">
              <a:lnSpc>
                <a:spcPct val="100000"/>
              </a:lnSpc>
              <a:spcBef>
                <a:spcPts val="15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rPr>
              <a:t>Stacey McDaniel</a:t>
            </a:r>
          </a:p>
          <a:p>
            <a:pPr marL="0" marR="0" lvl="0" indent="0" algn="l" defTabSz="914400" rtl="0" eaLnBrk="1" fontAlgn="base" latinLnBrk="0" hangingPunct="1">
              <a:lnSpc>
                <a:spcPct val="100000"/>
              </a:lnSpc>
              <a:spcBef>
                <a:spcPts val="15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rPr>
              <a:t>Director Strategy &amp; Quality Practices, Anti-Hunger</a:t>
            </a:r>
          </a:p>
          <a:p>
            <a:pPr marL="0" marR="0" lvl="0" indent="0" algn="l" defTabSz="914400" rtl="0" eaLnBrk="1" fontAlgn="base" latinLnBrk="0" hangingPunct="1">
              <a:lnSpc>
                <a:spcPct val="100000"/>
              </a:lnSpc>
              <a:spcBef>
                <a:spcPts val="15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rPr>
              <a:t>YMCA of the USA</a:t>
            </a:r>
          </a:p>
          <a:p>
            <a:pPr marL="0" marR="0" lvl="0" indent="0" algn="l" defTabSz="914400" rtl="0" eaLnBrk="1" fontAlgn="base" latinLnBrk="0" hangingPunct="1">
              <a:lnSpc>
                <a:spcPct val="100000"/>
              </a:lnSpc>
              <a:spcBef>
                <a:spcPts val="15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rPr>
              <a:t>312-419-2865</a:t>
            </a:r>
          </a:p>
          <a:p>
            <a:pPr marL="0" marR="0" lvl="0" indent="0" algn="l" defTabSz="914400" rtl="0" eaLnBrk="1" fontAlgn="base" latinLnBrk="0" hangingPunct="1">
              <a:lnSpc>
                <a:spcPct val="100000"/>
              </a:lnSpc>
              <a:spcBef>
                <a:spcPts val="150"/>
              </a:spcBef>
              <a:spcAft>
                <a:spcPct val="0"/>
              </a:spcAft>
              <a:buClrTx/>
              <a:buSzTx/>
              <a:buFontTx/>
              <a:buNone/>
              <a:tabLst/>
              <a:defRPr/>
            </a:pPr>
            <a:r>
              <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hlinkClick r:id="rId3"/>
              </a:rPr>
              <a:t>Stacey.McDaniel@YMCA.net</a:t>
            </a:r>
            <a:endParaRPr kumimoji="0" lang="en-US" sz="1800" b="1" i="0" u="none" strike="noStrike" kern="0" cap="none" spc="0" normalizeH="0" baseline="0" noProof="0">
              <a:ln>
                <a:noFill/>
              </a:ln>
              <a:solidFill>
                <a:srgbClr val="FFFFFF"/>
              </a:solidFill>
              <a:effectLst/>
              <a:uLnTx/>
              <a:uFillTx/>
              <a:latin typeface="Cachet Pro Book" panose="020B0604020204040204"/>
              <a:ea typeface="ＭＳ Ｐゴシック"/>
              <a:sym typeface="Arial"/>
            </a:endParaRPr>
          </a:p>
        </p:txBody>
      </p:sp>
      <p:sp>
        <p:nvSpPr>
          <p:cNvPr id="3" name="Speech Bubble: Rectangle with Corners Rounded 2">
            <a:extLst>
              <a:ext uri="{FF2B5EF4-FFF2-40B4-BE49-F238E27FC236}">
                <a16:creationId xmlns:a16="http://schemas.microsoft.com/office/drawing/2014/main" id="{32E135DE-F6E8-6ED9-D71E-8BE6A825306C}"/>
              </a:ext>
            </a:extLst>
          </p:cNvPr>
          <p:cNvSpPr/>
          <p:nvPr/>
        </p:nvSpPr>
        <p:spPr bwMode="auto">
          <a:xfrm>
            <a:off x="6051883" y="3967328"/>
            <a:ext cx="2863517" cy="640767"/>
          </a:xfrm>
          <a:prstGeom prst="wedgeRoundRectCallou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Verdana" pitchFamily="64" charset="0"/>
                <a:ea typeface="ＭＳ Ｐゴシック" pitchFamily="64" charset="-128"/>
                <a:cs typeface="ＭＳ Ｐゴシック" pitchFamily="64" charset="-128"/>
                <a:sym typeface="Arial"/>
              </a:rPr>
              <a:t>Access resources by joining the Anti-Hunger Community on Link! </a:t>
            </a:r>
          </a:p>
        </p:txBody>
      </p:sp>
      <p:pic>
        <p:nvPicPr>
          <p:cNvPr id="5" name="Picture 4">
            <a:extLst>
              <a:ext uri="{FF2B5EF4-FFF2-40B4-BE49-F238E27FC236}">
                <a16:creationId xmlns:a16="http://schemas.microsoft.com/office/drawing/2014/main" id="{72890625-E36F-27A5-B9D2-6E2FD04690A1}"/>
              </a:ext>
            </a:extLst>
          </p:cNvPr>
          <p:cNvPicPr>
            <a:picLocks noChangeAspect="1"/>
          </p:cNvPicPr>
          <p:nvPr/>
        </p:nvPicPr>
        <p:blipFill>
          <a:blip r:embed="rId4">
            <a:duotone>
              <a:schemeClr val="accent1">
                <a:shade val="45000"/>
                <a:satMod val="135000"/>
              </a:schemeClr>
              <a:prstClr val="white"/>
            </a:duotone>
          </a:blip>
          <a:stretch>
            <a:fillRect/>
          </a:stretch>
        </p:blipFill>
        <p:spPr>
          <a:xfrm>
            <a:off x="7075536" y="1959103"/>
            <a:ext cx="1719988" cy="1730874"/>
          </a:xfrm>
          <a:prstGeom prst="roundRect">
            <a:avLst>
              <a:gd name="adj" fmla="val 4167"/>
            </a:avLst>
          </a:prstGeom>
          <a:solidFill>
            <a:srgbClr val="FFFFFF"/>
          </a:solidFill>
          <a:ln w="76200" cap="sq">
            <a:solidFill>
              <a:schemeClr val="accent1"/>
            </a:solidFill>
            <a:miter lim="800000"/>
          </a:ln>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773258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0423F4-6C4E-426D-A45C-4476C7A8D6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0995C8-BFAE-426D-8FEA-A1D38128B0E4}">
  <ds:schemaRefs>
    <ds:schemaRef ds:uri="http://schemas.microsoft.com/office/2006/metadata/properties"/>
    <ds:schemaRef ds:uri="http://schemas.microsoft.com/office/infopath/2007/PartnerControls"/>
    <ds:schemaRef ds:uri="e9fcb273-2fb4-4271-9cbe-7ae7456ca174"/>
    <ds:schemaRef ds:uri="19195021-7cb9-4af5-8bc8-091a32355777"/>
  </ds:schemaRefs>
</ds:datastoreItem>
</file>

<file path=customXml/itemProps3.xml><?xml version="1.0" encoding="utf-8"?>
<ds:datastoreItem xmlns:ds="http://schemas.openxmlformats.org/officeDocument/2006/customXml" ds:itemID="{6C7F6F45-4DAB-4813-998E-F5CE9EC26C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15</Slides>
  <Notes>11</Notes>
  <HiddenSlides>0</HiddenSlides>
  <ScaleCrop>false</ScaleCrop>
  <HeadingPairs>
    <vt:vector size="4" baseType="variant">
      <vt:variant>
        <vt:lpstr>Theme</vt:lpstr>
      </vt:variant>
      <vt:variant>
        <vt:i4>3</vt:i4>
      </vt:variant>
      <vt:variant>
        <vt:lpstr>Slide Titles</vt:lpstr>
      </vt:variant>
      <vt:variant>
        <vt:i4>15</vt:i4>
      </vt:variant>
    </vt:vector>
  </HeadingPairs>
  <TitlesOfParts>
    <vt:vector size="18" baseType="lpstr">
      <vt:lpstr>Office Theme</vt:lpstr>
      <vt:lpstr>YMCA-Blue</vt:lpstr>
      <vt:lpstr>1_YMCA-Blue</vt:lpstr>
      <vt:lpstr>PowerPoint Presentation</vt:lpstr>
      <vt:lpstr>PowerPoint Presentation</vt:lpstr>
      <vt:lpstr>PowerPoint Presentation</vt:lpstr>
      <vt:lpstr>Building capacity Year-Round food programs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 ready! Tips for emergency hunger relief</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5</cp:revision>
  <dcterms:created xsi:type="dcterms:W3CDTF">2026-08-21T19:52:02Z</dcterms:created>
  <dcterms:modified xsi:type="dcterms:W3CDTF">2026-09-14T13:24:24Z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ies>
</file>