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991" r:id="rId4"/>
    <p:sldMasterId id="2147484004" r:id="rId5"/>
    <p:sldMasterId id="2147484017" r:id="rId6"/>
    <p:sldMasterId id="2147484030" r:id="rId7"/>
    <p:sldMasterId id="2147484043" r:id="rId8"/>
  </p:sldMasterIdLst>
  <p:notesMasterIdLst>
    <p:notesMasterId r:id="rId26"/>
  </p:notesMasterIdLst>
  <p:sldIdLst>
    <p:sldId id="306" r:id="rId9"/>
    <p:sldId id="293" r:id="rId10"/>
    <p:sldId id="328" r:id="rId11"/>
    <p:sldId id="329" r:id="rId12"/>
    <p:sldId id="331" r:id="rId13"/>
    <p:sldId id="332" r:id="rId14"/>
    <p:sldId id="334" r:id="rId15"/>
    <p:sldId id="335" r:id="rId16"/>
    <p:sldId id="336" r:id="rId17"/>
    <p:sldId id="337" r:id="rId18"/>
    <p:sldId id="265" r:id="rId19"/>
    <p:sldId id="266" r:id="rId20"/>
    <p:sldId id="267" r:id="rId21"/>
    <p:sldId id="300" r:id="rId22"/>
    <p:sldId id="338" r:id="rId23"/>
    <p:sldId id="339" r:id="rId24"/>
    <p:sldId id="302" r:id="rId25"/>
  </p:sldIdLst>
  <p:sldSz cx="9144000" cy="5143500" type="screen16x9"/>
  <p:notesSz cx="6858000" cy="9144000"/>
  <p:defaultTex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p:defaultTextStyle>
  <p:extLst>
    <p:ext uri="{EFAFB233-063F-42B5-8137-9DF3F51BA10A}">
      <p15:sldGuideLst xmlns:p15="http://schemas.microsoft.com/office/powerpoint/2012/main">
        <p15:guide id="1" orient="horz" pos="1620" userDrawn="1">
          <p15:clr>
            <a:srgbClr val="A4A3A4"/>
          </p15:clr>
        </p15:guide>
        <p15:guide id="2" orient="horz" pos="717" userDrawn="1">
          <p15:clr>
            <a:srgbClr val="A4A3A4"/>
          </p15:clr>
        </p15:guide>
        <p15:guide id="3" orient="horz" pos="3074" userDrawn="1">
          <p15:clr>
            <a:srgbClr val="A4A3A4"/>
          </p15:clr>
        </p15:guide>
        <p15:guide id="4" pos="2880" userDrawn="1">
          <p15:clr>
            <a:srgbClr val="A4A3A4"/>
          </p15:clr>
        </p15:guide>
        <p15:guide id="5" pos="4135" userDrawn="1">
          <p15:clr>
            <a:srgbClr val="A4A3A4"/>
          </p15:clr>
        </p15:guide>
        <p15:guide id="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EB3B3F4-623E-FEAA-7AFE-5166E6B4D585}" name="Lindsay Mondick" initials="LM" userId="S::Lindsay.Mondick@YMCA.NET::4a35f3b0-1d69-4696-a95e-a1b818e755f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C2E91"/>
    <a:srgbClr val="007D7E"/>
    <a:srgbClr val="19C8CA"/>
    <a:srgbClr val="DD5828"/>
    <a:srgbClr val="FCAF17"/>
    <a:srgbClr val="A92B31"/>
    <a:srgbClr val="F1592B"/>
    <a:srgbClr val="C6168D"/>
    <a:srgbClr val="0060AF"/>
    <a:srgbClr val="F15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60" autoAdjust="0"/>
    <p:restoredTop sz="90499" autoAdjust="0"/>
  </p:normalViewPr>
  <p:slideViewPr>
    <p:cSldViewPr snapToGrid="0">
      <p:cViewPr varScale="1">
        <p:scale>
          <a:sx n="130" d="100"/>
          <a:sy n="130" d="100"/>
        </p:scale>
        <p:origin x="84" y="144"/>
      </p:cViewPr>
      <p:guideLst>
        <p:guide orient="horz" pos="1620"/>
        <p:guide orient="horz" pos="717"/>
        <p:guide orient="horz" pos="3074"/>
        <p:guide pos="2880"/>
        <p:guide pos="4135"/>
        <p:guide/>
      </p:guideLst>
    </p:cSldViewPr>
  </p:slideViewPr>
  <p:outlineViewPr>
    <p:cViewPr>
      <p:scale>
        <a:sx n="33" d="100"/>
        <a:sy n="33" d="100"/>
      </p:scale>
      <p:origin x="0" y="225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say Mondick" userId="4a35f3b0-1d69-4696-a95e-a1b818e755f1" providerId="ADAL" clId="{4CAAD05E-26C4-4479-A47C-85B15731209B}"/>
    <pc:docChg chg="undo custSel addSld delSld modSld sldOrd">
      <pc:chgData name="Lindsay Mondick" userId="4a35f3b0-1d69-4696-a95e-a1b818e755f1" providerId="ADAL" clId="{4CAAD05E-26C4-4479-A47C-85B15731209B}" dt="2026-09-08T17:02:46.665" v="3522" actId="20577"/>
      <pc:docMkLst>
        <pc:docMk/>
      </pc:docMkLst>
      <pc:sldChg chg="modSp mod modNotesTx">
        <pc:chgData name="Lindsay Mondick" userId="4a35f3b0-1d69-4696-a95e-a1b818e755f1" providerId="ADAL" clId="{4CAAD05E-26C4-4479-A47C-85B15731209B}" dt="2026-09-02T16:33:36.017" v="2158" actId="20577"/>
        <pc:sldMkLst>
          <pc:docMk/>
          <pc:sldMk cId="0" sldId="265"/>
        </pc:sldMkLst>
        <pc:spChg chg="mod">
          <ac:chgData name="Lindsay Mondick" userId="4a35f3b0-1d69-4696-a95e-a1b818e755f1" providerId="ADAL" clId="{4CAAD05E-26C4-4479-A47C-85B15731209B}" dt="2026-09-02T16:26:14.910" v="1874" actId="20577"/>
          <ac:spMkLst>
            <pc:docMk/>
            <pc:sldMk cId="0" sldId="265"/>
            <ac:spMk id="6" creationId="{00000000-0000-0000-0000-000000000000}"/>
          </ac:spMkLst>
        </pc:spChg>
        <pc:spChg chg="mod">
          <ac:chgData name="Lindsay Mondick" userId="4a35f3b0-1d69-4696-a95e-a1b818e755f1" providerId="ADAL" clId="{4CAAD05E-26C4-4479-A47C-85B15731209B}" dt="2026-09-02T16:30:43.617" v="2053" actId="20577"/>
          <ac:spMkLst>
            <pc:docMk/>
            <pc:sldMk cId="0" sldId="265"/>
            <ac:spMk id="9" creationId="{00000000-0000-0000-0000-000000000000}"/>
          </ac:spMkLst>
        </pc:spChg>
      </pc:sldChg>
      <pc:sldChg chg="modSp mod modNotesTx">
        <pc:chgData name="Lindsay Mondick" userId="4a35f3b0-1d69-4696-a95e-a1b818e755f1" providerId="ADAL" clId="{4CAAD05E-26C4-4479-A47C-85B15731209B}" dt="2026-09-02T17:14:26.368" v="3041" actId="113"/>
        <pc:sldMkLst>
          <pc:docMk/>
          <pc:sldMk cId="0" sldId="266"/>
        </pc:sldMkLst>
        <pc:spChg chg="mod">
          <ac:chgData name="Lindsay Mondick" userId="4a35f3b0-1d69-4696-a95e-a1b818e755f1" providerId="ADAL" clId="{4CAAD05E-26C4-4479-A47C-85B15731209B}" dt="2026-09-02T17:14:11.037" v="3037" actId="113"/>
          <ac:spMkLst>
            <pc:docMk/>
            <pc:sldMk cId="0" sldId="266"/>
            <ac:spMk id="10" creationId="{00000000-0000-0000-0000-000000000000}"/>
          </ac:spMkLst>
        </pc:spChg>
        <pc:spChg chg="mod">
          <ac:chgData name="Lindsay Mondick" userId="4a35f3b0-1d69-4696-a95e-a1b818e755f1" providerId="ADAL" clId="{4CAAD05E-26C4-4479-A47C-85B15731209B}" dt="2026-09-02T17:14:14.284" v="3038" actId="113"/>
          <ac:spMkLst>
            <pc:docMk/>
            <pc:sldMk cId="0" sldId="266"/>
            <ac:spMk id="11" creationId="{00000000-0000-0000-0000-000000000000}"/>
          </ac:spMkLst>
        </pc:spChg>
        <pc:spChg chg="mod">
          <ac:chgData name="Lindsay Mondick" userId="4a35f3b0-1d69-4696-a95e-a1b818e755f1" providerId="ADAL" clId="{4CAAD05E-26C4-4479-A47C-85B15731209B}" dt="2026-09-02T17:14:18.220" v="3039" actId="113"/>
          <ac:spMkLst>
            <pc:docMk/>
            <pc:sldMk cId="0" sldId="266"/>
            <ac:spMk id="12" creationId="{00000000-0000-0000-0000-000000000000}"/>
          </ac:spMkLst>
        </pc:spChg>
        <pc:spChg chg="mod">
          <ac:chgData name="Lindsay Mondick" userId="4a35f3b0-1d69-4696-a95e-a1b818e755f1" providerId="ADAL" clId="{4CAAD05E-26C4-4479-A47C-85B15731209B}" dt="2026-09-02T17:14:22.225" v="3040" actId="113"/>
          <ac:spMkLst>
            <pc:docMk/>
            <pc:sldMk cId="0" sldId="266"/>
            <ac:spMk id="13" creationId="{00000000-0000-0000-0000-000000000000}"/>
          </ac:spMkLst>
        </pc:spChg>
        <pc:spChg chg="mod">
          <ac:chgData name="Lindsay Mondick" userId="4a35f3b0-1d69-4696-a95e-a1b818e755f1" providerId="ADAL" clId="{4CAAD05E-26C4-4479-A47C-85B15731209B}" dt="2026-09-02T17:14:26.368" v="3041" actId="113"/>
          <ac:spMkLst>
            <pc:docMk/>
            <pc:sldMk cId="0" sldId="266"/>
            <ac:spMk id="14" creationId="{00000000-0000-0000-0000-000000000000}"/>
          </ac:spMkLst>
        </pc:spChg>
      </pc:sldChg>
      <pc:sldChg chg="modSp mod modNotesTx">
        <pc:chgData name="Lindsay Mondick" userId="4a35f3b0-1d69-4696-a95e-a1b818e755f1" providerId="ADAL" clId="{4CAAD05E-26C4-4479-A47C-85B15731209B}" dt="2026-09-02T17:18:59.305" v="3125" actId="20577"/>
        <pc:sldMkLst>
          <pc:docMk/>
          <pc:sldMk cId="0" sldId="267"/>
        </pc:sldMkLst>
        <pc:spChg chg="mod">
          <ac:chgData name="Lindsay Mondick" userId="4a35f3b0-1d69-4696-a95e-a1b818e755f1" providerId="ADAL" clId="{4CAAD05E-26C4-4479-A47C-85B15731209B}" dt="2026-09-02T16:27:33.320" v="1902" actId="14100"/>
          <ac:spMkLst>
            <pc:docMk/>
            <pc:sldMk cId="0" sldId="267"/>
            <ac:spMk id="3" creationId="{00000000-0000-0000-0000-000000000000}"/>
          </ac:spMkLst>
        </pc:spChg>
        <pc:spChg chg="mod">
          <ac:chgData name="Lindsay Mondick" userId="4a35f3b0-1d69-4696-a95e-a1b818e755f1" providerId="ADAL" clId="{4CAAD05E-26C4-4479-A47C-85B15731209B}" dt="2026-09-02T16:27:44.089" v="1905" actId="1076"/>
          <ac:spMkLst>
            <pc:docMk/>
            <pc:sldMk cId="0" sldId="267"/>
            <ac:spMk id="4" creationId="{00000000-0000-0000-0000-000000000000}"/>
          </ac:spMkLst>
        </pc:spChg>
        <pc:spChg chg="mod">
          <ac:chgData name="Lindsay Mondick" userId="4a35f3b0-1d69-4696-a95e-a1b818e755f1" providerId="ADAL" clId="{4CAAD05E-26C4-4479-A47C-85B15731209B}" dt="2026-09-02T17:15:19.385" v="3085" actId="1076"/>
          <ac:spMkLst>
            <pc:docMk/>
            <pc:sldMk cId="0" sldId="267"/>
            <ac:spMk id="8" creationId="{00000000-0000-0000-0000-000000000000}"/>
          </ac:spMkLst>
        </pc:spChg>
        <pc:spChg chg="mod">
          <ac:chgData name="Lindsay Mondick" userId="4a35f3b0-1d69-4696-a95e-a1b818e755f1" providerId="ADAL" clId="{4CAAD05E-26C4-4479-A47C-85B15731209B}" dt="2026-09-02T16:27:51.721" v="1906" actId="1076"/>
          <ac:spMkLst>
            <pc:docMk/>
            <pc:sldMk cId="0" sldId="267"/>
            <ac:spMk id="20" creationId="{00000000-0000-0000-0000-000000000000}"/>
          </ac:spMkLst>
        </pc:spChg>
        <pc:spChg chg="mod">
          <ac:chgData name="Lindsay Mondick" userId="4a35f3b0-1d69-4696-a95e-a1b818e755f1" providerId="ADAL" clId="{4CAAD05E-26C4-4479-A47C-85B15731209B}" dt="2026-09-02T16:28:00.194" v="1910" actId="20577"/>
          <ac:spMkLst>
            <pc:docMk/>
            <pc:sldMk cId="0" sldId="267"/>
            <ac:spMk id="22" creationId="{00000000-0000-0000-0000-000000000000}"/>
          </ac:spMkLst>
        </pc:spChg>
      </pc:sldChg>
      <pc:sldChg chg="addSp delSp modSp mod modNotesTx">
        <pc:chgData name="Lindsay Mondick" userId="4a35f3b0-1d69-4696-a95e-a1b818e755f1" providerId="ADAL" clId="{4CAAD05E-26C4-4479-A47C-85B15731209B}" dt="2026-09-02T15:45:04.736" v="1256" actId="20577"/>
        <pc:sldMkLst>
          <pc:docMk/>
          <pc:sldMk cId="0" sldId="293"/>
        </pc:sldMkLst>
        <pc:spChg chg="mod">
          <ac:chgData name="Lindsay Mondick" userId="4a35f3b0-1d69-4696-a95e-a1b818e755f1" providerId="ADAL" clId="{4CAAD05E-26C4-4479-A47C-85B15731209B}" dt="2026-09-02T15:29:35.691" v="937" actId="20577"/>
          <ac:spMkLst>
            <pc:docMk/>
            <pc:sldMk cId="0" sldId="293"/>
            <ac:spMk id="6" creationId="{00000000-0000-0000-0000-000000000000}"/>
          </ac:spMkLst>
        </pc:spChg>
        <pc:picChg chg="mod">
          <ac:chgData name="Lindsay Mondick" userId="4a35f3b0-1d69-4696-a95e-a1b818e755f1" providerId="ADAL" clId="{4CAAD05E-26C4-4479-A47C-85B15731209B}" dt="2026-09-02T15:42:12.733" v="1244" actId="1076"/>
          <ac:picMkLst>
            <pc:docMk/>
            <pc:sldMk cId="0" sldId="293"/>
            <ac:picMk id="10" creationId="{D790FA11-6EB6-E419-0E78-01091C397255}"/>
          </ac:picMkLst>
        </pc:picChg>
      </pc:sldChg>
      <pc:sldChg chg="modSp mod ord modNotesTx">
        <pc:chgData name="Lindsay Mondick" userId="4a35f3b0-1d69-4696-a95e-a1b818e755f1" providerId="ADAL" clId="{4CAAD05E-26C4-4479-A47C-85B15731209B}" dt="2026-09-08T17:02:46.665" v="3522" actId="20577"/>
        <pc:sldMkLst>
          <pc:docMk/>
          <pc:sldMk cId="1371326178" sldId="300"/>
        </pc:sldMkLst>
        <pc:spChg chg="mod">
          <ac:chgData name="Lindsay Mondick" userId="4a35f3b0-1d69-4696-a95e-a1b818e755f1" providerId="ADAL" clId="{4CAAD05E-26C4-4479-A47C-85B15731209B}" dt="2026-09-08T17:02:46.665" v="3522" actId="20577"/>
          <ac:spMkLst>
            <pc:docMk/>
            <pc:sldMk cId="1371326178" sldId="300"/>
            <ac:spMk id="7" creationId="{98759D88-26E9-B4D6-4504-594AABD6B1B2}"/>
          </ac:spMkLst>
        </pc:spChg>
      </pc:sldChg>
      <pc:sldChg chg="modSp mod">
        <pc:chgData name="Lindsay Mondick" userId="4a35f3b0-1d69-4696-a95e-a1b818e755f1" providerId="ADAL" clId="{4CAAD05E-26C4-4479-A47C-85B15731209B}" dt="2026-09-02T16:40:23.072" v="2499" actId="20577"/>
        <pc:sldMkLst>
          <pc:docMk/>
          <pc:sldMk cId="4092525127" sldId="302"/>
        </pc:sldMkLst>
        <pc:spChg chg="mod">
          <ac:chgData name="Lindsay Mondick" userId="4a35f3b0-1d69-4696-a95e-a1b818e755f1" providerId="ADAL" clId="{4CAAD05E-26C4-4479-A47C-85B15731209B}" dt="2026-09-02T16:40:23.072" v="2499" actId="20577"/>
          <ac:spMkLst>
            <pc:docMk/>
            <pc:sldMk cId="4092525127" sldId="302"/>
            <ac:spMk id="8" creationId="{C10611CB-3ED6-E27D-2B94-5BF49F3D8128}"/>
          </ac:spMkLst>
        </pc:spChg>
      </pc:sldChg>
      <pc:sldChg chg="modSp mod modNotesTx">
        <pc:chgData name="Lindsay Mondick" userId="4a35f3b0-1d69-4696-a95e-a1b818e755f1" providerId="ADAL" clId="{4CAAD05E-26C4-4479-A47C-85B15731209B}" dt="2026-09-02T15:43:54.670" v="1247" actId="14100"/>
        <pc:sldMkLst>
          <pc:docMk/>
          <pc:sldMk cId="238036918" sldId="306"/>
        </pc:sldMkLst>
        <pc:spChg chg="mod">
          <ac:chgData name="Lindsay Mondick" userId="4a35f3b0-1d69-4696-a95e-a1b818e755f1" providerId="ADAL" clId="{4CAAD05E-26C4-4479-A47C-85B15731209B}" dt="2026-09-02T15:43:54.670" v="1247" actId="14100"/>
          <ac:spMkLst>
            <pc:docMk/>
            <pc:sldMk cId="238036918" sldId="306"/>
            <ac:spMk id="3" creationId="{BAB4D555-EBB1-57B7-B227-624BA6151B89}"/>
          </ac:spMkLst>
        </pc:spChg>
        <pc:picChg chg="mod">
          <ac:chgData name="Lindsay Mondick" userId="4a35f3b0-1d69-4696-a95e-a1b818e755f1" providerId="ADAL" clId="{4CAAD05E-26C4-4479-A47C-85B15731209B}" dt="2026-09-02T15:43:49.317" v="1246" actId="1076"/>
          <ac:picMkLst>
            <pc:docMk/>
            <pc:sldMk cId="238036918" sldId="306"/>
            <ac:picMk id="5" creationId="{246A5F1B-D136-7452-FE51-81CDAD9A34DB}"/>
          </ac:picMkLst>
        </pc:picChg>
      </pc:sldChg>
      <pc:sldChg chg="addSp delSp modSp add mod modAnim modNotesTx">
        <pc:chgData name="Lindsay Mondick" userId="4a35f3b0-1d69-4696-a95e-a1b818e755f1" providerId="ADAL" clId="{4CAAD05E-26C4-4479-A47C-85B15731209B}" dt="2026-09-02T17:18:40.167" v="3124" actId="2085"/>
        <pc:sldMkLst>
          <pc:docMk/>
          <pc:sldMk cId="2685464919" sldId="328"/>
        </pc:sldMkLst>
        <pc:spChg chg="add mod">
          <ac:chgData name="Lindsay Mondick" userId="4a35f3b0-1d69-4696-a95e-a1b818e755f1" providerId="ADAL" clId="{4CAAD05E-26C4-4479-A47C-85B15731209B}" dt="2026-09-02T15:31:06.970" v="952" actId="2711"/>
          <ac:spMkLst>
            <pc:docMk/>
            <pc:sldMk cId="2685464919" sldId="328"/>
            <ac:spMk id="4" creationId="{6344B18D-6E58-76F4-B040-0DF1174A6F10}"/>
          </ac:spMkLst>
        </pc:spChg>
        <pc:spChg chg="mod">
          <ac:chgData name="Lindsay Mondick" userId="4a35f3b0-1d69-4696-a95e-a1b818e755f1" providerId="ADAL" clId="{4CAAD05E-26C4-4479-A47C-85B15731209B}" dt="2026-09-02T15:21:39.003" v="494" actId="20577"/>
          <ac:spMkLst>
            <pc:docMk/>
            <pc:sldMk cId="2685464919" sldId="328"/>
            <ac:spMk id="6" creationId="{88DF360A-6B2B-BF9F-CCC2-BF88C269B819}"/>
          </ac:spMkLst>
        </pc:spChg>
        <pc:spChg chg="mod">
          <ac:chgData name="Lindsay Mondick" userId="4a35f3b0-1d69-4696-a95e-a1b818e755f1" providerId="ADAL" clId="{4CAAD05E-26C4-4479-A47C-85B15731209B}" dt="2026-09-02T15:22:03.110" v="498" actId="1076"/>
          <ac:spMkLst>
            <pc:docMk/>
            <pc:sldMk cId="2685464919" sldId="328"/>
            <ac:spMk id="8" creationId="{19639535-D94B-0520-6195-9770DFEB8055}"/>
          </ac:spMkLst>
        </pc:spChg>
        <pc:graphicFrameChg chg="add mod modGraphic">
          <ac:chgData name="Lindsay Mondick" userId="4a35f3b0-1d69-4696-a95e-a1b818e755f1" providerId="ADAL" clId="{4CAAD05E-26C4-4479-A47C-85B15731209B}" dt="2026-09-02T17:18:40.167" v="3124" actId="2085"/>
          <ac:graphicFrameMkLst>
            <pc:docMk/>
            <pc:sldMk cId="2685464919" sldId="328"/>
            <ac:graphicFrameMk id="2" creationId="{861748AB-6FAD-72E4-BE57-E47112352F5E}"/>
          </ac:graphicFrameMkLst>
        </pc:graphicFrameChg>
        <pc:picChg chg="mod">
          <ac:chgData name="Lindsay Mondick" userId="4a35f3b0-1d69-4696-a95e-a1b818e755f1" providerId="ADAL" clId="{4CAAD05E-26C4-4479-A47C-85B15731209B}" dt="2026-09-02T15:46:43.776" v="1285" actId="14100"/>
          <ac:picMkLst>
            <pc:docMk/>
            <pc:sldMk cId="2685464919" sldId="328"/>
            <ac:picMk id="10" creationId="{AB2D0D8A-8206-56C9-FBA2-C248854E7CCF}"/>
          </ac:picMkLst>
        </pc:picChg>
      </pc:sldChg>
      <pc:sldChg chg="addSp delSp modSp add mod modAnim modNotesTx">
        <pc:chgData name="Lindsay Mondick" userId="4a35f3b0-1d69-4696-a95e-a1b818e755f1" providerId="ADAL" clId="{4CAAD05E-26C4-4479-A47C-85B15731209B}" dt="2026-09-02T17:05:38.416" v="2528" actId="20577"/>
        <pc:sldMkLst>
          <pc:docMk/>
          <pc:sldMk cId="3245134388" sldId="329"/>
        </pc:sldMkLst>
        <pc:spChg chg="add mod">
          <ac:chgData name="Lindsay Mondick" userId="4a35f3b0-1d69-4696-a95e-a1b818e755f1" providerId="ADAL" clId="{4CAAD05E-26C4-4479-A47C-85B15731209B}" dt="2026-09-02T15:49:11.406" v="1361" actId="20577"/>
          <ac:spMkLst>
            <pc:docMk/>
            <pc:sldMk cId="3245134388" sldId="329"/>
            <ac:spMk id="5" creationId="{B08B9C54-FA89-90F5-1FD7-1645181E4C2C}"/>
          </ac:spMkLst>
        </pc:spChg>
        <pc:spChg chg="mod">
          <ac:chgData name="Lindsay Mondick" userId="4a35f3b0-1d69-4696-a95e-a1b818e755f1" providerId="ADAL" clId="{4CAAD05E-26C4-4479-A47C-85B15731209B}" dt="2026-09-02T15:44:14.197" v="1248" actId="14100"/>
          <ac:spMkLst>
            <pc:docMk/>
            <pc:sldMk cId="3245134388" sldId="329"/>
            <ac:spMk id="9" creationId="{498DA2DF-68B3-258D-66DA-24B9C2939122}"/>
          </ac:spMkLst>
        </pc:spChg>
        <pc:graphicFrameChg chg="add mod modGraphic">
          <ac:chgData name="Lindsay Mondick" userId="4a35f3b0-1d69-4696-a95e-a1b818e755f1" providerId="ADAL" clId="{4CAAD05E-26C4-4479-A47C-85B15731209B}" dt="2026-09-02T15:44:50.471" v="1255" actId="1076"/>
          <ac:graphicFrameMkLst>
            <pc:docMk/>
            <pc:sldMk cId="3245134388" sldId="329"/>
            <ac:graphicFrameMk id="2" creationId="{91D4BFA3-AC91-7413-74E3-EAD7B0A6C9FD}"/>
          </ac:graphicFrameMkLst>
        </pc:graphicFrameChg>
        <pc:picChg chg="mod">
          <ac:chgData name="Lindsay Mondick" userId="4a35f3b0-1d69-4696-a95e-a1b818e755f1" providerId="ADAL" clId="{4CAAD05E-26C4-4479-A47C-85B15731209B}" dt="2026-09-02T15:44:23.949" v="1251" actId="1076"/>
          <ac:picMkLst>
            <pc:docMk/>
            <pc:sldMk cId="3245134388" sldId="329"/>
            <ac:picMk id="3" creationId="{234B4738-C729-B28A-1FA8-77B54FF336AE}"/>
          </ac:picMkLst>
        </pc:picChg>
      </pc:sldChg>
      <pc:sldChg chg="modSp add del mod modAnim modNotesTx">
        <pc:chgData name="Lindsay Mondick" userId="4a35f3b0-1d69-4696-a95e-a1b818e755f1" providerId="ADAL" clId="{4CAAD05E-26C4-4479-A47C-85B15731209B}" dt="2026-09-02T17:06:37.510" v="2529" actId="20577"/>
        <pc:sldMkLst>
          <pc:docMk/>
          <pc:sldMk cId="0" sldId="331"/>
        </pc:sldMkLst>
        <pc:spChg chg="mod">
          <ac:chgData name="Lindsay Mondick" userId="4a35f3b0-1d69-4696-a95e-a1b818e755f1" providerId="ADAL" clId="{4CAAD05E-26C4-4479-A47C-85B15731209B}" dt="2026-09-02T15:52:51.022" v="1379" actId="14100"/>
          <ac:spMkLst>
            <pc:docMk/>
            <pc:sldMk cId="0" sldId="331"/>
            <ac:spMk id="3" creationId="{00000000-0000-0000-0000-000000000000}"/>
          </ac:spMkLst>
        </pc:spChg>
        <pc:spChg chg="mod">
          <ac:chgData name="Lindsay Mondick" userId="4a35f3b0-1d69-4696-a95e-a1b818e755f1" providerId="ADAL" clId="{4CAAD05E-26C4-4479-A47C-85B15731209B}" dt="2026-09-02T15:52:54.509" v="1380" actId="1076"/>
          <ac:spMkLst>
            <pc:docMk/>
            <pc:sldMk cId="0" sldId="331"/>
            <ac:spMk id="4" creationId="{00000000-0000-0000-0000-000000000000}"/>
          </ac:spMkLst>
        </pc:spChg>
      </pc:sldChg>
      <pc:sldChg chg="delSp modSp add del mod modNotesTx">
        <pc:chgData name="Lindsay Mondick" userId="4a35f3b0-1d69-4696-a95e-a1b818e755f1" providerId="ADAL" clId="{4CAAD05E-26C4-4479-A47C-85B15731209B}" dt="2026-09-02T17:07:25.751" v="2534" actId="20577"/>
        <pc:sldMkLst>
          <pc:docMk/>
          <pc:sldMk cId="0" sldId="332"/>
        </pc:sldMkLst>
        <pc:spChg chg="mod">
          <ac:chgData name="Lindsay Mondick" userId="4a35f3b0-1d69-4696-a95e-a1b818e755f1" providerId="ADAL" clId="{4CAAD05E-26C4-4479-A47C-85B15731209B}" dt="2026-09-02T16:12:10.688" v="1417" actId="255"/>
          <ac:spMkLst>
            <pc:docMk/>
            <pc:sldMk cId="0" sldId="332"/>
            <ac:spMk id="3" creationId="{00000000-0000-0000-0000-000000000000}"/>
          </ac:spMkLst>
        </pc:spChg>
        <pc:spChg chg="mod">
          <ac:chgData name="Lindsay Mondick" userId="4a35f3b0-1d69-4696-a95e-a1b818e755f1" providerId="ADAL" clId="{4CAAD05E-26C4-4479-A47C-85B15731209B}" dt="2026-09-02T16:12:27.484" v="1421" actId="1076"/>
          <ac:spMkLst>
            <pc:docMk/>
            <pc:sldMk cId="0" sldId="332"/>
            <ac:spMk id="4" creationId="{00000000-0000-0000-0000-000000000000}"/>
          </ac:spMkLst>
        </pc:spChg>
        <pc:spChg chg="mod">
          <ac:chgData name="Lindsay Mondick" userId="4a35f3b0-1d69-4696-a95e-a1b818e755f1" providerId="ADAL" clId="{4CAAD05E-26C4-4479-A47C-85B15731209B}" dt="2026-09-02T16:07:19.178" v="1412" actId="14100"/>
          <ac:spMkLst>
            <pc:docMk/>
            <pc:sldMk cId="0" sldId="332"/>
            <ac:spMk id="5" creationId="{00000000-0000-0000-0000-000000000000}"/>
          </ac:spMkLst>
        </pc:spChg>
        <pc:spChg chg="del mod">
          <ac:chgData name="Lindsay Mondick" userId="4a35f3b0-1d69-4696-a95e-a1b818e755f1" providerId="ADAL" clId="{4CAAD05E-26C4-4479-A47C-85B15731209B}" dt="2026-09-02T16:11:12.680" v="1414" actId="478"/>
          <ac:spMkLst>
            <pc:docMk/>
            <pc:sldMk cId="0" sldId="332"/>
            <ac:spMk id="10" creationId="{00000000-0000-0000-0000-000000000000}"/>
          </ac:spMkLst>
        </pc:spChg>
      </pc:sldChg>
      <pc:sldChg chg="addSp delSp modSp add mod ord delAnim modNotesTx">
        <pc:chgData name="Lindsay Mondick" userId="4a35f3b0-1d69-4696-a95e-a1b818e755f1" providerId="ADAL" clId="{4CAAD05E-26C4-4479-A47C-85B15731209B}" dt="2026-09-02T17:08:45.263" v="2710" actId="20577"/>
        <pc:sldMkLst>
          <pc:docMk/>
          <pc:sldMk cId="1934191832" sldId="334"/>
        </pc:sldMkLst>
        <pc:spChg chg="mod">
          <ac:chgData name="Lindsay Mondick" userId="4a35f3b0-1d69-4696-a95e-a1b818e755f1" providerId="ADAL" clId="{4CAAD05E-26C4-4479-A47C-85B15731209B}" dt="2026-09-02T16:15:45.630" v="1502" actId="20577"/>
          <ac:spMkLst>
            <pc:docMk/>
            <pc:sldMk cId="1934191832" sldId="334"/>
            <ac:spMk id="6" creationId="{3D7334DC-8E79-2FAF-11F5-F9C507BE73BB}"/>
          </ac:spMkLst>
        </pc:spChg>
        <pc:spChg chg="add mod">
          <ac:chgData name="Lindsay Mondick" userId="4a35f3b0-1d69-4696-a95e-a1b818e755f1" providerId="ADAL" clId="{4CAAD05E-26C4-4479-A47C-85B15731209B}" dt="2026-09-02T16:22:18.313" v="1840" actId="1076"/>
          <ac:spMkLst>
            <pc:docMk/>
            <pc:sldMk cId="1934191832" sldId="334"/>
            <ac:spMk id="16" creationId="{F693CDD8-5BF6-47A7-EE8B-06D8B0DD01FA}"/>
          </ac:spMkLst>
        </pc:spChg>
        <pc:spChg chg="add mod">
          <ac:chgData name="Lindsay Mondick" userId="4a35f3b0-1d69-4696-a95e-a1b818e755f1" providerId="ADAL" clId="{4CAAD05E-26C4-4479-A47C-85B15731209B}" dt="2026-09-02T16:22:36.177" v="1843" actId="208"/>
          <ac:spMkLst>
            <pc:docMk/>
            <pc:sldMk cId="1934191832" sldId="334"/>
            <ac:spMk id="18" creationId="{D57CA878-5A45-4F1A-7C6D-35B23B760616}"/>
          </ac:spMkLst>
        </pc:spChg>
        <pc:spChg chg="add mod">
          <ac:chgData name="Lindsay Mondick" userId="4a35f3b0-1d69-4696-a95e-a1b818e755f1" providerId="ADAL" clId="{4CAAD05E-26C4-4479-A47C-85B15731209B}" dt="2026-09-02T16:22:47.992" v="1846" actId="208"/>
          <ac:spMkLst>
            <pc:docMk/>
            <pc:sldMk cId="1934191832" sldId="334"/>
            <ac:spMk id="20" creationId="{1F5CDC6B-79DA-ACA2-748B-3136D05C0762}"/>
          </ac:spMkLst>
        </pc:spChg>
        <pc:spChg chg="add mod">
          <ac:chgData name="Lindsay Mondick" userId="4a35f3b0-1d69-4696-a95e-a1b818e755f1" providerId="ADAL" clId="{4CAAD05E-26C4-4479-A47C-85B15731209B}" dt="2026-09-02T16:22:59.193" v="1850" actId="208"/>
          <ac:spMkLst>
            <pc:docMk/>
            <pc:sldMk cId="1934191832" sldId="334"/>
            <ac:spMk id="22" creationId="{A8AD9366-1210-F3A1-26E7-E966EB96E982}"/>
          </ac:spMkLst>
        </pc:spChg>
        <pc:spChg chg="add mod">
          <ac:chgData name="Lindsay Mondick" userId="4a35f3b0-1d69-4696-a95e-a1b818e755f1" providerId="ADAL" clId="{4CAAD05E-26C4-4479-A47C-85B15731209B}" dt="2026-09-02T16:23:09.429" v="1854" actId="208"/>
          <ac:spMkLst>
            <pc:docMk/>
            <pc:sldMk cId="1934191832" sldId="334"/>
            <ac:spMk id="24" creationId="{A498040C-A519-71E8-30C3-C296E3762EC0}"/>
          </ac:spMkLst>
        </pc:spChg>
        <pc:graphicFrameChg chg="add mod modGraphic">
          <ac:chgData name="Lindsay Mondick" userId="4a35f3b0-1d69-4696-a95e-a1b818e755f1" providerId="ADAL" clId="{4CAAD05E-26C4-4479-A47C-85B15731209B}" dt="2026-09-02T16:30:21.617" v="2012" actId="20577"/>
          <ac:graphicFrameMkLst>
            <pc:docMk/>
            <pc:sldMk cId="1934191832" sldId="334"/>
            <ac:graphicFrameMk id="3" creationId="{4811BF3E-9E44-581B-E520-F26C3F9C69F7}"/>
          </ac:graphicFrameMkLst>
        </pc:graphicFrameChg>
      </pc:sldChg>
      <pc:sldChg chg="addSp modSp mod modNotesTx">
        <pc:chgData name="Lindsay Mondick" userId="4a35f3b0-1d69-4696-a95e-a1b818e755f1" providerId="ADAL" clId="{4CAAD05E-26C4-4479-A47C-85B15731209B}" dt="2026-09-08T17:02:04.317" v="3450" actId="1076"/>
        <pc:sldMkLst>
          <pc:docMk/>
          <pc:sldMk cId="0" sldId="335"/>
        </pc:sldMkLst>
        <pc:spChg chg="mod">
          <ac:chgData name="Lindsay Mondick" userId="4a35f3b0-1d69-4696-a95e-a1b818e755f1" providerId="ADAL" clId="{4CAAD05E-26C4-4479-A47C-85B15731209B}" dt="2026-09-08T17:00:01.671" v="3308" actId="20577"/>
          <ac:spMkLst>
            <pc:docMk/>
            <pc:sldMk cId="0" sldId="335"/>
            <ac:spMk id="6" creationId="{00000000-0000-0000-0000-000000000000}"/>
          </ac:spMkLst>
        </pc:spChg>
        <pc:spChg chg="mod">
          <ac:chgData name="Lindsay Mondick" userId="4a35f3b0-1d69-4696-a95e-a1b818e755f1" providerId="ADAL" clId="{4CAAD05E-26C4-4479-A47C-85B15731209B}" dt="2026-09-08T17:00:45.819" v="3324"/>
          <ac:spMkLst>
            <pc:docMk/>
            <pc:sldMk cId="0" sldId="335"/>
            <ac:spMk id="8" creationId="{00000000-0000-0000-0000-000000000000}"/>
          </ac:spMkLst>
        </pc:spChg>
        <pc:spChg chg="mod">
          <ac:chgData name="Lindsay Mondick" userId="4a35f3b0-1d69-4696-a95e-a1b818e755f1" providerId="ADAL" clId="{4CAAD05E-26C4-4479-A47C-85B15731209B}" dt="2026-09-08T17:00:30.903" v="3322" actId="1076"/>
          <ac:spMkLst>
            <pc:docMk/>
            <pc:sldMk cId="0" sldId="335"/>
            <ac:spMk id="13" creationId="{00000000-0000-0000-0000-000000000000}"/>
          </ac:spMkLst>
        </pc:spChg>
        <pc:spChg chg="mod">
          <ac:chgData name="Lindsay Mondick" userId="4a35f3b0-1d69-4696-a95e-a1b818e755f1" providerId="ADAL" clId="{4CAAD05E-26C4-4479-A47C-85B15731209B}" dt="2026-09-08T17:00:33.787" v="3323" actId="20577"/>
          <ac:spMkLst>
            <pc:docMk/>
            <pc:sldMk cId="0" sldId="335"/>
            <ac:spMk id="14" creationId="{00000000-0000-0000-0000-000000000000}"/>
          </ac:spMkLst>
        </pc:spChg>
        <pc:spChg chg="add mod">
          <ac:chgData name="Lindsay Mondick" userId="4a35f3b0-1d69-4696-a95e-a1b818e755f1" providerId="ADAL" clId="{4CAAD05E-26C4-4479-A47C-85B15731209B}" dt="2026-09-08T17:02:04.317" v="3450" actId="1076"/>
          <ac:spMkLst>
            <pc:docMk/>
            <pc:sldMk cId="0" sldId="335"/>
            <ac:spMk id="19" creationId="{5EC8F844-466F-DA9F-0BE7-D794DA048621}"/>
          </ac:spMkLst>
        </pc:spChg>
      </pc:sldChg>
      <pc:sldChg chg="modSp mod modNotesTx">
        <pc:chgData name="Lindsay Mondick" userId="4a35f3b0-1d69-4696-a95e-a1b818e755f1" providerId="ADAL" clId="{4CAAD05E-26C4-4479-A47C-85B15731209B}" dt="2026-09-02T17:11:12.918" v="2854" actId="113"/>
        <pc:sldMkLst>
          <pc:docMk/>
          <pc:sldMk cId="0" sldId="336"/>
        </pc:sldMkLst>
        <pc:spChg chg="mod">
          <ac:chgData name="Lindsay Mondick" userId="4a35f3b0-1d69-4696-a95e-a1b818e755f1" providerId="ADAL" clId="{4CAAD05E-26C4-4479-A47C-85B15731209B}" dt="2026-09-02T16:25:36.830" v="1864" actId="20577"/>
          <ac:spMkLst>
            <pc:docMk/>
            <pc:sldMk cId="0" sldId="336"/>
            <ac:spMk id="6" creationId="{00000000-0000-0000-0000-000000000000}"/>
          </ac:spMkLst>
        </pc:spChg>
      </pc:sldChg>
      <pc:sldChg chg="modSp mod modNotesTx">
        <pc:chgData name="Lindsay Mondick" userId="4a35f3b0-1d69-4696-a95e-a1b818e755f1" providerId="ADAL" clId="{4CAAD05E-26C4-4479-A47C-85B15731209B}" dt="2026-09-02T17:13:40.606" v="3036" actId="20577"/>
        <pc:sldMkLst>
          <pc:docMk/>
          <pc:sldMk cId="0" sldId="337"/>
        </pc:sldMkLst>
        <pc:spChg chg="mod">
          <ac:chgData name="Lindsay Mondick" userId="4a35f3b0-1d69-4696-a95e-a1b818e755f1" providerId="ADAL" clId="{4CAAD05E-26C4-4479-A47C-85B15731209B}" dt="2026-09-02T16:25:52.703" v="1870" actId="20577"/>
          <ac:spMkLst>
            <pc:docMk/>
            <pc:sldMk cId="0" sldId="337"/>
            <ac:spMk id="6" creationId="{00000000-0000-0000-0000-000000000000}"/>
          </ac:spMkLst>
        </pc:spChg>
      </pc:sldChg>
      <pc:sldChg chg="modSp add mod">
        <pc:chgData name="Lindsay Mondick" userId="4a35f3b0-1d69-4696-a95e-a1b818e755f1" providerId="ADAL" clId="{4CAAD05E-26C4-4479-A47C-85B15731209B}" dt="2026-09-02T16:38:04.750" v="2429" actId="20577"/>
        <pc:sldMkLst>
          <pc:docMk/>
          <pc:sldMk cId="3207514972" sldId="338"/>
        </pc:sldMkLst>
        <pc:spChg chg="mod">
          <ac:chgData name="Lindsay Mondick" userId="4a35f3b0-1d69-4696-a95e-a1b818e755f1" providerId="ADAL" clId="{4CAAD05E-26C4-4479-A47C-85B15731209B}" dt="2026-09-02T16:38:04.750" v="2429" actId="20577"/>
          <ac:spMkLst>
            <pc:docMk/>
            <pc:sldMk cId="3207514972" sldId="338"/>
            <ac:spMk id="6" creationId="{51043B5C-E725-7C7E-1A1E-59C680EEB665}"/>
          </ac:spMkLst>
        </pc:spChg>
      </pc:sldChg>
      <pc:sldChg chg="addSp delSp modSp new mod modClrScheme chgLayout">
        <pc:chgData name="Lindsay Mondick" userId="4a35f3b0-1d69-4696-a95e-a1b818e755f1" providerId="ADAL" clId="{4CAAD05E-26C4-4479-A47C-85B15731209B}" dt="2026-09-08T16:56:54.550" v="3282" actId="1076"/>
        <pc:sldMkLst>
          <pc:docMk/>
          <pc:sldMk cId="2172997229" sldId="339"/>
        </pc:sldMkLst>
        <pc:spChg chg="mod ord">
          <ac:chgData name="Lindsay Mondick" userId="4a35f3b0-1d69-4696-a95e-a1b818e755f1" providerId="ADAL" clId="{4CAAD05E-26C4-4479-A47C-85B15731209B}" dt="2026-09-08T16:54:39.389" v="3233" actId="700"/>
          <ac:spMkLst>
            <pc:docMk/>
            <pc:sldMk cId="2172997229" sldId="339"/>
            <ac:spMk id="2" creationId="{F0A352E0-4C55-53F2-8C56-579E9687BFCB}"/>
          </ac:spMkLst>
        </pc:spChg>
        <pc:spChg chg="mod ord">
          <ac:chgData name="Lindsay Mondick" userId="4a35f3b0-1d69-4696-a95e-a1b818e755f1" providerId="ADAL" clId="{4CAAD05E-26C4-4479-A47C-85B15731209B}" dt="2026-09-08T16:54:39.389" v="3233" actId="700"/>
          <ac:spMkLst>
            <pc:docMk/>
            <pc:sldMk cId="2172997229" sldId="339"/>
            <ac:spMk id="4" creationId="{4F173AC1-B4B6-0FC2-6B21-885026997365}"/>
          </ac:spMkLst>
        </pc:spChg>
        <pc:spChg chg="add mod ord">
          <ac:chgData name="Lindsay Mondick" userId="4a35f3b0-1d69-4696-a95e-a1b818e755f1" providerId="ADAL" clId="{4CAAD05E-26C4-4479-A47C-85B15731209B}" dt="2026-09-08T16:56:04.213" v="3276" actId="113"/>
          <ac:spMkLst>
            <pc:docMk/>
            <pc:sldMk cId="2172997229" sldId="339"/>
            <ac:spMk id="7" creationId="{29084242-926D-7B4E-5A39-139F2267946E}"/>
          </ac:spMkLst>
        </pc:spChg>
        <pc:spChg chg="add mod ord">
          <ac:chgData name="Lindsay Mondick" userId="4a35f3b0-1d69-4696-a95e-a1b818e755f1" providerId="ADAL" clId="{4CAAD05E-26C4-4479-A47C-85B15731209B}" dt="2026-09-08T16:55:23.542" v="3268"/>
          <ac:spMkLst>
            <pc:docMk/>
            <pc:sldMk cId="2172997229" sldId="339"/>
            <ac:spMk id="8" creationId="{E0831500-C803-C35E-79E8-7A6D7BF67245}"/>
          </ac:spMkLst>
        </pc:spChg>
        <pc:picChg chg="add mod ord">
          <ac:chgData name="Lindsay Mondick" userId="4a35f3b0-1d69-4696-a95e-a1b818e755f1" providerId="ADAL" clId="{4CAAD05E-26C4-4479-A47C-85B15731209B}" dt="2026-09-08T16:56:32.850" v="3279" actId="1076"/>
          <ac:picMkLst>
            <pc:docMk/>
            <pc:sldMk cId="2172997229" sldId="339"/>
            <ac:picMk id="11" creationId="{A4683015-465A-13BF-070C-637FBF8C3051}"/>
          </ac:picMkLst>
        </pc:picChg>
        <pc:picChg chg="add mod ord">
          <ac:chgData name="Lindsay Mondick" userId="4a35f3b0-1d69-4696-a95e-a1b818e755f1" providerId="ADAL" clId="{4CAAD05E-26C4-4479-A47C-85B15731209B}" dt="2026-09-08T16:56:54.550" v="3282" actId="1076"/>
          <ac:picMkLst>
            <pc:docMk/>
            <pc:sldMk cId="2172997229" sldId="339"/>
            <ac:picMk id="13" creationId="{67C17A5B-3F8A-8595-5F53-CFB132A44CC1}"/>
          </ac:picMkLst>
        </pc:picChg>
      </pc:sldChg>
      <pc:sldMasterChg chg="addSldLayout delSldLayout">
        <pc:chgData name="Lindsay Mondick" userId="4a35f3b0-1d69-4696-a95e-a1b818e755f1" providerId="ADAL" clId="{4CAAD05E-26C4-4479-A47C-85B15731209B}" dt="2026-09-02T16:40:46.724" v="2508" actId="47"/>
        <pc:sldMasterMkLst>
          <pc:docMk/>
          <pc:sldMasterMk cId="0" sldId="2147484030"/>
        </pc:sldMasterMkLst>
        <pc:sldLayoutChg chg="add del">
          <pc:chgData name="Lindsay Mondick" userId="4a35f3b0-1d69-4696-a95e-a1b818e755f1" providerId="ADAL" clId="{4CAAD05E-26C4-4479-A47C-85B15731209B}" dt="2026-09-02T16:06:02.795" v="1400" actId="47"/>
          <pc:sldLayoutMkLst>
            <pc:docMk/>
            <pc:sldMasterMk cId="0" sldId="2147484030"/>
            <pc:sldLayoutMk cId="3153481267" sldId="2147484077"/>
          </pc:sldLayoutMkLst>
        </pc:sldLayoutChg>
      </pc:sldMasterChg>
    </pc:docChg>
  </pc:docChgLst>
  <pc:docChgLst>
    <pc:chgData name="Guest User" userId="S::urn:spo:tenantanon#57da2d6b-d086-48ab-a0f2-a5b94027cd03::" providerId="AD" clId="Web-{8B3CBC76-6422-030F-3E0E-482876EC340B}"/>
    <pc:docChg chg="modSld">
      <pc:chgData name="Guest User" userId="S::urn:spo:tenantanon#57da2d6b-d086-48ab-a0f2-a5b94027cd03::" providerId="AD" clId="Web-{8B3CBC76-6422-030F-3E0E-482876EC340B}" dt="2026-09-03T16:09:50.466" v="1" actId="20577"/>
      <pc:docMkLst>
        <pc:docMk/>
      </pc:docMkLst>
      <pc:sldChg chg="modSp">
        <pc:chgData name="Guest User" userId="S::urn:spo:tenantanon#57da2d6b-d086-48ab-a0f2-a5b94027cd03::" providerId="AD" clId="Web-{8B3CBC76-6422-030F-3E0E-482876EC340B}" dt="2026-09-03T16:09:50.466" v="1" actId="20577"/>
        <pc:sldMkLst>
          <pc:docMk/>
          <pc:sldMk cId="238036918" sldId="306"/>
        </pc:sldMkLst>
        <pc:spChg chg="mod">
          <ac:chgData name="Guest User" userId="S::urn:spo:tenantanon#57da2d6b-d086-48ab-a0f2-a5b94027cd03::" providerId="AD" clId="Web-{8B3CBC76-6422-030F-3E0E-482876EC340B}" dt="2026-09-03T16:09:50.466" v="1" actId="20577"/>
          <ac:spMkLst>
            <pc:docMk/>
            <pc:sldMk cId="238036918" sldId="306"/>
            <ac:spMk id="3" creationId="{BAB4D555-EBB1-57B7-B227-624BA6151B8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907383-15C9-45A2-989C-542F979E23A3}"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999712DF-BA62-4CCA-9266-E689F316BB58}">
      <dgm:prSet phldrT="[Text]" phldr="0"/>
      <dgm:spPr/>
      <dgm:t>
        <a:bodyPr/>
        <a:lstStyle/>
        <a:p>
          <a:r>
            <a:rPr lang="en-US" dirty="0"/>
            <a:t>1. SAFETY CULTURE</a:t>
          </a:r>
        </a:p>
      </dgm:t>
    </dgm:pt>
    <dgm:pt modelId="{E9A28478-F263-4D91-A48A-1E35C9C074BF}" type="parTrans" cxnId="{58D0953E-AD18-41F0-BDD4-9F5C4700ACB7}">
      <dgm:prSet/>
      <dgm:spPr/>
      <dgm:t>
        <a:bodyPr/>
        <a:lstStyle/>
        <a:p>
          <a:endParaRPr lang="en-US"/>
        </a:p>
      </dgm:t>
    </dgm:pt>
    <dgm:pt modelId="{FC1E1413-0C9D-4FFA-9FD2-238E0DCD0762}" type="sibTrans" cxnId="{58D0953E-AD18-41F0-BDD4-9F5C4700ACB7}">
      <dgm:prSet/>
      <dgm:spPr/>
      <dgm:t>
        <a:bodyPr/>
        <a:lstStyle/>
        <a:p>
          <a:endParaRPr lang="en-US"/>
        </a:p>
      </dgm:t>
    </dgm:pt>
    <dgm:pt modelId="{4DE5D26B-0BA2-45FB-8EE2-025BD7C0D726}">
      <dgm:prSet phldrT="[Text]" phldr="0"/>
      <dgm:spPr>
        <a:solidFill>
          <a:schemeClr val="accent1"/>
        </a:solidFill>
        <a:ln>
          <a:solidFill>
            <a:schemeClr val="accent1"/>
          </a:solidFill>
        </a:ln>
      </dgm:spPr>
      <dgm:t>
        <a:bodyPr/>
        <a:lstStyle/>
        <a:p>
          <a:r>
            <a:rPr lang="en-US" dirty="0"/>
            <a:t>3. PROGRAM DELIVERY</a:t>
          </a:r>
        </a:p>
      </dgm:t>
    </dgm:pt>
    <dgm:pt modelId="{DB6EED1B-C7D7-49A3-9C01-D904F4A090A1}" type="parTrans" cxnId="{07184F21-FFAB-47D9-B9F0-A818DA47C6CC}">
      <dgm:prSet/>
      <dgm:spPr/>
      <dgm:t>
        <a:bodyPr/>
        <a:lstStyle/>
        <a:p>
          <a:endParaRPr lang="en-US"/>
        </a:p>
      </dgm:t>
    </dgm:pt>
    <dgm:pt modelId="{0F758655-AE29-41F6-B1A7-0B87786D6083}" type="sibTrans" cxnId="{07184F21-FFAB-47D9-B9F0-A818DA47C6CC}">
      <dgm:prSet/>
      <dgm:spPr/>
      <dgm:t>
        <a:bodyPr/>
        <a:lstStyle/>
        <a:p>
          <a:endParaRPr lang="en-US"/>
        </a:p>
      </dgm:t>
    </dgm:pt>
    <dgm:pt modelId="{D0164D67-838E-4FA7-8E0E-E41679B3BE40}">
      <dgm:prSet phldrT="[Text]" phldr="0"/>
      <dgm:spPr>
        <a:solidFill>
          <a:schemeClr val="accent1">
            <a:lumMod val="20000"/>
            <a:lumOff val="80000"/>
            <a:alpha val="90000"/>
          </a:schemeClr>
        </a:solidFill>
        <a:ln>
          <a:noFill/>
        </a:ln>
      </dgm:spPr>
      <dgm:t>
        <a:bodyPr/>
        <a:lstStyle/>
        <a:p>
          <a:r>
            <a:rPr lang="en-US" dirty="0"/>
            <a:t>Respond to community needs and facilitate programs with fidelity</a:t>
          </a:r>
        </a:p>
      </dgm:t>
    </dgm:pt>
    <dgm:pt modelId="{947E2533-18CC-4C85-BC74-E1C821FA8550}" type="parTrans" cxnId="{660E73CA-53FF-4C35-A0EB-BD195D1113ED}">
      <dgm:prSet/>
      <dgm:spPr/>
      <dgm:t>
        <a:bodyPr/>
        <a:lstStyle/>
        <a:p>
          <a:endParaRPr lang="en-US"/>
        </a:p>
      </dgm:t>
    </dgm:pt>
    <dgm:pt modelId="{9DDEE393-0819-4CF9-A6D0-9B5FF60B863D}" type="sibTrans" cxnId="{660E73CA-53FF-4C35-A0EB-BD195D1113ED}">
      <dgm:prSet/>
      <dgm:spPr/>
      <dgm:t>
        <a:bodyPr/>
        <a:lstStyle/>
        <a:p>
          <a:endParaRPr lang="en-US"/>
        </a:p>
      </dgm:t>
    </dgm:pt>
    <dgm:pt modelId="{AA57188E-4142-48FC-8C0B-B196DFF08E52}">
      <dgm:prSet phldrT="[Text]" phldr="0"/>
      <dgm:spPr>
        <a:solidFill>
          <a:schemeClr val="accent4"/>
        </a:solidFill>
        <a:ln>
          <a:solidFill>
            <a:schemeClr val="accent4"/>
          </a:solidFill>
        </a:ln>
      </dgm:spPr>
      <dgm:t>
        <a:bodyPr/>
        <a:lstStyle/>
        <a:p>
          <a:r>
            <a:rPr lang="en-US" dirty="0"/>
            <a:t>4. PURPOSEFUL TECHNOLOGY</a:t>
          </a:r>
        </a:p>
      </dgm:t>
    </dgm:pt>
    <dgm:pt modelId="{7111E067-57CA-4ECE-9CB0-05CB281CB1D2}" type="parTrans" cxnId="{F1E218FB-E011-482F-AA39-B76F6CEFEBBD}">
      <dgm:prSet/>
      <dgm:spPr/>
      <dgm:t>
        <a:bodyPr/>
        <a:lstStyle/>
        <a:p>
          <a:endParaRPr lang="en-US"/>
        </a:p>
      </dgm:t>
    </dgm:pt>
    <dgm:pt modelId="{7F89769D-A4B2-46A4-8BE0-6F4AE18651AA}" type="sibTrans" cxnId="{F1E218FB-E011-482F-AA39-B76F6CEFEBBD}">
      <dgm:prSet/>
      <dgm:spPr/>
      <dgm:t>
        <a:bodyPr/>
        <a:lstStyle/>
        <a:p>
          <a:endParaRPr lang="en-US"/>
        </a:p>
      </dgm:t>
    </dgm:pt>
    <dgm:pt modelId="{8FE4F982-DF2D-477E-B645-CF68C5B4F380}">
      <dgm:prSet phldrT="[Text]" phldr="0"/>
      <dgm:spPr>
        <a:solidFill>
          <a:schemeClr val="accent4">
            <a:lumMod val="20000"/>
            <a:lumOff val="80000"/>
            <a:alpha val="90000"/>
          </a:schemeClr>
        </a:solidFill>
      </dgm:spPr>
      <dgm:t>
        <a:bodyPr/>
        <a:lstStyle/>
        <a:p>
          <a:r>
            <a:rPr lang="en-US" dirty="0"/>
            <a:t>Use tools with purpose</a:t>
          </a:r>
        </a:p>
      </dgm:t>
    </dgm:pt>
    <dgm:pt modelId="{28525A5D-6DE7-4040-84AC-86B4B2065650}" type="parTrans" cxnId="{481ABBDF-0CE4-4DE2-B33C-58155A62D2F5}">
      <dgm:prSet/>
      <dgm:spPr/>
      <dgm:t>
        <a:bodyPr/>
        <a:lstStyle/>
        <a:p>
          <a:endParaRPr lang="en-US"/>
        </a:p>
      </dgm:t>
    </dgm:pt>
    <dgm:pt modelId="{09252A6B-EB1D-48D3-9874-1AC2A80A49A5}" type="sibTrans" cxnId="{481ABBDF-0CE4-4DE2-B33C-58155A62D2F5}">
      <dgm:prSet/>
      <dgm:spPr/>
      <dgm:t>
        <a:bodyPr/>
        <a:lstStyle/>
        <a:p>
          <a:endParaRPr lang="en-US"/>
        </a:p>
      </dgm:t>
    </dgm:pt>
    <dgm:pt modelId="{17B00A53-F1EE-484E-8A98-74C1394C48D2}">
      <dgm:prSet phldrT="[Text]" phldr="0"/>
      <dgm:spPr>
        <a:solidFill>
          <a:schemeClr val="accent5"/>
        </a:solidFill>
        <a:ln>
          <a:solidFill>
            <a:schemeClr val="accent5"/>
          </a:solidFill>
        </a:ln>
      </dgm:spPr>
      <dgm:t>
        <a:bodyPr/>
        <a:lstStyle/>
        <a:p>
          <a:r>
            <a:rPr lang="en-US" dirty="0"/>
            <a:t>5. SUSTAINABILITY &amp; CONTIUOUS IMPROVEMENT</a:t>
          </a:r>
        </a:p>
      </dgm:t>
    </dgm:pt>
    <dgm:pt modelId="{01AA18F8-8311-4E21-A85F-53DA8B842C46}" type="parTrans" cxnId="{1B60B089-34E1-48C9-8FD3-A0F993F5B39F}">
      <dgm:prSet/>
      <dgm:spPr/>
      <dgm:t>
        <a:bodyPr/>
        <a:lstStyle/>
        <a:p>
          <a:endParaRPr lang="en-US"/>
        </a:p>
      </dgm:t>
    </dgm:pt>
    <dgm:pt modelId="{99917DEE-7591-49E2-B267-A30FBDEA18CE}" type="sibTrans" cxnId="{1B60B089-34E1-48C9-8FD3-A0F993F5B39F}">
      <dgm:prSet/>
      <dgm:spPr/>
      <dgm:t>
        <a:bodyPr/>
        <a:lstStyle/>
        <a:p>
          <a:endParaRPr lang="en-US"/>
        </a:p>
      </dgm:t>
    </dgm:pt>
    <dgm:pt modelId="{0862A24C-33D3-4BBD-9CCE-DD2B7666CCD2}">
      <dgm:prSet phldrT="[Text]" phldr="0"/>
      <dgm:spPr>
        <a:ln>
          <a:noFill/>
        </a:ln>
      </dgm:spPr>
      <dgm:t>
        <a:bodyPr/>
        <a:lstStyle/>
        <a:p>
          <a:r>
            <a:rPr lang="en-US" dirty="0"/>
            <a:t>Move from compliance to everyday practice</a:t>
          </a:r>
        </a:p>
      </dgm:t>
    </dgm:pt>
    <dgm:pt modelId="{2E6440A3-53FF-4F75-A9DA-BB44880D4423}" type="parTrans" cxnId="{F9147BD3-D7C5-48E7-BD52-8E5359AE3BFF}">
      <dgm:prSet/>
      <dgm:spPr/>
      <dgm:t>
        <a:bodyPr/>
        <a:lstStyle/>
        <a:p>
          <a:endParaRPr lang="en-US"/>
        </a:p>
      </dgm:t>
    </dgm:pt>
    <dgm:pt modelId="{691FC9D8-6F32-4446-8BE3-AD3C7C463BAB}" type="sibTrans" cxnId="{F9147BD3-D7C5-48E7-BD52-8E5359AE3BFF}">
      <dgm:prSet/>
      <dgm:spPr/>
      <dgm:t>
        <a:bodyPr/>
        <a:lstStyle/>
        <a:p>
          <a:endParaRPr lang="en-US"/>
        </a:p>
      </dgm:t>
    </dgm:pt>
    <dgm:pt modelId="{94E0F9B0-1302-4626-8A46-9DB1AEDEF081}">
      <dgm:prSet phldrT="[Text]" phldr="0"/>
      <dgm:spPr>
        <a:solidFill>
          <a:schemeClr val="accent5">
            <a:lumMod val="20000"/>
            <a:lumOff val="80000"/>
            <a:alpha val="90000"/>
          </a:schemeClr>
        </a:solidFill>
      </dgm:spPr>
      <dgm:t>
        <a:bodyPr/>
        <a:lstStyle/>
        <a:p>
          <a:r>
            <a:rPr lang="en-US" dirty="0"/>
            <a:t>Make stronger operational decisions</a:t>
          </a:r>
        </a:p>
      </dgm:t>
    </dgm:pt>
    <dgm:pt modelId="{B355B26A-2ABF-467D-B51E-D389D40002F7}" type="parTrans" cxnId="{62BE0432-CF8A-4B80-BFA6-10AFF30AC274}">
      <dgm:prSet/>
      <dgm:spPr/>
      <dgm:t>
        <a:bodyPr/>
        <a:lstStyle/>
        <a:p>
          <a:endParaRPr lang="en-US"/>
        </a:p>
      </dgm:t>
    </dgm:pt>
    <dgm:pt modelId="{E41C0763-A515-461F-A6EE-95A07C121DE6}" type="sibTrans" cxnId="{62BE0432-CF8A-4B80-BFA6-10AFF30AC274}">
      <dgm:prSet/>
      <dgm:spPr/>
      <dgm:t>
        <a:bodyPr/>
        <a:lstStyle/>
        <a:p>
          <a:endParaRPr lang="en-US"/>
        </a:p>
      </dgm:t>
    </dgm:pt>
    <dgm:pt modelId="{B6B9FEBB-0E41-4B14-B34F-E109E8C36DB2}">
      <dgm:prSet phldrT="[Text]" phldr="0"/>
      <dgm:spPr/>
      <dgm:t>
        <a:bodyPr/>
        <a:lstStyle/>
        <a:p>
          <a:r>
            <a:rPr lang="en-US" dirty="0"/>
            <a:t>2. WORKFORCE PATHWAY</a:t>
          </a:r>
        </a:p>
      </dgm:t>
    </dgm:pt>
    <dgm:pt modelId="{033823C0-D942-4BCD-AD1F-2116351EADEA}" type="parTrans" cxnId="{8857AE9B-6298-4713-8F84-414515549278}">
      <dgm:prSet/>
      <dgm:spPr/>
      <dgm:t>
        <a:bodyPr/>
        <a:lstStyle/>
        <a:p>
          <a:endParaRPr lang="en-US"/>
        </a:p>
      </dgm:t>
    </dgm:pt>
    <dgm:pt modelId="{446A5676-AA68-452E-955A-88005C4C1B1C}" type="sibTrans" cxnId="{8857AE9B-6298-4713-8F84-414515549278}">
      <dgm:prSet/>
      <dgm:spPr/>
      <dgm:t>
        <a:bodyPr/>
        <a:lstStyle/>
        <a:p>
          <a:endParaRPr lang="en-US"/>
        </a:p>
      </dgm:t>
    </dgm:pt>
    <dgm:pt modelId="{C6351F25-99F7-4270-8941-83362767C229}">
      <dgm:prSet phldrT="[Text]" phldr="0"/>
      <dgm:spPr>
        <a:ln>
          <a:noFill/>
        </a:ln>
      </dgm:spPr>
      <dgm:t>
        <a:bodyPr/>
        <a:lstStyle/>
        <a:p>
          <a:r>
            <a:rPr lang="en-US" dirty="0"/>
            <a:t>Recruit, prepare and retain staff</a:t>
          </a:r>
        </a:p>
      </dgm:t>
    </dgm:pt>
    <dgm:pt modelId="{B4C8E70D-795A-4B16-9B94-5D47A33DBC0F}" type="parTrans" cxnId="{570AF0D1-B981-41B5-86A3-8737DAEBE62B}">
      <dgm:prSet/>
      <dgm:spPr/>
      <dgm:t>
        <a:bodyPr/>
        <a:lstStyle/>
        <a:p>
          <a:endParaRPr lang="en-US"/>
        </a:p>
      </dgm:t>
    </dgm:pt>
    <dgm:pt modelId="{AB640CCF-7795-484E-B0DA-A36A88815C82}" type="sibTrans" cxnId="{570AF0D1-B981-41B5-86A3-8737DAEBE62B}">
      <dgm:prSet/>
      <dgm:spPr/>
      <dgm:t>
        <a:bodyPr/>
        <a:lstStyle/>
        <a:p>
          <a:endParaRPr lang="en-US"/>
        </a:p>
      </dgm:t>
    </dgm:pt>
    <dgm:pt modelId="{58476D15-8927-423A-943F-78A4801AEDEF}" type="pres">
      <dgm:prSet presAssocID="{76907383-15C9-45A2-989C-542F979E23A3}" presName="Name0" presStyleCnt="0">
        <dgm:presLayoutVars>
          <dgm:dir/>
          <dgm:animLvl val="lvl"/>
          <dgm:resizeHandles val="exact"/>
        </dgm:presLayoutVars>
      </dgm:prSet>
      <dgm:spPr/>
    </dgm:pt>
    <dgm:pt modelId="{F3252E93-997B-4A3A-8B2A-2438AB07C2F1}" type="pres">
      <dgm:prSet presAssocID="{999712DF-BA62-4CCA-9266-E689F316BB58}" presName="composite" presStyleCnt="0"/>
      <dgm:spPr/>
    </dgm:pt>
    <dgm:pt modelId="{83065B22-0C7A-4684-93FE-6E06A00D1F2A}" type="pres">
      <dgm:prSet presAssocID="{999712DF-BA62-4CCA-9266-E689F316BB58}" presName="parTx" presStyleLbl="alignNode1" presStyleIdx="0" presStyleCnt="5">
        <dgm:presLayoutVars>
          <dgm:chMax val="0"/>
          <dgm:chPref val="0"/>
          <dgm:bulletEnabled val="1"/>
        </dgm:presLayoutVars>
      </dgm:prSet>
      <dgm:spPr/>
    </dgm:pt>
    <dgm:pt modelId="{70034F31-D4D3-4247-B717-C99757F71222}" type="pres">
      <dgm:prSet presAssocID="{999712DF-BA62-4CCA-9266-E689F316BB58}" presName="desTx" presStyleLbl="alignAccFollowNode1" presStyleIdx="0" presStyleCnt="5">
        <dgm:presLayoutVars>
          <dgm:bulletEnabled val="1"/>
        </dgm:presLayoutVars>
      </dgm:prSet>
      <dgm:spPr/>
    </dgm:pt>
    <dgm:pt modelId="{818F88E1-E6DC-4890-90D8-1C68B7C9EAAB}" type="pres">
      <dgm:prSet presAssocID="{FC1E1413-0C9D-4FFA-9FD2-238E0DCD0762}" presName="space" presStyleCnt="0"/>
      <dgm:spPr/>
    </dgm:pt>
    <dgm:pt modelId="{D91BEE9D-97F1-4EC3-821F-BF238972A765}" type="pres">
      <dgm:prSet presAssocID="{B6B9FEBB-0E41-4B14-B34F-E109E8C36DB2}" presName="composite" presStyleCnt="0"/>
      <dgm:spPr/>
    </dgm:pt>
    <dgm:pt modelId="{1B489FAF-81CF-4F88-BE5F-7D0163873E74}" type="pres">
      <dgm:prSet presAssocID="{B6B9FEBB-0E41-4B14-B34F-E109E8C36DB2}" presName="parTx" presStyleLbl="alignNode1" presStyleIdx="1" presStyleCnt="5" custLinFactNeighborX="1163" custLinFactNeighborY="-11502">
        <dgm:presLayoutVars>
          <dgm:chMax val="0"/>
          <dgm:chPref val="0"/>
          <dgm:bulletEnabled val="1"/>
        </dgm:presLayoutVars>
      </dgm:prSet>
      <dgm:spPr/>
    </dgm:pt>
    <dgm:pt modelId="{51B30CD9-CD41-45DB-8819-B0267BEE6543}" type="pres">
      <dgm:prSet presAssocID="{B6B9FEBB-0E41-4B14-B34F-E109E8C36DB2}" presName="desTx" presStyleLbl="alignAccFollowNode1" presStyleIdx="1" presStyleCnt="5" custLinFactNeighborX="1771">
        <dgm:presLayoutVars>
          <dgm:bulletEnabled val="1"/>
        </dgm:presLayoutVars>
      </dgm:prSet>
      <dgm:spPr/>
    </dgm:pt>
    <dgm:pt modelId="{4F486DD8-3BAA-4ABF-8B32-04C92F64E06E}" type="pres">
      <dgm:prSet presAssocID="{446A5676-AA68-452E-955A-88005C4C1B1C}" presName="space" presStyleCnt="0"/>
      <dgm:spPr/>
    </dgm:pt>
    <dgm:pt modelId="{8492704C-4BAC-411F-BDA9-6D4E611D8D54}" type="pres">
      <dgm:prSet presAssocID="{4DE5D26B-0BA2-45FB-8EE2-025BD7C0D726}" presName="composite" presStyleCnt="0"/>
      <dgm:spPr/>
    </dgm:pt>
    <dgm:pt modelId="{29CCCF68-5194-48C4-9C2C-B0ED7CA60776}" type="pres">
      <dgm:prSet presAssocID="{4DE5D26B-0BA2-45FB-8EE2-025BD7C0D726}" presName="parTx" presStyleLbl="alignNode1" presStyleIdx="2" presStyleCnt="5" custLinFactNeighborX="-1608" custLinFactNeighborY="-11502">
        <dgm:presLayoutVars>
          <dgm:chMax val="0"/>
          <dgm:chPref val="0"/>
          <dgm:bulletEnabled val="1"/>
        </dgm:presLayoutVars>
      </dgm:prSet>
      <dgm:spPr/>
    </dgm:pt>
    <dgm:pt modelId="{9ED47C7D-F4EE-4D50-A51B-0397BA13C2C3}" type="pres">
      <dgm:prSet presAssocID="{4DE5D26B-0BA2-45FB-8EE2-025BD7C0D726}" presName="desTx" presStyleLbl="alignAccFollowNode1" presStyleIdx="2" presStyleCnt="5">
        <dgm:presLayoutVars>
          <dgm:bulletEnabled val="1"/>
        </dgm:presLayoutVars>
      </dgm:prSet>
      <dgm:spPr/>
    </dgm:pt>
    <dgm:pt modelId="{3B8EFDE7-2664-4D01-A1BC-AB611D213BE7}" type="pres">
      <dgm:prSet presAssocID="{0F758655-AE29-41F6-B1A7-0B87786D6083}" presName="space" presStyleCnt="0"/>
      <dgm:spPr/>
    </dgm:pt>
    <dgm:pt modelId="{37D3631C-44A7-4693-91B1-59F61604EB9C}" type="pres">
      <dgm:prSet presAssocID="{AA57188E-4142-48FC-8C0B-B196DFF08E52}" presName="composite" presStyleCnt="0"/>
      <dgm:spPr/>
    </dgm:pt>
    <dgm:pt modelId="{1314AE3E-1146-4A5C-9F79-A4A12AFDE6E0}" type="pres">
      <dgm:prSet presAssocID="{AA57188E-4142-48FC-8C0B-B196DFF08E52}" presName="parTx" presStyleLbl="alignNode1" presStyleIdx="3" presStyleCnt="5">
        <dgm:presLayoutVars>
          <dgm:chMax val="0"/>
          <dgm:chPref val="0"/>
          <dgm:bulletEnabled val="1"/>
        </dgm:presLayoutVars>
      </dgm:prSet>
      <dgm:spPr/>
    </dgm:pt>
    <dgm:pt modelId="{155913B1-A7D4-450C-A9DC-2F924DFCEBEF}" type="pres">
      <dgm:prSet presAssocID="{AA57188E-4142-48FC-8C0B-B196DFF08E52}" presName="desTx" presStyleLbl="alignAccFollowNode1" presStyleIdx="3" presStyleCnt="5">
        <dgm:presLayoutVars>
          <dgm:bulletEnabled val="1"/>
        </dgm:presLayoutVars>
      </dgm:prSet>
      <dgm:spPr/>
    </dgm:pt>
    <dgm:pt modelId="{DC6BB2C3-854D-47BA-BA96-6BDC3CF43E66}" type="pres">
      <dgm:prSet presAssocID="{7F89769D-A4B2-46A4-8BE0-6F4AE18651AA}" presName="space" presStyleCnt="0"/>
      <dgm:spPr/>
    </dgm:pt>
    <dgm:pt modelId="{999E3AB1-4F20-4EF0-83CC-CA7B7546204B}" type="pres">
      <dgm:prSet presAssocID="{17B00A53-F1EE-484E-8A98-74C1394C48D2}" presName="composite" presStyleCnt="0"/>
      <dgm:spPr/>
    </dgm:pt>
    <dgm:pt modelId="{B59A3854-69AD-44A1-ABC3-925AFC44067B}" type="pres">
      <dgm:prSet presAssocID="{17B00A53-F1EE-484E-8A98-74C1394C48D2}" presName="parTx" presStyleLbl="alignNode1" presStyleIdx="4" presStyleCnt="5">
        <dgm:presLayoutVars>
          <dgm:chMax val="0"/>
          <dgm:chPref val="0"/>
          <dgm:bulletEnabled val="1"/>
        </dgm:presLayoutVars>
      </dgm:prSet>
      <dgm:spPr/>
    </dgm:pt>
    <dgm:pt modelId="{E99471DC-20EB-4081-830E-968D877B1B45}" type="pres">
      <dgm:prSet presAssocID="{17B00A53-F1EE-484E-8A98-74C1394C48D2}" presName="desTx" presStyleLbl="alignAccFollowNode1" presStyleIdx="4" presStyleCnt="5">
        <dgm:presLayoutVars>
          <dgm:bulletEnabled val="1"/>
        </dgm:presLayoutVars>
      </dgm:prSet>
      <dgm:spPr/>
    </dgm:pt>
  </dgm:ptLst>
  <dgm:cxnLst>
    <dgm:cxn modelId="{587EC509-499F-458C-906C-60C248EDB62B}" type="presOf" srcId="{76907383-15C9-45A2-989C-542F979E23A3}" destId="{58476D15-8927-423A-943F-78A4801AEDEF}" srcOrd="0" destOrd="0" presId="urn:microsoft.com/office/officeart/2005/8/layout/hList1"/>
    <dgm:cxn modelId="{C6603111-BF18-4683-9F2C-B8B7DFF4A08F}" type="presOf" srcId="{D0164D67-838E-4FA7-8E0E-E41679B3BE40}" destId="{9ED47C7D-F4EE-4D50-A51B-0397BA13C2C3}" srcOrd="0" destOrd="0" presId="urn:microsoft.com/office/officeart/2005/8/layout/hList1"/>
    <dgm:cxn modelId="{07184F21-FFAB-47D9-B9F0-A818DA47C6CC}" srcId="{76907383-15C9-45A2-989C-542F979E23A3}" destId="{4DE5D26B-0BA2-45FB-8EE2-025BD7C0D726}" srcOrd="2" destOrd="0" parTransId="{DB6EED1B-C7D7-49A3-9C01-D904F4A090A1}" sibTransId="{0F758655-AE29-41F6-B1A7-0B87786D6083}"/>
    <dgm:cxn modelId="{0C706530-D272-43D3-96D1-68A45EF4B376}" type="presOf" srcId="{C6351F25-99F7-4270-8941-83362767C229}" destId="{51B30CD9-CD41-45DB-8819-B0267BEE6543}" srcOrd="0" destOrd="0" presId="urn:microsoft.com/office/officeart/2005/8/layout/hList1"/>
    <dgm:cxn modelId="{62BE0432-CF8A-4B80-BFA6-10AFF30AC274}" srcId="{17B00A53-F1EE-484E-8A98-74C1394C48D2}" destId="{94E0F9B0-1302-4626-8A46-9DB1AEDEF081}" srcOrd="0" destOrd="0" parTransId="{B355B26A-2ABF-467D-B51E-D389D40002F7}" sibTransId="{E41C0763-A515-461F-A6EE-95A07C121DE6}"/>
    <dgm:cxn modelId="{58D0953E-AD18-41F0-BDD4-9F5C4700ACB7}" srcId="{76907383-15C9-45A2-989C-542F979E23A3}" destId="{999712DF-BA62-4CCA-9266-E689F316BB58}" srcOrd="0" destOrd="0" parTransId="{E9A28478-F263-4D91-A48A-1E35C9C074BF}" sibTransId="{FC1E1413-0C9D-4FFA-9FD2-238E0DCD0762}"/>
    <dgm:cxn modelId="{169FB861-FA04-4D76-8D7A-B85C7715691D}" type="presOf" srcId="{17B00A53-F1EE-484E-8A98-74C1394C48D2}" destId="{B59A3854-69AD-44A1-ABC3-925AFC44067B}" srcOrd="0" destOrd="0" presId="urn:microsoft.com/office/officeart/2005/8/layout/hList1"/>
    <dgm:cxn modelId="{9BC84263-7861-43B3-8167-F92A8F215EAB}" type="presOf" srcId="{AA57188E-4142-48FC-8C0B-B196DFF08E52}" destId="{1314AE3E-1146-4A5C-9F79-A4A12AFDE6E0}" srcOrd="0" destOrd="0" presId="urn:microsoft.com/office/officeart/2005/8/layout/hList1"/>
    <dgm:cxn modelId="{2E35FF59-6432-4122-ABAB-082C229F9E08}" type="presOf" srcId="{999712DF-BA62-4CCA-9266-E689F316BB58}" destId="{83065B22-0C7A-4684-93FE-6E06A00D1F2A}" srcOrd="0" destOrd="0" presId="urn:microsoft.com/office/officeart/2005/8/layout/hList1"/>
    <dgm:cxn modelId="{A6EA0A83-DB6E-4221-AA53-0378336CDA8F}" type="presOf" srcId="{4DE5D26B-0BA2-45FB-8EE2-025BD7C0D726}" destId="{29CCCF68-5194-48C4-9C2C-B0ED7CA60776}" srcOrd="0" destOrd="0" presId="urn:microsoft.com/office/officeart/2005/8/layout/hList1"/>
    <dgm:cxn modelId="{1B60B089-34E1-48C9-8FD3-A0F993F5B39F}" srcId="{76907383-15C9-45A2-989C-542F979E23A3}" destId="{17B00A53-F1EE-484E-8A98-74C1394C48D2}" srcOrd="4" destOrd="0" parTransId="{01AA18F8-8311-4E21-A85F-53DA8B842C46}" sibTransId="{99917DEE-7591-49E2-B267-A30FBDEA18CE}"/>
    <dgm:cxn modelId="{8857AE9B-6298-4713-8F84-414515549278}" srcId="{76907383-15C9-45A2-989C-542F979E23A3}" destId="{B6B9FEBB-0E41-4B14-B34F-E109E8C36DB2}" srcOrd="1" destOrd="0" parTransId="{033823C0-D942-4BCD-AD1F-2116351EADEA}" sibTransId="{446A5676-AA68-452E-955A-88005C4C1B1C}"/>
    <dgm:cxn modelId="{193E6FA1-C60B-4488-8088-BB8E43E451B9}" type="presOf" srcId="{0862A24C-33D3-4BBD-9CCE-DD2B7666CCD2}" destId="{70034F31-D4D3-4247-B717-C99757F71222}" srcOrd="0" destOrd="0" presId="urn:microsoft.com/office/officeart/2005/8/layout/hList1"/>
    <dgm:cxn modelId="{3B488BC0-CEDD-4404-A66D-8ADA057850B7}" type="presOf" srcId="{B6B9FEBB-0E41-4B14-B34F-E109E8C36DB2}" destId="{1B489FAF-81CF-4F88-BE5F-7D0163873E74}" srcOrd="0" destOrd="0" presId="urn:microsoft.com/office/officeart/2005/8/layout/hList1"/>
    <dgm:cxn modelId="{660E73CA-53FF-4C35-A0EB-BD195D1113ED}" srcId="{4DE5D26B-0BA2-45FB-8EE2-025BD7C0D726}" destId="{D0164D67-838E-4FA7-8E0E-E41679B3BE40}" srcOrd="0" destOrd="0" parTransId="{947E2533-18CC-4C85-BC74-E1C821FA8550}" sibTransId="{9DDEE393-0819-4CF9-A6D0-9B5FF60B863D}"/>
    <dgm:cxn modelId="{570AF0D1-B981-41B5-86A3-8737DAEBE62B}" srcId="{B6B9FEBB-0E41-4B14-B34F-E109E8C36DB2}" destId="{C6351F25-99F7-4270-8941-83362767C229}" srcOrd="0" destOrd="0" parTransId="{B4C8E70D-795A-4B16-9B94-5D47A33DBC0F}" sibTransId="{AB640CCF-7795-484E-B0DA-A36A88815C82}"/>
    <dgm:cxn modelId="{F9147BD3-D7C5-48E7-BD52-8E5359AE3BFF}" srcId="{999712DF-BA62-4CCA-9266-E689F316BB58}" destId="{0862A24C-33D3-4BBD-9CCE-DD2B7666CCD2}" srcOrd="0" destOrd="0" parTransId="{2E6440A3-53FF-4F75-A9DA-BB44880D4423}" sibTransId="{691FC9D8-6F32-4446-8BE3-AD3C7C463BAB}"/>
    <dgm:cxn modelId="{481ABBDF-0CE4-4DE2-B33C-58155A62D2F5}" srcId="{AA57188E-4142-48FC-8C0B-B196DFF08E52}" destId="{8FE4F982-DF2D-477E-B645-CF68C5B4F380}" srcOrd="0" destOrd="0" parTransId="{28525A5D-6DE7-4040-84AC-86B4B2065650}" sibTransId="{09252A6B-EB1D-48D3-9874-1AC2A80A49A5}"/>
    <dgm:cxn modelId="{443FA8E9-9111-4252-BFF2-E6457CD18B1B}" type="presOf" srcId="{94E0F9B0-1302-4626-8A46-9DB1AEDEF081}" destId="{E99471DC-20EB-4081-830E-968D877B1B45}" srcOrd="0" destOrd="0" presId="urn:microsoft.com/office/officeart/2005/8/layout/hList1"/>
    <dgm:cxn modelId="{E86508EF-6A46-4851-B556-94C38660FCA0}" type="presOf" srcId="{8FE4F982-DF2D-477E-B645-CF68C5B4F380}" destId="{155913B1-A7D4-450C-A9DC-2F924DFCEBEF}" srcOrd="0" destOrd="0" presId="urn:microsoft.com/office/officeart/2005/8/layout/hList1"/>
    <dgm:cxn modelId="{F1E218FB-E011-482F-AA39-B76F6CEFEBBD}" srcId="{76907383-15C9-45A2-989C-542F979E23A3}" destId="{AA57188E-4142-48FC-8C0B-B196DFF08E52}" srcOrd="3" destOrd="0" parTransId="{7111E067-57CA-4ECE-9CB0-05CB281CB1D2}" sibTransId="{7F89769D-A4B2-46A4-8BE0-6F4AE18651AA}"/>
    <dgm:cxn modelId="{6C7484C8-3E77-4A1A-A860-720635EC859E}" type="presParOf" srcId="{58476D15-8927-423A-943F-78A4801AEDEF}" destId="{F3252E93-997B-4A3A-8B2A-2438AB07C2F1}" srcOrd="0" destOrd="0" presId="urn:microsoft.com/office/officeart/2005/8/layout/hList1"/>
    <dgm:cxn modelId="{E4420CE9-38B9-42E1-99B5-60E9F129D4DF}" type="presParOf" srcId="{F3252E93-997B-4A3A-8B2A-2438AB07C2F1}" destId="{83065B22-0C7A-4684-93FE-6E06A00D1F2A}" srcOrd="0" destOrd="0" presId="urn:microsoft.com/office/officeart/2005/8/layout/hList1"/>
    <dgm:cxn modelId="{06509877-3124-43FF-9540-28E81CA3A5E7}" type="presParOf" srcId="{F3252E93-997B-4A3A-8B2A-2438AB07C2F1}" destId="{70034F31-D4D3-4247-B717-C99757F71222}" srcOrd="1" destOrd="0" presId="urn:microsoft.com/office/officeart/2005/8/layout/hList1"/>
    <dgm:cxn modelId="{FD90E524-427B-4D95-A981-1BF294BC9091}" type="presParOf" srcId="{58476D15-8927-423A-943F-78A4801AEDEF}" destId="{818F88E1-E6DC-4890-90D8-1C68B7C9EAAB}" srcOrd="1" destOrd="0" presId="urn:microsoft.com/office/officeart/2005/8/layout/hList1"/>
    <dgm:cxn modelId="{61D22D14-2656-4441-AA16-F26646B358BC}" type="presParOf" srcId="{58476D15-8927-423A-943F-78A4801AEDEF}" destId="{D91BEE9D-97F1-4EC3-821F-BF238972A765}" srcOrd="2" destOrd="0" presId="urn:microsoft.com/office/officeart/2005/8/layout/hList1"/>
    <dgm:cxn modelId="{9098FC9A-BC46-4B5E-A574-2FA7D2A46CD2}" type="presParOf" srcId="{D91BEE9D-97F1-4EC3-821F-BF238972A765}" destId="{1B489FAF-81CF-4F88-BE5F-7D0163873E74}" srcOrd="0" destOrd="0" presId="urn:microsoft.com/office/officeart/2005/8/layout/hList1"/>
    <dgm:cxn modelId="{C609B4D6-06E8-423F-A29A-08FBFAA3E1C5}" type="presParOf" srcId="{D91BEE9D-97F1-4EC3-821F-BF238972A765}" destId="{51B30CD9-CD41-45DB-8819-B0267BEE6543}" srcOrd="1" destOrd="0" presId="urn:microsoft.com/office/officeart/2005/8/layout/hList1"/>
    <dgm:cxn modelId="{283D6FD5-E1A3-4FF0-897F-0B6B1A0AE169}" type="presParOf" srcId="{58476D15-8927-423A-943F-78A4801AEDEF}" destId="{4F486DD8-3BAA-4ABF-8B32-04C92F64E06E}" srcOrd="3" destOrd="0" presId="urn:microsoft.com/office/officeart/2005/8/layout/hList1"/>
    <dgm:cxn modelId="{A3D088FB-CBA4-4716-A040-C3974D2AF24E}" type="presParOf" srcId="{58476D15-8927-423A-943F-78A4801AEDEF}" destId="{8492704C-4BAC-411F-BDA9-6D4E611D8D54}" srcOrd="4" destOrd="0" presId="urn:microsoft.com/office/officeart/2005/8/layout/hList1"/>
    <dgm:cxn modelId="{6932BF1F-F0A7-4882-A349-7491E11BED89}" type="presParOf" srcId="{8492704C-4BAC-411F-BDA9-6D4E611D8D54}" destId="{29CCCF68-5194-48C4-9C2C-B0ED7CA60776}" srcOrd="0" destOrd="0" presId="urn:microsoft.com/office/officeart/2005/8/layout/hList1"/>
    <dgm:cxn modelId="{D5861914-3197-436F-84BE-47646D61E651}" type="presParOf" srcId="{8492704C-4BAC-411F-BDA9-6D4E611D8D54}" destId="{9ED47C7D-F4EE-4D50-A51B-0397BA13C2C3}" srcOrd="1" destOrd="0" presId="urn:microsoft.com/office/officeart/2005/8/layout/hList1"/>
    <dgm:cxn modelId="{F3BABC65-0333-4F7D-9613-00EF1DF5A465}" type="presParOf" srcId="{58476D15-8927-423A-943F-78A4801AEDEF}" destId="{3B8EFDE7-2664-4D01-A1BC-AB611D213BE7}" srcOrd="5" destOrd="0" presId="urn:microsoft.com/office/officeart/2005/8/layout/hList1"/>
    <dgm:cxn modelId="{B769C237-647E-4AB6-AA0D-91F8F9CDEB2F}" type="presParOf" srcId="{58476D15-8927-423A-943F-78A4801AEDEF}" destId="{37D3631C-44A7-4693-91B1-59F61604EB9C}" srcOrd="6" destOrd="0" presId="urn:microsoft.com/office/officeart/2005/8/layout/hList1"/>
    <dgm:cxn modelId="{071E309F-543C-459F-BE66-0D3070BDFF7E}" type="presParOf" srcId="{37D3631C-44A7-4693-91B1-59F61604EB9C}" destId="{1314AE3E-1146-4A5C-9F79-A4A12AFDE6E0}" srcOrd="0" destOrd="0" presId="urn:microsoft.com/office/officeart/2005/8/layout/hList1"/>
    <dgm:cxn modelId="{B8E13FA5-C913-4674-889D-B8645A0DC125}" type="presParOf" srcId="{37D3631C-44A7-4693-91B1-59F61604EB9C}" destId="{155913B1-A7D4-450C-A9DC-2F924DFCEBEF}" srcOrd="1" destOrd="0" presId="urn:microsoft.com/office/officeart/2005/8/layout/hList1"/>
    <dgm:cxn modelId="{4F9B3573-3CF4-45F8-9A3E-13A3D9A53A21}" type="presParOf" srcId="{58476D15-8927-423A-943F-78A4801AEDEF}" destId="{DC6BB2C3-854D-47BA-BA96-6BDC3CF43E66}" srcOrd="7" destOrd="0" presId="urn:microsoft.com/office/officeart/2005/8/layout/hList1"/>
    <dgm:cxn modelId="{084680B6-AC67-4FB7-80E3-A20731AB68DE}" type="presParOf" srcId="{58476D15-8927-423A-943F-78A4801AEDEF}" destId="{999E3AB1-4F20-4EF0-83CC-CA7B7546204B}" srcOrd="8" destOrd="0" presId="urn:microsoft.com/office/officeart/2005/8/layout/hList1"/>
    <dgm:cxn modelId="{31498AF9-C437-4100-8AE0-54E8204579B8}" type="presParOf" srcId="{999E3AB1-4F20-4EF0-83CC-CA7B7546204B}" destId="{B59A3854-69AD-44A1-ABC3-925AFC44067B}" srcOrd="0" destOrd="0" presId="urn:microsoft.com/office/officeart/2005/8/layout/hList1"/>
    <dgm:cxn modelId="{60CDF8F8-455E-4E4F-B79A-9254E2E3B93F}" type="presParOf" srcId="{999E3AB1-4F20-4EF0-83CC-CA7B7546204B}" destId="{E99471DC-20EB-4081-830E-968D877B1B45}"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DD4EF3-AD36-45EC-8C25-F5FFDC14E52B}" type="doc">
      <dgm:prSet loTypeId="urn:microsoft.com/office/officeart/2005/8/layout/radial1" loCatId="cycle" qsTypeId="urn:microsoft.com/office/officeart/2005/8/quickstyle/simple1" qsCatId="simple" csTypeId="urn:microsoft.com/office/officeart/2005/8/colors/colorful4" csCatId="colorful" phldr="1"/>
      <dgm:spPr/>
      <dgm:t>
        <a:bodyPr/>
        <a:lstStyle/>
        <a:p>
          <a:endParaRPr lang="en-US"/>
        </a:p>
      </dgm:t>
    </dgm:pt>
    <dgm:pt modelId="{7846F3EE-5489-465C-A3FB-BF7EF74DA654}">
      <dgm:prSet phldrT="[Text]" phldr="0"/>
      <dgm:spPr/>
      <dgm:t>
        <a:bodyPr/>
        <a:lstStyle/>
        <a:p>
          <a:r>
            <a:rPr lang="en-US" dirty="0"/>
            <a:t>AQUATIC SAFETY &amp; PROGRAM QUALITY</a:t>
          </a:r>
        </a:p>
      </dgm:t>
    </dgm:pt>
    <dgm:pt modelId="{D61B86C3-997C-42AD-93E8-44B9A743FDA0}" type="parTrans" cxnId="{C6C1DD2B-A174-4BAF-9DB1-1EE14D0D6241}">
      <dgm:prSet/>
      <dgm:spPr/>
      <dgm:t>
        <a:bodyPr/>
        <a:lstStyle/>
        <a:p>
          <a:endParaRPr lang="en-US"/>
        </a:p>
      </dgm:t>
    </dgm:pt>
    <dgm:pt modelId="{BE68D9A3-4283-4238-B025-1853702CA697}" type="sibTrans" cxnId="{C6C1DD2B-A174-4BAF-9DB1-1EE14D0D6241}">
      <dgm:prSet/>
      <dgm:spPr/>
      <dgm:t>
        <a:bodyPr/>
        <a:lstStyle/>
        <a:p>
          <a:endParaRPr lang="en-US"/>
        </a:p>
      </dgm:t>
    </dgm:pt>
    <dgm:pt modelId="{0A26F333-FE91-42A1-81AB-09372CA015E6}">
      <dgm:prSet phldrT="[Text]" phldr="0"/>
      <dgm:spPr/>
      <dgm:t>
        <a:bodyPr/>
        <a:lstStyle/>
        <a:p>
          <a:r>
            <a:rPr lang="en-US" dirty="0"/>
            <a:t>STAFF</a:t>
          </a:r>
        </a:p>
      </dgm:t>
    </dgm:pt>
    <dgm:pt modelId="{607DD6C0-BDFB-476F-AA04-4B105F4C090B}" type="parTrans" cxnId="{1E40B987-C5BF-4D76-9D9D-3EAC6788C678}">
      <dgm:prSet/>
      <dgm:spPr/>
      <dgm:t>
        <a:bodyPr/>
        <a:lstStyle/>
        <a:p>
          <a:endParaRPr lang="en-US"/>
        </a:p>
      </dgm:t>
    </dgm:pt>
    <dgm:pt modelId="{E0B7A4A9-F520-44E8-AA60-AF6B098D7BB1}" type="sibTrans" cxnId="{1E40B987-C5BF-4D76-9D9D-3EAC6788C678}">
      <dgm:prSet/>
      <dgm:spPr/>
      <dgm:t>
        <a:bodyPr/>
        <a:lstStyle/>
        <a:p>
          <a:endParaRPr lang="en-US"/>
        </a:p>
      </dgm:t>
    </dgm:pt>
    <dgm:pt modelId="{0903D34A-A9F5-4205-89CC-08C8A29E0AD8}">
      <dgm:prSet phldrT="[Text]" phldr="0"/>
      <dgm:spPr/>
      <dgm:t>
        <a:bodyPr/>
        <a:lstStyle/>
        <a:p>
          <a:r>
            <a:rPr lang="en-US" dirty="0"/>
            <a:t>PROGRAMS</a:t>
          </a:r>
        </a:p>
      </dgm:t>
    </dgm:pt>
    <dgm:pt modelId="{34D6DB47-EC2F-46C1-A26A-BE5711595E83}" type="parTrans" cxnId="{7794E42F-35A0-4CD7-A769-C7821757538E}">
      <dgm:prSet/>
      <dgm:spPr/>
      <dgm:t>
        <a:bodyPr/>
        <a:lstStyle/>
        <a:p>
          <a:endParaRPr lang="en-US"/>
        </a:p>
      </dgm:t>
    </dgm:pt>
    <dgm:pt modelId="{1D76D75D-914D-4B87-96C1-A1B76BD61CD3}" type="sibTrans" cxnId="{7794E42F-35A0-4CD7-A769-C7821757538E}">
      <dgm:prSet/>
      <dgm:spPr/>
      <dgm:t>
        <a:bodyPr/>
        <a:lstStyle/>
        <a:p>
          <a:endParaRPr lang="en-US"/>
        </a:p>
      </dgm:t>
    </dgm:pt>
    <dgm:pt modelId="{EA8721EE-D37B-489D-9CCC-1D1C7049BCE8}">
      <dgm:prSet phldrT="[Text]" phldr="0"/>
      <dgm:spPr/>
      <dgm:t>
        <a:bodyPr/>
        <a:lstStyle/>
        <a:p>
          <a:r>
            <a:rPr lang="en-US" dirty="0"/>
            <a:t>FACILITY</a:t>
          </a:r>
        </a:p>
      </dgm:t>
    </dgm:pt>
    <dgm:pt modelId="{9BDDD1BA-295E-4639-AC36-3AE2E11EBCD2}" type="parTrans" cxnId="{971A8FFC-FD6C-413D-87CB-0B14DBD43339}">
      <dgm:prSet/>
      <dgm:spPr/>
      <dgm:t>
        <a:bodyPr/>
        <a:lstStyle/>
        <a:p>
          <a:endParaRPr lang="en-US"/>
        </a:p>
      </dgm:t>
    </dgm:pt>
    <dgm:pt modelId="{3377528B-3228-45BB-B6A6-435BF08FD881}" type="sibTrans" cxnId="{971A8FFC-FD6C-413D-87CB-0B14DBD43339}">
      <dgm:prSet/>
      <dgm:spPr/>
      <dgm:t>
        <a:bodyPr/>
        <a:lstStyle/>
        <a:p>
          <a:endParaRPr lang="en-US"/>
        </a:p>
      </dgm:t>
    </dgm:pt>
    <dgm:pt modelId="{F9E33668-87F8-43AE-9B5E-29551C31AA45}">
      <dgm:prSet phldrT="[Text]" phldr="0"/>
      <dgm:spPr/>
      <dgm:t>
        <a:bodyPr/>
        <a:lstStyle/>
        <a:p>
          <a:r>
            <a:rPr lang="en-US" dirty="0"/>
            <a:t>TECHNOLOGY</a:t>
          </a:r>
        </a:p>
      </dgm:t>
    </dgm:pt>
    <dgm:pt modelId="{EE15A966-D622-4B29-BBD2-16310C15D9D6}" type="parTrans" cxnId="{D25D99FC-CD1D-4673-8FE7-E5376D1BDB0A}">
      <dgm:prSet/>
      <dgm:spPr/>
      <dgm:t>
        <a:bodyPr/>
        <a:lstStyle/>
        <a:p>
          <a:endParaRPr lang="en-US"/>
        </a:p>
      </dgm:t>
    </dgm:pt>
    <dgm:pt modelId="{6D6DC0D3-D9FC-452D-994C-1C81569EE401}" type="sibTrans" cxnId="{D25D99FC-CD1D-4673-8FE7-E5376D1BDB0A}">
      <dgm:prSet/>
      <dgm:spPr/>
      <dgm:t>
        <a:bodyPr/>
        <a:lstStyle/>
        <a:p>
          <a:endParaRPr lang="en-US"/>
        </a:p>
      </dgm:t>
    </dgm:pt>
    <dgm:pt modelId="{102CC7A5-0BA8-4897-9D50-CBA80BCAC21C}">
      <dgm:prSet phldrT="[Text]" phldr="0"/>
      <dgm:spPr/>
      <dgm:t>
        <a:bodyPr/>
        <a:lstStyle/>
        <a:p>
          <a:r>
            <a:rPr lang="en-US"/>
            <a:t>POLICIES &amp; PRACTICES</a:t>
          </a:r>
          <a:endParaRPr lang="en-US" dirty="0"/>
        </a:p>
      </dgm:t>
    </dgm:pt>
    <dgm:pt modelId="{7B78FA65-AF02-45BD-9930-31690A9C6C1F}" type="parTrans" cxnId="{215AB2BA-3EAE-4A7F-B397-5EFEA390253B}">
      <dgm:prSet/>
      <dgm:spPr/>
      <dgm:t>
        <a:bodyPr/>
        <a:lstStyle/>
        <a:p>
          <a:endParaRPr lang="en-US"/>
        </a:p>
      </dgm:t>
    </dgm:pt>
    <dgm:pt modelId="{447E726D-6A2A-41F5-8670-73365A663296}" type="sibTrans" cxnId="{215AB2BA-3EAE-4A7F-B397-5EFEA390253B}">
      <dgm:prSet/>
      <dgm:spPr/>
      <dgm:t>
        <a:bodyPr/>
        <a:lstStyle/>
        <a:p>
          <a:endParaRPr lang="en-US"/>
        </a:p>
      </dgm:t>
    </dgm:pt>
    <dgm:pt modelId="{CFF9F72D-BECA-4689-8185-517AEBE136BE}">
      <dgm:prSet phldrT="[Text]" phldr="0"/>
      <dgm:spPr/>
      <dgm:t>
        <a:bodyPr/>
        <a:lstStyle/>
        <a:p>
          <a:r>
            <a:rPr lang="en-US" dirty="0"/>
            <a:t>COMMUNITY NEEDS</a:t>
          </a:r>
        </a:p>
      </dgm:t>
    </dgm:pt>
    <dgm:pt modelId="{9852FBDF-47EF-4100-89CA-A6D84436AB95}" type="parTrans" cxnId="{41672474-8B80-4AE4-8A9F-C2C2C0E857BA}">
      <dgm:prSet/>
      <dgm:spPr/>
      <dgm:t>
        <a:bodyPr/>
        <a:lstStyle/>
        <a:p>
          <a:endParaRPr lang="en-US"/>
        </a:p>
      </dgm:t>
    </dgm:pt>
    <dgm:pt modelId="{21B8A5E5-3542-4DC7-9DAE-9392D7597E3B}" type="sibTrans" cxnId="{41672474-8B80-4AE4-8A9F-C2C2C0E857BA}">
      <dgm:prSet/>
      <dgm:spPr/>
      <dgm:t>
        <a:bodyPr/>
        <a:lstStyle/>
        <a:p>
          <a:endParaRPr lang="en-US"/>
        </a:p>
      </dgm:t>
    </dgm:pt>
    <dgm:pt modelId="{C636069C-21A0-4DE2-9354-A982B53A349F}">
      <dgm:prSet phldrT="[Text]" phldr="0"/>
      <dgm:spPr/>
      <dgm:t>
        <a:bodyPr/>
        <a:lstStyle/>
        <a:p>
          <a:r>
            <a:rPr lang="en-US" dirty="0"/>
            <a:t>DATA</a:t>
          </a:r>
        </a:p>
      </dgm:t>
    </dgm:pt>
    <dgm:pt modelId="{A655957E-1E46-48D1-AC11-3942DE1DEC80}" type="parTrans" cxnId="{DC47ECFD-D397-4964-85A1-B4293F9B61C4}">
      <dgm:prSet/>
      <dgm:spPr/>
      <dgm:t>
        <a:bodyPr/>
        <a:lstStyle/>
        <a:p>
          <a:endParaRPr lang="en-US"/>
        </a:p>
      </dgm:t>
    </dgm:pt>
    <dgm:pt modelId="{B1D6652E-A897-498F-B07D-7F6014CE127F}" type="sibTrans" cxnId="{DC47ECFD-D397-4964-85A1-B4293F9B61C4}">
      <dgm:prSet/>
      <dgm:spPr/>
      <dgm:t>
        <a:bodyPr/>
        <a:lstStyle/>
        <a:p>
          <a:endParaRPr lang="en-US"/>
        </a:p>
      </dgm:t>
    </dgm:pt>
    <dgm:pt modelId="{E2A73B5E-CF7B-46EC-B14C-FC6BCFB7F06F}" type="pres">
      <dgm:prSet presAssocID="{12DD4EF3-AD36-45EC-8C25-F5FFDC14E52B}" presName="cycle" presStyleCnt="0">
        <dgm:presLayoutVars>
          <dgm:chMax val="1"/>
          <dgm:dir/>
          <dgm:animLvl val="ctr"/>
          <dgm:resizeHandles val="exact"/>
        </dgm:presLayoutVars>
      </dgm:prSet>
      <dgm:spPr/>
    </dgm:pt>
    <dgm:pt modelId="{8069D4D7-DCEA-4E7A-BF67-476F50C8CEB7}" type="pres">
      <dgm:prSet presAssocID="{7846F3EE-5489-465C-A3FB-BF7EF74DA654}" presName="centerShape" presStyleLbl="node0" presStyleIdx="0" presStyleCnt="1"/>
      <dgm:spPr/>
    </dgm:pt>
    <dgm:pt modelId="{B1834B33-699B-464A-8B1D-8B62749CC7BA}" type="pres">
      <dgm:prSet presAssocID="{607DD6C0-BDFB-476F-AA04-4B105F4C090B}" presName="Name9" presStyleLbl="parChTrans1D2" presStyleIdx="0" presStyleCnt="7"/>
      <dgm:spPr/>
    </dgm:pt>
    <dgm:pt modelId="{3F2AC880-06D4-496C-A4F9-C7B21F8DEA5F}" type="pres">
      <dgm:prSet presAssocID="{607DD6C0-BDFB-476F-AA04-4B105F4C090B}" presName="connTx" presStyleLbl="parChTrans1D2" presStyleIdx="0" presStyleCnt="7"/>
      <dgm:spPr/>
    </dgm:pt>
    <dgm:pt modelId="{1E1153DC-292E-466B-97C1-EED93C8A0C59}" type="pres">
      <dgm:prSet presAssocID="{0A26F333-FE91-42A1-81AB-09372CA015E6}" presName="node" presStyleLbl="node1" presStyleIdx="0" presStyleCnt="7">
        <dgm:presLayoutVars>
          <dgm:bulletEnabled val="1"/>
        </dgm:presLayoutVars>
      </dgm:prSet>
      <dgm:spPr/>
    </dgm:pt>
    <dgm:pt modelId="{A725F3CD-8CF2-411D-9C54-0123A37BA9E3}" type="pres">
      <dgm:prSet presAssocID="{34D6DB47-EC2F-46C1-A26A-BE5711595E83}" presName="Name9" presStyleLbl="parChTrans1D2" presStyleIdx="1" presStyleCnt="7"/>
      <dgm:spPr/>
    </dgm:pt>
    <dgm:pt modelId="{24F5B884-7043-493A-8019-191C57132A00}" type="pres">
      <dgm:prSet presAssocID="{34D6DB47-EC2F-46C1-A26A-BE5711595E83}" presName="connTx" presStyleLbl="parChTrans1D2" presStyleIdx="1" presStyleCnt="7"/>
      <dgm:spPr/>
    </dgm:pt>
    <dgm:pt modelId="{24091207-18B8-4FEC-9B2B-08B9EA6EB4CB}" type="pres">
      <dgm:prSet presAssocID="{0903D34A-A9F5-4205-89CC-08C8A29E0AD8}" presName="node" presStyleLbl="node1" presStyleIdx="1" presStyleCnt="7">
        <dgm:presLayoutVars>
          <dgm:bulletEnabled val="1"/>
        </dgm:presLayoutVars>
      </dgm:prSet>
      <dgm:spPr/>
    </dgm:pt>
    <dgm:pt modelId="{B25C24F1-4473-49EE-971C-757975A23940}" type="pres">
      <dgm:prSet presAssocID="{9BDDD1BA-295E-4639-AC36-3AE2E11EBCD2}" presName="Name9" presStyleLbl="parChTrans1D2" presStyleIdx="2" presStyleCnt="7"/>
      <dgm:spPr/>
    </dgm:pt>
    <dgm:pt modelId="{EBF01F31-2DE0-4E73-AB99-9A85CBF34F21}" type="pres">
      <dgm:prSet presAssocID="{9BDDD1BA-295E-4639-AC36-3AE2E11EBCD2}" presName="connTx" presStyleLbl="parChTrans1D2" presStyleIdx="2" presStyleCnt="7"/>
      <dgm:spPr/>
    </dgm:pt>
    <dgm:pt modelId="{B6F63F1F-C898-4FC8-BCCF-5E5A169DE8B8}" type="pres">
      <dgm:prSet presAssocID="{EA8721EE-D37B-489D-9CCC-1D1C7049BCE8}" presName="node" presStyleLbl="node1" presStyleIdx="2" presStyleCnt="7">
        <dgm:presLayoutVars>
          <dgm:bulletEnabled val="1"/>
        </dgm:presLayoutVars>
      </dgm:prSet>
      <dgm:spPr/>
    </dgm:pt>
    <dgm:pt modelId="{F3073C60-6460-42F6-9C2C-75B791D29C33}" type="pres">
      <dgm:prSet presAssocID="{EE15A966-D622-4B29-BBD2-16310C15D9D6}" presName="Name9" presStyleLbl="parChTrans1D2" presStyleIdx="3" presStyleCnt="7"/>
      <dgm:spPr/>
    </dgm:pt>
    <dgm:pt modelId="{0707D981-1E9D-4F0F-A867-40070B3623E0}" type="pres">
      <dgm:prSet presAssocID="{EE15A966-D622-4B29-BBD2-16310C15D9D6}" presName="connTx" presStyleLbl="parChTrans1D2" presStyleIdx="3" presStyleCnt="7"/>
      <dgm:spPr/>
    </dgm:pt>
    <dgm:pt modelId="{E56303DA-6E39-41BD-965B-345AAD530747}" type="pres">
      <dgm:prSet presAssocID="{F9E33668-87F8-43AE-9B5E-29551C31AA45}" presName="node" presStyleLbl="node1" presStyleIdx="3" presStyleCnt="7">
        <dgm:presLayoutVars>
          <dgm:bulletEnabled val="1"/>
        </dgm:presLayoutVars>
      </dgm:prSet>
      <dgm:spPr/>
    </dgm:pt>
    <dgm:pt modelId="{B9E54855-D1F8-45EE-B4C0-76EA395DE683}" type="pres">
      <dgm:prSet presAssocID="{7B78FA65-AF02-45BD-9930-31690A9C6C1F}" presName="Name9" presStyleLbl="parChTrans1D2" presStyleIdx="4" presStyleCnt="7"/>
      <dgm:spPr/>
    </dgm:pt>
    <dgm:pt modelId="{03C85523-B350-40B3-9B6F-943BAD9EAF33}" type="pres">
      <dgm:prSet presAssocID="{7B78FA65-AF02-45BD-9930-31690A9C6C1F}" presName="connTx" presStyleLbl="parChTrans1D2" presStyleIdx="4" presStyleCnt="7"/>
      <dgm:spPr/>
    </dgm:pt>
    <dgm:pt modelId="{D5BCE77C-5DB2-4CE2-8B50-418AEFAD7630}" type="pres">
      <dgm:prSet presAssocID="{102CC7A5-0BA8-4897-9D50-CBA80BCAC21C}" presName="node" presStyleLbl="node1" presStyleIdx="4" presStyleCnt="7">
        <dgm:presLayoutVars>
          <dgm:bulletEnabled val="1"/>
        </dgm:presLayoutVars>
      </dgm:prSet>
      <dgm:spPr/>
    </dgm:pt>
    <dgm:pt modelId="{60F826ED-55B7-4AD6-A203-B71238A98989}" type="pres">
      <dgm:prSet presAssocID="{9852FBDF-47EF-4100-89CA-A6D84436AB95}" presName="Name9" presStyleLbl="parChTrans1D2" presStyleIdx="5" presStyleCnt="7"/>
      <dgm:spPr/>
    </dgm:pt>
    <dgm:pt modelId="{EF4F1D64-D782-4E37-BE78-04A0E70EB846}" type="pres">
      <dgm:prSet presAssocID="{9852FBDF-47EF-4100-89CA-A6D84436AB95}" presName="connTx" presStyleLbl="parChTrans1D2" presStyleIdx="5" presStyleCnt="7"/>
      <dgm:spPr/>
    </dgm:pt>
    <dgm:pt modelId="{3D834F65-E888-46CB-BFAE-718354E8BB07}" type="pres">
      <dgm:prSet presAssocID="{CFF9F72D-BECA-4689-8185-517AEBE136BE}" presName="node" presStyleLbl="node1" presStyleIdx="5" presStyleCnt="7">
        <dgm:presLayoutVars>
          <dgm:bulletEnabled val="1"/>
        </dgm:presLayoutVars>
      </dgm:prSet>
      <dgm:spPr/>
    </dgm:pt>
    <dgm:pt modelId="{EDB3EA9B-3F9C-4CAF-8161-1A5E6A383C9A}" type="pres">
      <dgm:prSet presAssocID="{A655957E-1E46-48D1-AC11-3942DE1DEC80}" presName="Name9" presStyleLbl="parChTrans1D2" presStyleIdx="6" presStyleCnt="7"/>
      <dgm:spPr/>
    </dgm:pt>
    <dgm:pt modelId="{713C82B1-BE82-496B-9219-814FFBD611D2}" type="pres">
      <dgm:prSet presAssocID="{A655957E-1E46-48D1-AC11-3942DE1DEC80}" presName="connTx" presStyleLbl="parChTrans1D2" presStyleIdx="6" presStyleCnt="7"/>
      <dgm:spPr/>
    </dgm:pt>
    <dgm:pt modelId="{9223E84F-CB24-4F7A-B490-653C10B7B798}" type="pres">
      <dgm:prSet presAssocID="{C636069C-21A0-4DE2-9354-A982B53A349F}" presName="node" presStyleLbl="node1" presStyleIdx="6" presStyleCnt="7">
        <dgm:presLayoutVars>
          <dgm:bulletEnabled val="1"/>
        </dgm:presLayoutVars>
      </dgm:prSet>
      <dgm:spPr/>
    </dgm:pt>
  </dgm:ptLst>
  <dgm:cxnLst>
    <dgm:cxn modelId="{4AD1EB01-351A-4F9F-84A1-E55E3A02538D}" type="presOf" srcId="{7B78FA65-AF02-45BD-9930-31690A9C6C1F}" destId="{03C85523-B350-40B3-9B6F-943BAD9EAF33}" srcOrd="1" destOrd="0" presId="urn:microsoft.com/office/officeart/2005/8/layout/radial1"/>
    <dgm:cxn modelId="{D78AC90E-E892-426D-943B-42867CE05E37}" type="presOf" srcId="{CFF9F72D-BECA-4689-8185-517AEBE136BE}" destId="{3D834F65-E888-46CB-BFAE-718354E8BB07}" srcOrd="0" destOrd="0" presId="urn:microsoft.com/office/officeart/2005/8/layout/radial1"/>
    <dgm:cxn modelId="{89CE3A11-4A84-419C-91FF-D6D68B7D9E36}" type="presOf" srcId="{0A26F333-FE91-42A1-81AB-09372CA015E6}" destId="{1E1153DC-292E-466B-97C1-EED93C8A0C59}" srcOrd="0" destOrd="0" presId="urn:microsoft.com/office/officeart/2005/8/layout/radial1"/>
    <dgm:cxn modelId="{7DE82023-990D-4C28-A3CC-8E81EA82F9D2}" type="presOf" srcId="{12DD4EF3-AD36-45EC-8C25-F5FFDC14E52B}" destId="{E2A73B5E-CF7B-46EC-B14C-FC6BCFB7F06F}" srcOrd="0" destOrd="0" presId="urn:microsoft.com/office/officeart/2005/8/layout/radial1"/>
    <dgm:cxn modelId="{59BC082A-B4DB-4565-8670-C94CD3FAF23B}" type="presOf" srcId="{F9E33668-87F8-43AE-9B5E-29551C31AA45}" destId="{E56303DA-6E39-41BD-965B-345AAD530747}" srcOrd="0" destOrd="0" presId="urn:microsoft.com/office/officeart/2005/8/layout/radial1"/>
    <dgm:cxn modelId="{C6C1DD2B-A174-4BAF-9DB1-1EE14D0D6241}" srcId="{12DD4EF3-AD36-45EC-8C25-F5FFDC14E52B}" destId="{7846F3EE-5489-465C-A3FB-BF7EF74DA654}" srcOrd="0" destOrd="0" parTransId="{D61B86C3-997C-42AD-93E8-44B9A743FDA0}" sibTransId="{BE68D9A3-4283-4238-B025-1853702CA697}"/>
    <dgm:cxn modelId="{7794E42F-35A0-4CD7-A769-C7821757538E}" srcId="{7846F3EE-5489-465C-A3FB-BF7EF74DA654}" destId="{0903D34A-A9F5-4205-89CC-08C8A29E0AD8}" srcOrd="1" destOrd="0" parTransId="{34D6DB47-EC2F-46C1-A26A-BE5711595E83}" sibTransId="{1D76D75D-914D-4B87-96C1-A1B76BD61CD3}"/>
    <dgm:cxn modelId="{46679D31-A0FA-4669-9B3F-9EDB1592BDCB}" type="presOf" srcId="{A655957E-1E46-48D1-AC11-3942DE1DEC80}" destId="{EDB3EA9B-3F9C-4CAF-8161-1A5E6A383C9A}" srcOrd="0" destOrd="0" presId="urn:microsoft.com/office/officeart/2005/8/layout/radial1"/>
    <dgm:cxn modelId="{A1C35644-1874-4DCD-B707-8E0CA02D5073}" type="presOf" srcId="{102CC7A5-0BA8-4897-9D50-CBA80BCAC21C}" destId="{D5BCE77C-5DB2-4CE2-8B50-418AEFAD7630}" srcOrd="0" destOrd="0" presId="urn:microsoft.com/office/officeart/2005/8/layout/radial1"/>
    <dgm:cxn modelId="{D079AE4F-8CED-4452-8358-FD47D213018D}" type="presOf" srcId="{9BDDD1BA-295E-4639-AC36-3AE2E11EBCD2}" destId="{EBF01F31-2DE0-4E73-AB99-9A85CBF34F21}" srcOrd="1" destOrd="0" presId="urn:microsoft.com/office/officeart/2005/8/layout/radial1"/>
    <dgm:cxn modelId="{41672474-8B80-4AE4-8A9F-C2C2C0E857BA}" srcId="{7846F3EE-5489-465C-A3FB-BF7EF74DA654}" destId="{CFF9F72D-BECA-4689-8185-517AEBE136BE}" srcOrd="5" destOrd="0" parTransId="{9852FBDF-47EF-4100-89CA-A6D84436AB95}" sibTransId="{21B8A5E5-3542-4DC7-9DAE-9392D7597E3B}"/>
    <dgm:cxn modelId="{148B0481-3341-4B03-A216-3B43BD9DF4BF}" type="presOf" srcId="{A655957E-1E46-48D1-AC11-3942DE1DEC80}" destId="{713C82B1-BE82-496B-9219-814FFBD611D2}" srcOrd="1" destOrd="0" presId="urn:microsoft.com/office/officeart/2005/8/layout/radial1"/>
    <dgm:cxn modelId="{B4729681-68E5-4349-BF12-A89E76073456}" type="presOf" srcId="{EE15A966-D622-4B29-BBD2-16310C15D9D6}" destId="{F3073C60-6460-42F6-9C2C-75B791D29C33}" srcOrd="0" destOrd="0" presId="urn:microsoft.com/office/officeart/2005/8/layout/radial1"/>
    <dgm:cxn modelId="{1E40B987-C5BF-4D76-9D9D-3EAC6788C678}" srcId="{7846F3EE-5489-465C-A3FB-BF7EF74DA654}" destId="{0A26F333-FE91-42A1-81AB-09372CA015E6}" srcOrd="0" destOrd="0" parTransId="{607DD6C0-BDFB-476F-AA04-4B105F4C090B}" sibTransId="{E0B7A4A9-F520-44E8-AA60-AF6B098D7BB1}"/>
    <dgm:cxn modelId="{BFCC4A88-5E2E-4DF5-95F0-0CE169BC3EAE}" type="presOf" srcId="{34D6DB47-EC2F-46C1-A26A-BE5711595E83}" destId="{A725F3CD-8CF2-411D-9C54-0123A37BA9E3}" srcOrd="0" destOrd="0" presId="urn:microsoft.com/office/officeart/2005/8/layout/radial1"/>
    <dgm:cxn modelId="{05F07D89-E9E1-4F73-8FAF-0FB56F9B0209}" type="presOf" srcId="{9852FBDF-47EF-4100-89CA-A6D84436AB95}" destId="{60F826ED-55B7-4AD6-A203-B71238A98989}" srcOrd="0" destOrd="0" presId="urn:microsoft.com/office/officeart/2005/8/layout/radial1"/>
    <dgm:cxn modelId="{C219C093-7571-4FB2-8951-3E8E3D8D4144}" type="presOf" srcId="{9852FBDF-47EF-4100-89CA-A6D84436AB95}" destId="{EF4F1D64-D782-4E37-BE78-04A0E70EB846}" srcOrd="1" destOrd="0" presId="urn:microsoft.com/office/officeart/2005/8/layout/radial1"/>
    <dgm:cxn modelId="{C26972B1-0A6B-425D-B7C0-DFF45C38BCD7}" type="presOf" srcId="{C636069C-21A0-4DE2-9354-A982B53A349F}" destId="{9223E84F-CB24-4F7A-B490-653C10B7B798}" srcOrd="0" destOrd="0" presId="urn:microsoft.com/office/officeart/2005/8/layout/radial1"/>
    <dgm:cxn modelId="{58EDEBB6-FA2E-4450-8C2A-A056FCDD8451}" type="presOf" srcId="{607DD6C0-BDFB-476F-AA04-4B105F4C090B}" destId="{3F2AC880-06D4-496C-A4F9-C7B21F8DEA5F}" srcOrd="1" destOrd="0" presId="urn:microsoft.com/office/officeart/2005/8/layout/radial1"/>
    <dgm:cxn modelId="{7AD2ACB8-6048-4CCD-AAB3-55376F920558}" type="presOf" srcId="{34D6DB47-EC2F-46C1-A26A-BE5711595E83}" destId="{24F5B884-7043-493A-8019-191C57132A00}" srcOrd="1" destOrd="0" presId="urn:microsoft.com/office/officeart/2005/8/layout/radial1"/>
    <dgm:cxn modelId="{215AB2BA-3EAE-4A7F-B397-5EFEA390253B}" srcId="{7846F3EE-5489-465C-A3FB-BF7EF74DA654}" destId="{102CC7A5-0BA8-4897-9D50-CBA80BCAC21C}" srcOrd="4" destOrd="0" parTransId="{7B78FA65-AF02-45BD-9930-31690A9C6C1F}" sibTransId="{447E726D-6A2A-41F5-8670-73365A663296}"/>
    <dgm:cxn modelId="{18B237BC-40DA-409B-A1A0-3E998C46AFF9}" type="presOf" srcId="{9BDDD1BA-295E-4639-AC36-3AE2E11EBCD2}" destId="{B25C24F1-4473-49EE-971C-757975A23940}" srcOrd="0" destOrd="0" presId="urn:microsoft.com/office/officeart/2005/8/layout/radial1"/>
    <dgm:cxn modelId="{F2490BC8-9678-4649-9231-E85529AA28E9}" type="presOf" srcId="{EE15A966-D622-4B29-BBD2-16310C15D9D6}" destId="{0707D981-1E9D-4F0F-A867-40070B3623E0}" srcOrd="1" destOrd="0" presId="urn:microsoft.com/office/officeart/2005/8/layout/radial1"/>
    <dgm:cxn modelId="{112B77C9-E012-41DA-B6DB-FC98D07A1E53}" type="presOf" srcId="{EA8721EE-D37B-489D-9CCC-1D1C7049BCE8}" destId="{B6F63F1F-C898-4FC8-BCCF-5E5A169DE8B8}" srcOrd="0" destOrd="0" presId="urn:microsoft.com/office/officeart/2005/8/layout/radial1"/>
    <dgm:cxn modelId="{3D2F06E9-26E1-40F4-BB42-8D080985FBA4}" type="presOf" srcId="{607DD6C0-BDFB-476F-AA04-4B105F4C090B}" destId="{B1834B33-699B-464A-8B1D-8B62749CC7BA}" srcOrd="0" destOrd="0" presId="urn:microsoft.com/office/officeart/2005/8/layout/radial1"/>
    <dgm:cxn modelId="{533C44EA-3BAC-4C4B-BB6B-3024799B3612}" type="presOf" srcId="{7846F3EE-5489-465C-A3FB-BF7EF74DA654}" destId="{8069D4D7-DCEA-4E7A-BF67-476F50C8CEB7}" srcOrd="0" destOrd="0" presId="urn:microsoft.com/office/officeart/2005/8/layout/radial1"/>
    <dgm:cxn modelId="{9F34C6F3-39D3-4123-85B6-E905CCDCAA68}" type="presOf" srcId="{7B78FA65-AF02-45BD-9930-31690A9C6C1F}" destId="{B9E54855-D1F8-45EE-B4C0-76EA395DE683}" srcOrd="0" destOrd="0" presId="urn:microsoft.com/office/officeart/2005/8/layout/radial1"/>
    <dgm:cxn modelId="{971A8FFC-FD6C-413D-87CB-0B14DBD43339}" srcId="{7846F3EE-5489-465C-A3FB-BF7EF74DA654}" destId="{EA8721EE-D37B-489D-9CCC-1D1C7049BCE8}" srcOrd="2" destOrd="0" parTransId="{9BDDD1BA-295E-4639-AC36-3AE2E11EBCD2}" sibTransId="{3377528B-3228-45BB-B6A6-435BF08FD881}"/>
    <dgm:cxn modelId="{D25D99FC-CD1D-4673-8FE7-E5376D1BDB0A}" srcId="{7846F3EE-5489-465C-A3FB-BF7EF74DA654}" destId="{F9E33668-87F8-43AE-9B5E-29551C31AA45}" srcOrd="3" destOrd="0" parTransId="{EE15A966-D622-4B29-BBD2-16310C15D9D6}" sibTransId="{6D6DC0D3-D9FC-452D-994C-1C81569EE401}"/>
    <dgm:cxn modelId="{DC47ECFD-D397-4964-85A1-B4293F9B61C4}" srcId="{7846F3EE-5489-465C-A3FB-BF7EF74DA654}" destId="{C636069C-21A0-4DE2-9354-A982B53A349F}" srcOrd="6" destOrd="0" parTransId="{A655957E-1E46-48D1-AC11-3942DE1DEC80}" sibTransId="{B1D6652E-A897-498F-B07D-7F6014CE127F}"/>
    <dgm:cxn modelId="{45961DFF-B2B6-4137-A76E-E8814D011593}" type="presOf" srcId="{0903D34A-A9F5-4205-89CC-08C8A29E0AD8}" destId="{24091207-18B8-4FEC-9B2B-08B9EA6EB4CB}" srcOrd="0" destOrd="0" presId="urn:microsoft.com/office/officeart/2005/8/layout/radial1"/>
    <dgm:cxn modelId="{9F66A745-3CBF-4D2E-ADA8-D9442416A920}" type="presParOf" srcId="{E2A73B5E-CF7B-46EC-B14C-FC6BCFB7F06F}" destId="{8069D4D7-DCEA-4E7A-BF67-476F50C8CEB7}" srcOrd="0" destOrd="0" presId="urn:microsoft.com/office/officeart/2005/8/layout/radial1"/>
    <dgm:cxn modelId="{36BA6B0C-DA6A-444C-8C79-A00EA070A745}" type="presParOf" srcId="{E2A73B5E-CF7B-46EC-B14C-FC6BCFB7F06F}" destId="{B1834B33-699B-464A-8B1D-8B62749CC7BA}" srcOrd="1" destOrd="0" presId="urn:microsoft.com/office/officeart/2005/8/layout/radial1"/>
    <dgm:cxn modelId="{5E402FD0-8F7B-40BE-8748-E1492E10685F}" type="presParOf" srcId="{B1834B33-699B-464A-8B1D-8B62749CC7BA}" destId="{3F2AC880-06D4-496C-A4F9-C7B21F8DEA5F}" srcOrd="0" destOrd="0" presId="urn:microsoft.com/office/officeart/2005/8/layout/radial1"/>
    <dgm:cxn modelId="{F393F8BE-46C3-4CB3-89D9-F66C68613215}" type="presParOf" srcId="{E2A73B5E-CF7B-46EC-B14C-FC6BCFB7F06F}" destId="{1E1153DC-292E-466B-97C1-EED93C8A0C59}" srcOrd="2" destOrd="0" presId="urn:microsoft.com/office/officeart/2005/8/layout/radial1"/>
    <dgm:cxn modelId="{F60D5FBD-4FBD-4556-A475-4AEF8FA7C8E5}" type="presParOf" srcId="{E2A73B5E-CF7B-46EC-B14C-FC6BCFB7F06F}" destId="{A725F3CD-8CF2-411D-9C54-0123A37BA9E3}" srcOrd="3" destOrd="0" presId="urn:microsoft.com/office/officeart/2005/8/layout/radial1"/>
    <dgm:cxn modelId="{422A3A0A-EBD3-4F4B-B7A1-701E856F1C38}" type="presParOf" srcId="{A725F3CD-8CF2-411D-9C54-0123A37BA9E3}" destId="{24F5B884-7043-493A-8019-191C57132A00}" srcOrd="0" destOrd="0" presId="urn:microsoft.com/office/officeart/2005/8/layout/radial1"/>
    <dgm:cxn modelId="{CBD19639-7779-40F1-A93B-CA4779D354E8}" type="presParOf" srcId="{E2A73B5E-CF7B-46EC-B14C-FC6BCFB7F06F}" destId="{24091207-18B8-4FEC-9B2B-08B9EA6EB4CB}" srcOrd="4" destOrd="0" presId="urn:microsoft.com/office/officeart/2005/8/layout/radial1"/>
    <dgm:cxn modelId="{4E47AD78-21F6-4781-B93B-E1F5533D16E9}" type="presParOf" srcId="{E2A73B5E-CF7B-46EC-B14C-FC6BCFB7F06F}" destId="{B25C24F1-4473-49EE-971C-757975A23940}" srcOrd="5" destOrd="0" presId="urn:microsoft.com/office/officeart/2005/8/layout/radial1"/>
    <dgm:cxn modelId="{DF30ECA4-6F5A-4C6F-A2E7-E0F563632A15}" type="presParOf" srcId="{B25C24F1-4473-49EE-971C-757975A23940}" destId="{EBF01F31-2DE0-4E73-AB99-9A85CBF34F21}" srcOrd="0" destOrd="0" presId="urn:microsoft.com/office/officeart/2005/8/layout/radial1"/>
    <dgm:cxn modelId="{BE96E00D-20D4-442C-863E-90DDF5C975A7}" type="presParOf" srcId="{E2A73B5E-CF7B-46EC-B14C-FC6BCFB7F06F}" destId="{B6F63F1F-C898-4FC8-BCCF-5E5A169DE8B8}" srcOrd="6" destOrd="0" presId="urn:microsoft.com/office/officeart/2005/8/layout/radial1"/>
    <dgm:cxn modelId="{016A85FA-6EE5-47F7-9350-6E1409EDDB75}" type="presParOf" srcId="{E2A73B5E-CF7B-46EC-B14C-FC6BCFB7F06F}" destId="{F3073C60-6460-42F6-9C2C-75B791D29C33}" srcOrd="7" destOrd="0" presId="urn:microsoft.com/office/officeart/2005/8/layout/radial1"/>
    <dgm:cxn modelId="{7D6E92FE-E016-4C0C-B30C-F2B93FD56B7F}" type="presParOf" srcId="{F3073C60-6460-42F6-9C2C-75B791D29C33}" destId="{0707D981-1E9D-4F0F-A867-40070B3623E0}" srcOrd="0" destOrd="0" presId="urn:microsoft.com/office/officeart/2005/8/layout/radial1"/>
    <dgm:cxn modelId="{1BBAD64B-1CE1-4FB9-A429-C811348A10AD}" type="presParOf" srcId="{E2A73B5E-CF7B-46EC-B14C-FC6BCFB7F06F}" destId="{E56303DA-6E39-41BD-965B-345AAD530747}" srcOrd="8" destOrd="0" presId="urn:microsoft.com/office/officeart/2005/8/layout/radial1"/>
    <dgm:cxn modelId="{7112D64C-CAF6-4537-9FC3-9BC15E918CF0}" type="presParOf" srcId="{E2A73B5E-CF7B-46EC-B14C-FC6BCFB7F06F}" destId="{B9E54855-D1F8-45EE-B4C0-76EA395DE683}" srcOrd="9" destOrd="0" presId="urn:microsoft.com/office/officeart/2005/8/layout/radial1"/>
    <dgm:cxn modelId="{77CDAB57-8109-48EF-96CB-68E6C419B4D3}" type="presParOf" srcId="{B9E54855-D1F8-45EE-B4C0-76EA395DE683}" destId="{03C85523-B350-40B3-9B6F-943BAD9EAF33}" srcOrd="0" destOrd="0" presId="urn:microsoft.com/office/officeart/2005/8/layout/radial1"/>
    <dgm:cxn modelId="{547E5E89-5AD8-4B90-8A11-C1C8974F7850}" type="presParOf" srcId="{E2A73B5E-CF7B-46EC-B14C-FC6BCFB7F06F}" destId="{D5BCE77C-5DB2-4CE2-8B50-418AEFAD7630}" srcOrd="10" destOrd="0" presId="urn:microsoft.com/office/officeart/2005/8/layout/radial1"/>
    <dgm:cxn modelId="{CCCD443C-535D-42FF-B15C-F50B5D87BBE5}" type="presParOf" srcId="{E2A73B5E-CF7B-46EC-B14C-FC6BCFB7F06F}" destId="{60F826ED-55B7-4AD6-A203-B71238A98989}" srcOrd="11" destOrd="0" presId="urn:microsoft.com/office/officeart/2005/8/layout/radial1"/>
    <dgm:cxn modelId="{67C0A293-1B18-4764-9ED7-B0223C8140B9}" type="presParOf" srcId="{60F826ED-55B7-4AD6-A203-B71238A98989}" destId="{EF4F1D64-D782-4E37-BE78-04A0E70EB846}" srcOrd="0" destOrd="0" presId="urn:microsoft.com/office/officeart/2005/8/layout/radial1"/>
    <dgm:cxn modelId="{1063CACB-9ED4-4408-8D43-34952AF768CC}" type="presParOf" srcId="{E2A73B5E-CF7B-46EC-B14C-FC6BCFB7F06F}" destId="{3D834F65-E888-46CB-BFAE-718354E8BB07}" srcOrd="12" destOrd="0" presId="urn:microsoft.com/office/officeart/2005/8/layout/radial1"/>
    <dgm:cxn modelId="{0C7E0BE4-A8D5-4B65-BD43-353FDFC1B3B2}" type="presParOf" srcId="{E2A73B5E-CF7B-46EC-B14C-FC6BCFB7F06F}" destId="{EDB3EA9B-3F9C-4CAF-8161-1A5E6A383C9A}" srcOrd="13" destOrd="0" presId="urn:microsoft.com/office/officeart/2005/8/layout/radial1"/>
    <dgm:cxn modelId="{765E55CA-BF63-4967-AB92-767943DA4998}" type="presParOf" srcId="{EDB3EA9B-3F9C-4CAF-8161-1A5E6A383C9A}" destId="{713C82B1-BE82-496B-9219-814FFBD611D2}" srcOrd="0" destOrd="0" presId="urn:microsoft.com/office/officeart/2005/8/layout/radial1"/>
    <dgm:cxn modelId="{705ACD64-4161-4E84-B3C5-99A0BE07206B}" type="presParOf" srcId="{E2A73B5E-CF7B-46EC-B14C-FC6BCFB7F06F}" destId="{9223E84F-CB24-4F7A-B490-653C10B7B798}" srcOrd="14" destOrd="0" presId="urn:microsoft.com/office/officeart/2005/8/layout/radia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065B22-0C7A-4684-93FE-6E06A00D1F2A}">
      <dsp:nvSpPr>
        <dsp:cNvPr id="0" name=""/>
        <dsp:cNvSpPr/>
      </dsp:nvSpPr>
      <dsp:spPr>
        <a:xfrm>
          <a:off x="4345" y="1574404"/>
          <a:ext cx="1665840" cy="551644"/>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dirty="0"/>
            <a:t>1. SAFETY CULTURE</a:t>
          </a:r>
        </a:p>
      </dsp:txBody>
      <dsp:txXfrm>
        <a:off x="4345" y="1574404"/>
        <a:ext cx="1665840" cy="551644"/>
      </dsp:txXfrm>
    </dsp:sp>
    <dsp:sp modelId="{70034F31-D4D3-4247-B717-C99757F71222}">
      <dsp:nvSpPr>
        <dsp:cNvPr id="0" name=""/>
        <dsp:cNvSpPr/>
      </dsp:nvSpPr>
      <dsp:spPr>
        <a:xfrm>
          <a:off x="4345" y="2126048"/>
          <a:ext cx="1665840" cy="928496"/>
        </a:xfrm>
        <a:prstGeom prst="rect">
          <a:avLst/>
        </a:prstGeom>
        <a:solidFill>
          <a:schemeClr val="accent2">
            <a:tint val="40000"/>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kern="1200" dirty="0"/>
            <a:t>Move from compliance to everyday practice</a:t>
          </a:r>
        </a:p>
      </dsp:txBody>
      <dsp:txXfrm>
        <a:off x="4345" y="2126048"/>
        <a:ext cx="1665840" cy="928496"/>
      </dsp:txXfrm>
    </dsp:sp>
    <dsp:sp modelId="{1B489FAF-81CF-4F88-BE5F-7D0163873E74}">
      <dsp:nvSpPr>
        <dsp:cNvPr id="0" name=""/>
        <dsp:cNvSpPr/>
      </dsp:nvSpPr>
      <dsp:spPr>
        <a:xfrm>
          <a:off x="1922777" y="1510953"/>
          <a:ext cx="1665840" cy="551644"/>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dirty="0"/>
            <a:t>2. WORKFORCE PATHWAY</a:t>
          </a:r>
        </a:p>
      </dsp:txBody>
      <dsp:txXfrm>
        <a:off x="1922777" y="1510953"/>
        <a:ext cx="1665840" cy="551644"/>
      </dsp:txXfrm>
    </dsp:sp>
    <dsp:sp modelId="{51B30CD9-CD41-45DB-8819-B0267BEE6543}">
      <dsp:nvSpPr>
        <dsp:cNvPr id="0" name=""/>
        <dsp:cNvSpPr/>
      </dsp:nvSpPr>
      <dsp:spPr>
        <a:xfrm>
          <a:off x="1932905" y="2126048"/>
          <a:ext cx="1665840" cy="928496"/>
        </a:xfrm>
        <a:prstGeom prst="rect">
          <a:avLst/>
        </a:prstGeom>
        <a:solidFill>
          <a:schemeClr val="accent3">
            <a:tint val="40000"/>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kern="1200" dirty="0"/>
            <a:t>Recruit, prepare and retain staff</a:t>
          </a:r>
        </a:p>
      </dsp:txBody>
      <dsp:txXfrm>
        <a:off x="1932905" y="2126048"/>
        <a:ext cx="1665840" cy="928496"/>
      </dsp:txXfrm>
    </dsp:sp>
    <dsp:sp modelId="{29CCCF68-5194-48C4-9C2C-B0ED7CA60776}">
      <dsp:nvSpPr>
        <dsp:cNvPr id="0" name=""/>
        <dsp:cNvSpPr/>
      </dsp:nvSpPr>
      <dsp:spPr>
        <a:xfrm>
          <a:off x="3775675" y="1510953"/>
          <a:ext cx="1665840" cy="551644"/>
        </a:xfrm>
        <a:prstGeom prst="rect">
          <a:avLst/>
        </a:prstGeom>
        <a:solidFill>
          <a:schemeClr val="accent1"/>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dirty="0"/>
            <a:t>3. PROGRAM DELIVERY</a:t>
          </a:r>
        </a:p>
      </dsp:txBody>
      <dsp:txXfrm>
        <a:off x="3775675" y="1510953"/>
        <a:ext cx="1665840" cy="551644"/>
      </dsp:txXfrm>
    </dsp:sp>
    <dsp:sp modelId="{9ED47C7D-F4EE-4D50-A51B-0397BA13C2C3}">
      <dsp:nvSpPr>
        <dsp:cNvPr id="0" name=""/>
        <dsp:cNvSpPr/>
      </dsp:nvSpPr>
      <dsp:spPr>
        <a:xfrm>
          <a:off x="3802461" y="2126048"/>
          <a:ext cx="1665840" cy="928496"/>
        </a:xfrm>
        <a:prstGeom prst="rect">
          <a:avLst/>
        </a:prstGeom>
        <a:solidFill>
          <a:schemeClr val="accent1">
            <a:lumMod val="20000"/>
            <a:lumOff val="80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kern="1200" dirty="0"/>
            <a:t>Respond to community needs and facilitate programs with fidelity</a:t>
          </a:r>
        </a:p>
      </dsp:txBody>
      <dsp:txXfrm>
        <a:off x="3802461" y="2126048"/>
        <a:ext cx="1665840" cy="928496"/>
      </dsp:txXfrm>
    </dsp:sp>
    <dsp:sp modelId="{1314AE3E-1146-4A5C-9F79-A4A12AFDE6E0}">
      <dsp:nvSpPr>
        <dsp:cNvPr id="0" name=""/>
        <dsp:cNvSpPr/>
      </dsp:nvSpPr>
      <dsp:spPr>
        <a:xfrm>
          <a:off x="5701519" y="1574404"/>
          <a:ext cx="1665840" cy="551644"/>
        </a:xfrm>
        <a:prstGeom prst="rect">
          <a:avLst/>
        </a:prstGeom>
        <a:solidFill>
          <a:schemeClr val="accent4"/>
        </a:solidFill>
        <a:ln w="25400" cap="flat" cmpd="sng" algn="ctr">
          <a:solidFill>
            <a:schemeClr val="accent4"/>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dirty="0"/>
            <a:t>4. PURPOSEFUL TECHNOLOGY</a:t>
          </a:r>
        </a:p>
      </dsp:txBody>
      <dsp:txXfrm>
        <a:off x="5701519" y="1574404"/>
        <a:ext cx="1665840" cy="551644"/>
      </dsp:txXfrm>
    </dsp:sp>
    <dsp:sp modelId="{155913B1-A7D4-450C-A9DC-2F924DFCEBEF}">
      <dsp:nvSpPr>
        <dsp:cNvPr id="0" name=""/>
        <dsp:cNvSpPr/>
      </dsp:nvSpPr>
      <dsp:spPr>
        <a:xfrm>
          <a:off x="5701519" y="2126048"/>
          <a:ext cx="1665840" cy="928496"/>
        </a:xfrm>
        <a:prstGeom prst="rect">
          <a:avLst/>
        </a:prstGeom>
        <a:solidFill>
          <a:schemeClr val="accent4">
            <a:lumMod val="20000"/>
            <a:lumOff val="80000"/>
            <a:alpha val="9000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kern="1200" dirty="0"/>
            <a:t>Use tools with purpose</a:t>
          </a:r>
        </a:p>
      </dsp:txBody>
      <dsp:txXfrm>
        <a:off x="5701519" y="2126048"/>
        <a:ext cx="1665840" cy="928496"/>
      </dsp:txXfrm>
    </dsp:sp>
    <dsp:sp modelId="{B59A3854-69AD-44A1-ABC3-925AFC44067B}">
      <dsp:nvSpPr>
        <dsp:cNvPr id="0" name=""/>
        <dsp:cNvSpPr/>
      </dsp:nvSpPr>
      <dsp:spPr>
        <a:xfrm>
          <a:off x="7600577" y="1574404"/>
          <a:ext cx="1665840" cy="551644"/>
        </a:xfrm>
        <a:prstGeom prst="rect">
          <a:avLst/>
        </a:prstGeom>
        <a:solidFill>
          <a:schemeClr val="accent5"/>
        </a:solidFill>
        <a:ln w="25400" cap="flat" cmpd="sng" algn="ctr">
          <a:solidFill>
            <a:schemeClr val="accent5"/>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dirty="0"/>
            <a:t>5. SUSTAINABILITY &amp; CONTIUOUS IMPROVEMENT</a:t>
          </a:r>
        </a:p>
      </dsp:txBody>
      <dsp:txXfrm>
        <a:off x="7600577" y="1574404"/>
        <a:ext cx="1665840" cy="551644"/>
      </dsp:txXfrm>
    </dsp:sp>
    <dsp:sp modelId="{E99471DC-20EB-4081-830E-968D877B1B45}">
      <dsp:nvSpPr>
        <dsp:cNvPr id="0" name=""/>
        <dsp:cNvSpPr/>
      </dsp:nvSpPr>
      <dsp:spPr>
        <a:xfrm>
          <a:off x="7600577" y="2126048"/>
          <a:ext cx="1665840" cy="928496"/>
        </a:xfrm>
        <a:prstGeom prst="rect">
          <a:avLst/>
        </a:prstGeom>
        <a:solidFill>
          <a:schemeClr val="accent5">
            <a:lumMod val="20000"/>
            <a:lumOff val="80000"/>
            <a:alpha val="90000"/>
          </a:schemeClr>
        </a:solidFill>
        <a:ln w="25400"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kern="1200" dirty="0"/>
            <a:t>Make stronger operational decisions</a:t>
          </a:r>
        </a:p>
      </dsp:txBody>
      <dsp:txXfrm>
        <a:off x="7600577" y="2126048"/>
        <a:ext cx="1665840" cy="9284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69D4D7-DCEA-4E7A-BF67-476F50C8CEB7}">
      <dsp:nvSpPr>
        <dsp:cNvPr id="0" name=""/>
        <dsp:cNvSpPr/>
      </dsp:nvSpPr>
      <dsp:spPr>
        <a:xfrm>
          <a:off x="2693101" y="1762792"/>
          <a:ext cx="1162825" cy="1162825"/>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AQUATIC SAFETY &amp; PROGRAM QUALITY</a:t>
          </a:r>
        </a:p>
      </dsp:txBody>
      <dsp:txXfrm>
        <a:off x="2863393" y="1933084"/>
        <a:ext cx="822241" cy="822241"/>
      </dsp:txXfrm>
    </dsp:sp>
    <dsp:sp modelId="{B1834B33-699B-464A-8B1D-8B62749CC7BA}">
      <dsp:nvSpPr>
        <dsp:cNvPr id="0" name=""/>
        <dsp:cNvSpPr/>
      </dsp:nvSpPr>
      <dsp:spPr>
        <a:xfrm rot="16200000">
          <a:off x="2983577" y="1455876"/>
          <a:ext cx="581873" cy="31960"/>
        </a:xfrm>
        <a:custGeom>
          <a:avLst/>
          <a:gdLst/>
          <a:ahLst/>
          <a:cxnLst/>
          <a:rect l="0" t="0" r="0" b="0"/>
          <a:pathLst>
            <a:path>
              <a:moveTo>
                <a:pt x="0" y="15980"/>
              </a:moveTo>
              <a:lnTo>
                <a:pt x="581873" y="1598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59967" y="1457309"/>
        <a:ext cx="29093" cy="29093"/>
      </dsp:txXfrm>
    </dsp:sp>
    <dsp:sp modelId="{1E1153DC-292E-466B-97C1-EED93C8A0C59}">
      <dsp:nvSpPr>
        <dsp:cNvPr id="0" name=""/>
        <dsp:cNvSpPr/>
      </dsp:nvSpPr>
      <dsp:spPr>
        <a:xfrm>
          <a:off x="2693101" y="18094"/>
          <a:ext cx="1162825" cy="1162825"/>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STAFF</a:t>
          </a:r>
        </a:p>
      </dsp:txBody>
      <dsp:txXfrm>
        <a:off x="2863393" y="188386"/>
        <a:ext cx="822241" cy="822241"/>
      </dsp:txXfrm>
    </dsp:sp>
    <dsp:sp modelId="{A725F3CD-8CF2-411D-9C54-0123A37BA9E3}">
      <dsp:nvSpPr>
        <dsp:cNvPr id="0" name=""/>
        <dsp:cNvSpPr/>
      </dsp:nvSpPr>
      <dsp:spPr>
        <a:xfrm rot="19285714">
          <a:off x="3665607" y="1784324"/>
          <a:ext cx="581873" cy="31960"/>
        </a:xfrm>
        <a:custGeom>
          <a:avLst/>
          <a:gdLst/>
          <a:ahLst/>
          <a:cxnLst/>
          <a:rect l="0" t="0" r="0" b="0"/>
          <a:pathLst>
            <a:path>
              <a:moveTo>
                <a:pt x="0" y="15980"/>
              </a:moveTo>
              <a:lnTo>
                <a:pt x="581873" y="1598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941997" y="1785757"/>
        <a:ext cx="29093" cy="29093"/>
      </dsp:txXfrm>
    </dsp:sp>
    <dsp:sp modelId="{24091207-18B8-4FEC-9B2B-08B9EA6EB4CB}">
      <dsp:nvSpPr>
        <dsp:cNvPr id="0" name=""/>
        <dsp:cNvSpPr/>
      </dsp:nvSpPr>
      <dsp:spPr>
        <a:xfrm>
          <a:off x="4057161" y="674991"/>
          <a:ext cx="1162825" cy="1162825"/>
        </a:xfrm>
        <a:prstGeom prst="ellipse">
          <a:avLst/>
        </a:prstGeom>
        <a:solidFill>
          <a:schemeClr val="accent4">
            <a:hueOff val="-278427"/>
            <a:satOff val="-200"/>
            <a:lumOff val="-14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PROGRAMS</a:t>
          </a:r>
        </a:p>
      </dsp:txBody>
      <dsp:txXfrm>
        <a:off x="4227453" y="845283"/>
        <a:ext cx="822241" cy="822241"/>
      </dsp:txXfrm>
    </dsp:sp>
    <dsp:sp modelId="{B25C24F1-4473-49EE-971C-757975A23940}">
      <dsp:nvSpPr>
        <dsp:cNvPr id="0" name=""/>
        <dsp:cNvSpPr/>
      </dsp:nvSpPr>
      <dsp:spPr>
        <a:xfrm rot="771429">
          <a:off x="3834055" y="2522341"/>
          <a:ext cx="581873" cy="31960"/>
        </a:xfrm>
        <a:custGeom>
          <a:avLst/>
          <a:gdLst/>
          <a:ahLst/>
          <a:cxnLst/>
          <a:rect l="0" t="0" r="0" b="0"/>
          <a:pathLst>
            <a:path>
              <a:moveTo>
                <a:pt x="0" y="15980"/>
              </a:moveTo>
              <a:lnTo>
                <a:pt x="581873" y="1598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10444" y="2523774"/>
        <a:ext cx="29093" cy="29093"/>
      </dsp:txXfrm>
    </dsp:sp>
    <dsp:sp modelId="{B6F63F1F-C898-4FC8-BCCF-5E5A169DE8B8}">
      <dsp:nvSpPr>
        <dsp:cNvPr id="0" name=""/>
        <dsp:cNvSpPr/>
      </dsp:nvSpPr>
      <dsp:spPr>
        <a:xfrm>
          <a:off x="4394056" y="2151024"/>
          <a:ext cx="1162825" cy="1162825"/>
        </a:xfrm>
        <a:prstGeom prst="ellipse">
          <a:avLst/>
        </a:prstGeom>
        <a:solidFill>
          <a:schemeClr val="accent4">
            <a:hueOff val="-556854"/>
            <a:satOff val="-399"/>
            <a:lumOff val="-281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FACILITY</a:t>
          </a:r>
        </a:p>
      </dsp:txBody>
      <dsp:txXfrm>
        <a:off x="4564348" y="2321316"/>
        <a:ext cx="822241" cy="822241"/>
      </dsp:txXfrm>
    </dsp:sp>
    <dsp:sp modelId="{F3073C60-6460-42F6-9C2C-75B791D29C33}">
      <dsp:nvSpPr>
        <dsp:cNvPr id="0" name=""/>
        <dsp:cNvSpPr/>
      </dsp:nvSpPr>
      <dsp:spPr>
        <a:xfrm rot="3857143">
          <a:off x="3362075" y="3114185"/>
          <a:ext cx="581873" cy="31960"/>
        </a:xfrm>
        <a:custGeom>
          <a:avLst/>
          <a:gdLst/>
          <a:ahLst/>
          <a:cxnLst/>
          <a:rect l="0" t="0" r="0" b="0"/>
          <a:pathLst>
            <a:path>
              <a:moveTo>
                <a:pt x="0" y="15980"/>
              </a:moveTo>
              <a:lnTo>
                <a:pt x="581873" y="1598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38465" y="3115618"/>
        <a:ext cx="29093" cy="29093"/>
      </dsp:txXfrm>
    </dsp:sp>
    <dsp:sp modelId="{E56303DA-6E39-41BD-965B-345AAD530747}">
      <dsp:nvSpPr>
        <dsp:cNvPr id="0" name=""/>
        <dsp:cNvSpPr/>
      </dsp:nvSpPr>
      <dsp:spPr>
        <a:xfrm>
          <a:off x="3450097" y="3334712"/>
          <a:ext cx="1162825" cy="1162825"/>
        </a:xfrm>
        <a:prstGeom prst="ellipse">
          <a:avLst/>
        </a:prstGeom>
        <a:solidFill>
          <a:schemeClr val="accent4">
            <a:hueOff val="-835280"/>
            <a:satOff val="-599"/>
            <a:lumOff val="-421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TECHNOLOGY</a:t>
          </a:r>
        </a:p>
      </dsp:txBody>
      <dsp:txXfrm>
        <a:off x="3620389" y="3505004"/>
        <a:ext cx="822241" cy="822241"/>
      </dsp:txXfrm>
    </dsp:sp>
    <dsp:sp modelId="{B9E54855-D1F8-45EE-B4C0-76EA395DE683}">
      <dsp:nvSpPr>
        <dsp:cNvPr id="0" name=""/>
        <dsp:cNvSpPr/>
      </dsp:nvSpPr>
      <dsp:spPr>
        <a:xfrm rot="6942857">
          <a:off x="2605079" y="3114185"/>
          <a:ext cx="581873" cy="31960"/>
        </a:xfrm>
        <a:custGeom>
          <a:avLst/>
          <a:gdLst/>
          <a:ahLst/>
          <a:cxnLst/>
          <a:rect l="0" t="0" r="0" b="0"/>
          <a:pathLst>
            <a:path>
              <a:moveTo>
                <a:pt x="0" y="15980"/>
              </a:moveTo>
              <a:lnTo>
                <a:pt x="581873" y="1598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2881468" y="3115618"/>
        <a:ext cx="29093" cy="29093"/>
      </dsp:txXfrm>
    </dsp:sp>
    <dsp:sp modelId="{D5BCE77C-5DB2-4CE2-8B50-418AEFAD7630}">
      <dsp:nvSpPr>
        <dsp:cNvPr id="0" name=""/>
        <dsp:cNvSpPr/>
      </dsp:nvSpPr>
      <dsp:spPr>
        <a:xfrm>
          <a:off x="1936104" y="3334712"/>
          <a:ext cx="1162825" cy="1162825"/>
        </a:xfrm>
        <a:prstGeom prst="ellipse">
          <a:avLst/>
        </a:prstGeom>
        <a:solidFill>
          <a:schemeClr val="accent4">
            <a:hueOff val="-1113707"/>
            <a:satOff val="-799"/>
            <a:lumOff val="-56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POLICIES &amp; PRACTICES</a:t>
          </a:r>
          <a:endParaRPr lang="en-US" sz="900" kern="1200" dirty="0"/>
        </a:p>
      </dsp:txBody>
      <dsp:txXfrm>
        <a:off x="2106396" y="3505004"/>
        <a:ext cx="822241" cy="822241"/>
      </dsp:txXfrm>
    </dsp:sp>
    <dsp:sp modelId="{60F826ED-55B7-4AD6-A203-B71238A98989}">
      <dsp:nvSpPr>
        <dsp:cNvPr id="0" name=""/>
        <dsp:cNvSpPr/>
      </dsp:nvSpPr>
      <dsp:spPr>
        <a:xfrm rot="10028571">
          <a:off x="2133099" y="2522341"/>
          <a:ext cx="581873" cy="31960"/>
        </a:xfrm>
        <a:custGeom>
          <a:avLst/>
          <a:gdLst/>
          <a:ahLst/>
          <a:cxnLst/>
          <a:rect l="0" t="0" r="0" b="0"/>
          <a:pathLst>
            <a:path>
              <a:moveTo>
                <a:pt x="0" y="15980"/>
              </a:moveTo>
              <a:lnTo>
                <a:pt x="581873" y="1598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2409489" y="2523774"/>
        <a:ext cx="29093" cy="29093"/>
      </dsp:txXfrm>
    </dsp:sp>
    <dsp:sp modelId="{3D834F65-E888-46CB-BFAE-718354E8BB07}">
      <dsp:nvSpPr>
        <dsp:cNvPr id="0" name=""/>
        <dsp:cNvSpPr/>
      </dsp:nvSpPr>
      <dsp:spPr>
        <a:xfrm>
          <a:off x="992145" y="2151024"/>
          <a:ext cx="1162825" cy="1162825"/>
        </a:xfrm>
        <a:prstGeom prst="ellipse">
          <a:avLst/>
        </a:prstGeom>
        <a:solidFill>
          <a:schemeClr val="accent4">
            <a:hueOff val="-1392134"/>
            <a:satOff val="-998"/>
            <a:lumOff val="-70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COMMUNITY NEEDS</a:t>
          </a:r>
        </a:p>
      </dsp:txBody>
      <dsp:txXfrm>
        <a:off x="1162437" y="2321316"/>
        <a:ext cx="822241" cy="822241"/>
      </dsp:txXfrm>
    </dsp:sp>
    <dsp:sp modelId="{EDB3EA9B-3F9C-4CAF-8161-1A5E6A383C9A}">
      <dsp:nvSpPr>
        <dsp:cNvPr id="0" name=""/>
        <dsp:cNvSpPr/>
      </dsp:nvSpPr>
      <dsp:spPr>
        <a:xfrm rot="13114286">
          <a:off x="2301547" y="1784324"/>
          <a:ext cx="581873" cy="31960"/>
        </a:xfrm>
        <a:custGeom>
          <a:avLst/>
          <a:gdLst/>
          <a:ahLst/>
          <a:cxnLst/>
          <a:rect l="0" t="0" r="0" b="0"/>
          <a:pathLst>
            <a:path>
              <a:moveTo>
                <a:pt x="0" y="15980"/>
              </a:moveTo>
              <a:lnTo>
                <a:pt x="581873" y="1598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2577936" y="1785757"/>
        <a:ext cx="29093" cy="29093"/>
      </dsp:txXfrm>
    </dsp:sp>
    <dsp:sp modelId="{9223E84F-CB24-4F7A-B490-653C10B7B798}">
      <dsp:nvSpPr>
        <dsp:cNvPr id="0" name=""/>
        <dsp:cNvSpPr/>
      </dsp:nvSpPr>
      <dsp:spPr>
        <a:xfrm>
          <a:off x="1329040" y="674991"/>
          <a:ext cx="1162825" cy="1162825"/>
        </a:xfrm>
        <a:prstGeom prst="ellipse">
          <a:avLst/>
        </a:prstGeom>
        <a:solidFill>
          <a:schemeClr val="accent4">
            <a:hueOff val="-1670561"/>
            <a:satOff val="-1198"/>
            <a:lumOff val="-84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DATA</a:t>
          </a:r>
        </a:p>
      </dsp:txBody>
      <dsp:txXfrm>
        <a:off x="1499332" y="845283"/>
        <a:ext cx="822241" cy="822241"/>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1239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fld id="{F50C3D00-B2F6-4D83-A049-FE51B6E62AD3}" type="slidenum">
              <a:rPr lang="en-US"/>
              <a:pPr>
                <a:defRPr/>
              </a:pPr>
              <a:t>‹#›</a:t>
            </a:fld>
            <a:endParaRPr lang="en-US"/>
          </a:p>
        </p:txBody>
      </p:sp>
    </p:spTree>
    <p:extLst>
      <p:ext uri="{BB962C8B-B14F-4D97-AF65-F5344CB8AC3E}">
        <p14:creationId xmlns:p14="http://schemas.microsoft.com/office/powerpoint/2010/main" val="30065839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ＭＳ Ｐゴシック" pitchFamily="64" charset="-128"/>
      </a:defRPr>
    </a:lvl1pPr>
    <a:lvl2pPr marL="342839"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2pPr>
    <a:lvl3pPr marL="685681"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3pPr>
    <a:lvl4pPr marL="102852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4pPr>
    <a:lvl5pPr marL="137136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5pPr>
    <a:lvl6pPr marL="1714205" algn="l" defTabSz="342839" rtl="0" eaLnBrk="1" latinLnBrk="0" hangingPunct="1">
      <a:defRPr sz="900" kern="1200">
        <a:solidFill>
          <a:schemeClr val="tx1"/>
        </a:solidFill>
        <a:latin typeface="+mn-lt"/>
        <a:ea typeface="+mn-ea"/>
        <a:cs typeface="+mn-cs"/>
      </a:defRPr>
    </a:lvl6pPr>
    <a:lvl7pPr marL="2057042" algn="l" defTabSz="342839" rtl="0" eaLnBrk="1" latinLnBrk="0" hangingPunct="1">
      <a:defRPr sz="900" kern="1200">
        <a:solidFill>
          <a:schemeClr val="tx1"/>
        </a:solidFill>
        <a:latin typeface="+mn-lt"/>
        <a:ea typeface="+mn-ea"/>
        <a:cs typeface="+mn-cs"/>
      </a:defRPr>
    </a:lvl7pPr>
    <a:lvl8pPr marL="2399880" algn="l" defTabSz="342839" rtl="0" eaLnBrk="1" latinLnBrk="0" hangingPunct="1">
      <a:defRPr sz="900" kern="1200">
        <a:solidFill>
          <a:schemeClr val="tx1"/>
        </a:solidFill>
        <a:latin typeface="+mn-lt"/>
        <a:ea typeface="+mn-ea"/>
        <a:cs typeface="+mn-cs"/>
      </a:defRPr>
    </a:lvl8pPr>
    <a:lvl9pPr marL="2742719" algn="l" defTabSz="342839"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900" b="1" i="0" kern="1200" dirty="0">
                <a:solidFill>
                  <a:schemeClr val="tx1"/>
                </a:solidFill>
                <a:effectLst/>
                <a:latin typeface="Verdana" pitchFamily="64" charset="0"/>
                <a:ea typeface="ＭＳ Ｐゴシック" pitchFamily="64" charset="-128"/>
                <a:cs typeface="ＭＳ Ｐゴシック" pitchFamily="64" charset="-128"/>
              </a:rPr>
              <a:t>Lindsay </a:t>
            </a:r>
          </a:p>
          <a:p>
            <a:pPr fontAlgn="t"/>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Timing: 2 minutes</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Welcome, everyone. Aquatics is changing, and the expectations placed on our facilities, leaders and frontline staff continue to grow. Today is not about predicting one perfect version of the future. It is about identifying the operational shifts that can help YMCAs strengthen safety, modernize programming and prepare for what comes next.</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We will look at aquatics as a connected system. Staff readiness, programs, facilities, policies, technology, data and community needs all influence one another. We will also use Creating Connected Communities as a lens for thinking about how those systems create stronger experiences and outcomes.</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As we move through the session, consider one question: What is one decision your Y could make differently in the next 90 days?</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Transition: Let us begin with the forces already shaping aquatic operations.</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endParaRPr lang="en-US" sz="900" b="1" i="0" kern="1200" dirty="0">
              <a:solidFill>
                <a:schemeClr val="tx1"/>
              </a:solidFill>
              <a:effectLst/>
              <a:latin typeface="Verdana" pitchFamily="64" charset="0"/>
              <a:ea typeface="ＭＳ Ｐゴシック" pitchFamily="64" charset="-128"/>
              <a:cs typeface="ＭＳ Ｐゴシック" pitchFamily="64" charset="-128"/>
            </a:endParaRPr>
          </a:p>
          <a:p>
            <a:pPr fontAlgn="t"/>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Welcome participants. Frame this as a forward-looking conversation rooted in practical YMCA operations. The future is not one technology or program. It is how safety, people, programs, facilities and information work together</a:t>
            </a:r>
          </a:p>
          <a:p>
            <a:pPr fontAlgn="t"/>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a:p>
            <a:pPr fontAlgn="t"/>
            <a:r>
              <a:rPr lang="en-US" sz="900" b="1" i="0" kern="1200" dirty="0">
                <a:solidFill>
                  <a:schemeClr val="tx1"/>
                </a:solidFill>
                <a:effectLst/>
                <a:latin typeface="Verdana" pitchFamily="64" charset="0"/>
                <a:ea typeface="ＭＳ Ｐゴシック" pitchFamily="64" charset="-128"/>
                <a:cs typeface="ＭＳ Ｐゴシック" pitchFamily="64" charset="-128"/>
              </a:rPr>
              <a:t>Core message:</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The future of aquatics is not one new technology, program or policy. The future of aquatic safety and programming requires YMCAs to evolve how they operate, develop staff, engage participants, and measure success. By leveraging the YMCA's Six Levers of Connection, aquatics can strengthen safety, enhance participant experiences, and increase community impact.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pPr fontAlgn="t"/>
            <a:r>
              <a:rPr lang="en-US" sz="900" b="1" i="0" kern="1200" dirty="0">
                <a:solidFill>
                  <a:schemeClr val="tx1"/>
                </a:solidFill>
                <a:effectLst/>
                <a:latin typeface="Verdana" pitchFamily="64" charset="0"/>
                <a:ea typeface="ＭＳ Ｐゴシック" pitchFamily="64" charset="-128"/>
                <a:cs typeface="ＭＳ Ｐゴシック" pitchFamily="64" charset="-128"/>
              </a:rPr>
              <a:t>30-minute run of show</a:t>
            </a: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Time</a:t>
            </a: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Segment</a:t>
            </a: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Purpose</a:t>
            </a: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0:00–3:00</a:t>
            </a:r>
            <a:r>
              <a:rPr lang="en-US" sz="900" b="1" i="0" kern="1200" dirty="0">
                <a:solidFill>
                  <a:schemeClr val="tx1"/>
                </a:solidFill>
                <a:effectLst/>
                <a:latin typeface="Verdana" pitchFamily="64" charset="0"/>
                <a:ea typeface="ＭＳ Ｐゴシック" pitchFamily="64" charset="-128"/>
                <a:cs typeface="ＭＳ Ｐゴシック" pitchFamily="64" charset="-128"/>
              </a:rPr>
              <a:t>Opening: Aquatics at a Turning Point- </a:t>
            </a:r>
            <a:r>
              <a:rPr lang="en-US" sz="900" b="1" i="0" kern="1200" dirty="0" err="1">
                <a:solidFill>
                  <a:schemeClr val="tx1"/>
                </a:solidFill>
                <a:effectLst/>
                <a:latin typeface="Verdana" pitchFamily="64" charset="0"/>
                <a:ea typeface="ＭＳ Ｐゴシック" pitchFamily="64" charset="-128"/>
                <a:cs typeface="ＭＳ Ｐゴシック" pitchFamily="64" charset="-128"/>
              </a:rPr>
              <a:t>n</a:t>
            </a:r>
            <a:r>
              <a:rPr lang="en-US" sz="900" b="0" i="0" kern="1200" dirty="0" err="1">
                <a:solidFill>
                  <a:schemeClr val="tx1"/>
                </a:solidFill>
                <a:effectLst/>
                <a:latin typeface="Verdana" pitchFamily="64" charset="0"/>
                <a:ea typeface="ＭＳ Ｐゴシック" pitchFamily="64" charset="-128"/>
                <a:cs typeface="ＭＳ Ｐゴシック" pitchFamily="64" charset="-128"/>
              </a:rPr>
              <a:t>Capture</a:t>
            </a:r>
            <a:r>
              <a:rPr lang="en-US" sz="900" b="0" i="0" kern="1200" dirty="0">
                <a:solidFill>
                  <a:schemeClr val="tx1"/>
                </a:solidFill>
                <a:effectLst/>
                <a:latin typeface="Verdana" pitchFamily="64" charset="0"/>
                <a:ea typeface="ＭＳ Ｐゴシック" pitchFamily="64" charset="-128"/>
                <a:cs typeface="ＭＳ Ｐゴシック" pitchFamily="64" charset="-128"/>
              </a:rPr>
              <a:t> attention and establish relevance</a:t>
            </a: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3:00–7:00</a:t>
            </a:r>
            <a:r>
              <a:rPr lang="en-US" sz="900" b="1" i="0" kern="1200" dirty="0">
                <a:solidFill>
                  <a:schemeClr val="tx1"/>
                </a:solidFill>
                <a:effectLst/>
                <a:latin typeface="Verdana" pitchFamily="64" charset="0"/>
                <a:ea typeface="ＭＳ Ｐゴシック" pitchFamily="64" charset="-128"/>
                <a:cs typeface="ＭＳ Ｐゴシック" pitchFamily="64" charset="-128"/>
              </a:rPr>
              <a:t>What Is Changing? - </a:t>
            </a:r>
            <a:r>
              <a:rPr lang="en-US" sz="900" b="0" i="0" kern="1200" dirty="0">
                <a:solidFill>
                  <a:schemeClr val="tx1"/>
                </a:solidFill>
                <a:effectLst/>
                <a:latin typeface="Verdana" pitchFamily="64" charset="0"/>
                <a:ea typeface="ＭＳ Ｐゴシック" pitchFamily="64" charset="-128"/>
                <a:cs typeface="ＭＳ Ｐゴシック" pitchFamily="64" charset="-128"/>
              </a:rPr>
              <a:t>Highlight the forces reshaping aquatics</a:t>
            </a: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7:00–17:00</a:t>
            </a:r>
            <a:r>
              <a:rPr lang="en-US" sz="900" b="1" i="0" kern="1200" dirty="0">
                <a:solidFill>
                  <a:schemeClr val="tx1"/>
                </a:solidFill>
                <a:effectLst/>
                <a:latin typeface="Verdana" pitchFamily="64" charset="0"/>
                <a:ea typeface="ＭＳ Ｐゴシック" pitchFamily="64" charset="-128"/>
                <a:cs typeface="ＭＳ Ｐゴシック" pitchFamily="64" charset="-128"/>
              </a:rPr>
              <a:t>Five Shifts Shaping the Future- </a:t>
            </a:r>
            <a:r>
              <a:rPr lang="en-US" sz="900" b="0" i="0" kern="1200" dirty="0">
                <a:solidFill>
                  <a:schemeClr val="tx1"/>
                </a:solidFill>
                <a:effectLst/>
                <a:latin typeface="Verdana" pitchFamily="64" charset="0"/>
                <a:ea typeface="ＭＳ Ｐゴシック" pitchFamily="64" charset="-128"/>
                <a:cs typeface="ＭＳ Ｐゴシック" pitchFamily="64" charset="-128"/>
              </a:rPr>
              <a:t>Deliver the primary content</a:t>
            </a: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17:00–23:00</a:t>
            </a:r>
            <a:r>
              <a:rPr lang="en-US" sz="900" b="1" i="0" kern="1200" dirty="0">
                <a:solidFill>
                  <a:schemeClr val="tx1"/>
                </a:solidFill>
                <a:effectLst/>
                <a:latin typeface="Verdana" pitchFamily="64" charset="0"/>
                <a:ea typeface="ＭＳ Ｐゴシック" pitchFamily="64" charset="-128"/>
                <a:cs typeface="ＭＳ Ｐゴシック" pitchFamily="64" charset="-128"/>
              </a:rPr>
              <a:t>From Trends to YMCA Practice- </a:t>
            </a:r>
            <a:r>
              <a:rPr lang="en-US" sz="900" b="0" i="0" kern="1200" dirty="0">
                <a:solidFill>
                  <a:schemeClr val="tx1"/>
                </a:solidFill>
                <a:effectLst/>
                <a:latin typeface="Verdana" pitchFamily="64" charset="0"/>
                <a:ea typeface="ＭＳ Ｐゴシック" pitchFamily="64" charset="-128"/>
                <a:cs typeface="ＭＳ Ｐゴシック" pitchFamily="64" charset="-128"/>
              </a:rPr>
              <a:t>Translate ideas into operational action</a:t>
            </a: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23:00–27:00</a:t>
            </a:r>
            <a:r>
              <a:rPr lang="en-US" sz="900" b="1" i="0" kern="1200" dirty="0">
                <a:solidFill>
                  <a:schemeClr val="tx1"/>
                </a:solidFill>
                <a:effectLst/>
                <a:latin typeface="Verdana" pitchFamily="64" charset="0"/>
                <a:ea typeface="ＭＳ Ｐゴシック" pitchFamily="64" charset="-128"/>
                <a:cs typeface="ＭＳ Ｐゴシック" pitchFamily="64" charset="-128"/>
              </a:rPr>
              <a:t>Audience Activation- </a:t>
            </a:r>
            <a:r>
              <a:rPr lang="en-US" sz="900" b="0" i="0" kern="1200" dirty="0">
                <a:solidFill>
                  <a:schemeClr val="tx1"/>
                </a:solidFill>
                <a:effectLst/>
                <a:latin typeface="Verdana" pitchFamily="64" charset="0"/>
                <a:ea typeface="ＭＳ Ｐゴシック" pitchFamily="64" charset="-128"/>
                <a:cs typeface="ＭＳ Ｐゴシック" pitchFamily="64" charset="-128"/>
              </a:rPr>
              <a:t>Create peer conversation and reflection</a:t>
            </a: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27:00–30:00</a:t>
            </a:r>
            <a:r>
              <a:rPr lang="en-US" sz="900" b="1" i="0" kern="1200" dirty="0">
                <a:solidFill>
                  <a:schemeClr val="tx1"/>
                </a:solidFill>
                <a:effectLst/>
                <a:latin typeface="Verdana" pitchFamily="64" charset="0"/>
                <a:ea typeface="ＭＳ Ｐゴシック" pitchFamily="64" charset="-128"/>
                <a:cs typeface="ＭＳ Ｐゴシック" pitchFamily="64" charset="-128"/>
              </a:rPr>
              <a:t>Commitment and Close- </a:t>
            </a:r>
            <a:r>
              <a:rPr lang="en-US" sz="900" b="0" i="0" kern="1200" dirty="0">
                <a:solidFill>
                  <a:schemeClr val="tx1"/>
                </a:solidFill>
                <a:effectLst/>
                <a:latin typeface="Verdana" pitchFamily="64" charset="0"/>
                <a:ea typeface="ＭＳ Ｐゴシック" pitchFamily="64" charset="-128"/>
                <a:cs typeface="ＭＳ Ｐゴシック" pitchFamily="64" charset="-128"/>
              </a:rPr>
              <a:t>Identify a next step and reinforce the message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a:t>
            </a:fld>
            <a:endParaRPr lang="en-US"/>
          </a:p>
        </p:txBody>
      </p:sp>
    </p:spTree>
    <p:extLst>
      <p:ext uri="{BB962C8B-B14F-4D97-AF65-F5344CB8AC3E}">
        <p14:creationId xmlns:p14="http://schemas.microsoft.com/office/powerpoint/2010/main" val="1337320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Lindsay</a:t>
            </a:r>
          </a:p>
          <a:p>
            <a:endParaRPr lang="en-US" dirty="0"/>
          </a:p>
          <a:p>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As we move through the session, consider one question: What is one decision your Y could make differently in the next 90 days?</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a:t>
            </a:fld>
            <a:endParaRPr lang="en-US"/>
          </a:p>
        </p:txBody>
      </p:sp>
    </p:spTree>
    <p:extLst>
      <p:ext uri="{BB962C8B-B14F-4D97-AF65-F5344CB8AC3E}">
        <p14:creationId xmlns:p14="http://schemas.microsoft.com/office/powerpoint/2010/main" val="180609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Lindsay:</a:t>
            </a:r>
          </a:p>
          <a:p>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a:p>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Timing: 2 minutes</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p>
          <a:p>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Transition: Let us begin with the forces already shaping aquatic operations.</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Aquatics is at a turning point because several pressures are converging at once. . </a:t>
            </a:r>
          </a:p>
          <a:p>
            <a:pPr marL="171450" indent="-171450">
              <a:buFont typeface="Arial" panose="020B0604020202020204" pitchFamily="34" charset="0"/>
              <a:buChar char="•"/>
            </a:pP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Safety expectations continue to evolve as research, standards and operating guidance change. </a:t>
            </a:r>
          </a:p>
          <a:p>
            <a:pPr marL="171450" indent="-171450">
              <a:buFont typeface="Arial" panose="020B0604020202020204" pitchFamily="34" charset="0"/>
              <a:buChar char="•"/>
            </a:pP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Workforce challenges affect whether programs can operate and whether safety practices are consistently carried out</a:t>
            </a:r>
          </a:p>
          <a:p>
            <a:pPr marL="171450" indent="-171450">
              <a:buFont typeface="Arial" panose="020B0604020202020204" pitchFamily="34" charset="0"/>
              <a:buChar char="•"/>
            </a:pP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Participants expect programs that fit different schedules, readiness levels and goals. </a:t>
            </a:r>
          </a:p>
          <a:p>
            <a:pPr marL="171450" indent="-171450">
              <a:buFont typeface="Arial" panose="020B0604020202020204" pitchFamily="34" charset="0"/>
              <a:buChar char="•"/>
            </a:pP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Technology creates new possibilities, but it also requires good judgment. </a:t>
            </a:r>
          </a:p>
          <a:p>
            <a:pPr marL="171450" indent="-171450">
              <a:buFont typeface="Arial" panose="020B0604020202020204" pitchFamily="34" charset="0"/>
              <a:buChar char="•"/>
            </a:pP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Sustainability requires us to make thoughtful decisions about staffing, space, schedules and resources.</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Quick pulse: Which of these is creating the greatest pressure or opportunity for your Y right now? Invite a show of hands or a few quick call-outs.</a:t>
            </a:r>
            <a:r>
              <a:rPr lang="en-US" sz="900" b="0" i="0" kern="1200" dirty="0">
                <a:solidFill>
                  <a:schemeClr val="tx1"/>
                </a:solidFill>
                <a:effectLst/>
                <a:latin typeface="Verdana" pitchFamily="64" charset="0"/>
                <a:ea typeface="ＭＳ Ｐゴシック" pitchFamily="64" charset="-128"/>
                <a:cs typeface="ＭＳ Ｐゴシック" pitchFamily="64" charset="-128"/>
              </a:rPr>
              <a:t>​  </a:t>
            </a: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1 -5. Keep this to about one minute. Use responses to signal that the session addresses the realities leaders are experiencing.</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The important point is that these are not separate issues. A staffing challenge can become a program challenge and a safety challenge. A scheduling decision can affect revenue, participant experience and staff readiness.</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Transition: That is why we need to view aquatics as a connected operating system.</a:t>
            </a:r>
          </a:p>
          <a:p>
            <a:pPr marL="171450" indent="-171450">
              <a:buFont typeface="Arial" panose="020B0604020202020204" pitchFamily="34" charset="0"/>
              <a:buChar char="•"/>
            </a:pPr>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a:t>
            </a:fld>
            <a:endParaRPr lang="en-US"/>
          </a:p>
        </p:txBody>
      </p:sp>
    </p:spTree>
    <p:extLst>
      <p:ext uri="{BB962C8B-B14F-4D97-AF65-F5344CB8AC3E}">
        <p14:creationId xmlns:p14="http://schemas.microsoft.com/office/powerpoint/2010/main" val="1229125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Lindsay </a:t>
            </a:r>
          </a:p>
          <a:p>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a:p>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Timing: 2 minutes</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When we think about aquatic safety and program quality, it is easy to focus first on lifeguards. Lifeguards are essential, but safety and program quality are produced by the entire operating system.</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Staff must be prepared. Programs must be designed and scheduled well. Facilities and equipment must support safe delivery. Policies must be clear and consistently applied. Technology must solve an identified problem. Data must help leaders see patterns. Community needs should inform what we offer and how we offer it.</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A weakness in one part affects the others. For example, adding programming without considering staffing capacity can increase fatigue, reduce supervision quality and weaken the participant experience. Purchasing technology without integrating it into training and procedures may add complexity without reducing risk.</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p>
          <a:p>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The leadership shift is from managing separate functions to leading one connected aquatic operation. Safety cannot sit only with the aquatic director or lifeguard team. Program quality cannot sit only with instructors. Each outcome depends on coordinated decisions across the system.</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Transition: The YMCA's Six Levers of Connection provide a useful lens for strengthening the human side of that system</a:t>
            </a:r>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4</a:t>
            </a:fld>
            <a:endParaRPr lang="en-US"/>
          </a:p>
        </p:txBody>
      </p:sp>
    </p:spTree>
    <p:extLst>
      <p:ext uri="{BB962C8B-B14F-4D97-AF65-F5344CB8AC3E}">
        <p14:creationId xmlns:p14="http://schemas.microsoft.com/office/powerpoint/2010/main" val="2334817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Lindsay </a:t>
            </a:r>
          </a:p>
          <a:p>
            <a:r>
              <a:rPr lang="en-US" dirty="0"/>
              <a:t>Timing: 2.5 minutes
I want to be clear about how we are using Creating Connected Communities today in aquatics. The Six Levers are the lens, but strengthening aquatic operations remains the work.
Aquatics can elevate connection by making water safety a shared community responsibility. We practice connection skills when staff learn to communicate, teach, supervise and respond effectively. We embed connection when everyday experiences, from arrival to instruction to family communication, are intentional. We create connected spaces when aquatic environments support safe interaction and participation. We invite contribution through volunteer, employment and leadership pathways. We support well-being through water safety, physical activity and lifelong participation.
We do not need to create six separate aquatic initiatives. The opportunity is to ask how these levers strengthen the way we already lead safety, staff development and program delivery.
For example, a junior lifeguard program is not only a staffing strategy. It can invite contribution, practice connection skills and establish a pathway into employment. A family water-safety event can elevate connection while also strengthening an important safety message.
Transition: The Six Levers help describe the connection we want to create. The High-Quality Programs Framework helps us translate that purpose into program practice.
[Sources]
Six Levers of Connection graphic.</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Chrissy </a:t>
            </a:r>
          </a:p>
          <a:p>
            <a:endParaRPr lang="en-US" dirty="0"/>
          </a:p>
          <a:p>
            <a:r>
              <a:rPr lang="en-US" dirty="0"/>
              <a:t>Timing: 2.5 minutes
At the center of the High-Quality Programs Framework is the understanding that a strong participant experience is not defined by one feature. Quality comes from the intentional integration of five interconnected components: safe, predictable, welcoming, relational and skill-centered.
Safe means safety is embedded throughout program delivery. In aquatics, that includes consistent safety messaging, strong instructional practices, appropriate supervision and alignment with established standards and procedures. Prevention and response are both part of the participant experience.
Predictable means programs are delivered with consistency and clarity. Participants and families understand what to expect from registration through instruction, communication, progression and completion. Predictability builds trust, supports retention and reinforces program credibility.
Welcoming means programs use adaptable tools, teaching methods and approaches to respond to varied participant needs. In practice, staff notice what helps each participant engage, learn and progress, then make thoughtful adjustments while maintaining program outcomes and safety expectations.
Relational means staff intentionally build meaningful connections with participants and families. Those relationships strengthen engagement, communication and the overall program environment. In aquatics, the relationship between an instructor and participant can directly affect persistence, learning and the willingness to try a challenging skill.
Skill-centered means instruction is purposeful and outcomes-driven. Participants should demonstrate measurable progress. In swim lessons and drowning-prevention programs, this requires a clear focus on water competency, safety-skill development and continuous improvement.
These components should not operate as separate initiatives. A program can be welcoming but still fall short if delivery is inconsistent. A program can be skill-centered but still fall short if participants do not experience strong safety practices or meaningful relationships. High quality comes from how the five elements reinforce one another.
Transition: The five future-focused shifts show how YMCA aquatic leaders can strengthen these components through operational decisions.
[Sources]
High-Quality Programs Framework</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5F1A1-9673-71FC-1B4A-217F1EFB83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CEFEAA-3383-9926-6AD5-4F9D729FEB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9E3E4C-E104-30CB-226D-6FD4F0BAE593}"/>
              </a:ext>
            </a:extLst>
          </p:cNvPr>
          <p:cNvSpPr>
            <a:spLocks noGrp="1"/>
          </p:cNvSpPr>
          <p:nvPr>
            <p:ph type="body" idx="1"/>
          </p:nvPr>
        </p:nvSpPr>
        <p:spPr/>
        <p:txBody>
          <a:bodyPr/>
          <a:lstStyle/>
          <a:p>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Chrissy</a:t>
            </a:r>
          </a:p>
          <a:p>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a:p>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Timing: 1.5 minutes</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When we look at the current state of aquatics versus what the future forecast may hold, we see some shifts we need to pay attention to.  </a:t>
            </a: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These five shifts organize the rest of our conversation.</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First, move from compliance alone to an active safety culture. </a:t>
            </a:r>
          </a:p>
          <a:p>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a:p>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Second, move from filling positions to building workforce pathways. </a:t>
            </a:r>
          </a:p>
          <a:p>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a:p>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Third, move from fixed program menus to responsive program models. </a:t>
            </a:r>
          </a:p>
          <a:p>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a:p>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Fourth, move from stand-alone technology to layered safety and technology systems. </a:t>
            </a:r>
          </a:p>
          <a:p>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a:p>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Fifth, move from an annual review mindset to continuous improvement.</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The language on the left is not wrong or unnecessary. Compliance, staffing positions, established programs, technology and formal reviews all matter. The shift is about building on those foundations so the operation becomes more adaptive, intentional and sustainable.</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Each shift also connects back to high-quality program practice. Safety culture supports consistent delivery. Workforce pathways create prepared and supported staff. Responsive program models strengthen intentional design. Layered systems support safe and effective delivery. Continuous improvement helps the Y use evidence to strengthen practice over time.</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As we describe each shift, consider where your Y is already strong and where one focused change could make the greatest difference.</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Transition: The first shift starts with the foundation of every aquatic operation: safety.</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p:txBody>
      </p:sp>
      <p:sp>
        <p:nvSpPr>
          <p:cNvPr id="4" name="Slide Number Placeholder 3">
            <a:extLst>
              <a:ext uri="{FF2B5EF4-FFF2-40B4-BE49-F238E27FC236}">
                <a16:creationId xmlns:a16="http://schemas.microsoft.com/office/drawing/2014/main" id="{121FB4F1-C02A-4450-6E67-D1E71D95AC33}"/>
              </a:ext>
            </a:extLst>
          </p:cNvPr>
          <p:cNvSpPr>
            <a:spLocks noGrp="1"/>
          </p:cNvSpPr>
          <p:nvPr>
            <p:ph type="sldNum" sz="quarter" idx="5"/>
          </p:nvPr>
        </p:nvSpPr>
        <p:spPr/>
        <p:txBody>
          <a:bodyPr/>
          <a:lstStyle/>
          <a:p>
            <a:pPr>
              <a:defRPr/>
            </a:pPr>
            <a:fld id="{F50C3D00-B2F6-4D83-A049-FE51B6E62AD3}" type="slidenum">
              <a:rPr lang="en-US" smtClean="0"/>
              <a:pPr>
                <a:defRPr/>
              </a:pPr>
              <a:t>7</a:t>
            </a:fld>
            <a:endParaRPr lang="en-US"/>
          </a:p>
        </p:txBody>
      </p:sp>
    </p:spTree>
    <p:extLst>
      <p:ext uri="{BB962C8B-B14F-4D97-AF65-F5344CB8AC3E}">
        <p14:creationId xmlns:p14="http://schemas.microsoft.com/office/powerpoint/2010/main" val="3438991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Chrissy</a:t>
            </a:r>
          </a:p>
          <a:p>
            <a:endParaRPr lang="en-US" dirty="0"/>
          </a:p>
          <a:p>
            <a:r>
              <a:rPr lang="en-US" dirty="0"/>
              <a:t>Timing: 3 minutes
Compliance is a necessary foundation. Policies need to be current, we, need to follow the membership qualification policies, staff credentials need to be verified and required checks need to be completed. But a safe operation cannot depend only on documents, certifications or inspection days.
An active safety culture is visible in everyday behavior. Leaders are present and engaged. Staff recognize risk and feel responsible for addressing it. Emergency action plans are practiced under realistic conditions. Near misses and operational concerns become opportunities to learn. Departments understand their roles, and accountability is shared.
One useful leadership question is: </a:t>
            </a:r>
            <a:r>
              <a:rPr lang="en-US" b="1" dirty="0"/>
              <a:t>If I observed this operation on an ordinary busy day, would I see our safety expectations being practiced?</a:t>
            </a:r>
            <a:r>
              <a:rPr lang="en-US" dirty="0"/>
              <a:t>
This connects to Support Well-Being because consistent safety practices build trust. Participants, families and staff should experience safety as part of the culture, not as a checklist behind the scenes.
The High-Quality Programs Framework connection is consistent staff practice. Participants should not receive a strong, safe experience only when a particular supervisor or experienced employee is present. Expectations must be understood, coached and carried out across shifts, programs and staff teams.
Practical starting points include a aquatics safety plan that is continually checked and refreshed, facility-specific risk review or evaluation, more purposeful in-service training, observation of actual surveillance practices and a simple process for capturing and learning from near misses.
Transition: Strong systems still depend on prepared people, which brings us to workforce pathways.
[Sources]
CDC, 2024 Model Aquatic Health Code, 5th Edition.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Chrissy</a:t>
            </a:r>
          </a:p>
          <a:p>
            <a:endParaRPr lang="en-US" dirty="0"/>
          </a:p>
          <a:p>
            <a:r>
              <a:rPr lang="en-US" dirty="0"/>
              <a:t>Timing: 2.5 minutes
Many YMCAs are working hard to fill the next class, shift or season. That immediate work is real, but the future workforce cannot depend only on finding people who are already qualified.
A workforce pathway starts earlier. A participant may become interested in helping. A young person may enter a junior lifeguard or volunteer experience. A new employee may begin as an instructor or lifeguard. With strong onboarding, coaching and visible next steps, that employee can grow into supervision and leadership.
This is where Invite Contribution becomes operational. We give people meaningful ways to participate, develop skills and take increasing responsibility. Lifeguards and instructors can be some of the first YMCA staff members who help a young person see a future role for themselves.
The High-Quality Programs Framework connection is prepared and supported staff. Certification establishes baseline knowledge and skills, but quality also depends on onboarding, clear expectations, observation, feedback, in-service development and capable frontline supervision.
</a:t>
            </a:r>
            <a:r>
              <a:rPr lang="en-US" b="1" dirty="0"/>
              <a:t>Ask: Are we only recruiting people to fill shifts, or are we developing people who can grow within aquatics?</a:t>
            </a:r>
            <a:r>
              <a:rPr lang="en-US" dirty="0"/>
              <a:t>
Possible actions include earlier career exposure, bridge programs, consistent onboarding, supervisor coaching and clear progression between roles.
Transition: Just as workforce models need to evolve, program models must respond to how participants learn and continue engaging.
</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Kyle</a:t>
            </a:r>
          </a:p>
          <a:p>
            <a:endParaRPr lang="en-US" dirty="0"/>
          </a:p>
          <a:p>
            <a:r>
              <a:rPr lang="en-US" dirty="0"/>
              <a:t>Timing: 2.5 minutes
Modernizing programming does not simply mean adding more classes. </a:t>
            </a:r>
            <a:r>
              <a:rPr lang="en-US" b="1" dirty="0"/>
              <a:t>It means doing programs we have with fidelity and quality and creating clearer pathways </a:t>
            </a:r>
            <a:r>
              <a:rPr lang="en-US" dirty="0"/>
              <a:t>that help people enter, progress and continue participating.
A participant might begin with Safety Around water, build water-safety knowledge, develop swim skills in the YSL program, and then move into recreation or sport and eventually contribute through volunteering or employment. Not every person will follow the same path, and that is the point. Responsive programs provide multiple entry points based on readiness, interests and goals.
YMCAs can consider evidence based flexible formats, stronger connections between water safety and swim instruction, family and caregiver involvement, programming for teens and adults and scheduling based on both facility capacity and demonstrated community need.
Embed Connection Everywhere does not require adding a separate connection activity to every lesson. It means designing the participant experience intentionally, including how people are welcomed, recognized, encouraged and connected to a next opportunity.
The High-Quality Programs Framework connection is responsive program design. Program decisions should reflect the intended outcomes, participant needs, staff capacity, facility realities and a clear progression of experiences. A full class is not the only measure of quality. We should also ask whether participants are learning, continuing and experiencing consistent delivery.
</a:t>
            </a:r>
            <a:r>
              <a:rPr lang="en-US" b="1" dirty="0"/>
              <a:t>Leadership question: Does our program structure help participants understand what comes next?  Do you have this build as an engagement strategy?</a:t>
            </a:r>
            <a:r>
              <a:rPr lang="en-US" dirty="0"/>
              <a:t>
Transition: Technology may help us deliver and manage these experiences, but only when it sits inside a strong operating system.
</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Kyle</a:t>
            </a:r>
          </a:p>
          <a:p>
            <a:endParaRPr lang="en-US" dirty="0"/>
          </a:p>
          <a:p>
            <a:r>
              <a:rPr lang="en-US" dirty="0"/>
              <a:t>Timing: 2.5 minutes
Technology can strengthen aquatic operations in many ways: program tracking, participant and family engagement, digital inspections, credential tracking, incident reporting, water monitoring, emergency communication, scheduling and capacity decisions. Assistive lifeguard safety technology may also add another layer of information or alerting.
The key word is layered. Technology should strengthen professional judgment and established safety practices, not replace trained and attentive staff. A tool is only valuable when the problem is clearly defined, staff know how to use it, procedures reflect it and leaders monitor whether it improves practice.
Before adopting a solution, ask: What problem are we trying to solve? How will this fit into current roles and procedures? What training is required? What will we measure to know it is helping? What happens when it is unavailable or provides an alert?
Create Connected Spaces applies to both physical and digital environments. Effective tools should make the operation clearer, safer or easier to navigate, rather than creating another disconnected system.
The High-Quality Programs Framework connection is safe, effective delivery systems. Technology decisions should support the participant experience, staff practice and operational objectives. Tools should fit the system rather than forcing the operation to work around the tool.
Transition: The final shift is how we learn whether all of these changes are actually working.
</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Kyle</a:t>
            </a:r>
          </a:p>
          <a:p>
            <a:endParaRPr lang="en-US" dirty="0"/>
          </a:p>
          <a:p>
            <a:r>
              <a:rPr lang="en-US" dirty="0"/>
              <a:t>Timing: 2.5 minutes
Continuous improvement is not one annual assessment. It is a repeatable cycle: assess, prioritize, act, monitor and adjust.
Start by using multiple signals. A self-assessment provides structure. Observations show what is happening in practice. Incidents and near misses identify risks and patterns. Staff and participant feedback can show where procedures or experiences are unclear. Operational data can highlight capacity, consistency and performance.
Then turn information into action. Select a manageable number of priorities, identify ownership, establish a timeline and decide how progress will be monitored. If a change does not improve practice, adjust it.
The connection to Practice Connection Skills is important. Improvement requires people to ask questions, provide useful feedback, listen without becoming defensive and work across roles.
The High-Quality Programs Framework connection is evidence-informed improvement. Data should not be collected only for a report. Information should help leaders understand whether practice is consistent, whether participants are progressing and whether changes are producing the intended result.
A practical question for leaders is: What evidence would tell us that this change is improving safety or program quality?
Transition: Now it is time to identify where your Y could begin.
[Sources]
CDC Model Aquatic Health Code Tools and Training.</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Kyle</a:t>
            </a:r>
          </a:p>
          <a:p>
            <a:endParaRPr lang="en-US" dirty="0"/>
          </a:p>
          <a:p>
            <a:r>
              <a:rPr lang="en-US" dirty="0"/>
              <a:t>Timing: 3 minutes
Now I am going to Invite participants to vote again using 1-5, choose the shift that presents the greatest opportunity for their Y: safety culture, workforce pathways, program delivery, purposeful technology or continuous improvement.
Turn to someone nearby and discuss two questions. First, why is this the most important starting point for your Y? Second, what is one action your Y could take in the next 90 days?
Allow approximately two minutes for discussion. Then invite two or three people to share one action. Keep responses brief so several voices can be heard.
If participants need examples, offer these prompts: schedule a facility-specific emergency drill, map the path from participant to employee, review one program schedule through a participant lens, identify the operational problem before evaluating a technology solution or select one improvement priority from a recent assessment.
Encourage participants to connect the action to both frameworks. Which lever of connection could the action strengthen? Which high-quality program practice would make the action consistent and sustainable?
Transition: As we close, hold onto the action you identified.
[Sources]
No external sources.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Lindsay</a:t>
            </a:r>
          </a:p>
          <a:p>
            <a:endParaRPr lang="en-US" dirty="0"/>
          </a:p>
          <a:p>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Timing: 2 minutes</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The future of aquatics will not be built through one program, one technology or one policy. It will be built through everyday decisions that strengthen safety culture, develop people, modernize programs, use technology purposefully and make continuous improvement part of the operation.</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Creating Connected Communities gives us the connection lens. The High-Quality Programs Framework provides the bridge from purpose to consistent practice. The five shifts describe the operational work needed to prepare for what comes next.</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Safety, people, programs, facilities, technology and information must work together. When they do, aquatic operations are safer, smarter, more sustainable and more connected to the community.</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Closing line: We do not have to predict every change that is coming. We do need systems and people prepared to recognize change, respond thoughtfully and keep improving</a:t>
            </a:r>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14</a:t>
            </a:fld>
            <a:endParaRPr lang="en-US"/>
          </a:p>
        </p:txBody>
      </p:sp>
    </p:spTree>
    <p:extLst>
      <p:ext uri="{BB962C8B-B14F-4D97-AF65-F5344CB8AC3E}">
        <p14:creationId xmlns:p14="http://schemas.microsoft.com/office/powerpoint/2010/main" val="693639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85FFA-30F1-0265-AED2-39319DAC92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E0499C-BD34-ABAE-09BB-0DC3D5BF67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8A6D70-06A6-F810-BF69-4461B55E8BB8}"/>
              </a:ext>
            </a:extLst>
          </p:cNvPr>
          <p:cNvSpPr>
            <a:spLocks noGrp="1"/>
          </p:cNvSpPr>
          <p:nvPr>
            <p:ph type="body" idx="1"/>
          </p:nvPr>
        </p:nvSpPr>
        <p:spPr/>
        <p:txBody>
          <a:bodyPr/>
          <a:lstStyle/>
          <a:p>
            <a:r>
              <a:rPr lang="en-US" dirty="0"/>
              <a:t>Lindsay</a:t>
            </a:r>
          </a:p>
          <a:p>
            <a:endParaRPr lang="en-US" dirty="0"/>
          </a:p>
          <a:p>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Return to the question from the opening: What is one decision you will make differently when you return to your Y?</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Pause briefly. Encourage participants to write down the answer or share it with a colleague. Thank participants and direct them to any follow-up resource or QR code that will be added for the event.</a:t>
            </a: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br>
              <a:rPr lang="en-US" sz="900" b="0" i="0" kern="1200" dirty="0">
                <a:solidFill>
                  <a:schemeClr val="tx1"/>
                </a:solidFill>
                <a:effectLst/>
                <a:latin typeface="Verdana" pitchFamily="64" charset="0"/>
                <a:ea typeface="ＭＳ Ｐゴシック" pitchFamily="64" charset="-128"/>
                <a:cs typeface="ＭＳ Ｐゴシック" pitchFamily="64" charset="-128"/>
              </a:rPr>
            </a:br>
            <a:r>
              <a:rPr lang="en-US" sz="900" b="0" i="0" kern="1200" dirty="0">
                <a:solidFill>
                  <a:schemeClr val="tx1"/>
                </a:solidFill>
                <a:effectLst/>
                <a:latin typeface="Verdana" pitchFamily="64" charset="0"/>
                <a:ea typeface="ＭＳ Ｐゴシック" pitchFamily="64" charset="-128"/>
                <a:cs typeface="ＭＳ Ｐゴシック" pitchFamily="64" charset="-128"/>
              </a:rPr>
              <a:t>​</a:t>
            </a:r>
            <a:br>
              <a:rPr lang="en-US" sz="900" b="0" i="0" kern="1200" dirty="0">
                <a:solidFill>
                  <a:schemeClr val="tx1"/>
                </a:solidFill>
                <a:effectLst/>
                <a:latin typeface="Verdana" pitchFamily="64" charset="0"/>
                <a:ea typeface="ＭＳ Ｐゴシック" pitchFamily="64" charset="-128"/>
                <a:cs typeface="ＭＳ Ｐゴシック" pitchFamily="64" charset="-128"/>
              </a:rPr>
            </a:br>
            <a:endParaRPr lang="en-US" dirty="0"/>
          </a:p>
        </p:txBody>
      </p:sp>
      <p:sp>
        <p:nvSpPr>
          <p:cNvPr id="4" name="Slide Number Placeholder 3">
            <a:extLst>
              <a:ext uri="{FF2B5EF4-FFF2-40B4-BE49-F238E27FC236}">
                <a16:creationId xmlns:a16="http://schemas.microsoft.com/office/drawing/2014/main" id="{CA1C7E35-1E0F-7B93-F227-16A16766030C}"/>
              </a:ext>
            </a:extLst>
          </p:cNvPr>
          <p:cNvSpPr>
            <a:spLocks noGrp="1"/>
          </p:cNvSpPr>
          <p:nvPr>
            <p:ph type="sldNum" sz="quarter" idx="5"/>
          </p:nvPr>
        </p:nvSpPr>
        <p:spPr/>
        <p:txBody>
          <a:bodyPr/>
          <a:lstStyle/>
          <a:p>
            <a:pPr>
              <a:defRPr/>
            </a:pPr>
            <a:fld id="{F50C3D00-B2F6-4D83-A049-FE51B6E62AD3}" type="slidenum">
              <a:rPr lang="en-US" smtClean="0"/>
              <a:pPr>
                <a:defRPr/>
              </a:pPr>
              <a:t>15</a:t>
            </a:fld>
            <a:endParaRPr lang="en-US"/>
          </a:p>
        </p:txBody>
      </p:sp>
    </p:spTree>
    <p:extLst>
      <p:ext uri="{BB962C8B-B14F-4D97-AF65-F5344CB8AC3E}">
        <p14:creationId xmlns:p14="http://schemas.microsoft.com/office/powerpoint/2010/main" val="6046986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7" name="Picture 6"/>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endParaRPr lang="en-US" dirty="0"/>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85"/>
            <a:ext cx="8732520" cy="2054249"/>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4" name="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pic>
        <p:nvPicPr>
          <p:cNvPr id="8"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7" name="Picture 6"/>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34812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2"/>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theme" Target="../theme/theme4.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theme" Target="../theme/theme5.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4003" r:id="rId4"/>
    <p:sldLayoutId id="2147484071"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56" r:id="rId14"/>
    <p:sldLayoutId id="2147484057" r:id="rId15"/>
    <p:sldLayoutId id="2147484058" r:id="rId16"/>
  </p:sldLayoutIdLst>
  <p:hf hdr="0" ftr="0" dt="0"/>
  <p:txStyles>
    <p:titleStyle>
      <a:lvl1pPr algn="l" rtl="0" eaLnBrk="1" fontAlgn="base" hangingPunct="1">
        <a:spcBef>
          <a:spcPct val="0"/>
        </a:spcBef>
        <a:spcAft>
          <a:spcPct val="0"/>
        </a:spcAft>
        <a:defRPr sz="1950" b="1" cap="all" baseline="0">
          <a:solidFill>
            <a:schemeClr val="accent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72" r:id="rId5"/>
    <p:sldLayoutId id="2147484009" r:id="rId6"/>
    <p:sldLayoutId id="2147484010" r:id="rId7"/>
    <p:sldLayoutId id="2147484011" r:id="rId8"/>
    <p:sldLayoutId id="2147484012" r:id="rId9"/>
    <p:sldLayoutId id="2147484013" r:id="rId10"/>
    <p:sldLayoutId id="2147484014" r:id="rId11"/>
    <p:sldLayoutId id="2147484015" r:id="rId12"/>
    <p:sldLayoutId id="2147484016" r:id="rId13"/>
    <p:sldLayoutId id="2147484059" r:id="rId14"/>
    <p:sldLayoutId id="2147484060" r:id="rId15"/>
    <p:sldLayoutId id="2147484061" r:id="rId16"/>
  </p:sldLayoutIdLst>
  <p:hf hdr="0" ftr="0" dt="0"/>
  <p:txStyles>
    <p:titleStyle>
      <a:lvl1pPr algn="l" rtl="0" eaLnBrk="1" fontAlgn="base" hangingPunct="1">
        <a:spcBef>
          <a:spcPct val="0"/>
        </a:spcBef>
        <a:spcAft>
          <a:spcPct val="0"/>
        </a:spcAft>
        <a:defRPr sz="1950" b="1" cap="all" baseline="0">
          <a:solidFill>
            <a:schemeClr val="accent2"/>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73"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62" r:id="rId14"/>
    <p:sldLayoutId id="2147484063" r:id="rId15"/>
    <p:sldLayoutId id="2147484064" r:id="rId16"/>
  </p:sldLayoutIdLst>
  <p:hf hdr="0" ftr="0" dt="0"/>
  <p:txStyles>
    <p:titleStyle>
      <a:lvl1pPr algn="l" rtl="0" eaLnBrk="1" fontAlgn="base" hangingPunct="1">
        <a:spcBef>
          <a:spcPct val="0"/>
        </a:spcBef>
        <a:spcAft>
          <a:spcPct val="0"/>
        </a:spcAft>
        <a:defRPr sz="1950" b="1" cap="all" baseline="0">
          <a:solidFill>
            <a:schemeClr val="accent3"/>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74" r:id="rId5"/>
    <p:sldLayoutId id="2147484035" r:id="rId6"/>
    <p:sldLayoutId id="2147484036" r:id="rId7"/>
    <p:sldLayoutId id="2147484037" r:id="rId8"/>
    <p:sldLayoutId id="2147484038" r:id="rId9"/>
    <p:sldLayoutId id="2147484039" r:id="rId10"/>
    <p:sldLayoutId id="2147484040" r:id="rId11"/>
    <p:sldLayoutId id="2147484041" r:id="rId12"/>
    <p:sldLayoutId id="2147484042" r:id="rId13"/>
    <p:sldLayoutId id="2147484065" r:id="rId14"/>
    <p:sldLayoutId id="2147484066" r:id="rId15"/>
    <p:sldLayoutId id="2147484067" r:id="rId16"/>
    <p:sldLayoutId id="2147484077" r:id="rId17"/>
  </p:sldLayoutIdLst>
  <p:hf hdr="0" ftr="0" dt="0"/>
  <p:txStyles>
    <p:title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75" r:id="rId5"/>
    <p:sldLayoutId id="2147484048" r:id="rId6"/>
    <p:sldLayoutId id="2147484049" r:id="rId7"/>
    <p:sldLayoutId id="2147484050" r:id="rId8"/>
    <p:sldLayoutId id="2147484051" r:id="rId9"/>
    <p:sldLayoutId id="2147484052" r:id="rId10"/>
    <p:sldLayoutId id="2147484053" r:id="rId11"/>
    <p:sldLayoutId id="2147484054" r:id="rId12"/>
    <p:sldLayoutId id="2147484055" r:id="rId13"/>
    <p:sldLayoutId id="2147484068" r:id="rId14"/>
    <p:sldLayoutId id="2147484069" r:id="rId15"/>
    <p:sldLayoutId id="2147484070" r:id="rId16"/>
  </p:sldLayoutIdLst>
  <p:hf hdr="0" ftr="0" dt="0"/>
  <p:txStyles>
    <p:titleStyle>
      <a:lvl1pPr algn="l" rtl="0" eaLnBrk="1" fontAlgn="base" hangingPunct="1">
        <a:spcBef>
          <a:spcPct val="0"/>
        </a:spcBef>
        <a:spcAft>
          <a:spcPct val="0"/>
        </a:spcAft>
        <a:defRPr sz="1950" b="1" cap="all" baseline="0">
          <a:solidFill>
            <a:schemeClr val="accent5"/>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xml"/><Relationship Id="rId1" Type="http://schemas.openxmlformats.org/officeDocument/2006/relationships/slideLayout" Target="../slideLayouts/slideLayout50.xml"/></Relationships>
</file>

<file path=ppt/slides/_rels/slide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xml"/><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jp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5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8.jp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5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6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5.xml"/></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7.xml"/><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5.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4.xml"/><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5.xml"/></Relationships>
</file>

<file path=ppt/slides/_rels/slide17.xml.rels><?xml version="1.0" encoding="UTF-8" standalone="yes"?>
<Relationships xmlns="http://schemas.openxmlformats.org/package/2006/relationships"><Relationship Id="rId3" Type="http://schemas.openxmlformats.org/officeDocument/2006/relationships/hyperlink" Target="mailto:Lindsay.Mondick@ymca.net" TargetMode="External"/><Relationship Id="rId2" Type="http://schemas.openxmlformats.org/officeDocument/2006/relationships/image" Target="../media/image30.jpg"/><Relationship Id="rId1" Type="http://schemas.openxmlformats.org/officeDocument/2006/relationships/slideLayout" Target="../slideLayouts/slideLayout51.xml"/><Relationship Id="rId5" Type="http://schemas.openxmlformats.org/officeDocument/2006/relationships/hyperlink" Target="mailto:kkamman@ymcasouthflorida.org" TargetMode="External"/><Relationship Id="rId4" Type="http://schemas.openxmlformats.org/officeDocument/2006/relationships/hyperlink" Target="mailto:fandelc@ymcarichmon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6A5F1B-D136-7452-FE51-81CDAD9A34DB}"/>
              </a:ext>
            </a:extLst>
          </p:cNvPr>
          <p:cNvPicPr>
            <a:picLocks noChangeAspect="1"/>
          </p:cNvPicPr>
          <p:nvPr/>
        </p:nvPicPr>
        <p:blipFill>
          <a:blip r:embed="rId3"/>
          <a:srcRect/>
          <a:stretch/>
        </p:blipFill>
        <p:spPr>
          <a:xfrm>
            <a:off x="9529" y="0"/>
            <a:ext cx="9134471" cy="5138139"/>
          </a:xfrm>
          <a:prstGeom prst="rect">
            <a:avLst/>
          </a:prstGeom>
        </p:spPr>
      </p:pic>
      <p:sp>
        <p:nvSpPr>
          <p:cNvPr id="3" name="Title 5">
            <a:extLst>
              <a:ext uri="{FF2B5EF4-FFF2-40B4-BE49-F238E27FC236}">
                <a16:creationId xmlns:a16="http://schemas.microsoft.com/office/drawing/2014/main" id="{BAB4D555-EBB1-57B7-B227-624BA6151B89}"/>
              </a:ext>
            </a:extLst>
          </p:cNvPr>
          <p:cNvSpPr txBox="1">
            <a:spLocks/>
          </p:cNvSpPr>
          <p:nvPr/>
        </p:nvSpPr>
        <p:spPr bwMode="black">
          <a:xfrm>
            <a:off x="1600228" y="1352811"/>
            <a:ext cx="6692656" cy="1291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500" kern="0" cap="none" dirty="0">
                <a:latin typeface="Verdana" panose="020B0604030504040204" pitchFamily="34" charset="0"/>
                <a:ea typeface="Verdana" panose="020B0604030504040204" pitchFamily="34" charset="0"/>
                <a:cs typeface="Verdana" panose="020B0604030504040204" pitchFamily="34" charset="0"/>
              </a:rPr>
              <a:t>THE FUTURE OF AQUATIC SAFETY &amp; PROGRAMMING</a:t>
            </a:r>
          </a:p>
          <a:p>
            <a:r>
              <a:rPr lang="en-US" sz="1400" kern="0" cap="none" dirty="0">
                <a:latin typeface="Verdana" panose="020B0604030504040204" pitchFamily="34" charset="0"/>
                <a:ea typeface="Verdana" panose="020B0604030504040204" pitchFamily="34" charset="0"/>
                <a:cs typeface="Verdana" panose="020B0604030504040204" pitchFamily="34" charset="0"/>
              </a:rPr>
              <a:t>How YMCAs can strengthen safety, modernize programming and prepare aquatic operations for what comes next.</a:t>
            </a:r>
          </a:p>
          <a:p>
            <a:endParaRPr lang="en-US" sz="1200" b="0" kern="0" cap="none" dirty="0">
              <a:latin typeface="Verdana" panose="020B0604030504040204" pitchFamily="34" charset="0"/>
              <a:ea typeface="Verdana" panose="020B0604030504040204" pitchFamily="34" charset="0"/>
              <a:cs typeface="Verdana" panose="020B0604030504040204" pitchFamily="34" charset="0"/>
            </a:endParaRPr>
          </a:p>
          <a:p>
            <a:r>
              <a:rPr lang="en-US" sz="1200" b="0" kern="0" cap="none" dirty="0">
                <a:latin typeface="Verdana" panose="020B0604030504040204" pitchFamily="34" charset="0"/>
                <a:ea typeface="Verdana" panose="020B0604030504040204" pitchFamily="34" charset="0"/>
                <a:cs typeface="Verdana" panose="020B0604030504040204" pitchFamily="34" charset="0"/>
              </a:rPr>
              <a:t>Lindsay Mondick – YMCA of the USA</a:t>
            </a:r>
          </a:p>
          <a:p>
            <a:r>
              <a:rPr lang="en-US" sz="1200" b="0" kern="0" cap="none" dirty="0">
                <a:latin typeface="Verdana" panose="020B0604030504040204" pitchFamily="34" charset="0"/>
                <a:ea typeface="Verdana" panose="020B0604030504040204" pitchFamily="34" charset="0"/>
                <a:cs typeface="Verdana" panose="020B0604030504040204" pitchFamily="34" charset="0"/>
              </a:rPr>
              <a:t>Chrissy Fandel – YMCA of Greater Richmond</a:t>
            </a:r>
          </a:p>
          <a:p>
            <a:r>
              <a:rPr lang="en-US" sz="1200" b="0" kern="0" cap="none">
                <a:latin typeface="Verdana"/>
                <a:ea typeface="Verdana"/>
                <a:cs typeface="Verdana" panose="020B0604030504040204" pitchFamily="34" charset="0"/>
              </a:rPr>
              <a:t>Kyle Kamman – YMCA of South Florida</a:t>
            </a:r>
          </a:p>
          <a:p>
            <a:endParaRPr lang="en-US" sz="2500" b="0" kern="0" cap="none"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8036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790FA11-6EB6-E419-0E78-01091C397255}"/>
              </a:ext>
            </a:extLst>
          </p:cNvPr>
          <p:cNvPicPr>
            <a:picLocks noChangeAspect="1"/>
          </p:cNvPicPr>
          <p:nvPr/>
        </p:nvPicPr>
        <p:blipFill>
          <a:blip r:embed="rId3"/>
          <a:srcRect/>
          <a:stretch/>
        </p:blipFill>
        <p:spPr>
          <a:xfrm>
            <a:off x="-57869" y="0"/>
            <a:ext cx="9134474" cy="5138142"/>
          </a:xfrm>
          <a:prstGeom prst="rect">
            <a:avLst/>
          </a:prstGeom>
        </p:spPr>
      </p:pic>
      <p:sp>
        <p:nvSpPr>
          <p:cNvPr id="6" name="Title 5"/>
          <p:cNvSpPr>
            <a:spLocks noGrp="1"/>
          </p:cNvSpPr>
          <p:nvPr>
            <p:ph type="title"/>
          </p:nvPr>
        </p:nvSpPr>
        <p:spPr>
          <a:xfrm>
            <a:off x="366200" y="289083"/>
            <a:ext cx="7484374" cy="922637"/>
          </a:xfrm>
        </p:spPr>
        <p:txBody>
          <a:bodyPr/>
          <a:lstStyle/>
          <a:p>
            <a: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t>Consider</a:t>
            </a: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0060AF"/>
                </a:solidFill>
                <a:latin typeface="Verdana" panose="020B0604030504040204" pitchFamily="34" charset="0"/>
                <a:ea typeface="Verdana" panose="020B0604030504040204" pitchFamily="34" charset="0"/>
                <a:cs typeface="Verdana" panose="020B0604030504040204" pitchFamily="34" charset="0"/>
              </a:rPr>
              <a:t>What is one decision your Y could make differently in the next 90 days?</a:t>
            </a:r>
            <a:endParaRPr lang="en-US" sz="20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52FFF-2161-8836-42B9-9D76A8A76085}"/>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B2D0D8A-8206-56C9-FBA2-C248854E7CCF}"/>
              </a:ext>
            </a:extLst>
          </p:cNvPr>
          <p:cNvPicPr>
            <a:picLocks noChangeAspect="1"/>
          </p:cNvPicPr>
          <p:nvPr/>
        </p:nvPicPr>
        <p:blipFill>
          <a:blip r:embed="rId3"/>
          <a:srcRect/>
          <a:stretch/>
        </p:blipFill>
        <p:spPr>
          <a:xfrm>
            <a:off x="-126763" y="59045"/>
            <a:ext cx="9217193" cy="5138142"/>
          </a:xfrm>
          <a:prstGeom prst="rect">
            <a:avLst/>
          </a:prstGeom>
        </p:spPr>
      </p:pic>
      <p:sp>
        <p:nvSpPr>
          <p:cNvPr id="6" name="Title 5">
            <a:extLst>
              <a:ext uri="{FF2B5EF4-FFF2-40B4-BE49-F238E27FC236}">
                <a16:creationId xmlns:a16="http://schemas.microsoft.com/office/drawing/2014/main" id="{88DF360A-6B2B-BF9F-CCC2-BF88C269B819}"/>
              </a:ext>
            </a:extLst>
          </p:cNvPr>
          <p:cNvSpPr>
            <a:spLocks noGrp="1"/>
          </p:cNvSpPr>
          <p:nvPr>
            <p:ph type="title"/>
          </p:nvPr>
        </p:nvSpPr>
        <p:spPr>
          <a:xfrm>
            <a:off x="366199" y="289083"/>
            <a:ext cx="8527279" cy="922637"/>
          </a:xfrm>
        </p:spPr>
        <p:txBody>
          <a:bodyPr/>
          <a:lstStyle/>
          <a:p>
            <a: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t>Aquatics is at a turning point</a:t>
            </a: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dirty="0">
                <a:solidFill>
                  <a:schemeClr val="accent4"/>
                </a:solidFill>
              </a:rPr>
              <a:t>The expectations placed on aquatic facilities, leaders and frontline staff continue to grow.</a:t>
            </a:r>
            <a:r>
              <a:rPr lang="en-US" b="0" dirty="0"/>
              <a:t>​</a:t>
            </a:r>
            <a:endParaRPr lang="en-US" sz="20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19639535-D94B-0520-6195-9770DFEB8055}"/>
              </a:ext>
            </a:extLst>
          </p:cNvPr>
          <p:cNvSpPr txBox="1">
            <a:spLocks/>
          </p:cNvSpPr>
          <p:nvPr/>
        </p:nvSpPr>
        <p:spPr bwMode="black">
          <a:xfrm>
            <a:off x="366199" y="1275104"/>
            <a:ext cx="7484374"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endParaRPr lang="en-US" sz="1800" b="0" kern="0"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2" name="Diagram 1">
            <a:extLst>
              <a:ext uri="{FF2B5EF4-FFF2-40B4-BE49-F238E27FC236}">
                <a16:creationId xmlns:a16="http://schemas.microsoft.com/office/drawing/2014/main" id="{861748AB-6FAD-72E4-BE57-E47112352F5E}"/>
              </a:ext>
            </a:extLst>
          </p:cNvPr>
          <p:cNvGraphicFramePr/>
          <p:nvPr>
            <p:extLst>
              <p:ext uri="{D42A27DB-BD31-4B8C-83A1-F6EECF244321}">
                <p14:modId xmlns:p14="http://schemas.microsoft.com/office/powerpoint/2010/main" val="517841505"/>
              </p:ext>
            </p:extLst>
          </p:nvPr>
        </p:nvGraphicFramePr>
        <p:xfrm>
          <a:off x="-126763" y="225468"/>
          <a:ext cx="9270764" cy="46289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Box 3">
            <a:extLst>
              <a:ext uri="{FF2B5EF4-FFF2-40B4-BE49-F238E27FC236}">
                <a16:creationId xmlns:a16="http://schemas.microsoft.com/office/drawing/2014/main" id="{6344B18D-6E58-76F4-B040-0DF1174A6F10}"/>
              </a:ext>
            </a:extLst>
          </p:cNvPr>
          <p:cNvSpPr txBox="1"/>
          <p:nvPr/>
        </p:nvSpPr>
        <p:spPr>
          <a:xfrm>
            <a:off x="-44042" y="3776124"/>
            <a:ext cx="9134473" cy="707886"/>
          </a:xfrm>
          <a:prstGeom prst="rect">
            <a:avLst/>
          </a:prstGeom>
          <a:noFill/>
        </p:spPr>
        <p:txBody>
          <a:bodyPr wrap="square">
            <a:spAutoFit/>
          </a:bodyPr>
          <a:lstStyle/>
          <a:p>
            <a:r>
              <a:rPr lang="en-US" sz="2000" b="1" i="0" u="none" strike="noStrike" spc="0" dirty="0">
                <a:solidFill>
                  <a:srgbClr val="17365D"/>
                </a:solidFill>
                <a:effectLst/>
                <a:latin typeface="+mj-lt"/>
              </a:rPr>
              <a:t>QUICK PULSE: Which force is creating the greatest pressure or opportunity for your Y?</a:t>
            </a:r>
            <a:r>
              <a:rPr lang="en-US" sz="2000" b="0" i="0" dirty="0">
                <a:solidFill>
                  <a:srgbClr val="000000"/>
                </a:solidFill>
                <a:effectLst/>
                <a:latin typeface="+mj-lt"/>
              </a:rPr>
              <a:t>​</a:t>
            </a:r>
            <a:endParaRPr lang="en-US" dirty="0">
              <a:latin typeface="+mj-lt"/>
            </a:endParaRPr>
          </a:p>
        </p:txBody>
      </p:sp>
    </p:spTree>
    <p:extLst>
      <p:ext uri="{BB962C8B-B14F-4D97-AF65-F5344CB8AC3E}">
        <p14:creationId xmlns:p14="http://schemas.microsoft.com/office/powerpoint/2010/main" val="2685464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60453-EAE3-E1F7-4603-19685540DCE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34B4738-C729-B28A-1FA8-77B54FF336AE}"/>
              </a:ext>
            </a:extLst>
          </p:cNvPr>
          <p:cNvPicPr>
            <a:picLocks noChangeAspect="1"/>
          </p:cNvPicPr>
          <p:nvPr/>
        </p:nvPicPr>
        <p:blipFill>
          <a:blip r:embed="rId3"/>
          <a:srcRect/>
          <a:stretch/>
        </p:blipFill>
        <p:spPr>
          <a:xfrm>
            <a:off x="-209" y="100208"/>
            <a:ext cx="9134474" cy="5138142"/>
          </a:xfrm>
          <a:prstGeom prst="rect">
            <a:avLst/>
          </a:prstGeom>
        </p:spPr>
      </p:pic>
      <p:sp>
        <p:nvSpPr>
          <p:cNvPr id="9" name="Title 8">
            <a:extLst>
              <a:ext uri="{FF2B5EF4-FFF2-40B4-BE49-F238E27FC236}">
                <a16:creationId xmlns:a16="http://schemas.microsoft.com/office/drawing/2014/main" id="{498DA2DF-68B3-258D-66DA-24B9C2939122}"/>
              </a:ext>
            </a:extLst>
          </p:cNvPr>
          <p:cNvSpPr>
            <a:spLocks noGrp="1"/>
          </p:cNvSpPr>
          <p:nvPr>
            <p:ph type="title"/>
          </p:nvPr>
        </p:nvSpPr>
        <p:spPr>
          <a:xfrm>
            <a:off x="383648" y="295687"/>
            <a:ext cx="3630944" cy="1064902"/>
          </a:xfrm>
        </p:spPr>
        <p:txBody>
          <a:bodyPr/>
          <a:lstStyle/>
          <a:p>
            <a:r>
              <a:rPr lang="en-US" sz="3000" dirty="0">
                <a:solidFill>
                  <a:srgbClr val="0060AF"/>
                </a:solidFill>
              </a:rPr>
              <a:t>Aquatics operates as a connected system</a:t>
            </a:r>
          </a:p>
        </p:txBody>
      </p:sp>
      <p:graphicFrame>
        <p:nvGraphicFramePr>
          <p:cNvPr id="2" name="Diagram 1">
            <a:extLst>
              <a:ext uri="{FF2B5EF4-FFF2-40B4-BE49-F238E27FC236}">
                <a16:creationId xmlns:a16="http://schemas.microsoft.com/office/drawing/2014/main" id="{91D4BFA3-AC91-7413-74E3-EAD7B0A6C9FD}"/>
              </a:ext>
            </a:extLst>
          </p:cNvPr>
          <p:cNvGraphicFramePr/>
          <p:nvPr>
            <p:extLst>
              <p:ext uri="{D42A27DB-BD31-4B8C-83A1-F6EECF244321}">
                <p14:modId xmlns:p14="http://schemas.microsoft.com/office/powerpoint/2010/main" val="3783651843"/>
              </p:ext>
            </p:extLst>
          </p:nvPr>
        </p:nvGraphicFramePr>
        <p:xfrm>
          <a:off x="2969094" y="100208"/>
          <a:ext cx="6549028" cy="45156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a:extLst>
              <a:ext uri="{FF2B5EF4-FFF2-40B4-BE49-F238E27FC236}">
                <a16:creationId xmlns:a16="http://schemas.microsoft.com/office/drawing/2014/main" id="{B08B9C54-FA89-90F5-1FD7-1645181E4C2C}"/>
              </a:ext>
            </a:extLst>
          </p:cNvPr>
          <p:cNvSpPr txBox="1"/>
          <p:nvPr/>
        </p:nvSpPr>
        <p:spPr>
          <a:xfrm>
            <a:off x="383648" y="3275080"/>
            <a:ext cx="3812571" cy="1015663"/>
          </a:xfrm>
          <a:prstGeom prst="rect">
            <a:avLst/>
          </a:prstGeom>
          <a:noFill/>
        </p:spPr>
        <p:txBody>
          <a:bodyPr wrap="square">
            <a:spAutoFit/>
          </a:bodyPr>
          <a:lstStyle/>
          <a:p>
            <a:r>
              <a:rPr lang="en-US" sz="2000" b="1" i="0" u="none" strike="noStrike" spc="0" dirty="0">
                <a:solidFill>
                  <a:srgbClr val="17365D"/>
                </a:solidFill>
                <a:effectLst/>
                <a:latin typeface="+mj-lt"/>
              </a:rPr>
              <a:t>A weakness in one part of the system affects every other part.</a:t>
            </a:r>
            <a:endParaRPr lang="en-US" sz="1800" dirty="0">
              <a:latin typeface="+mj-lt"/>
            </a:endParaRPr>
          </a:p>
        </p:txBody>
      </p:sp>
    </p:spTree>
    <p:extLst>
      <p:ext uri="{BB962C8B-B14F-4D97-AF65-F5344CB8AC3E}">
        <p14:creationId xmlns:p14="http://schemas.microsoft.com/office/powerpoint/2010/main" val="3245134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02870" cy="5143500"/>
          </a:xfrm>
          <a:prstGeom prst="rect">
            <a:avLst/>
          </a:prstGeom>
          <a:solidFill>
            <a:srgbClr val="0089D0"/>
          </a:solidFill>
          <a:ln w="12700">
            <a:solidFill>
              <a:srgbClr val="0089D0"/>
            </a:solidFill>
            <a:prstDash val="solid"/>
          </a:ln>
        </p:spPr>
        <p:txBody>
          <a:bodyPr/>
          <a:lstStyle/>
          <a:p>
            <a:endParaRPr lang="en-US"/>
          </a:p>
        </p:txBody>
      </p:sp>
      <p:sp>
        <p:nvSpPr>
          <p:cNvPr id="3" name="Text 1"/>
          <p:cNvSpPr/>
          <p:nvPr/>
        </p:nvSpPr>
        <p:spPr>
          <a:xfrm>
            <a:off x="377189" y="192024"/>
            <a:ext cx="4251959" cy="130302"/>
          </a:xfrm>
          <a:prstGeom prst="rect">
            <a:avLst/>
          </a:prstGeom>
          <a:noFill/>
          <a:ln/>
        </p:spPr>
        <p:txBody>
          <a:bodyPr wrap="square" lIns="0" tIns="0" rIns="0" bIns="0" rtlCol="0" anchor="ctr"/>
          <a:lstStyle/>
          <a:p>
            <a:r>
              <a:rPr lang="en-US" sz="1200" b="1" kern="0" spc="75" dirty="0">
                <a:solidFill>
                  <a:schemeClr val="accent4">
                    <a:lumMod val="75000"/>
                  </a:schemeClr>
                </a:solidFill>
              </a:rPr>
              <a:t>CREATING CONNECTED COMMUNITIES</a:t>
            </a:r>
            <a:endParaRPr lang="en-US" sz="1200" dirty="0">
              <a:solidFill>
                <a:schemeClr val="accent4">
                  <a:lumMod val="75000"/>
                </a:schemeClr>
              </a:solidFill>
            </a:endParaRPr>
          </a:p>
        </p:txBody>
      </p:sp>
      <p:sp>
        <p:nvSpPr>
          <p:cNvPr id="4" name="Text 2"/>
          <p:cNvSpPr/>
          <p:nvPr/>
        </p:nvSpPr>
        <p:spPr>
          <a:xfrm>
            <a:off x="371960" y="277749"/>
            <a:ext cx="8298180" cy="377190"/>
          </a:xfrm>
          <a:prstGeom prst="rect">
            <a:avLst/>
          </a:prstGeom>
          <a:noFill/>
          <a:ln/>
        </p:spPr>
        <p:txBody>
          <a:bodyPr wrap="square" lIns="0" tIns="0" rIns="0" bIns="0" rtlCol="0" anchor="ctr"/>
          <a:lstStyle/>
          <a:p>
            <a:r>
              <a:rPr lang="en-US" sz="1875" b="1" dirty="0">
                <a:solidFill>
                  <a:schemeClr val="accent4"/>
                </a:solidFill>
              </a:rPr>
              <a:t>STRENGTHENING AQUATICS THROUGH THE SIX LEVERS</a:t>
            </a:r>
            <a:endParaRPr lang="en-US" sz="1875" dirty="0">
              <a:solidFill>
                <a:schemeClr val="accent4"/>
              </a:solidFill>
            </a:endParaRPr>
          </a:p>
        </p:txBody>
      </p:sp>
      <p:pic>
        <p:nvPicPr>
          <p:cNvPr id="5" name="Image 0" descr="/mnt/data/image.png"/>
          <p:cNvPicPr>
            <a:picLocks noChangeAspect="1"/>
          </p:cNvPicPr>
          <p:nvPr/>
        </p:nvPicPr>
        <p:blipFill>
          <a:blip r:embed="rId3"/>
          <a:stretch>
            <a:fillRect/>
          </a:stretch>
        </p:blipFill>
        <p:spPr>
          <a:xfrm>
            <a:off x="342900" y="1485900"/>
            <a:ext cx="4251960" cy="2377440"/>
          </a:xfrm>
          <a:prstGeom prst="rect">
            <a:avLst/>
          </a:prstGeom>
        </p:spPr>
      </p:pic>
      <p:sp>
        <p:nvSpPr>
          <p:cNvPr id="6" name="Shape 3"/>
          <p:cNvSpPr/>
          <p:nvPr/>
        </p:nvSpPr>
        <p:spPr>
          <a:xfrm>
            <a:off x="4800600" y="891540"/>
            <a:ext cx="82296" cy="397764"/>
          </a:xfrm>
          <a:prstGeom prst="rect">
            <a:avLst/>
          </a:prstGeom>
          <a:solidFill>
            <a:srgbClr val="0089D0"/>
          </a:solidFill>
          <a:ln w="12700">
            <a:solidFill>
              <a:srgbClr val="0089D0"/>
            </a:solidFill>
            <a:prstDash val="solid"/>
          </a:ln>
        </p:spPr>
        <p:txBody>
          <a:bodyPr/>
          <a:lstStyle/>
          <a:p>
            <a:endParaRPr lang="en-US"/>
          </a:p>
        </p:txBody>
      </p:sp>
      <p:sp>
        <p:nvSpPr>
          <p:cNvPr id="7" name="Text 4"/>
          <p:cNvSpPr/>
          <p:nvPr/>
        </p:nvSpPr>
        <p:spPr>
          <a:xfrm>
            <a:off x="5006340" y="905256"/>
            <a:ext cx="788670" cy="137160"/>
          </a:xfrm>
          <a:prstGeom prst="rect">
            <a:avLst/>
          </a:prstGeom>
          <a:noFill/>
          <a:ln/>
        </p:spPr>
        <p:txBody>
          <a:bodyPr wrap="square" lIns="0" tIns="0" rIns="0" bIns="0" rtlCol="0" anchor="ctr"/>
          <a:lstStyle/>
          <a:p>
            <a:r>
              <a:rPr lang="en-US" sz="750" b="1" dirty="0">
                <a:solidFill>
                  <a:srgbClr val="0089D0"/>
                </a:solidFill>
              </a:rPr>
              <a:t>ELEVATE</a:t>
            </a:r>
            <a:endParaRPr lang="en-US" sz="750" dirty="0"/>
          </a:p>
        </p:txBody>
      </p:sp>
      <p:sp>
        <p:nvSpPr>
          <p:cNvPr id="8" name="Text 5"/>
          <p:cNvSpPr/>
          <p:nvPr/>
        </p:nvSpPr>
        <p:spPr>
          <a:xfrm>
            <a:off x="5795010" y="877824"/>
            <a:ext cx="2880360" cy="308610"/>
          </a:xfrm>
          <a:prstGeom prst="rect">
            <a:avLst/>
          </a:prstGeom>
          <a:noFill/>
          <a:ln/>
        </p:spPr>
        <p:txBody>
          <a:bodyPr wrap="square" lIns="0" tIns="0" rIns="0" bIns="0" rtlCol="0" anchor="ctr"/>
          <a:lstStyle/>
          <a:p>
            <a:r>
              <a:rPr lang="en-US" sz="975" dirty="0">
                <a:solidFill>
                  <a:srgbClr val="202B33"/>
                </a:solidFill>
              </a:rPr>
              <a:t>Make water safety a shared responsibility</a:t>
            </a:r>
            <a:endParaRPr lang="en-US" sz="975" dirty="0"/>
          </a:p>
        </p:txBody>
      </p:sp>
      <p:sp>
        <p:nvSpPr>
          <p:cNvPr id="9" name="Shape 6"/>
          <p:cNvSpPr/>
          <p:nvPr/>
        </p:nvSpPr>
        <p:spPr>
          <a:xfrm>
            <a:off x="4800600" y="1453896"/>
            <a:ext cx="82296" cy="397764"/>
          </a:xfrm>
          <a:prstGeom prst="rect">
            <a:avLst/>
          </a:prstGeom>
          <a:solidFill>
            <a:srgbClr val="00A896"/>
          </a:solidFill>
          <a:ln w="12700">
            <a:solidFill>
              <a:srgbClr val="00A896"/>
            </a:solidFill>
            <a:prstDash val="solid"/>
          </a:ln>
        </p:spPr>
        <p:txBody>
          <a:bodyPr/>
          <a:lstStyle/>
          <a:p>
            <a:endParaRPr lang="en-US"/>
          </a:p>
        </p:txBody>
      </p:sp>
      <p:sp>
        <p:nvSpPr>
          <p:cNvPr id="10" name="Text 7"/>
          <p:cNvSpPr/>
          <p:nvPr/>
        </p:nvSpPr>
        <p:spPr>
          <a:xfrm>
            <a:off x="5006340" y="1467612"/>
            <a:ext cx="788670" cy="137160"/>
          </a:xfrm>
          <a:prstGeom prst="rect">
            <a:avLst/>
          </a:prstGeom>
          <a:noFill/>
          <a:ln/>
        </p:spPr>
        <p:txBody>
          <a:bodyPr wrap="square" lIns="0" tIns="0" rIns="0" bIns="0" rtlCol="0" anchor="ctr"/>
          <a:lstStyle/>
          <a:p>
            <a:r>
              <a:rPr lang="en-US" sz="750" b="1" dirty="0">
                <a:solidFill>
                  <a:srgbClr val="00A896"/>
                </a:solidFill>
              </a:rPr>
              <a:t>PRACTICE</a:t>
            </a:r>
            <a:endParaRPr lang="en-US" sz="750" dirty="0"/>
          </a:p>
        </p:txBody>
      </p:sp>
      <p:sp>
        <p:nvSpPr>
          <p:cNvPr id="11" name="Text 8"/>
          <p:cNvSpPr/>
          <p:nvPr/>
        </p:nvSpPr>
        <p:spPr>
          <a:xfrm>
            <a:off x="5795010" y="1440180"/>
            <a:ext cx="2880360" cy="308610"/>
          </a:xfrm>
          <a:prstGeom prst="rect">
            <a:avLst/>
          </a:prstGeom>
          <a:noFill/>
          <a:ln/>
        </p:spPr>
        <p:txBody>
          <a:bodyPr wrap="square" lIns="0" tIns="0" rIns="0" bIns="0" rtlCol="0" anchor="ctr"/>
          <a:lstStyle/>
          <a:p>
            <a:r>
              <a:rPr lang="en-US" sz="975" dirty="0">
                <a:solidFill>
                  <a:srgbClr val="202B33"/>
                </a:solidFill>
              </a:rPr>
              <a:t>Prepare staff to communicate, teach and supervise</a:t>
            </a:r>
            <a:endParaRPr lang="en-US" sz="975" dirty="0"/>
          </a:p>
        </p:txBody>
      </p:sp>
      <p:sp>
        <p:nvSpPr>
          <p:cNvPr id="12" name="Shape 9"/>
          <p:cNvSpPr/>
          <p:nvPr/>
        </p:nvSpPr>
        <p:spPr>
          <a:xfrm>
            <a:off x="4800600" y="2016252"/>
            <a:ext cx="82296" cy="397764"/>
          </a:xfrm>
          <a:prstGeom prst="rect">
            <a:avLst/>
          </a:prstGeom>
          <a:solidFill>
            <a:srgbClr val="F5A623"/>
          </a:solidFill>
          <a:ln w="12700">
            <a:solidFill>
              <a:srgbClr val="F5A623"/>
            </a:solidFill>
            <a:prstDash val="solid"/>
          </a:ln>
        </p:spPr>
        <p:txBody>
          <a:bodyPr/>
          <a:lstStyle/>
          <a:p>
            <a:endParaRPr lang="en-US"/>
          </a:p>
        </p:txBody>
      </p:sp>
      <p:sp>
        <p:nvSpPr>
          <p:cNvPr id="13" name="Text 10"/>
          <p:cNvSpPr/>
          <p:nvPr/>
        </p:nvSpPr>
        <p:spPr>
          <a:xfrm>
            <a:off x="5006340" y="2029968"/>
            <a:ext cx="788670" cy="137160"/>
          </a:xfrm>
          <a:prstGeom prst="rect">
            <a:avLst/>
          </a:prstGeom>
          <a:noFill/>
          <a:ln/>
        </p:spPr>
        <p:txBody>
          <a:bodyPr wrap="square" lIns="0" tIns="0" rIns="0" bIns="0" rtlCol="0" anchor="ctr"/>
          <a:lstStyle/>
          <a:p>
            <a:r>
              <a:rPr lang="en-US" sz="750" b="1" dirty="0">
                <a:solidFill>
                  <a:srgbClr val="F5A623"/>
                </a:solidFill>
              </a:rPr>
              <a:t>EMBED</a:t>
            </a:r>
            <a:endParaRPr lang="en-US" sz="750" dirty="0"/>
          </a:p>
        </p:txBody>
      </p:sp>
      <p:sp>
        <p:nvSpPr>
          <p:cNvPr id="14" name="Text 11"/>
          <p:cNvSpPr/>
          <p:nvPr/>
        </p:nvSpPr>
        <p:spPr>
          <a:xfrm>
            <a:off x="5795010" y="2002536"/>
            <a:ext cx="2880360" cy="308610"/>
          </a:xfrm>
          <a:prstGeom prst="rect">
            <a:avLst/>
          </a:prstGeom>
          <a:noFill/>
          <a:ln/>
        </p:spPr>
        <p:txBody>
          <a:bodyPr wrap="square" lIns="0" tIns="0" rIns="0" bIns="0" rtlCol="0" anchor="ctr"/>
          <a:lstStyle/>
          <a:p>
            <a:r>
              <a:rPr lang="en-US" sz="975" dirty="0">
                <a:solidFill>
                  <a:srgbClr val="202B33"/>
                </a:solidFill>
              </a:rPr>
              <a:t>Build connection into everyday experiences</a:t>
            </a:r>
            <a:endParaRPr lang="en-US" sz="975" dirty="0"/>
          </a:p>
        </p:txBody>
      </p:sp>
      <p:sp>
        <p:nvSpPr>
          <p:cNvPr id="15" name="Shape 12"/>
          <p:cNvSpPr/>
          <p:nvPr/>
        </p:nvSpPr>
        <p:spPr>
          <a:xfrm>
            <a:off x="4800600" y="2578608"/>
            <a:ext cx="82296" cy="397764"/>
          </a:xfrm>
          <a:prstGeom prst="rect">
            <a:avLst/>
          </a:prstGeom>
          <a:solidFill>
            <a:srgbClr val="F58220"/>
          </a:solidFill>
          <a:ln w="12700">
            <a:solidFill>
              <a:srgbClr val="F58220"/>
            </a:solidFill>
            <a:prstDash val="solid"/>
          </a:ln>
        </p:spPr>
        <p:txBody>
          <a:bodyPr/>
          <a:lstStyle/>
          <a:p>
            <a:endParaRPr lang="en-US"/>
          </a:p>
        </p:txBody>
      </p:sp>
      <p:sp>
        <p:nvSpPr>
          <p:cNvPr id="16" name="Text 13"/>
          <p:cNvSpPr/>
          <p:nvPr/>
        </p:nvSpPr>
        <p:spPr>
          <a:xfrm>
            <a:off x="5006340" y="2592324"/>
            <a:ext cx="788670" cy="137160"/>
          </a:xfrm>
          <a:prstGeom prst="rect">
            <a:avLst/>
          </a:prstGeom>
          <a:noFill/>
          <a:ln/>
        </p:spPr>
        <p:txBody>
          <a:bodyPr wrap="square" lIns="0" tIns="0" rIns="0" bIns="0" rtlCol="0" anchor="ctr"/>
          <a:lstStyle/>
          <a:p>
            <a:r>
              <a:rPr lang="en-US" sz="750" b="1" dirty="0">
                <a:solidFill>
                  <a:srgbClr val="F58220"/>
                </a:solidFill>
              </a:rPr>
              <a:t>CREATE</a:t>
            </a:r>
            <a:endParaRPr lang="en-US" sz="750" dirty="0"/>
          </a:p>
        </p:txBody>
      </p:sp>
      <p:sp>
        <p:nvSpPr>
          <p:cNvPr id="17" name="Text 14"/>
          <p:cNvSpPr/>
          <p:nvPr/>
        </p:nvSpPr>
        <p:spPr>
          <a:xfrm>
            <a:off x="5795010" y="2564892"/>
            <a:ext cx="2880360" cy="308610"/>
          </a:xfrm>
          <a:prstGeom prst="rect">
            <a:avLst/>
          </a:prstGeom>
          <a:noFill/>
          <a:ln/>
        </p:spPr>
        <p:txBody>
          <a:bodyPr wrap="square" lIns="0" tIns="0" rIns="0" bIns="0" rtlCol="0" anchor="ctr"/>
          <a:lstStyle/>
          <a:p>
            <a:r>
              <a:rPr lang="en-US" sz="975" dirty="0">
                <a:solidFill>
                  <a:srgbClr val="202B33"/>
                </a:solidFill>
              </a:rPr>
              <a:t>Shape spaces that support interaction</a:t>
            </a:r>
            <a:endParaRPr lang="en-US" sz="975" dirty="0"/>
          </a:p>
        </p:txBody>
      </p:sp>
      <p:sp>
        <p:nvSpPr>
          <p:cNvPr id="18" name="Shape 15"/>
          <p:cNvSpPr/>
          <p:nvPr/>
        </p:nvSpPr>
        <p:spPr>
          <a:xfrm>
            <a:off x="4800600" y="3140964"/>
            <a:ext cx="82296" cy="397764"/>
          </a:xfrm>
          <a:prstGeom prst="rect">
            <a:avLst/>
          </a:prstGeom>
          <a:solidFill>
            <a:srgbClr val="ED1C24"/>
          </a:solidFill>
          <a:ln w="12700">
            <a:solidFill>
              <a:srgbClr val="ED1C24"/>
            </a:solidFill>
            <a:prstDash val="solid"/>
          </a:ln>
        </p:spPr>
        <p:txBody>
          <a:bodyPr/>
          <a:lstStyle/>
          <a:p>
            <a:endParaRPr lang="en-US"/>
          </a:p>
        </p:txBody>
      </p:sp>
      <p:sp>
        <p:nvSpPr>
          <p:cNvPr id="19" name="Text 16"/>
          <p:cNvSpPr/>
          <p:nvPr/>
        </p:nvSpPr>
        <p:spPr>
          <a:xfrm>
            <a:off x="5006340" y="3154680"/>
            <a:ext cx="788670" cy="137160"/>
          </a:xfrm>
          <a:prstGeom prst="rect">
            <a:avLst/>
          </a:prstGeom>
          <a:noFill/>
          <a:ln/>
        </p:spPr>
        <p:txBody>
          <a:bodyPr wrap="square" lIns="0" tIns="0" rIns="0" bIns="0" rtlCol="0" anchor="ctr"/>
          <a:lstStyle/>
          <a:p>
            <a:r>
              <a:rPr lang="en-US" sz="750" b="1" dirty="0">
                <a:solidFill>
                  <a:srgbClr val="ED1C24"/>
                </a:solidFill>
              </a:rPr>
              <a:t>INVITE</a:t>
            </a:r>
            <a:endParaRPr lang="en-US" sz="750" dirty="0"/>
          </a:p>
        </p:txBody>
      </p:sp>
      <p:sp>
        <p:nvSpPr>
          <p:cNvPr id="20" name="Text 17"/>
          <p:cNvSpPr/>
          <p:nvPr/>
        </p:nvSpPr>
        <p:spPr>
          <a:xfrm>
            <a:off x="5795010" y="3127248"/>
            <a:ext cx="2880360" cy="308610"/>
          </a:xfrm>
          <a:prstGeom prst="rect">
            <a:avLst/>
          </a:prstGeom>
          <a:noFill/>
          <a:ln/>
        </p:spPr>
        <p:txBody>
          <a:bodyPr wrap="square" lIns="0" tIns="0" rIns="0" bIns="0" rtlCol="0" anchor="ctr"/>
          <a:lstStyle/>
          <a:p>
            <a:r>
              <a:rPr lang="en-US" sz="975" dirty="0">
                <a:solidFill>
                  <a:srgbClr val="202B33"/>
                </a:solidFill>
              </a:rPr>
              <a:t>Create pathways to volunteer, work and lead</a:t>
            </a:r>
            <a:endParaRPr lang="en-US" sz="975" dirty="0"/>
          </a:p>
        </p:txBody>
      </p:sp>
      <p:sp>
        <p:nvSpPr>
          <p:cNvPr id="21" name="Shape 18"/>
          <p:cNvSpPr/>
          <p:nvPr/>
        </p:nvSpPr>
        <p:spPr>
          <a:xfrm>
            <a:off x="4800600" y="3703320"/>
            <a:ext cx="82296" cy="397764"/>
          </a:xfrm>
          <a:prstGeom prst="rect">
            <a:avLst/>
          </a:prstGeom>
          <a:solidFill>
            <a:srgbClr val="92278F"/>
          </a:solidFill>
          <a:ln w="12700">
            <a:solidFill>
              <a:srgbClr val="92278F"/>
            </a:solidFill>
            <a:prstDash val="solid"/>
          </a:ln>
        </p:spPr>
        <p:txBody>
          <a:bodyPr/>
          <a:lstStyle/>
          <a:p>
            <a:endParaRPr lang="en-US"/>
          </a:p>
        </p:txBody>
      </p:sp>
      <p:sp>
        <p:nvSpPr>
          <p:cNvPr id="22" name="Text 19"/>
          <p:cNvSpPr/>
          <p:nvPr/>
        </p:nvSpPr>
        <p:spPr>
          <a:xfrm>
            <a:off x="5006340" y="3717036"/>
            <a:ext cx="788670" cy="137160"/>
          </a:xfrm>
          <a:prstGeom prst="rect">
            <a:avLst/>
          </a:prstGeom>
          <a:noFill/>
          <a:ln/>
        </p:spPr>
        <p:txBody>
          <a:bodyPr wrap="square" lIns="0" tIns="0" rIns="0" bIns="0" rtlCol="0" anchor="ctr"/>
          <a:lstStyle/>
          <a:p>
            <a:r>
              <a:rPr lang="en-US" sz="750" b="1" dirty="0">
                <a:solidFill>
                  <a:srgbClr val="92278F"/>
                </a:solidFill>
              </a:rPr>
              <a:t>SUPPORT</a:t>
            </a:r>
            <a:endParaRPr lang="en-US" sz="750" dirty="0"/>
          </a:p>
        </p:txBody>
      </p:sp>
      <p:sp>
        <p:nvSpPr>
          <p:cNvPr id="23" name="Text 20"/>
          <p:cNvSpPr/>
          <p:nvPr/>
        </p:nvSpPr>
        <p:spPr>
          <a:xfrm>
            <a:off x="5795010" y="3689604"/>
            <a:ext cx="2880360" cy="308610"/>
          </a:xfrm>
          <a:prstGeom prst="rect">
            <a:avLst/>
          </a:prstGeom>
          <a:noFill/>
          <a:ln/>
        </p:spPr>
        <p:txBody>
          <a:bodyPr wrap="square" lIns="0" tIns="0" rIns="0" bIns="0" rtlCol="0" anchor="ctr"/>
          <a:lstStyle/>
          <a:p>
            <a:r>
              <a:rPr lang="en-US" sz="975" dirty="0">
                <a:solidFill>
                  <a:srgbClr val="202B33"/>
                </a:solidFill>
              </a:rPr>
              <a:t>Advance safety, activity and well-being</a:t>
            </a:r>
            <a:endParaRPr lang="en-US" sz="975" dirty="0"/>
          </a:p>
        </p:txBody>
      </p:sp>
      <p:sp>
        <p:nvSpPr>
          <p:cNvPr id="24" name="Text 21"/>
          <p:cNvSpPr/>
          <p:nvPr/>
        </p:nvSpPr>
        <p:spPr>
          <a:xfrm>
            <a:off x="4800600" y="4354830"/>
            <a:ext cx="3840480" cy="240030"/>
          </a:xfrm>
          <a:prstGeom prst="rect">
            <a:avLst/>
          </a:prstGeom>
          <a:noFill/>
          <a:ln/>
        </p:spPr>
        <p:txBody>
          <a:bodyPr wrap="square" lIns="0" tIns="0" rIns="0" bIns="0" rtlCol="0" anchor="ctr"/>
          <a:lstStyle/>
          <a:p>
            <a:pPr algn="ctr"/>
            <a:r>
              <a:rPr lang="en-US" sz="1050" b="1" dirty="0">
                <a:solidFill>
                  <a:srgbClr val="17365D"/>
                </a:solidFill>
              </a:rPr>
              <a:t>The framework is the lens. Stronger aquatic operations remain the work.</a:t>
            </a:r>
            <a:endParaRPr lang="en-US" sz="1050" dirty="0"/>
          </a:p>
        </p:txBody>
      </p:sp>
      <p:sp>
        <p:nvSpPr>
          <p:cNvPr id="25" name="Text 22"/>
          <p:cNvSpPr/>
          <p:nvPr/>
        </p:nvSpPr>
        <p:spPr>
          <a:xfrm>
            <a:off x="377190" y="4924044"/>
            <a:ext cx="4114800" cy="82296"/>
          </a:xfrm>
          <a:prstGeom prst="rect">
            <a:avLst/>
          </a:prstGeom>
          <a:noFill/>
          <a:ln/>
        </p:spPr>
        <p:txBody>
          <a:bodyPr wrap="square" lIns="0" tIns="0" rIns="0" bIns="0" rtlCol="0" anchor="ctr"/>
          <a:lstStyle/>
          <a:p>
            <a:r>
              <a:rPr lang="en-US" sz="525" dirty="0">
                <a:solidFill>
                  <a:srgbClr val="85929B"/>
                </a:solidFill>
              </a:rPr>
              <a:t>4  |  YMCA GENERAL ASSEMBLY LEARNING ZONE</a:t>
            </a:r>
            <a:endParaRPr lang="en-US" sz="525"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fade">
                                      <p:cBhvr>
                                        <p:cTn id="7" dur="1000"/>
                                        <p:tgtEl>
                                          <p:spTgt spid="24">
                                            <p:txEl>
                                              <p:pRg st="0" end="0"/>
                                            </p:txEl>
                                          </p:spTgt>
                                        </p:tgtEl>
                                      </p:cBhvr>
                                    </p:animEffect>
                                    <p:anim calcmode="lin" valueType="num">
                                      <p:cBhvr>
                                        <p:cTn id="8" dur="10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02870" cy="5143500"/>
          </a:xfrm>
          <a:prstGeom prst="rect">
            <a:avLst/>
          </a:prstGeom>
          <a:solidFill>
            <a:srgbClr val="0089D0"/>
          </a:solidFill>
          <a:ln w="12700">
            <a:solidFill>
              <a:srgbClr val="0089D0"/>
            </a:solidFill>
            <a:prstDash val="solid"/>
          </a:ln>
        </p:spPr>
        <p:txBody>
          <a:bodyPr/>
          <a:lstStyle/>
          <a:p>
            <a:endParaRPr lang="en-US"/>
          </a:p>
        </p:txBody>
      </p:sp>
      <p:sp>
        <p:nvSpPr>
          <p:cNvPr id="3" name="Text 1"/>
          <p:cNvSpPr/>
          <p:nvPr/>
        </p:nvSpPr>
        <p:spPr>
          <a:xfrm>
            <a:off x="377190" y="192024"/>
            <a:ext cx="3429000" cy="137160"/>
          </a:xfrm>
          <a:prstGeom prst="rect">
            <a:avLst/>
          </a:prstGeom>
          <a:noFill/>
          <a:ln/>
        </p:spPr>
        <p:txBody>
          <a:bodyPr wrap="square" lIns="0" tIns="0" rIns="0" bIns="0" rtlCol="0" anchor="ctr"/>
          <a:lstStyle/>
          <a:p>
            <a:r>
              <a:rPr lang="en-US" sz="1050" b="1" kern="0" spc="75" dirty="0">
                <a:solidFill>
                  <a:schemeClr val="accent4">
                    <a:lumMod val="75000"/>
                  </a:schemeClr>
                </a:solidFill>
              </a:rPr>
              <a:t>HIGH-QUALITY PROGRAMS FRAMEWORK</a:t>
            </a:r>
            <a:endParaRPr lang="en-US" sz="1050" dirty="0">
              <a:solidFill>
                <a:schemeClr val="accent4">
                  <a:lumMod val="75000"/>
                </a:schemeClr>
              </a:solidFill>
            </a:endParaRPr>
          </a:p>
        </p:txBody>
      </p:sp>
      <p:sp>
        <p:nvSpPr>
          <p:cNvPr id="4" name="Text 2"/>
          <p:cNvSpPr/>
          <p:nvPr/>
        </p:nvSpPr>
        <p:spPr>
          <a:xfrm>
            <a:off x="377190" y="325755"/>
            <a:ext cx="9011068" cy="377190"/>
          </a:xfrm>
          <a:prstGeom prst="rect">
            <a:avLst/>
          </a:prstGeom>
          <a:noFill/>
          <a:ln/>
        </p:spPr>
        <p:txBody>
          <a:bodyPr wrap="square" lIns="0" tIns="0" rIns="0" bIns="0" rtlCol="0" anchor="ctr"/>
          <a:lstStyle/>
          <a:p>
            <a:r>
              <a:rPr lang="en-US" sz="1875" b="1" dirty="0">
                <a:solidFill>
                  <a:schemeClr val="accent4"/>
                </a:solidFill>
              </a:rPr>
              <a:t>HIGH-QUALITY AQUATIC EXPERIENCES ARE INTERCONNECTED</a:t>
            </a:r>
            <a:endParaRPr lang="en-US" sz="1875" dirty="0">
              <a:solidFill>
                <a:schemeClr val="accent4"/>
              </a:solidFill>
            </a:endParaRPr>
          </a:p>
        </p:txBody>
      </p:sp>
      <p:sp>
        <p:nvSpPr>
          <p:cNvPr id="5" name="Text 3"/>
          <p:cNvSpPr/>
          <p:nvPr/>
        </p:nvSpPr>
        <p:spPr>
          <a:xfrm>
            <a:off x="582930" y="905256"/>
            <a:ext cx="8023860" cy="377190"/>
          </a:xfrm>
          <a:prstGeom prst="rect">
            <a:avLst/>
          </a:prstGeom>
          <a:noFill/>
          <a:ln/>
        </p:spPr>
        <p:txBody>
          <a:bodyPr wrap="square" lIns="0" tIns="0" rIns="0" bIns="0" rtlCol="0" anchor="ctr"/>
          <a:lstStyle/>
          <a:p>
            <a:pPr algn="ctr"/>
            <a:r>
              <a:rPr lang="en-US" sz="1350" b="1" dirty="0">
                <a:solidFill>
                  <a:srgbClr val="17365D"/>
                </a:solidFill>
              </a:rPr>
              <a:t>High quality is not defined by one element. It comes from the intentional integration of five connected components.</a:t>
            </a:r>
            <a:endParaRPr lang="en-US" sz="1350" dirty="0"/>
          </a:p>
        </p:txBody>
      </p:sp>
      <p:sp>
        <p:nvSpPr>
          <p:cNvPr id="6" name="Shape 4"/>
          <p:cNvSpPr/>
          <p:nvPr/>
        </p:nvSpPr>
        <p:spPr>
          <a:xfrm>
            <a:off x="356616" y="1495044"/>
            <a:ext cx="1577340" cy="2297430"/>
          </a:xfrm>
          <a:prstGeom prst="roundRect">
            <a:avLst>
              <a:gd name="adj" fmla="val 3478"/>
            </a:avLst>
          </a:prstGeom>
          <a:solidFill>
            <a:srgbClr val="ED1C24"/>
          </a:solidFill>
          <a:ln w="12700">
            <a:solidFill>
              <a:srgbClr val="ED1C24"/>
            </a:solidFill>
            <a:prstDash val="solid"/>
          </a:ln>
        </p:spPr>
        <p:txBody>
          <a:bodyPr/>
          <a:lstStyle/>
          <a:p>
            <a:endParaRPr lang="en-US"/>
          </a:p>
        </p:txBody>
      </p:sp>
      <p:sp>
        <p:nvSpPr>
          <p:cNvPr id="7" name="Shape 5"/>
          <p:cNvSpPr/>
          <p:nvPr/>
        </p:nvSpPr>
        <p:spPr>
          <a:xfrm>
            <a:off x="884682" y="1700784"/>
            <a:ext cx="521208" cy="521208"/>
          </a:xfrm>
          <a:prstGeom prst="ellipse">
            <a:avLst/>
          </a:prstGeom>
          <a:solidFill>
            <a:srgbClr val="FFFFFF">
              <a:alpha val="95000"/>
            </a:srgbClr>
          </a:solidFill>
          <a:ln w="15240">
            <a:solidFill>
              <a:srgbClr val="FFFFFF"/>
            </a:solidFill>
            <a:prstDash val="solid"/>
          </a:ln>
        </p:spPr>
        <p:txBody>
          <a:bodyPr/>
          <a:lstStyle/>
          <a:p>
            <a:endParaRPr lang="en-US"/>
          </a:p>
        </p:txBody>
      </p:sp>
      <p:sp>
        <p:nvSpPr>
          <p:cNvPr id="8" name="Text 6"/>
          <p:cNvSpPr/>
          <p:nvPr/>
        </p:nvSpPr>
        <p:spPr>
          <a:xfrm>
            <a:off x="884682" y="1831086"/>
            <a:ext cx="521208" cy="150876"/>
          </a:xfrm>
          <a:prstGeom prst="rect">
            <a:avLst/>
          </a:prstGeom>
          <a:noFill/>
          <a:ln/>
        </p:spPr>
        <p:txBody>
          <a:bodyPr wrap="square" lIns="0" tIns="0" rIns="0" bIns="0" rtlCol="0" anchor="ctr"/>
          <a:lstStyle/>
          <a:p>
            <a:pPr algn="ctr"/>
            <a:r>
              <a:rPr lang="en-US" sz="1200" b="1" dirty="0">
                <a:solidFill>
                  <a:srgbClr val="ED1C24"/>
                </a:solidFill>
              </a:rPr>
              <a:t>1</a:t>
            </a:r>
            <a:endParaRPr lang="en-US" sz="1200" dirty="0"/>
          </a:p>
        </p:txBody>
      </p:sp>
      <p:sp>
        <p:nvSpPr>
          <p:cNvPr id="9" name="Text 7"/>
          <p:cNvSpPr/>
          <p:nvPr/>
        </p:nvSpPr>
        <p:spPr>
          <a:xfrm>
            <a:off x="466344" y="2386584"/>
            <a:ext cx="1357884" cy="274320"/>
          </a:xfrm>
          <a:prstGeom prst="rect">
            <a:avLst/>
          </a:prstGeom>
          <a:noFill/>
          <a:ln/>
        </p:spPr>
        <p:txBody>
          <a:bodyPr wrap="square" lIns="0" tIns="0" rIns="0" bIns="0" rtlCol="0" anchor="ctr"/>
          <a:lstStyle/>
          <a:p>
            <a:pPr algn="ctr"/>
            <a:r>
              <a:rPr lang="en-US" sz="1013" b="1" dirty="0">
                <a:solidFill>
                  <a:srgbClr val="FFFFFF"/>
                </a:solidFill>
              </a:rPr>
              <a:t>SAFE</a:t>
            </a:r>
            <a:endParaRPr lang="en-US" sz="1013" dirty="0"/>
          </a:p>
        </p:txBody>
      </p:sp>
      <p:sp>
        <p:nvSpPr>
          <p:cNvPr id="10" name="Text 8"/>
          <p:cNvSpPr/>
          <p:nvPr/>
        </p:nvSpPr>
        <p:spPr>
          <a:xfrm>
            <a:off x="480060" y="2763774"/>
            <a:ext cx="1330452" cy="788670"/>
          </a:xfrm>
          <a:prstGeom prst="rect">
            <a:avLst/>
          </a:prstGeom>
          <a:noFill/>
          <a:ln/>
        </p:spPr>
        <p:txBody>
          <a:bodyPr wrap="square" lIns="0" tIns="0" rIns="0" bIns="0" rtlCol="0" anchor="ctr"/>
          <a:lstStyle/>
          <a:p>
            <a:pPr algn="ctr"/>
            <a:r>
              <a:rPr lang="en-US" sz="863" dirty="0">
                <a:solidFill>
                  <a:srgbClr val="FFFFFF"/>
                </a:solidFill>
              </a:rPr>
              <a:t>Safety is embedded through consistent messaging, strong instruction and alignment with established standards.</a:t>
            </a:r>
            <a:endParaRPr lang="en-US" sz="863" dirty="0"/>
          </a:p>
        </p:txBody>
      </p:sp>
      <p:sp>
        <p:nvSpPr>
          <p:cNvPr id="11" name="Shape 9"/>
          <p:cNvSpPr/>
          <p:nvPr/>
        </p:nvSpPr>
        <p:spPr>
          <a:xfrm>
            <a:off x="2105406" y="1495044"/>
            <a:ext cx="1577340" cy="2297430"/>
          </a:xfrm>
          <a:prstGeom prst="roundRect">
            <a:avLst>
              <a:gd name="adj" fmla="val 3478"/>
            </a:avLst>
          </a:prstGeom>
          <a:solidFill>
            <a:srgbClr val="0089D0"/>
          </a:solidFill>
          <a:ln w="12700">
            <a:solidFill>
              <a:srgbClr val="0089D0"/>
            </a:solidFill>
            <a:prstDash val="solid"/>
          </a:ln>
        </p:spPr>
        <p:txBody>
          <a:bodyPr/>
          <a:lstStyle/>
          <a:p>
            <a:endParaRPr lang="en-US"/>
          </a:p>
        </p:txBody>
      </p:sp>
      <p:sp>
        <p:nvSpPr>
          <p:cNvPr id="12" name="Shape 10"/>
          <p:cNvSpPr/>
          <p:nvPr/>
        </p:nvSpPr>
        <p:spPr>
          <a:xfrm>
            <a:off x="2633472" y="1700784"/>
            <a:ext cx="521208" cy="521208"/>
          </a:xfrm>
          <a:prstGeom prst="ellipse">
            <a:avLst/>
          </a:prstGeom>
          <a:solidFill>
            <a:srgbClr val="FFFFFF">
              <a:alpha val="95000"/>
            </a:srgbClr>
          </a:solidFill>
          <a:ln w="15240">
            <a:solidFill>
              <a:srgbClr val="FFFFFF"/>
            </a:solidFill>
            <a:prstDash val="solid"/>
          </a:ln>
        </p:spPr>
        <p:txBody>
          <a:bodyPr/>
          <a:lstStyle/>
          <a:p>
            <a:endParaRPr lang="en-US"/>
          </a:p>
        </p:txBody>
      </p:sp>
      <p:sp>
        <p:nvSpPr>
          <p:cNvPr id="13" name="Text 11"/>
          <p:cNvSpPr/>
          <p:nvPr/>
        </p:nvSpPr>
        <p:spPr>
          <a:xfrm>
            <a:off x="2633472" y="1831086"/>
            <a:ext cx="521208" cy="150876"/>
          </a:xfrm>
          <a:prstGeom prst="rect">
            <a:avLst/>
          </a:prstGeom>
          <a:noFill/>
          <a:ln/>
        </p:spPr>
        <p:txBody>
          <a:bodyPr wrap="square" lIns="0" tIns="0" rIns="0" bIns="0" rtlCol="0" anchor="ctr"/>
          <a:lstStyle/>
          <a:p>
            <a:pPr algn="ctr"/>
            <a:r>
              <a:rPr lang="en-US" sz="1200" b="1" dirty="0">
                <a:solidFill>
                  <a:srgbClr val="0089D0"/>
                </a:solidFill>
              </a:rPr>
              <a:t>2</a:t>
            </a:r>
            <a:endParaRPr lang="en-US" sz="1200" dirty="0"/>
          </a:p>
        </p:txBody>
      </p:sp>
      <p:sp>
        <p:nvSpPr>
          <p:cNvPr id="14" name="Text 12"/>
          <p:cNvSpPr/>
          <p:nvPr/>
        </p:nvSpPr>
        <p:spPr>
          <a:xfrm>
            <a:off x="2215134" y="2386584"/>
            <a:ext cx="1357884" cy="274320"/>
          </a:xfrm>
          <a:prstGeom prst="rect">
            <a:avLst/>
          </a:prstGeom>
          <a:noFill/>
          <a:ln/>
        </p:spPr>
        <p:txBody>
          <a:bodyPr wrap="square" lIns="0" tIns="0" rIns="0" bIns="0" rtlCol="0" anchor="ctr"/>
          <a:lstStyle/>
          <a:p>
            <a:pPr algn="ctr"/>
            <a:r>
              <a:rPr lang="en-US" sz="1013" b="1" dirty="0">
                <a:solidFill>
                  <a:srgbClr val="FFFFFF"/>
                </a:solidFill>
              </a:rPr>
              <a:t>PREDICTABLE</a:t>
            </a:r>
            <a:endParaRPr lang="en-US" sz="1013" dirty="0"/>
          </a:p>
        </p:txBody>
      </p:sp>
      <p:sp>
        <p:nvSpPr>
          <p:cNvPr id="15" name="Text 13"/>
          <p:cNvSpPr/>
          <p:nvPr/>
        </p:nvSpPr>
        <p:spPr>
          <a:xfrm>
            <a:off x="2228850" y="2763774"/>
            <a:ext cx="1330452" cy="788670"/>
          </a:xfrm>
          <a:prstGeom prst="rect">
            <a:avLst/>
          </a:prstGeom>
          <a:noFill/>
          <a:ln/>
        </p:spPr>
        <p:txBody>
          <a:bodyPr wrap="square" lIns="0" tIns="0" rIns="0" bIns="0" rtlCol="0" anchor="ctr"/>
          <a:lstStyle/>
          <a:p>
            <a:pPr algn="ctr"/>
            <a:r>
              <a:rPr lang="en-US" sz="863" dirty="0">
                <a:solidFill>
                  <a:srgbClr val="FFFFFF"/>
                </a:solidFill>
              </a:rPr>
              <a:t>Programs are delivered with consistency and clarity so participants and families know what to expect.</a:t>
            </a:r>
            <a:endParaRPr lang="en-US" sz="863" dirty="0"/>
          </a:p>
        </p:txBody>
      </p:sp>
      <p:sp>
        <p:nvSpPr>
          <p:cNvPr id="16" name="Shape 14"/>
          <p:cNvSpPr/>
          <p:nvPr/>
        </p:nvSpPr>
        <p:spPr>
          <a:xfrm>
            <a:off x="3854196" y="1495044"/>
            <a:ext cx="1577340" cy="2297430"/>
          </a:xfrm>
          <a:prstGeom prst="roundRect">
            <a:avLst>
              <a:gd name="adj" fmla="val 3478"/>
            </a:avLst>
          </a:prstGeom>
          <a:solidFill>
            <a:srgbClr val="F5A623"/>
          </a:solidFill>
          <a:ln w="12700">
            <a:solidFill>
              <a:srgbClr val="F5A623"/>
            </a:solidFill>
            <a:prstDash val="solid"/>
          </a:ln>
        </p:spPr>
        <p:txBody>
          <a:bodyPr/>
          <a:lstStyle/>
          <a:p>
            <a:endParaRPr lang="en-US"/>
          </a:p>
        </p:txBody>
      </p:sp>
      <p:sp>
        <p:nvSpPr>
          <p:cNvPr id="17" name="Shape 15"/>
          <p:cNvSpPr/>
          <p:nvPr/>
        </p:nvSpPr>
        <p:spPr>
          <a:xfrm>
            <a:off x="4382262" y="1700784"/>
            <a:ext cx="521208" cy="521208"/>
          </a:xfrm>
          <a:prstGeom prst="ellipse">
            <a:avLst/>
          </a:prstGeom>
          <a:solidFill>
            <a:srgbClr val="FFFFFF">
              <a:alpha val="95000"/>
            </a:srgbClr>
          </a:solidFill>
          <a:ln w="15240">
            <a:solidFill>
              <a:srgbClr val="FFFFFF"/>
            </a:solidFill>
            <a:prstDash val="solid"/>
          </a:ln>
        </p:spPr>
        <p:txBody>
          <a:bodyPr/>
          <a:lstStyle/>
          <a:p>
            <a:endParaRPr lang="en-US"/>
          </a:p>
        </p:txBody>
      </p:sp>
      <p:sp>
        <p:nvSpPr>
          <p:cNvPr id="18" name="Text 16"/>
          <p:cNvSpPr/>
          <p:nvPr/>
        </p:nvSpPr>
        <p:spPr>
          <a:xfrm>
            <a:off x="4382262" y="1831086"/>
            <a:ext cx="521208" cy="150876"/>
          </a:xfrm>
          <a:prstGeom prst="rect">
            <a:avLst/>
          </a:prstGeom>
          <a:noFill/>
          <a:ln/>
        </p:spPr>
        <p:txBody>
          <a:bodyPr wrap="square" lIns="0" tIns="0" rIns="0" bIns="0" rtlCol="0" anchor="ctr"/>
          <a:lstStyle/>
          <a:p>
            <a:pPr algn="ctr"/>
            <a:r>
              <a:rPr lang="en-US" sz="1200" b="1" dirty="0">
                <a:solidFill>
                  <a:srgbClr val="F5A623"/>
                </a:solidFill>
              </a:rPr>
              <a:t>3</a:t>
            </a:r>
            <a:endParaRPr lang="en-US" sz="1200" dirty="0"/>
          </a:p>
        </p:txBody>
      </p:sp>
      <p:sp>
        <p:nvSpPr>
          <p:cNvPr id="19" name="Text 17"/>
          <p:cNvSpPr/>
          <p:nvPr/>
        </p:nvSpPr>
        <p:spPr>
          <a:xfrm>
            <a:off x="3963924" y="2386584"/>
            <a:ext cx="1357884" cy="274320"/>
          </a:xfrm>
          <a:prstGeom prst="rect">
            <a:avLst/>
          </a:prstGeom>
          <a:noFill/>
          <a:ln/>
        </p:spPr>
        <p:txBody>
          <a:bodyPr wrap="square" lIns="0" tIns="0" rIns="0" bIns="0" rtlCol="0" anchor="ctr"/>
          <a:lstStyle/>
          <a:p>
            <a:pPr algn="ctr"/>
            <a:r>
              <a:rPr lang="en-US" sz="1013" b="1" dirty="0">
                <a:solidFill>
                  <a:srgbClr val="FFFFFF"/>
                </a:solidFill>
              </a:rPr>
              <a:t>WELCOMING</a:t>
            </a:r>
            <a:endParaRPr lang="en-US" sz="1013" dirty="0"/>
          </a:p>
        </p:txBody>
      </p:sp>
      <p:sp>
        <p:nvSpPr>
          <p:cNvPr id="20" name="Text 18"/>
          <p:cNvSpPr/>
          <p:nvPr/>
        </p:nvSpPr>
        <p:spPr>
          <a:xfrm>
            <a:off x="3977640" y="2763774"/>
            <a:ext cx="1330452" cy="788670"/>
          </a:xfrm>
          <a:prstGeom prst="rect">
            <a:avLst/>
          </a:prstGeom>
          <a:noFill/>
          <a:ln/>
        </p:spPr>
        <p:txBody>
          <a:bodyPr wrap="square" lIns="0" tIns="0" rIns="0" bIns="0" rtlCol="0" anchor="ctr"/>
          <a:lstStyle/>
          <a:p>
            <a:pPr algn="ctr"/>
            <a:r>
              <a:rPr lang="en-US" sz="863" dirty="0">
                <a:solidFill>
                  <a:srgbClr val="FFFFFF"/>
                </a:solidFill>
              </a:rPr>
              <a:t>Programs adapt tools, teaching methods and approaches to meet varied participant needs.</a:t>
            </a:r>
            <a:endParaRPr lang="en-US" sz="863" dirty="0"/>
          </a:p>
        </p:txBody>
      </p:sp>
      <p:sp>
        <p:nvSpPr>
          <p:cNvPr id="21" name="Shape 19"/>
          <p:cNvSpPr/>
          <p:nvPr/>
        </p:nvSpPr>
        <p:spPr>
          <a:xfrm>
            <a:off x="5602986" y="1495044"/>
            <a:ext cx="1577340" cy="2297430"/>
          </a:xfrm>
          <a:prstGeom prst="roundRect">
            <a:avLst>
              <a:gd name="adj" fmla="val 3478"/>
            </a:avLst>
          </a:prstGeom>
          <a:solidFill>
            <a:srgbClr val="92278F"/>
          </a:solidFill>
          <a:ln w="12700">
            <a:solidFill>
              <a:srgbClr val="92278F"/>
            </a:solidFill>
            <a:prstDash val="solid"/>
          </a:ln>
        </p:spPr>
        <p:txBody>
          <a:bodyPr/>
          <a:lstStyle/>
          <a:p>
            <a:endParaRPr lang="en-US"/>
          </a:p>
        </p:txBody>
      </p:sp>
      <p:sp>
        <p:nvSpPr>
          <p:cNvPr id="22" name="Shape 20"/>
          <p:cNvSpPr/>
          <p:nvPr/>
        </p:nvSpPr>
        <p:spPr>
          <a:xfrm>
            <a:off x="6131052" y="1700784"/>
            <a:ext cx="521208" cy="521208"/>
          </a:xfrm>
          <a:prstGeom prst="ellipse">
            <a:avLst/>
          </a:prstGeom>
          <a:solidFill>
            <a:srgbClr val="FFFFFF">
              <a:alpha val="95000"/>
            </a:srgbClr>
          </a:solidFill>
          <a:ln w="15240">
            <a:solidFill>
              <a:srgbClr val="FFFFFF"/>
            </a:solidFill>
            <a:prstDash val="solid"/>
          </a:ln>
        </p:spPr>
        <p:txBody>
          <a:bodyPr/>
          <a:lstStyle/>
          <a:p>
            <a:endParaRPr lang="en-US"/>
          </a:p>
        </p:txBody>
      </p:sp>
      <p:sp>
        <p:nvSpPr>
          <p:cNvPr id="23" name="Text 21"/>
          <p:cNvSpPr/>
          <p:nvPr/>
        </p:nvSpPr>
        <p:spPr>
          <a:xfrm>
            <a:off x="6131052" y="1831086"/>
            <a:ext cx="521208" cy="150876"/>
          </a:xfrm>
          <a:prstGeom prst="rect">
            <a:avLst/>
          </a:prstGeom>
          <a:noFill/>
          <a:ln/>
        </p:spPr>
        <p:txBody>
          <a:bodyPr wrap="square" lIns="0" tIns="0" rIns="0" bIns="0" rtlCol="0" anchor="ctr"/>
          <a:lstStyle/>
          <a:p>
            <a:pPr algn="ctr"/>
            <a:r>
              <a:rPr lang="en-US" sz="1200" b="1" dirty="0">
                <a:solidFill>
                  <a:srgbClr val="92278F"/>
                </a:solidFill>
              </a:rPr>
              <a:t>4</a:t>
            </a:r>
            <a:endParaRPr lang="en-US" sz="1200" dirty="0"/>
          </a:p>
        </p:txBody>
      </p:sp>
      <p:sp>
        <p:nvSpPr>
          <p:cNvPr id="24" name="Text 22"/>
          <p:cNvSpPr/>
          <p:nvPr/>
        </p:nvSpPr>
        <p:spPr>
          <a:xfrm>
            <a:off x="5712714" y="2386584"/>
            <a:ext cx="1357884" cy="274320"/>
          </a:xfrm>
          <a:prstGeom prst="rect">
            <a:avLst/>
          </a:prstGeom>
          <a:noFill/>
          <a:ln/>
        </p:spPr>
        <p:txBody>
          <a:bodyPr wrap="square" lIns="0" tIns="0" rIns="0" bIns="0" rtlCol="0" anchor="ctr"/>
          <a:lstStyle/>
          <a:p>
            <a:pPr algn="ctr"/>
            <a:r>
              <a:rPr lang="en-US" sz="1013" b="1" dirty="0">
                <a:solidFill>
                  <a:srgbClr val="FFFFFF"/>
                </a:solidFill>
              </a:rPr>
              <a:t>RELATIONAL</a:t>
            </a:r>
            <a:endParaRPr lang="en-US" sz="1013" dirty="0"/>
          </a:p>
        </p:txBody>
      </p:sp>
      <p:sp>
        <p:nvSpPr>
          <p:cNvPr id="25" name="Text 23"/>
          <p:cNvSpPr/>
          <p:nvPr/>
        </p:nvSpPr>
        <p:spPr>
          <a:xfrm>
            <a:off x="5726430" y="2763774"/>
            <a:ext cx="1330452" cy="788670"/>
          </a:xfrm>
          <a:prstGeom prst="rect">
            <a:avLst/>
          </a:prstGeom>
          <a:noFill/>
          <a:ln/>
        </p:spPr>
        <p:txBody>
          <a:bodyPr wrap="square" lIns="0" tIns="0" rIns="0" bIns="0" rtlCol="0" anchor="ctr"/>
          <a:lstStyle/>
          <a:p>
            <a:pPr algn="ctr"/>
            <a:r>
              <a:rPr lang="en-US" sz="863" dirty="0">
                <a:solidFill>
                  <a:srgbClr val="FFFFFF"/>
                </a:solidFill>
              </a:rPr>
              <a:t>Staff build meaningful connections that strengthen engagement and communication.</a:t>
            </a:r>
            <a:endParaRPr lang="en-US" sz="863" dirty="0"/>
          </a:p>
        </p:txBody>
      </p:sp>
      <p:sp>
        <p:nvSpPr>
          <p:cNvPr id="26" name="Shape 24"/>
          <p:cNvSpPr/>
          <p:nvPr/>
        </p:nvSpPr>
        <p:spPr>
          <a:xfrm>
            <a:off x="7351776" y="1495044"/>
            <a:ext cx="1577340" cy="2297430"/>
          </a:xfrm>
          <a:prstGeom prst="roundRect">
            <a:avLst>
              <a:gd name="adj" fmla="val 3478"/>
            </a:avLst>
          </a:prstGeom>
          <a:solidFill>
            <a:srgbClr val="00A896"/>
          </a:solidFill>
          <a:ln w="12700">
            <a:solidFill>
              <a:srgbClr val="00A896"/>
            </a:solidFill>
            <a:prstDash val="solid"/>
          </a:ln>
        </p:spPr>
        <p:txBody>
          <a:bodyPr/>
          <a:lstStyle/>
          <a:p>
            <a:endParaRPr lang="en-US"/>
          </a:p>
        </p:txBody>
      </p:sp>
      <p:sp>
        <p:nvSpPr>
          <p:cNvPr id="27" name="Shape 25"/>
          <p:cNvSpPr/>
          <p:nvPr/>
        </p:nvSpPr>
        <p:spPr>
          <a:xfrm>
            <a:off x="7879842" y="1700784"/>
            <a:ext cx="521208" cy="521208"/>
          </a:xfrm>
          <a:prstGeom prst="ellipse">
            <a:avLst/>
          </a:prstGeom>
          <a:solidFill>
            <a:srgbClr val="FFFFFF">
              <a:alpha val="95000"/>
            </a:srgbClr>
          </a:solidFill>
          <a:ln w="15240">
            <a:solidFill>
              <a:srgbClr val="FFFFFF"/>
            </a:solidFill>
            <a:prstDash val="solid"/>
          </a:ln>
        </p:spPr>
        <p:txBody>
          <a:bodyPr/>
          <a:lstStyle/>
          <a:p>
            <a:endParaRPr lang="en-US"/>
          </a:p>
        </p:txBody>
      </p:sp>
      <p:sp>
        <p:nvSpPr>
          <p:cNvPr id="28" name="Text 26"/>
          <p:cNvSpPr/>
          <p:nvPr/>
        </p:nvSpPr>
        <p:spPr>
          <a:xfrm>
            <a:off x="7879842" y="1831086"/>
            <a:ext cx="521208" cy="150876"/>
          </a:xfrm>
          <a:prstGeom prst="rect">
            <a:avLst/>
          </a:prstGeom>
          <a:noFill/>
          <a:ln/>
        </p:spPr>
        <p:txBody>
          <a:bodyPr wrap="square" lIns="0" tIns="0" rIns="0" bIns="0" rtlCol="0" anchor="ctr"/>
          <a:lstStyle/>
          <a:p>
            <a:pPr algn="ctr"/>
            <a:r>
              <a:rPr lang="en-US" sz="1200" b="1" dirty="0">
                <a:solidFill>
                  <a:srgbClr val="00A896"/>
                </a:solidFill>
              </a:rPr>
              <a:t>5</a:t>
            </a:r>
            <a:endParaRPr lang="en-US" sz="1200" dirty="0"/>
          </a:p>
        </p:txBody>
      </p:sp>
      <p:sp>
        <p:nvSpPr>
          <p:cNvPr id="29" name="Text 27"/>
          <p:cNvSpPr/>
          <p:nvPr/>
        </p:nvSpPr>
        <p:spPr>
          <a:xfrm>
            <a:off x="7461504" y="2386584"/>
            <a:ext cx="1357884" cy="274320"/>
          </a:xfrm>
          <a:prstGeom prst="rect">
            <a:avLst/>
          </a:prstGeom>
          <a:noFill/>
          <a:ln/>
        </p:spPr>
        <p:txBody>
          <a:bodyPr wrap="square" lIns="0" tIns="0" rIns="0" bIns="0" rtlCol="0" anchor="ctr"/>
          <a:lstStyle/>
          <a:p>
            <a:pPr algn="ctr"/>
            <a:r>
              <a:rPr lang="en-US" sz="1013" b="1" dirty="0">
                <a:solidFill>
                  <a:srgbClr val="FFFFFF"/>
                </a:solidFill>
              </a:rPr>
              <a:t>SKILL-CENTERED</a:t>
            </a:r>
            <a:endParaRPr lang="en-US" sz="1013" dirty="0"/>
          </a:p>
        </p:txBody>
      </p:sp>
      <p:sp>
        <p:nvSpPr>
          <p:cNvPr id="30" name="Text 28"/>
          <p:cNvSpPr/>
          <p:nvPr/>
        </p:nvSpPr>
        <p:spPr>
          <a:xfrm>
            <a:off x="7475220" y="2763774"/>
            <a:ext cx="1330452" cy="788670"/>
          </a:xfrm>
          <a:prstGeom prst="rect">
            <a:avLst/>
          </a:prstGeom>
          <a:noFill/>
          <a:ln/>
        </p:spPr>
        <p:txBody>
          <a:bodyPr wrap="square" lIns="0" tIns="0" rIns="0" bIns="0" rtlCol="0" anchor="ctr"/>
          <a:lstStyle/>
          <a:p>
            <a:pPr algn="ctr"/>
            <a:r>
              <a:rPr lang="en-US" sz="863" dirty="0">
                <a:solidFill>
                  <a:srgbClr val="FFFFFF"/>
                </a:solidFill>
              </a:rPr>
              <a:t>Purposeful, outcomes-driven instruction supports measurable progress in water competency and safety skills.</a:t>
            </a:r>
            <a:endParaRPr lang="en-US" sz="863" dirty="0"/>
          </a:p>
        </p:txBody>
      </p:sp>
      <p:sp>
        <p:nvSpPr>
          <p:cNvPr id="31" name="Text 29"/>
          <p:cNvSpPr/>
          <p:nvPr/>
        </p:nvSpPr>
        <p:spPr>
          <a:xfrm>
            <a:off x="685800" y="4080510"/>
            <a:ext cx="7749540" cy="377190"/>
          </a:xfrm>
          <a:prstGeom prst="rect">
            <a:avLst/>
          </a:prstGeom>
          <a:noFill/>
          <a:ln/>
        </p:spPr>
        <p:txBody>
          <a:bodyPr wrap="square" lIns="0" tIns="0" rIns="0" bIns="0" rtlCol="0" anchor="ctr"/>
          <a:lstStyle/>
          <a:p>
            <a:pPr algn="ctr"/>
            <a:r>
              <a:rPr lang="en-US" sz="1238" b="1" dirty="0">
                <a:solidFill>
                  <a:srgbClr val="17365D"/>
                </a:solidFill>
              </a:rPr>
              <a:t>Together, these components strengthen participant experience, program credibility, retention, safety and measurable progress.</a:t>
            </a:r>
            <a:endParaRPr lang="en-US" sz="1238" dirty="0"/>
          </a:p>
        </p:txBody>
      </p:sp>
      <p:sp>
        <p:nvSpPr>
          <p:cNvPr id="32" name="Text 30"/>
          <p:cNvSpPr/>
          <p:nvPr/>
        </p:nvSpPr>
        <p:spPr>
          <a:xfrm>
            <a:off x="685800" y="4512564"/>
            <a:ext cx="7749540" cy="205740"/>
          </a:xfrm>
          <a:prstGeom prst="rect">
            <a:avLst/>
          </a:prstGeom>
          <a:noFill/>
          <a:ln/>
        </p:spPr>
        <p:txBody>
          <a:bodyPr wrap="square" lIns="0" tIns="0" rIns="0" bIns="0" rtlCol="0" anchor="ctr"/>
          <a:lstStyle/>
          <a:p>
            <a:pPr algn="ctr"/>
            <a:r>
              <a:rPr lang="en-US" sz="1050" dirty="0">
                <a:solidFill>
                  <a:srgbClr val="66717A"/>
                </a:solidFill>
              </a:rPr>
              <a:t>Connection is the lens. High-quality practice shapes delivery. Future-ready operations sustain the work.</a:t>
            </a:r>
            <a:endParaRPr lang="en-US" sz="1050" dirty="0"/>
          </a:p>
        </p:txBody>
      </p:sp>
      <p:sp>
        <p:nvSpPr>
          <p:cNvPr id="33" name="Text 31"/>
          <p:cNvSpPr/>
          <p:nvPr/>
        </p:nvSpPr>
        <p:spPr>
          <a:xfrm>
            <a:off x="377190" y="4924044"/>
            <a:ext cx="4114800" cy="82296"/>
          </a:xfrm>
          <a:prstGeom prst="rect">
            <a:avLst/>
          </a:prstGeom>
          <a:noFill/>
          <a:ln/>
        </p:spPr>
        <p:txBody>
          <a:bodyPr wrap="square" lIns="0" tIns="0" rIns="0" bIns="0" rtlCol="0" anchor="ctr"/>
          <a:lstStyle/>
          <a:p>
            <a:r>
              <a:rPr lang="en-US" sz="525" dirty="0">
                <a:solidFill>
                  <a:srgbClr val="85929B"/>
                </a:solidFill>
              </a:rPr>
              <a:t>5  |  YMCA GENERAL ASSEMBLY LEARNING ZONE</a:t>
            </a:r>
            <a:endParaRPr lang="en-US" sz="52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02A19-AB45-4277-ABDD-304486D27C10}"/>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C8D3152-A088-1F02-7661-4FC016E5A5B3}"/>
              </a:ext>
            </a:extLst>
          </p:cNvPr>
          <p:cNvPicPr>
            <a:picLocks noChangeAspect="1"/>
          </p:cNvPicPr>
          <p:nvPr/>
        </p:nvPicPr>
        <p:blipFill>
          <a:blip r:embed="rId3"/>
          <a:srcRect/>
          <a:stretch/>
        </p:blipFill>
        <p:spPr>
          <a:xfrm>
            <a:off x="-126763" y="59045"/>
            <a:ext cx="9217193" cy="5138142"/>
          </a:xfrm>
          <a:prstGeom prst="rect">
            <a:avLst/>
          </a:prstGeom>
        </p:spPr>
      </p:pic>
      <p:sp>
        <p:nvSpPr>
          <p:cNvPr id="6" name="Title 5">
            <a:extLst>
              <a:ext uri="{FF2B5EF4-FFF2-40B4-BE49-F238E27FC236}">
                <a16:creationId xmlns:a16="http://schemas.microsoft.com/office/drawing/2014/main" id="{3D7334DC-8E79-2FAF-11F5-F9C507BE73BB}"/>
              </a:ext>
            </a:extLst>
          </p:cNvPr>
          <p:cNvSpPr>
            <a:spLocks noGrp="1"/>
          </p:cNvSpPr>
          <p:nvPr>
            <p:ph type="title"/>
          </p:nvPr>
        </p:nvSpPr>
        <p:spPr>
          <a:xfrm>
            <a:off x="366199" y="289083"/>
            <a:ext cx="8527279" cy="922637"/>
          </a:xfrm>
        </p:spPr>
        <p:txBody>
          <a:bodyPr/>
          <a:lstStyle/>
          <a:p>
            <a: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t>Future ready aquatic operations</a:t>
            </a: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dirty="0">
                <a:solidFill>
                  <a:schemeClr val="accent4"/>
                </a:solidFill>
              </a:rPr>
              <a:t>five shifts shaping what comes next</a:t>
            </a:r>
            <a:endParaRPr lang="en-US" sz="20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B3641984-ECF5-34C9-1D14-4CB65305F24B}"/>
              </a:ext>
            </a:extLst>
          </p:cNvPr>
          <p:cNvSpPr txBox="1">
            <a:spLocks/>
          </p:cNvSpPr>
          <p:nvPr/>
        </p:nvSpPr>
        <p:spPr bwMode="black">
          <a:xfrm>
            <a:off x="366199" y="1275104"/>
            <a:ext cx="7484374"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endParaRPr lang="en-US" sz="1800" b="0" kern="0"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 name="Table 2">
            <a:extLst>
              <a:ext uri="{FF2B5EF4-FFF2-40B4-BE49-F238E27FC236}">
                <a16:creationId xmlns:a16="http://schemas.microsoft.com/office/drawing/2014/main" id="{4811BF3E-9E44-581B-E520-F26C3F9C69F7}"/>
              </a:ext>
            </a:extLst>
          </p:cNvPr>
          <p:cNvGraphicFramePr>
            <a:graphicFrameLocks noGrp="1"/>
          </p:cNvGraphicFramePr>
          <p:nvPr>
            <p:extLst>
              <p:ext uri="{D42A27DB-BD31-4B8C-83A1-F6EECF244321}">
                <p14:modId xmlns:p14="http://schemas.microsoft.com/office/powerpoint/2010/main" val="2529743172"/>
              </p:ext>
            </p:extLst>
          </p:nvPr>
        </p:nvGraphicFramePr>
        <p:xfrm>
          <a:off x="1857098" y="1643356"/>
          <a:ext cx="6851737" cy="2489200"/>
        </p:xfrm>
        <a:graphic>
          <a:graphicData uri="http://schemas.openxmlformats.org/drawingml/2006/table">
            <a:tbl>
              <a:tblPr firstRow="1" bandRow="1">
                <a:tableStyleId>{2D5ABB26-0587-4C30-8999-92F81FD0307C}</a:tableStyleId>
              </a:tblPr>
              <a:tblGrid>
                <a:gridCol w="1844343">
                  <a:extLst>
                    <a:ext uri="{9D8B030D-6E8A-4147-A177-3AD203B41FA5}">
                      <a16:colId xmlns:a16="http://schemas.microsoft.com/office/drawing/2014/main" val="737521066"/>
                    </a:ext>
                  </a:extLst>
                </a:gridCol>
                <a:gridCol w="801666">
                  <a:extLst>
                    <a:ext uri="{9D8B030D-6E8A-4147-A177-3AD203B41FA5}">
                      <a16:colId xmlns:a16="http://schemas.microsoft.com/office/drawing/2014/main" val="258271751"/>
                    </a:ext>
                  </a:extLst>
                </a:gridCol>
                <a:gridCol w="4205728">
                  <a:extLst>
                    <a:ext uri="{9D8B030D-6E8A-4147-A177-3AD203B41FA5}">
                      <a16:colId xmlns:a16="http://schemas.microsoft.com/office/drawing/2014/main" val="3201878476"/>
                    </a:ext>
                  </a:extLst>
                </a:gridCol>
              </a:tblGrid>
              <a:tr h="370840">
                <a:tc>
                  <a:txBody>
                    <a:bodyPr/>
                    <a:lstStyle/>
                    <a:p>
                      <a:r>
                        <a:rPr lang="en-US" b="1" dirty="0"/>
                        <a:t>CURRENT STATE</a:t>
                      </a:r>
                    </a:p>
                  </a:txBody>
                  <a:tcPr/>
                </a:tc>
                <a:tc>
                  <a:txBody>
                    <a:bodyPr/>
                    <a:lstStyle/>
                    <a:p>
                      <a:endParaRPr lang="en-US" b="1" dirty="0"/>
                    </a:p>
                  </a:txBody>
                  <a:tcPr/>
                </a:tc>
                <a:tc>
                  <a:txBody>
                    <a:bodyPr/>
                    <a:lstStyle/>
                    <a:p>
                      <a:r>
                        <a:rPr lang="en-US" b="1" dirty="0"/>
                        <a:t> FUTURE STATE</a:t>
                      </a:r>
                    </a:p>
                  </a:txBody>
                  <a:tcPr/>
                </a:tc>
                <a:extLst>
                  <a:ext uri="{0D108BD9-81ED-4DB2-BD59-A6C34878D82A}">
                    <a16:rowId xmlns:a16="http://schemas.microsoft.com/office/drawing/2014/main" val="492022923"/>
                  </a:ext>
                </a:extLst>
              </a:tr>
              <a:tr h="370840">
                <a:tc>
                  <a:txBody>
                    <a:bodyPr/>
                    <a:lstStyle/>
                    <a:p>
                      <a:r>
                        <a:rPr lang="en-US" dirty="0"/>
                        <a:t>Compliance</a:t>
                      </a:r>
                    </a:p>
                  </a:txBody>
                  <a:tcPr/>
                </a:tc>
                <a:tc>
                  <a:txBody>
                    <a:bodyPr/>
                    <a:lstStyle/>
                    <a:p>
                      <a:endParaRPr lang="en-US" dirty="0"/>
                    </a:p>
                  </a:txBody>
                  <a:tcPr/>
                </a:tc>
                <a:tc>
                  <a:txBody>
                    <a:bodyPr/>
                    <a:lstStyle/>
                    <a:p>
                      <a:r>
                        <a:rPr lang="en-US" dirty="0"/>
                        <a:t>Active Safety Culture</a:t>
                      </a:r>
                    </a:p>
                  </a:txBody>
                  <a:tcPr/>
                </a:tc>
                <a:extLst>
                  <a:ext uri="{0D108BD9-81ED-4DB2-BD59-A6C34878D82A}">
                    <a16:rowId xmlns:a16="http://schemas.microsoft.com/office/drawing/2014/main" val="4203152798"/>
                  </a:ext>
                </a:extLst>
              </a:tr>
              <a:tr h="370840">
                <a:tc>
                  <a:txBody>
                    <a:bodyPr/>
                    <a:lstStyle/>
                    <a:p>
                      <a:r>
                        <a:rPr lang="en-US" dirty="0"/>
                        <a:t>Filling Positions</a:t>
                      </a:r>
                    </a:p>
                  </a:txBody>
                  <a:tcPr/>
                </a:tc>
                <a:tc>
                  <a:txBody>
                    <a:bodyPr/>
                    <a:lstStyle/>
                    <a:p>
                      <a:endParaRPr lang="en-US" dirty="0"/>
                    </a:p>
                  </a:txBody>
                  <a:tcPr/>
                </a:tc>
                <a:tc>
                  <a:txBody>
                    <a:bodyPr/>
                    <a:lstStyle/>
                    <a:p>
                      <a:r>
                        <a:rPr lang="en-US" dirty="0"/>
                        <a:t>Workforce Pathways</a:t>
                      </a:r>
                    </a:p>
                  </a:txBody>
                  <a:tcPr/>
                </a:tc>
                <a:extLst>
                  <a:ext uri="{0D108BD9-81ED-4DB2-BD59-A6C34878D82A}">
                    <a16:rowId xmlns:a16="http://schemas.microsoft.com/office/drawing/2014/main" val="800817372"/>
                  </a:ext>
                </a:extLst>
              </a:tr>
              <a:tr h="370840">
                <a:tc>
                  <a:txBody>
                    <a:bodyPr/>
                    <a:lstStyle/>
                    <a:p>
                      <a:r>
                        <a:rPr lang="en-US" dirty="0"/>
                        <a:t>Fixed Programs</a:t>
                      </a:r>
                    </a:p>
                  </a:txBody>
                  <a:tcPr/>
                </a:tc>
                <a:tc>
                  <a:txBody>
                    <a:bodyPr/>
                    <a:lstStyle/>
                    <a:p>
                      <a:endParaRPr lang="en-US"/>
                    </a:p>
                  </a:txBody>
                  <a:tcPr/>
                </a:tc>
                <a:tc>
                  <a:txBody>
                    <a:bodyPr/>
                    <a:lstStyle/>
                    <a:p>
                      <a:r>
                        <a:rPr lang="en-US" dirty="0"/>
                        <a:t>Responsive-Community Driven </a:t>
                      </a:r>
                    </a:p>
                    <a:p>
                      <a:r>
                        <a:rPr lang="en-US" dirty="0"/>
                        <a:t>Models</a:t>
                      </a:r>
                    </a:p>
                  </a:txBody>
                  <a:tcPr/>
                </a:tc>
                <a:extLst>
                  <a:ext uri="{0D108BD9-81ED-4DB2-BD59-A6C34878D82A}">
                    <a16:rowId xmlns:a16="http://schemas.microsoft.com/office/drawing/2014/main" val="2140626817"/>
                  </a:ext>
                </a:extLst>
              </a:tr>
              <a:tr h="370840">
                <a:tc>
                  <a:txBody>
                    <a:bodyPr/>
                    <a:lstStyle/>
                    <a:p>
                      <a:r>
                        <a:rPr lang="en-US" dirty="0"/>
                        <a:t>Stand-Alone </a:t>
                      </a:r>
                    </a:p>
                    <a:p>
                      <a:r>
                        <a:rPr lang="en-US" dirty="0"/>
                        <a:t>Tech</a:t>
                      </a:r>
                    </a:p>
                  </a:txBody>
                  <a:tcPr/>
                </a:tc>
                <a:tc>
                  <a:txBody>
                    <a:bodyPr/>
                    <a:lstStyle/>
                    <a:p>
                      <a:endParaRPr lang="en-US" dirty="0"/>
                    </a:p>
                  </a:txBody>
                  <a:tcPr/>
                </a:tc>
                <a:tc>
                  <a:txBody>
                    <a:bodyPr/>
                    <a:lstStyle/>
                    <a:p>
                      <a:r>
                        <a:rPr lang="en-US" dirty="0"/>
                        <a:t>Layered Safety/Technology Systems</a:t>
                      </a:r>
                    </a:p>
                  </a:txBody>
                  <a:tcPr/>
                </a:tc>
                <a:extLst>
                  <a:ext uri="{0D108BD9-81ED-4DB2-BD59-A6C34878D82A}">
                    <a16:rowId xmlns:a16="http://schemas.microsoft.com/office/drawing/2014/main" val="351002433"/>
                  </a:ext>
                </a:extLst>
              </a:tr>
              <a:tr h="370840">
                <a:tc>
                  <a:txBody>
                    <a:bodyPr/>
                    <a:lstStyle/>
                    <a:p>
                      <a:r>
                        <a:rPr lang="en-US" dirty="0"/>
                        <a:t>Annual Review</a:t>
                      </a:r>
                    </a:p>
                  </a:txBody>
                  <a:tcPr/>
                </a:tc>
                <a:tc>
                  <a:txBody>
                    <a:bodyPr/>
                    <a:lstStyle/>
                    <a:p>
                      <a:endParaRPr lang="en-US" dirty="0"/>
                    </a:p>
                  </a:txBody>
                  <a:tcPr/>
                </a:tc>
                <a:tc>
                  <a:txBody>
                    <a:bodyPr/>
                    <a:lstStyle/>
                    <a:p>
                      <a:r>
                        <a:rPr lang="en-US" dirty="0"/>
                        <a:t>Continuous Improvement</a:t>
                      </a:r>
                    </a:p>
                  </a:txBody>
                  <a:tcPr/>
                </a:tc>
                <a:extLst>
                  <a:ext uri="{0D108BD9-81ED-4DB2-BD59-A6C34878D82A}">
                    <a16:rowId xmlns:a16="http://schemas.microsoft.com/office/drawing/2014/main" val="2050501382"/>
                  </a:ext>
                </a:extLst>
              </a:tr>
            </a:tbl>
          </a:graphicData>
        </a:graphic>
      </p:graphicFrame>
      <p:sp>
        <p:nvSpPr>
          <p:cNvPr id="16" name="Arrow: Right 15">
            <a:extLst>
              <a:ext uri="{FF2B5EF4-FFF2-40B4-BE49-F238E27FC236}">
                <a16:creationId xmlns:a16="http://schemas.microsoft.com/office/drawing/2014/main" id="{F693CDD8-5BF6-47A7-EE8B-06D8B0DD01FA}"/>
              </a:ext>
            </a:extLst>
          </p:cNvPr>
          <p:cNvSpPr/>
          <p:nvPr/>
        </p:nvSpPr>
        <p:spPr bwMode="auto">
          <a:xfrm>
            <a:off x="3676389" y="2090872"/>
            <a:ext cx="726509" cy="202246"/>
          </a:xfrm>
          <a:prstGeom prst="rightArrow">
            <a:avLst/>
          </a:prstGeom>
          <a:solidFill>
            <a:schemeClr val="accent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18" name="Arrow: Right 17">
            <a:extLst>
              <a:ext uri="{FF2B5EF4-FFF2-40B4-BE49-F238E27FC236}">
                <a16:creationId xmlns:a16="http://schemas.microsoft.com/office/drawing/2014/main" id="{D57CA878-5A45-4F1A-7C6D-35B23B760616}"/>
              </a:ext>
            </a:extLst>
          </p:cNvPr>
          <p:cNvSpPr/>
          <p:nvPr/>
        </p:nvSpPr>
        <p:spPr bwMode="auto">
          <a:xfrm>
            <a:off x="3691003" y="2466561"/>
            <a:ext cx="726509" cy="202246"/>
          </a:xfrm>
          <a:prstGeom prst="rightArrow">
            <a:avLst/>
          </a:prstGeom>
          <a:solidFill>
            <a:schemeClr val="accent3"/>
          </a:solidFill>
          <a:ln w="9525"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20" name="Arrow: Right 19">
            <a:extLst>
              <a:ext uri="{FF2B5EF4-FFF2-40B4-BE49-F238E27FC236}">
                <a16:creationId xmlns:a16="http://schemas.microsoft.com/office/drawing/2014/main" id="{1F5CDC6B-79DA-ACA2-748B-3136D05C0762}"/>
              </a:ext>
            </a:extLst>
          </p:cNvPr>
          <p:cNvSpPr/>
          <p:nvPr/>
        </p:nvSpPr>
        <p:spPr bwMode="auto">
          <a:xfrm>
            <a:off x="3691003" y="2825549"/>
            <a:ext cx="726509" cy="202246"/>
          </a:xfrm>
          <a:prstGeom prst="rightArrow">
            <a:avLst/>
          </a:prstGeom>
          <a:solidFill>
            <a:srgbClr val="FFC000"/>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22" name="Arrow: Right 21">
            <a:extLst>
              <a:ext uri="{FF2B5EF4-FFF2-40B4-BE49-F238E27FC236}">
                <a16:creationId xmlns:a16="http://schemas.microsoft.com/office/drawing/2014/main" id="{A8AD9366-1210-F3A1-26E7-E966EB96E982}"/>
              </a:ext>
            </a:extLst>
          </p:cNvPr>
          <p:cNvSpPr/>
          <p:nvPr/>
        </p:nvSpPr>
        <p:spPr bwMode="auto">
          <a:xfrm>
            <a:off x="3691003" y="3302117"/>
            <a:ext cx="726509" cy="202246"/>
          </a:xfrm>
          <a:prstGeom prst="rightArrow">
            <a:avLst/>
          </a:prstGeom>
          <a:solidFill>
            <a:schemeClr val="accent4"/>
          </a:solidFill>
          <a:ln w="9525"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24" name="Arrow: Right 23">
            <a:extLst>
              <a:ext uri="{FF2B5EF4-FFF2-40B4-BE49-F238E27FC236}">
                <a16:creationId xmlns:a16="http://schemas.microsoft.com/office/drawing/2014/main" id="{A498040C-A519-71E8-30C3-C296E3762EC0}"/>
              </a:ext>
            </a:extLst>
          </p:cNvPr>
          <p:cNvSpPr/>
          <p:nvPr/>
        </p:nvSpPr>
        <p:spPr bwMode="auto">
          <a:xfrm>
            <a:off x="3691002" y="3834432"/>
            <a:ext cx="726509" cy="202246"/>
          </a:xfrm>
          <a:prstGeom prst="rightArrow">
            <a:avLst/>
          </a:prstGeom>
          <a:solidFill>
            <a:schemeClr val="accent5"/>
          </a:solidFill>
          <a:ln w="9525"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Verdana" pitchFamily="64" charset="0"/>
              <a:ea typeface="ＭＳ Ｐゴシック" pitchFamily="64" charset="-128"/>
              <a:cs typeface="ＭＳ Ｐゴシック" pitchFamily="64" charset="-128"/>
            </a:endParaRPr>
          </a:p>
        </p:txBody>
      </p:sp>
    </p:spTree>
    <p:extLst>
      <p:ext uri="{BB962C8B-B14F-4D97-AF65-F5344CB8AC3E}">
        <p14:creationId xmlns:p14="http://schemas.microsoft.com/office/powerpoint/2010/main" val="1934191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02870" cy="5143500"/>
          </a:xfrm>
          <a:prstGeom prst="rect">
            <a:avLst/>
          </a:prstGeom>
          <a:solidFill>
            <a:srgbClr val="0089D0"/>
          </a:solidFill>
          <a:ln w="12700">
            <a:solidFill>
              <a:srgbClr val="0089D0"/>
            </a:solidFill>
            <a:prstDash val="solid"/>
          </a:ln>
        </p:spPr>
        <p:txBody>
          <a:bodyPr/>
          <a:lstStyle/>
          <a:p>
            <a:endParaRPr lang="en-US"/>
          </a:p>
        </p:txBody>
      </p:sp>
      <p:sp>
        <p:nvSpPr>
          <p:cNvPr id="3" name="Text 1"/>
          <p:cNvSpPr/>
          <p:nvPr/>
        </p:nvSpPr>
        <p:spPr>
          <a:xfrm>
            <a:off x="377190" y="192024"/>
            <a:ext cx="3429000" cy="137160"/>
          </a:xfrm>
          <a:prstGeom prst="rect">
            <a:avLst/>
          </a:prstGeom>
          <a:noFill/>
          <a:ln/>
        </p:spPr>
        <p:txBody>
          <a:bodyPr wrap="square" lIns="0" tIns="0" rIns="0" bIns="0" rtlCol="0" anchor="ctr"/>
          <a:lstStyle/>
          <a:p>
            <a:r>
              <a:rPr lang="en-US" sz="675" b="1" kern="0" spc="75" dirty="0">
                <a:solidFill>
                  <a:srgbClr val="0089D0"/>
                </a:solidFill>
              </a:rPr>
              <a:t>SHIFT 1  |  SUPPORT WELL-BEING</a:t>
            </a:r>
            <a:endParaRPr lang="en-US" sz="675" dirty="0"/>
          </a:p>
        </p:txBody>
      </p:sp>
      <p:sp>
        <p:nvSpPr>
          <p:cNvPr id="4" name="Text 2"/>
          <p:cNvSpPr/>
          <p:nvPr/>
        </p:nvSpPr>
        <p:spPr>
          <a:xfrm>
            <a:off x="377190" y="425196"/>
            <a:ext cx="8298180" cy="377190"/>
          </a:xfrm>
          <a:prstGeom prst="rect">
            <a:avLst/>
          </a:prstGeom>
          <a:noFill/>
          <a:ln/>
        </p:spPr>
        <p:txBody>
          <a:bodyPr wrap="square" lIns="0" tIns="0" rIns="0" bIns="0" rtlCol="0" anchor="ctr"/>
          <a:lstStyle/>
          <a:p>
            <a:r>
              <a:rPr lang="en-US" sz="1875" b="1" dirty="0">
                <a:solidFill>
                  <a:srgbClr val="17365D"/>
                </a:solidFill>
              </a:rPr>
              <a:t>Compliance → Active safety culture</a:t>
            </a:r>
            <a:endParaRPr lang="en-US" sz="1875" dirty="0"/>
          </a:p>
        </p:txBody>
      </p:sp>
      <p:sp>
        <p:nvSpPr>
          <p:cNvPr id="5" name="Shape 3"/>
          <p:cNvSpPr/>
          <p:nvPr/>
        </p:nvSpPr>
        <p:spPr>
          <a:xfrm>
            <a:off x="514350" y="994410"/>
            <a:ext cx="2366010" cy="3086100"/>
          </a:xfrm>
          <a:prstGeom prst="roundRect">
            <a:avLst/>
          </a:prstGeom>
          <a:solidFill>
            <a:srgbClr val="F1F5F7"/>
          </a:solidFill>
          <a:ln w="12700">
            <a:solidFill>
              <a:srgbClr val="D8E1E6"/>
            </a:solidFill>
            <a:prstDash val="solid"/>
          </a:ln>
        </p:spPr>
        <p:txBody>
          <a:bodyPr/>
          <a:lstStyle/>
          <a:p>
            <a:endParaRPr lang="en-US"/>
          </a:p>
        </p:txBody>
      </p:sp>
      <p:sp>
        <p:nvSpPr>
          <p:cNvPr id="6" name="Text 4"/>
          <p:cNvSpPr/>
          <p:nvPr/>
        </p:nvSpPr>
        <p:spPr>
          <a:xfrm>
            <a:off x="720090" y="1371600"/>
            <a:ext cx="1954530" cy="1920240"/>
          </a:xfrm>
          <a:prstGeom prst="rect">
            <a:avLst/>
          </a:prstGeom>
          <a:noFill/>
          <a:ln/>
        </p:spPr>
        <p:txBody>
          <a:bodyPr wrap="square" lIns="0" tIns="0" rIns="0" bIns="0" rtlCol="0" anchor="ctr"/>
          <a:lstStyle/>
          <a:p>
            <a:pPr marL="285750" indent="-285750" algn="ctr">
              <a:buFont typeface="Arial" panose="020B0604020202020204" pitchFamily="34" charset="0"/>
              <a:buChar char="•"/>
            </a:pPr>
            <a:r>
              <a:rPr lang="en-US" sz="1575" b="1" dirty="0">
                <a:solidFill>
                  <a:srgbClr val="66717A"/>
                </a:solidFill>
              </a:rPr>
              <a:t>Policies written</a:t>
            </a:r>
            <a:endParaRPr lang="en-US" sz="1575" dirty="0"/>
          </a:p>
          <a:p>
            <a:pPr marL="285750" indent="-285750" algn="ctr">
              <a:buFont typeface="Arial" panose="020B0604020202020204" pitchFamily="34" charset="0"/>
              <a:buChar char="•"/>
            </a:pPr>
            <a:r>
              <a:rPr lang="en-US" sz="1575" b="1" dirty="0">
                <a:solidFill>
                  <a:srgbClr val="66717A"/>
                </a:solidFill>
              </a:rPr>
              <a:t>Credentials current</a:t>
            </a:r>
            <a:endParaRPr lang="en-US" sz="1575" dirty="0"/>
          </a:p>
          <a:p>
            <a:pPr marL="285750" indent="-285750" algn="ctr">
              <a:buFont typeface="Arial" panose="020B0604020202020204" pitchFamily="34" charset="0"/>
              <a:buChar char="•"/>
            </a:pPr>
            <a:r>
              <a:rPr lang="en-US" sz="1575" b="1" dirty="0">
                <a:solidFill>
                  <a:srgbClr val="66717A"/>
                </a:solidFill>
              </a:rPr>
              <a:t>Checks completed</a:t>
            </a:r>
          </a:p>
        </p:txBody>
      </p:sp>
      <p:sp>
        <p:nvSpPr>
          <p:cNvPr id="7" name="Text 5"/>
          <p:cNvSpPr/>
          <p:nvPr/>
        </p:nvSpPr>
        <p:spPr>
          <a:xfrm>
            <a:off x="3086100" y="2194560"/>
            <a:ext cx="480060" cy="342900"/>
          </a:xfrm>
          <a:prstGeom prst="rect">
            <a:avLst/>
          </a:prstGeom>
          <a:noFill/>
          <a:ln/>
        </p:spPr>
        <p:txBody>
          <a:bodyPr wrap="square" lIns="0" tIns="0" rIns="0" bIns="0" rtlCol="0" anchor="ctr"/>
          <a:lstStyle/>
          <a:p>
            <a:pPr algn="ctr"/>
            <a:r>
              <a:rPr lang="en-US" sz="2550" b="1" dirty="0">
                <a:solidFill>
                  <a:srgbClr val="ED1C24"/>
                </a:solidFill>
              </a:rPr>
              <a:t>→</a:t>
            </a:r>
            <a:endParaRPr lang="en-US" sz="2550" dirty="0"/>
          </a:p>
        </p:txBody>
      </p:sp>
      <p:sp>
        <p:nvSpPr>
          <p:cNvPr id="8" name="Shape 6"/>
          <p:cNvSpPr/>
          <p:nvPr/>
        </p:nvSpPr>
        <p:spPr>
          <a:xfrm>
            <a:off x="3737610" y="994410"/>
            <a:ext cx="4800600" cy="3086100"/>
          </a:xfrm>
          <a:prstGeom prst="roundRect">
            <a:avLst/>
          </a:prstGeom>
          <a:solidFill>
            <a:srgbClr val="ED1C24"/>
          </a:solidFill>
          <a:ln w="12700">
            <a:solidFill>
              <a:srgbClr val="ED1C24"/>
            </a:solidFill>
            <a:prstDash val="solid"/>
          </a:ln>
        </p:spPr>
        <p:txBody>
          <a:bodyPr/>
          <a:lstStyle/>
          <a:p>
            <a:endParaRPr lang="en-US" dirty="0"/>
          </a:p>
        </p:txBody>
      </p:sp>
      <p:sp>
        <p:nvSpPr>
          <p:cNvPr id="9" name="Text 7"/>
          <p:cNvSpPr/>
          <p:nvPr/>
        </p:nvSpPr>
        <p:spPr>
          <a:xfrm>
            <a:off x="4011930" y="1268730"/>
            <a:ext cx="4251960" cy="240030"/>
          </a:xfrm>
          <a:prstGeom prst="rect">
            <a:avLst/>
          </a:prstGeom>
          <a:noFill/>
          <a:ln/>
        </p:spPr>
        <p:txBody>
          <a:bodyPr wrap="square" lIns="0" tIns="0" rIns="0" bIns="0" rtlCol="0" anchor="ctr"/>
          <a:lstStyle/>
          <a:p>
            <a:pPr algn="ctr"/>
            <a:r>
              <a:rPr lang="en-US" sz="1425" b="1" dirty="0">
                <a:solidFill>
                  <a:srgbClr val="FFFFFF"/>
                </a:solidFill>
              </a:rPr>
              <a:t>ACTIVE SAFETY CULTURE</a:t>
            </a:r>
            <a:endParaRPr lang="en-US" sz="1425" dirty="0"/>
          </a:p>
        </p:txBody>
      </p:sp>
      <p:sp>
        <p:nvSpPr>
          <p:cNvPr id="10" name="Text 8"/>
          <p:cNvSpPr/>
          <p:nvPr/>
        </p:nvSpPr>
        <p:spPr>
          <a:xfrm>
            <a:off x="4149090" y="1748790"/>
            <a:ext cx="3977640" cy="240030"/>
          </a:xfrm>
          <a:prstGeom prst="rect">
            <a:avLst/>
          </a:prstGeom>
          <a:noFill/>
          <a:ln/>
        </p:spPr>
        <p:txBody>
          <a:bodyPr wrap="square" lIns="0" tIns="0" rIns="0" bIns="0" rtlCol="0" anchor="ctr"/>
          <a:lstStyle/>
          <a:p>
            <a:r>
              <a:rPr lang="en-US" sz="1200" dirty="0">
                <a:solidFill>
                  <a:srgbClr val="FFFFFF"/>
                </a:solidFill>
              </a:rPr>
              <a:t>•  Visible, engaged leadership</a:t>
            </a:r>
            <a:endParaRPr lang="en-US" sz="1200" dirty="0"/>
          </a:p>
        </p:txBody>
      </p:sp>
      <p:sp>
        <p:nvSpPr>
          <p:cNvPr id="11" name="Text 9"/>
          <p:cNvSpPr/>
          <p:nvPr/>
        </p:nvSpPr>
        <p:spPr>
          <a:xfrm>
            <a:off x="4149090" y="2125980"/>
            <a:ext cx="3977640" cy="240030"/>
          </a:xfrm>
          <a:prstGeom prst="rect">
            <a:avLst/>
          </a:prstGeom>
          <a:noFill/>
          <a:ln/>
        </p:spPr>
        <p:txBody>
          <a:bodyPr wrap="square" lIns="0" tIns="0" rIns="0" bIns="0" rtlCol="0" anchor="ctr"/>
          <a:lstStyle/>
          <a:p>
            <a:r>
              <a:rPr lang="en-US" sz="1200" dirty="0">
                <a:solidFill>
                  <a:srgbClr val="FFFFFF"/>
                </a:solidFill>
              </a:rPr>
              <a:t>•  Staff recognize risk and speak up</a:t>
            </a:r>
            <a:endParaRPr lang="en-US" sz="1200" dirty="0"/>
          </a:p>
        </p:txBody>
      </p:sp>
      <p:sp>
        <p:nvSpPr>
          <p:cNvPr id="12" name="Text 10"/>
          <p:cNvSpPr/>
          <p:nvPr/>
        </p:nvSpPr>
        <p:spPr>
          <a:xfrm>
            <a:off x="4149090" y="2503170"/>
            <a:ext cx="3977640" cy="240030"/>
          </a:xfrm>
          <a:prstGeom prst="rect">
            <a:avLst/>
          </a:prstGeom>
          <a:noFill/>
          <a:ln/>
        </p:spPr>
        <p:txBody>
          <a:bodyPr wrap="square" lIns="0" tIns="0" rIns="0" bIns="0" rtlCol="0" anchor="ctr"/>
          <a:lstStyle/>
          <a:p>
            <a:r>
              <a:rPr lang="en-US" sz="1200" dirty="0">
                <a:solidFill>
                  <a:srgbClr val="FFFFFF"/>
                </a:solidFill>
              </a:rPr>
              <a:t>•  Emergency response is practiced</a:t>
            </a:r>
            <a:endParaRPr lang="en-US" sz="1200" dirty="0"/>
          </a:p>
        </p:txBody>
      </p:sp>
      <p:sp>
        <p:nvSpPr>
          <p:cNvPr id="13" name="Text 11"/>
          <p:cNvSpPr/>
          <p:nvPr/>
        </p:nvSpPr>
        <p:spPr>
          <a:xfrm>
            <a:off x="4114800" y="2880360"/>
            <a:ext cx="3977640" cy="240030"/>
          </a:xfrm>
          <a:prstGeom prst="rect">
            <a:avLst/>
          </a:prstGeom>
          <a:noFill/>
          <a:ln/>
        </p:spPr>
        <p:txBody>
          <a:bodyPr wrap="square" lIns="0" tIns="0" rIns="0" bIns="0" rtlCol="0" anchor="ctr"/>
          <a:lstStyle/>
          <a:p>
            <a:r>
              <a:rPr lang="en-US" sz="1200" dirty="0">
                <a:solidFill>
                  <a:srgbClr val="FFFFFF"/>
                </a:solidFill>
              </a:rPr>
              <a:t>•  Near misses drive learning</a:t>
            </a:r>
            <a:endParaRPr lang="en-US" sz="1200" dirty="0"/>
          </a:p>
        </p:txBody>
      </p:sp>
      <p:sp>
        <p:nvSpPr>
          <p:cNvPr id="14" name="Text 12"/>
          <p:cNvSpPr/>
          <p:nvPr/>
        </p:nvSpPr>
        <p:spPr>
          <a:xfrm>
            <a:off x="4149090" y="3257550"/>
            <a:ext cx="3977640" cy="240030"/>
          </a:xfrm>
          <a:prstGeom prst="rect">
            <a:avLst/>
          </a:prstGeom>
          <a:noFill/>
          <a:ln/>
        </p:spPr>
        <p:txBody>
          <a:bodyPr wrap="square" lIns="0" tIns="0" rIns="0" bIns="0" rtlCol="0" anchor="ctr"/>
          <a:lstStyle/>
          <a:p>
            <a:r>
              <a:rPr lang="en-US" sz="1200" dirty="0">
                <a:solidFill>
                  <a:srgbClr val="FFFFFF"/>
                </a:solidFill>
              </a:rPr>
              <a:t>•  Accountability is shared</a:t>
            </a:r>
          </a:p>
          <a:p>
            <a:endParaRPr lang="en-US" sz="1200" dirty="0"/>
          </a:p>
        </p:txBody>
      </p:sp>
      <p:sp>
        <p:nvSpPr>
          <p:cNvPr id="15" name="Shape 13"/>
          <p:cNvSpPr/>
          <p:nvPr/>
        </p:nvSpPr>
        <p:spPr>
          <a:xfrm>
            <a:off x="6103620" y="171450"/>
            <a:ext cx="2537460" cy="260604"/>
          </a:xfrm>
          <a:prstGeom prst="roundRect">
            <a:avLst/>
          </a:prstGeom>
          <a:solidFill>
            <a:srgbClr val="EAF2F7"/>
          </a:solidFill>
          <a:ln w="12700">
            <a:solidFill>
              <a:srgbClr val="C9D9E3"/>
            </a:solidFill>
            <a:prstDash val="solid"/>
          </a:ln>
        </p:spPr>
        <p:txBody>
          <a:bodyPr/>
          <a:lstStyle/>
          <a:p>
            <a:endParaRPr lang="en-US"/>
          </a:p>
        </p:txBody>
      </p:sp>
      <p:sp>
        <p:nvSpPr>
          <p:cNvPr id="16" name="Text 14"/>
          <p:cNvSpPr/>
          <p:nvPr/>
        </p:nvSpPr>
        <p:spPr>
          <a:xfrm>
            <a:off x="6206490" y="253746"/>
            <a:ext cx="2331720" cy="89154"/>
          </a:xfrm>
          <a:prstGeom prst="rect">
            <a:avLst/>
          </a:prstGeom>
          <a:noFill/>
          <a:ln/>
        </p:spPr>
        <p:txBody>
          <a:bodyPr wrap="square" lIns="0" tIns="0" rIns="0" bIns="0" rtlCol="0" anchor="ctr"/>
          <a:lstStyle/>
          <a:p>
            <a:pPr algn="ctr"/>
            <a:r>
              <a:rPr lang="en-US" sz="555" b="1" dirty="0">
                <a:solidFill>
                  <a:srgbClr val="17365D"/>
                </a:solidFill>
              </a:rPr>
              <a:t>HIGH-QUALITY PRACTICE: Safe + Predictable</a:t>
            </a:r>
            <a:endParaRPr lang="en-US" sz="555" dirty="0"/>
          </a:p>
        </p:txBody>
      </p:sp>
      <p:sp>
        <p:nvSpPr>
          <p:cNvPr id="17" name="Text 15"/>
          <p:cNvSpPr/>
          <p:nvPr/>
        </p:nvSpPr>
        <p:spPr>
          <a:xfrm>
            <a:off x="377190" y="4924044"/>
            <a:ext cx="4114800" cy="82296"/>
          </a:xfrm>
          <a:prstGeom prst="rect">
            <a:avLst/>
          </a:prstGeom>
          <a:noFill/>
          <a:ln/>
        </p:spPr>
        <p:txBody>
          <a:bodyPr wrap="square" lIns="0" tIns="0" rIns="0" bIns="0" rtlCol="0" anchor="ctr"/>
          <a:lstStyle/>
          <a:p>
            <a:r>
              <a:rPr lang="en-US" sz="525" dirty="0">
                <a:solidFill>
                  <a:srgbClr val="85929B"/>
                </a:solidFill>
              </a:rPr>
              <a:t>7  |  YMCA GENERAL ASSEMBLY LEARNING ZONE</a:t>
            </a:r>
            <a:endParaRPr lang="en-US" sz="525" dirty="0"/>
          </a:p>
        </p:txBody>
      </p:sp>
      <p:sp>
        <p:nvSpPr>
          <p:cNvPr id="19" name="TextBox 18">
            <a:extLst>
              <a:ext uri="{FF2B5EF4-FFF2-40B4-BE49-F238E27FC236}">
                <a16:creationId xmlns:a16="http://schemas.microsoft.com/office/drawing/2014/main" id="{5EC8F844-466F-DA9F-0BE7-D794DA048621}"/>
              </a:ext>
            </a:extLst>
          </p:cNvPr>
          <p:cNvSpPr txBox="1"/>
          <p:nvPr/>
        </p:nvSpPr>
        <p:spPr>
          <a:xfrm>
            <a:off x="4055270" y="3399967"/>
            <a:ext cx="4574380" cy="646331"/>
          </a:xfrm>
          <a:prstGeom prst="rect">
            <a:avLst/>
          </a:prstGeom>
          <a:noFill/>
        </p:spPr>
        <p:txBody>
          <a:bodyPr wrap="square">
            <a:spAutoFit/>
          </a:bodyPr>
          <a:lstStyle/>
          <a:p>
            <a:r>
              <a:rPr lang="en-US" sz="1200" dirty="0">
                <a:solidFill>
                  <a:srgbClr val="FFFFFF"/>
                </a:solidFill>
              </a:rPr>
              <a:t>•  Utilize Aquatic Safety Self-Assessment  and OEA Practice Continua to celebrate success and </a:t>
            </a:r>
            <a:r>
              <a:rPr lang="en-US" sz="1200" dirty="0" err="1">
                <a:solidFill>
                  <a:srgbClr val="FFFFFF"/>
                </a:solidFill>
              </a:rPr>
              <a:t>identifu</a:t>
            </a:r>
            <a:r>
              <a:rPr lang="en-US" sz="1200" dirty="0">
                <a:solidFill>
                  <a:srgbClr val="FFFFFF"/>
                </a:solidFill>
              </a:rPr>
              <a:t> opportunities</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02870" cy="5143500"/>
          </a:xfrm>
          <a:prstGeom prst="rect">
            <a:avLst/>
          </a:prstGeom>
          <a:solidFill>
            <a:srgbClr val="0089D0"/>
          </a:solidFill>
          <a:ln w="12700">
            <a:solidFill>
              <a:srgbClr val="0089D0"/>
            </a:solidFill>
            <a:prstDash val="solid"/>
          </a:ln>
        </p:spPr>
        <p:txBody>
          <a:bodyPr/>
          <a:lstStyle/>
          <a:p>
            <a:endParaRPr lang="en-US"/>
          </a:p>
        </p:txBody>
      </p:sp>
      <p:sp>
        <p:nvSpPr>
          <p:cNvPr id="3" name="Text 1"/>
          <p:cNvSpPr/>
          <p:nvPr/>
        </p:nvSpPr>
        <p:spPr>
          <a:xfrm>
            <a:off x="377190" y="192024"/>
            <a:ext cx="3429000" cy="137160"/>
          </a:xfrm>
          <a:prstGeom prst="rect">
            <a:avLst/>
          </a:prstGeom>
          <a:noFill/>
          <a:ln/>
        </p:spPr>
        <p:txBody>
          <a:bodyPr wrap="square" lIns="0" tIns="0" rIns="0" bIns="0" rtlCol="0" anchor="ctr"/>
          <a:lstStyle/>
          <a:p>
            <a:r>
              <a:rPr lang="en-US" sz="675" b="1" kern="0" spc="75" dirty="0">
                <a:solidFill>
                  <a:srgbClr val="0089D0"/>
                </a:solidFill>
              </a:rPr>
              <a:t>SHIFT 2  |  INVITE CONTRIBUTION</a:t>
            </a:r>
            <a:endParaRPr lang="en-US" sz="675" dirty="0"/>
          </a:p>
        </p:txBody>
      </p:sp>
      <p:sp>
        <p:nvSpPr>
          <p:cNvPr id="4" name="Text 2"/>
          <p:cNvSpPr/>
          <p:nvPr/>
        </p:nvSpPr>
        <p:spPr>
          <a:xfrm>
            <a:off x="377190" y="425196"/>
            <a:ext cx="8298180" cy="377190"/>
          </a:xfrm>
          <a:prstGeom prst="rect">
            <a:avLst/>
          </a:prstGeom>
          <a:noFill/>
          <a:ln/>
        </p:spPr>
        <p:txBody>
          <a:bodyPr wrap="square" lIns="0" tIns="0" rIns="0" bIns="0" rtlCol="0" anchor="ctr"/>
          <a:lstStyle/>
          <a:p>
            <a:r>
              <a:rPr lang="en-US" sz="1875" b="1" dirty="0">
                <a:solidFill>
                  <a:srgbClr val="17365D"/>
                </a:solidFill>
              </a:rPr>
              <a:t>Filling positions → Workforce pathways</a:t>
            </a:r>
            <a:endParaRPr lang="en-US" sz="1875" dirty="0"/>
          </a:p>
        </p:txBody>
      </p:sp>
      <p:sp>
        <p:nvSpPr>
          <p:cNvPr id="5" name="Shape 3"/>
          <p:cNvSpPr/>
          <p:nvPr/>
        </p:nvSpPr>
        <p:spPr>
          <a:xfrm>
            <a:off x="514350" y="994410"/>
            <a:ext cx="2366010" cy="3086100"/>
          </a:xfrm>
          <a:prstGeom prst="roundRect">
            <a:avLst/>
          </a:prstGeom>
          <a:solidFill>
            <a:srgbClr val="F1F5F7"/>
          </a:solidFill>
          <a:ln w="12700">
            <a:solidFill>
              <a:srgbClr val="D8E1E6"/>
            </a:solidFill>
            <a:prstDash val="solid"/>
          </a:ln>
        </p:spPr>
        <p:txBody>
          <a:bodyPr/>
          <a:lstStyle/>
          <a:p>
            <a:endParaRPr lang="en-US"/>
          </a:p>
        </p:txBody>
      </p:sp>
      <p:sp>
        <p:nvSpPr>
          <p:cNvPr id="6" name="Text 4"/>
          <p:cNvSpPr/>
          <p:nvPr/>
        </p:nvSpPr>
        <p:spPr>
          <a:xfrm>
            <a:off x="720090" y="1371600"/>
            <a:ext cx="1954530" cy="1920240"/>
          </a:xfrm>
          <a:prstGeom prst="rect">
            <a:avLst/>
          </a:prstGeom>
          <a:noFill/>
          <a:ln/>
        </p:spPr>
        <p:txBody>
          <a:bodyPr wrap="square" lIns="0" tIns="0" rIns="0" bIns="0" rtlCol="0" anchor="ctr"/>
          <a:lstStyle/>
          <a:p>
            <a:pPr marL="285750" indent="-285750" algn="ctr">
              <a:buFont typeface="Arial" panose="020B0604020202020204" pitchFamily="34" charset="0"/>
              <a:buChar char="•"/>
            </a:pPr>
            <a:r>
              <a:rPr lang="en-US" sz="1575" b="1" dirty="0">
                <a:solidFill>
                  <a:srgbClr val="66717A"/>
                </a:solidFill>
              </a:rPr>
              <a:t>Recruit for the next</a:t>
            </a:r>
            <a:r>
              <a:rPr lang="en-US" sz="1575" dirty="0"/>
              <a:t> </a:t>
            </a:r>
            <a:r>
              <a:rPr lang="en-US" sz="1575" b="1" dirty="0">
                <a:solidFill>
                  <a:srgbClr val="66717A"/>
                </a:solidFill>
              </a:rPr>
              <a:t>class, shift or season</a:t>
            </a:r>
            <a:endParaRPr lang="en-US" sz="1575" dirty="0"/>
          </a:p>
        </p:txBody>
      </p:sp>
      <p:sp>
        <p:nvSpPr>
          <p:cNvPr id="7" name="Text 5"/>
          <p:cNvSpPr/>
          <p:nvPr/>
        </p:nvSpPr>
        <p:spPr>
          <a:xfrm>
            <a:off x="3086100" y="2194560"/>
            <a:ext cx="480060" cy="342900"/>
          </a:xfrm>
          <a:prstGeom prst="rect">
            <a:avLst/>
          </a:prstGeom>
          <a:noFill/>
          <a:ln/>
        </p:spPr>
        <p:txBody>
          <a:bodyPr wrap="square" lIns="0" tIns="0" rIns="0" bIns="0" rtlCol="0" anchor="ctr"/>
          <a:lstStyle/>
          <a:p>
            <a:pPr algn="ctr"/>
            <a:r>
              <a:rPr lang="en-US" sz="2550" b="1" dirty="0">
                <a:solidFill>
                  <a:srgbClr val="92278F"/>
                </a:solidFill>
              </a:rPr>
              <a:t>→</a:t>
            </a:r>
            <a:endParaRPr lang="en-US" sz="2550" dirty="0"/>
          </a:p>
        </p:txBody>
      </p:sp>
      <p:sp>
        <p:nvSpPr>
          <p:cNvPr id="8" name="Shape 6"/>
          <p:cNvSpPr/>
          <p:nvPr/>
        </p:nvSpPr>
        <p:spPr>
          <a:xfrm>
            <a:off x="3737610" y="994410"/>
            <a:ext cx="4800600" cy="3086100"/>
          </a:xfrm>
          <a:prstGeom prst="roundRect">
            <a:avLst/>
          </a:prstGeom>
          <a:solidFill>
            <a:srgbClr val="92278F"/>
          </a:solidFill>
          <a:ln w="12700">
            <a:solidFill>
              <a:srgbClr val="92278F"/>
            </a:solidFill>
            <a:prstDash val="solid"/>
          </a:ln>
        </p:spPr>
        <p:txBody>
          <a:bodyPr/>
          <a:lstStyle/>
          <a:p>
            <a:endParaRPr lang="en-US"/>
          </a:p>
        </p:txBody>
      </p:sp>
      <p:sp>
        <p:nvSpPr>
          <p:cNvPr id="9" name="Text 7"/>
          <p:cNvSpPr/>
          <p:nvPr/>
        </p:nvSpPr>
        <p:spPr>
          <a:xfrm>
            <a:off x="4011930" y="1268730"/>
            <a:ext cx="4251960" cy="240030"/>
          </a:xfrm>
          <a:prstGeom prst="rect">
            <a:avLst/>
          </a:prstGeom>
          <a:noFill/>
          <a:ln/>
        </p:spPr>
        <p:txBody>
          <a:bodyPr wrap="square" lIns="0" tIns="0" rIns="0" bIns="0" rtlCol="0" anchor="ctr"/>
          <a:lstStyle/>
          <a:p>
            <a:pPr algn="ctr"/>
            <a:r>
              <a:rPr lang="en-US" sz="1425" b="1" dirty="0">
                <a:solidFill>
                  <a:srgbClr val="FFFFFF"/>
                </a:solidFill>
              </a:rPr>
              <a:t>BUILD THE PATHWAY</a:t>
            </a:r>
            <a:endParaRPr lang="en-US" sz="1425" dirty="0"/>
          </a:p>
        </p:txBody>
      </p:sp>
      <p:sp>
        <p:nvSpPr>
          <p:cNvPr id="10" name="Text 8"/>
          <p:cNvSpPr/>
          <p:nvPr/>
        </p:nvSpPr>
        <p:spPr>
          <a:xfrm>
            <a:off x="4149090" y="1748790"/>
            <a:ext cx="3977640" cy="240030"/>
          </a:xfrm>
          <a:prstGeom prst="rect">
            <a:avLst/>
          </a:prstGeom>
          <a:noFill/>
          <a:ln/>
        </p:spPr>
        <p:txBody>
          <a:bodyPr wrap="square" lIns="0" tIns="0" rIns="0" bIns="0" rtlCol="0" anchor="ctr"/>
          <a:lstStyle/>
          <a:p>
            <a:r>
              <a:rPr lang="en-US" sz="1200" dirty="0">
                <a:solidFill>
                  <a:srgbClr val="FFFFFF"/>
                </a:solidFill>
              </a:rPr>
              <a:t>•  Expose people to aquatic careers earlier</a:t>
            </a:r>
            <a:endParaRPr lang="en-US" sz="1200" dirty="0"/>
          </a:p>
        </p:txBody>
      </p:sp>
      <p:sp>
        <p:nvSpPr>
          <p:cNvPr id="11" name="Text 9"/>
          <p:cNvSpPr/>
          <p:nvPr/>
        </p:nvSpPr>
        <p:spPr>
          <a:xfrm>
            <a:off x="4149090" y="2125980"/>
            <a:ext cx="3977640" cy="240030"/>
          </a:xfrm>
          <a:prstGeom prst="rect">
            <a:avLst/>
          </a:prstGeom>
          <a:noFill/>
          <a:ln/>
        </p:spPr>
        <p:txBody>
          <a:bodyPr wrap="square" lIns="0" tIns="0" rIns="0" bIns="0" rtlCol="0" anchor="ctr"/>
          <a:lstStyle/>
          <a:p>
            <a:r>
              <a:rPr lang="en-US" sz="1200" dirty="0">
                <a:solidFill>
                  <a:srgbClr val="FFFFFF"/>
                </a:solidFill>
              </a:rPr>
              <a:t>•  Use junior leader and bridge programs</a:t>
            </a:r>
            <a:endParaRPr lang="en-US" sz="1200" dirty="0"/>
          </a:p>
        </p:txBody>
      </p:sp>
      <p:sp>
        <p:nvSpPr>
          <p:cNvPr id="12" name="Text 10"/>
          <p:cNvSpPr/>
          <p:nvPr/>
        </p:nvSpPr>
        <p:spPr>
          <a:xfrm>
            <a:off x="4149090" y="2503170"/>
            <a:ext cx="3977640" cy="240030"/>
          </a:xfrm>
          <a:prstGeom prst="rect">
            <a:avLst/>
          </a:prstGeom>
          <a:noFill/>
          <a:ln/>
        </p:spPr>
        <p:txBody>
          <a:bodyPr wrap="square" lIns="0" tIns="0" rIns="0" bIns="0" rtlCol="0" anchor="ctr"/>
          <a:lstStyle/>
          <a:p>
            <a:r>
              <a:rPr lang="en-US" sz="1200" dirty="0">
                <a:solidFill>
                  <a:srgbClr val="FFFFFF"/>
                </a:solidFill>
              </a:rPr>
              <a:t>•  Strengthen onboarding</a:t>
            </a:r>
            <a:endParaRPr lang="en-US" sz="1200" dirty="0"/>
          </a:p>
        </p:txBody>
      </p:sp>
      <p:sp>
        <p:nvSpPr>
          <p:cNvPr id="13" name="Text 11"/>
          <p:cNvSpPr/>
          <p:nvPr/>
        </p:nvSpPr>
        <p:spPr>
          <a:xfrm>
            <a:off x="4149090" y="2880360"/>
            <a:ext cx="3977640" cy="240030"/>
          </a:xfrm>
          <a:prstGeom prst="rect">
            <a:avLst/>
          </a:prstGeom>
          <a:noFill/>
          <a:ln/>
        </p:spPr>
        <p:txBody>
          <a:bodyPr wrap="square" lIns="0" tIns="0" rIns="0" bIns="0" rtlCol="0" anchor="ctr"/>
          <a:lstStyle/>
          <a:p>
            <a:r>
              <a:rPr lang="en-US" sz="1200" dirty="0">
                <a:solidFill>
                  <a:srgbClr val="FFFFFF"/>
                </a:solidFill>
              </a:rPr>
              <a:t>•  Coach frontline supervisors</a:t>
            </a:r>
            <a:endParaRPr lang="en-US" sz="1200" dirty="0"/>
          </a:p>
        </p:txBody>
      </p:sp>
      <p:sp>
        <p:nvSpPr>
          <p:cNvPr id="14" name="Text 12"/>
          <p:cNvSpPr/>
          <p:nvPr/>
        </p:nvSpPr>
        <p:spPr>
          <a:xfrm>
            <a:off x="4149090" y="3257550"/>
            <a:ext cx="3977640" cy="240030"/>
          </a:xfrm>
          <a:prstGeom prst="rect">
            <a:avLst/>
          </a:prstGeom>
          <a:noFill/>
          <a:ln/>
        </p:spPr>
        <p:txBody>
          <a:bodyPr wrap="square" lIns="0" tIns="0" rIns="0" bIns="0" rtlCol="0" anchor="ctr"/>
          <a:lstStyle/>
          <a:p>
            <a:r>
              <a:rPr lang="en-US" sz="1200" dirty="0">
                <a:solidFill>
                  <a:srgbClr val="FFFFFF"/>
                </a:solidFill>
              </a:rPr>
              <a:t>•  Make progression visible</a:t>
            </a:r>
            <a:endParaRPr lang="en-US" sz="1200" dirty="0"/>
          </a:p>
        </p:txBody>
      </p:sp>
      <p:sp>
        <p:nvSpPr>
          <p:cNvPr id="15" name="Shape 13"/>
          <p:cNvSpPr/>
          <p:nvPr/>
        </p:nvSpPr>
        <p:spPr>
          <a:xfrm>
            <a:off x="6103620" y="171450"/>
            <a:ext cx="2537460" cy="260604"/>
          </a:xfrm>
          <a:prstGeom prst="roundRect">
            <a:avLst/>
          </a:prstGeom>
          <a:solidFill>
            <a:srgbClr val="EAF2F7"/>
          </a:solidFill>
          <a:ln w="12700">
            <a:solidFill>
              <a:srgbClr val="C9D9E3"/>
            </a:solidFill>
            <a:prstDash val="solid"/>
          </a:ln>
        </p:spPr>
        <p:txBody>
          <a:bodyPr/>
          <a:lstStyle/>
          <a:p>
            <a:endParaRPr lang="en-US"/>
          </a:p>
        </p:txBody>
      </p:sp>
      <p:sp>
        <p:nvSpPr>
          <p:cNvPr id="16" name="Text 14"/>
          <p:cNvSpPr/>
          <p:nvPr/>
        </p:nvSpPr>
        <p:spPr>
          <a:xfrm>
            <a:off x="6206490" y="253746"/>
            <a:ext cx="2331720" cy="89154"/>
          </a:xfrm>
          <a:prstGeom prst="rect">
            <a:avLst/>
          </a:prstGeom>
          <a:noFill/>
          <a:ln/>
        </p:spPr>
        <p:txBody>
          <a:bodyPr wrap="square" lIns="0" tIns="0" rIns="0" bIns="0" rtlCol="0" anchor="ctr"/>
          <a:lstStyle/>
          <a:p>
            <a:pPr algn="ctr"/>
            <a:r>
              <a:rPr lang="en-US" sz="555" b="1" dirty="0">
                <a:solidFill>
                  <a:srgbClr val="17365D"/>
                </a:solidFill>
              </a:rPr>
              <a:t>HIGH-QUALITY PRACTICE: Relational + Predictable</a:t>
            </a:r>
            <a:endParaRPr lang="en-US" sz="555" dirty="0"/>
          </a:p>
        </p:txBody>
      </p:sp>
      <p:sp>
        <p:nvSpPr>
          <p:cNvPr id="17" name="Text 15"/>
          <p:cNvSpPr/>
          <p:nvPr/>
        </p:nvSpPr>
        <p:spPr>
          <a:xfrm>
            <a:off x="377190" y="4924044"/>
            <a:ext cx="4114800" cy="82296"/>
          </a:xfrm>
          <a:prstGeom prst="rect">
            <a:avLst/>
          </a:prstGeom>
          <a:noFill/>
          <a:ln/>
        </p:spPr>
        <p:txBody>
          <a:bodyPr wrap="square" lIns="0" tIns="0" rIns="0" bIns="0" rtlCol="0" anchor="ctr"/>
          <a:lstStyle/>
          <a:p>
            <a:r>
              <a:rPr lang="en-US" sz="525" dirty="0">
                <a:solidFill>
                  <a:srgbClr val="85929B"/>
                </a:solidFill>
              </a:rPr>
              <a:t>8  |  YMCA GENERAL ASSEMBLY LEARNING ZONE</a:t>
            </a:r>
            <a:endParaRPr lang="en-US" sz="52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02870" cy="5143500"/>
          </a:xfrm>
          <a:prstGeom prst="rect">
            <a:avLst/>
          </a:prstGeom>
          <a:solidFill>
            <a:srgbClr val="0089D0"/>
          </a:solidFill>
          <a:ln w="12700">
            <a:solidFill>
              <a:srgbClr val="0089D0"/>
            </a:solidFill>
            <a:prstDash val="solid"/>
          </a:ln>
        </p:spPr>
        <p:txBody>
          <a:bodyPr/>
          <a:lstStyle/>
          <a:p>
            <a:endParaRPr lang="en-US"/>
          </a:p>
        </p:txBody>
      </p:sp>
      <p:sp>
        <p:nvSpPr>
          <p:cNvPr id="3" name="Text 1"/>
          <p:cNvSpPr/>
          <p:nvPr/>
        </p:nvSpPr>
        <p:spPr>
          <a:xfrm>
            <a:off x="377190" y="192024"/>
            <a:ext cx="3429000" cy="137160"/>
          </a:xfrm>
          <a:prstGeom prst="rect">
            <a:avLst/>
          </a:prstGeom>
          <a:noFill/>
          <a:ln/>
        </p:spPr>
        <p:txBody>
          <a:bodyPr wrap="square" lIns="0" tIns="0" rIns="0" bIns="0" rtlCol="0" anchor="ctr"/>
          <a:lstStyle/>
          <a:p>
            <a:r>
              <a:rPr lang="en-US" sz="675" b="1" kern="0" spc="75" dirty="0">
                <a:solidFill>
                  <a:srgbClr val="0089D0"/>
                </a:solidFill>
              </a:rPr>
              <a:t>SHIFT 3  |  EMBED CONNECTION EVERYWHERE</a:t>
            </a:r>
            <a:endParaRPr lang="en-US" sz="675" dirty="0"/>
          </a:p>
        </p:txBody>
      </p:sp>
      <p:sp>
        <p:nvSpPr>
          <p:cNvPr id="4" name="Text 2"/>
          <p:cNvSpPr/>
          <p:nvPr/>
        </p:nvSpPr>
        <p:spPr>
          <a:xfrm>
            <a:off x="377190" y="425196"/>
            <a:ext cx="8298180" cy="377190"/>
          </a:xfrm>
          <a:prstGeom prst="rect">
            <a:avLst/>
          </a:prstGeom>
          <a:noFill/>
          <a:ln/>
        </p:spPr>
        <p:txBody>
          <a:bodyPr wrap="square" lIns="0" tIns="0" rIns="0" bIns="0" rtlCol="0" anchor="ctr"/>
          <a:lstStyle/>
          <a:p>
            <a:r>
              <a:rPr lang="en-US" sz="1875" b="1" dirty="0">
                <a:solidFill>
                  <a:srgbClr val="17365D"/>
                </a:solidFill>
              </a:rPr>
              <a:t>Fixed programs → Responsive models</a:t>
            </a:r>
            <a:endParaRPr lang="en-US" sz="1875" dirty="0"/>
          </a:p>
        </p:txBody>
      </p:sp>
      <p:sp>
        <p:nvSpPr>
          <p:cNvPr id="5" name="Shape 3"/>
          <p:cNvSpPr/>
          <p:nvPr/>
        </p:nvSpPr>
        <p:spPr>
          <a:xfrm>
            <a:off x="514350" y="994410"/>
            <a:ext cx="2366010" cy="3086100"/>
          </a:xfrm>
          <a:prstGeom prst="roundRect">
            <a:avLst/>
          </a:prstGeom>
          <a:solidFill>
            <a:srgbClr val="F1F5F7"/>
          </a:solidFill>
          <a:ln w="12700">
            <a:solidFill>
              <a:srgbClr val="D8E1E6"/>
            </a:solidFill>
            <a:prstDash val="solid"/>
          </a:ln>
        </p:spPr>
        <p:txBody>
          <a:bodyPr/>
          <a:lstStyle/>
          <a:p>
            <a:endParaRPr lang="en-US"/>
          </a:p>
        </p:txBody>
      </p:sp>
      <p:sp>
        <p:nvSpPr>
          <p:cNvPr id="6" name="Text 4"/>
          <p:cNvSpPr/>
          <p:nvPr/>
        </p:nvSpPr>
        <p:spPr>
          <a:xfrm>
            <a:off x="720090" y="1371600"/>
            <a:ext cx="1954530" cy="1920240"/>
          </a:xfrm>
          <a:prstGeom prst="rect">
            <a:avLst/>
          </a:prstGeom>
          <a:noFill/>
          <a:ln/>
        </p:spPr>
        <p:txBody>
          <a:bodyPr wrap="square" lIns="0" tIns="0" rIns="0" bIns="0" rtlCol="0" anchor="ctr"/>
          <a:lstStyle/>
          <a:p>
            <a:pPr marL="285750" indent="-285750" algn="ctr">
              <a:buFont typeface="Arial" panose="020B0604020202020204" pitchFamily="34" charset="0"/>
              <a:buChar char="•"/>
            </a:pPr>
            <a:r>
              <a:rPr lang="en-US" sz="1575" b="1" dirty="0">
                <a:solidFill>
                  <a:srgbClr val="66717A"/>
                </a:solidFill>
              </a:rPr>
              <a:t>A static menu of</a:t>
            </a:r>
            <a:r>
              <a:rPr lang="en-US" sz="1575" dirty="0"/>
              <a:t> </a:t>
            </a:r>
            <a:r>
              <a:rPr lang="en-US" sz="1575" b="1" dirty="0">
                <a:solidFill>
                  <a:srgbClr val="66717A"/>
                </a:solidFill>
              </a:rPr>
              <a:t>classes and schedules</a:t>
            </a:r>
            <a:endParaRPr lang="en-US" sz="1575" dirty="0"/>
          </a:p>
        </p:txBody>
      </p:sp>
      <p:sp>
        <p:nvSpPr>
          <p:cNvPr id="7" name="Text 5"/>
          <p:cNvSpPr/>
          <p:nvPr/>
        </p:nvSpPr>
        <p:spPr>
          <a:xfrm>
            <a:off x="3086100" y="2194560"/>
            <a:ext cx="480060" cy="342900"/>
          </a:xfrm>
          <a:prstGeom prst="rect">
            <a:avLst/>
          </a:prstGeom>
          <a:noFill/>
          <a:ln/>
        </p:spPr>
        <p:txBody>
          <a:bodyPr wrap="square" lIns="0" tIns="0" rIns="0" bIns="0" rtlCol="0" anchor="ctr"/>
          <a:lstStyle/>
          <a:p>
            <a:pPr algn="ctr"/>
            <a:r>
              <a:rPr lang="en-US" sz="2550" b="1" dirty="0">
                <a:solidFill>
                  <a:srgbClr val="F5A623"/>
                </a:solidFill>
              </a:rPr>
              <a:t>→</a:t>
            </a:r>
            <a:endParaRPr lang="en-US" sz="2550" dirty="0"/>
          </a:p>
        </p:txBody>
      </p:sp>
      <p:sp>
        <p:nvSpPr>
          <p:cNvPr id="8" name="Shape 6"/>
          <p:cNvSpPr/>
          <p:nvPr/>
        </p:nvSpPr>
        <p:spPr>
          <a:xfrm>
            <a:off x="3737610" y="994410"/>
            <a:ext cx="4800600" cy="3086100"/>
          </a:xfrm>
          <a:prstGeom prst="roundRect">
            <a:avLst/>
          </a:prstGeom>
          <a:solidFill>
            <a:srgbClr val="F5A623"/>
          </a:solidFill>
          <a:ln w="12700">
            <a:solidFill>
              <a:srgbClr val="F5A623"/>
            </a:solidFill>
            <a:prstDash val="solid"/>
          </a:ln>
        </p:spPr>
        <p:txBody>
          <a:bodyPr/>
          <a:lstStyle/>
          <a:p>
            <a:endParaRPr lang="en-US"/>
          </a:p>
        </p:txBody>
      </p:sp>
      <p:sp>
        <p:nvSpPr>
          <p:cNvPr id="9" name="Text 7"/>
          <p:cNvSpPr/>
          <p:nvPr/>
        </p:nvSpPr>
        <p:spPr>
          <a:xfrm>
            <a:off x="4011930" y="1268730"/>
            <a:ext cx="4251960" cy="240030"/>
          </a:xfrm>
          <a:prstGeom prst="rect">
            <a:avLst/>
          </a:prstGeom>
          <a:noFill/>
          <a:ln/>
        </p:spPr>
        <p:txBody>
          <a:bodyPr wrap="square" lIns="0" tIns="0" rIns="0" bIns="0" rtlCol="0" anchor="ctr"/>
          <a:lstStyle/>
          <a:p>
            <a:pPr algn="ctr"/>
            <a:r>
              <a:rPr lang="en-US" sz="1425" b="1" dirty="0">
                <a:solidFill>
                  <a:srgbClr val="FFFFFF"/>
                </a:solidFill>
              </a:rPr>
              <a:t>RESPONSIVE PROGRAM MODELS</a:t>
            </a:r>
            <a:endParaRPr lang="en-US" sz="1425" dirty="0"/>
          </a:p>
        </p:txBody>
      </p:sp>
      <p:sp>
        <p:nvSpPr>
          <p:cNvPr id="10" name="Text 8"/>
          <p:cNvSpPr/>
          <p:nvPr/>
        </p:nvSpPr>
        <p:spPr>
          <a:xfrm>
            <a:off x="4149090" y="1748790"/>
            <a:ext cx="3977640" cy="240030"/>
          </a:xfrm>
          <a:prstGeom prst="rect">
            <a:avLst/>
          </a:prstGeom>
          <a:noFill/>
          <a:ln/>
        </p:spPr>
        <p:txBody>
          <a:bodyPr wrap="square" lIns="0" tIns="0" rIns="0" bIns="0" rtlCol="0" anchor="ctr"/>
          <a:lstStyle/>
          <a:p>
            <a:r>
              <a:rPr lang="en-US" sz="1200" dirty="0">
                <a:solidFill>
                  <a:srgbClr val="FFFFFF"/>
                </a:solidFill>
              </a:rPr>
              <a:t>•  Multiple entry points</a:t>
            </a:r>
            <a:endParaRPr lang="en-US" sz="1200" dirty="0"/>
          </a:p>
        </p:txBody>
      </p:sp>
      <p:sp>
        <p:nvSpPr>
          <p:cNvPr id="11" name="Text 9"/>
          <p:cNvSpPr/>
          <p:nvPr/>
        </p:nvSpPr>
        <p:spPr>
          <a:xfrm>
            <a:off x="4149090" y="2125980"/>
            <a:ext cx="3977640" cy="240030"/>
          </a:xfrm>
          <a:prstGeom prst="rect">
            <a:avLst/>
          </a:prstGeom>
          <a:noFill/>
          <a:ln/>
        </p:spPr>
        <p:txBody>
          <a:bodyPr wrap="square" lIns="0" tIns="0" rIns="0" bIns="0" rtlCol="0" anchor="ctr"/>
          <a:lstStyle/>
          <a:p>
            <a:r>
              <a:rPr lang="en-US" sz="1200" dirty="0">
                <a:solidFill>
                  <a:srgbClr val="FFFFFF"/>
                </a:solidFill>
              </a:rPr>
              <a:t>•  Water safety linked to skill development</a:t>
            </a:r>
            <a:endParaRPr lang="en-US" sz="1200" dirty="0"/>
          </a:p>
        </p:txBody>
      </p:sp>
      <p:sp>
        <p:nvSpPr>
          <p:cNvPr id="12" name="Text 10"/>
          <p:cNvSpPr/>
          <p:nvPr/>
        </p:nvSpPr>
        <p:spPr>
          <a:xfrm>
            <a:off x="4149090" y="2503170"/>
            <a:ext cx="3977640" cy="240030"/>
          </a:xfrm>
          <a:prstGeom prst="rect">
            <a:avLst/>
          </a:prstGeom>
          <a:noFill/>
          <a:ln/>
        </p:spPr>
        <p:txBody>
          <a:bodyPr wrap="square" lIns="0" tIns="0" rIns="0" bIns="0" rtlCol="0" anchor="ctr"/>
          <a:lstStyle/>
          <a:p>
            <a:r>
              <a:rPr lang="en-US" sz="1200" dirty="0">
                <a:solidFill>
                  <a:srgbClr val="FFFFFF"/>
                </a:solidFill>
              </a:rPr>
              <a:t>•  Family and caregiver engagement</a:t>
            </a:r>
            <a:endParaRPr lang="en-US" sz="1200" dirty="0"/>
          </a:p>
        </p:txBody>
      </p:sp>
      <p:sp>
        <p:nvSpPr>
          <p:cNvPr id="13" name="Text 11"/>
          <p:cNvSpPr/>
          <p:nvPr/>
        </p:nvSpPr>
        <p:spPr>
          <a:xfrm>
            <a:off x="4149090" y="2880360"/>
            <a:ext cx="3977640" cy="240030"/>
          </a:xfrm>
          <a:prstGeom prst="rect">
            <a:avLst/>
          </a:prstGeom>
          <a:noFill/>
          <a:ln/>
        </p:spPr>
        <p:txBody>
          <a:bodyPr wrap="square" lIns="0" tIns="0" rIns="0" bIns="0" rtlCol="0" anchor="ctr"/>
          <a:lstStyle/>
          <a:p>
            <a:r>
              <a:rPr lang="en-US" sz="1200" dirty="0">
                <a:solidFill>
                  <a:srgbClr val="FFFFFF"/>
                </a:solidFill>
              </a:rPr>
              <a:t>•  Pathways into recreation and leadership</a:t>
            </a:r>
            <a:endParaRPr lang="en-US" sz="1200" dirty="0"/>
          </a:p>
        </p:txBody>
      </p:sp>
      <p:sp>
        <p:nvSpPr>
          <p:cNvPr id="14" name="Text 12"/>
          <p:cNvSpPr/>
          <p:nvPr/>
        </p:nvSpPr>
        <p:spPr>
          <a:xfrm>
            <a:off x="4149090" y="3257550"/>
            <a:ext cx="3977640" cy="240030"/>
          </a:xfrm>
          <a:prstGeom prst="rect">
            <a:avLst/>
          </a:prstGeom>
          <a:noFill/>
          <a:ln/>
        </p:spPr>
        <p:txBody>
          <a:bodyPr wrap="square" lIns="0" tIns="0" rIns="0" bIns="0" rtlCol="0" anchor="ctr"/>
          <a:lstStyle/>
          <a:p>
            <a:r>
              <a:rPr lang="en-US" sz="1200" dirty="0">
                <a:solidFill>
                  <a:srgbClr val="FFFFFF"/>
                </a:solidFill>
              </a:rPr>
              <a:t>•  Scheduling based on capacity and need</a:t>
            </a:r>
            <a:endParaRPr lang="en-US" sz="1200" dirty="0"/>
          </a:p>
        </p:txBody>
      </p:sp>
      <p:sp>
        <p:nvSpPr>
          <p:cNvPr id="15" name="Shape 13"/>
          <p:cNvSpPr/>
          <p:nvPr/>
        </p:nvSpPr>
        <p:spPr>
          <a:xfrm>
            <a:off x="6103620" y="171450"/>
            <a:ext cx="2537460" cy="260604"/>
          </a:xfrm>
          <a:prstGeom prst="roundRect">
            <a:avLst/>
          </a:prstGeom>
          <a:solidFill>
            <a:srgbClr val="EAF2F7"/>
          </a:solidFill>
          <a:ln w="12700">
            <a:solidFill>
              <a:srgbClr val="C9D9E3"/>
            </a:solidFill>
            <a:prstDash val="solid"/>
          </a:ln>
        </p:spPr>
        <p:txBody>
          <a:bodyPr/>
          <a:lstStyle/>
          <a:p>
            <a:endParaRPr lang="en-US"/>
          </a:p>
        </p:txBody>
      </p:sp>
      <p:sp>
        <p:nvSpPr>
          <p:cNvPr id="16" name="Text 14"/>
          <p:cNvSpPr/>
          <p:nvPr/>
        </p:nvSpPr>
        <p:spPr>
          <a:xfrm>
            <a:off x="6206490" y="253746"/>
            <a:ext cx="2331720" cy="89154"/>
          </a:xfrm>
          <a:prstGeom prst="rect">
            <a:avLst/>
          </a:prstGeom>
          <a:noFill/>
          <a:ln/>
        </p:spPr>
        <p:txBody>
          <a:bodyPr wrap="square" lIns="0" tIns="0" rIns="0" bIns="0" rtlCol="0" anchor="ctr"/>
          <a:lstStyle/>
          <a:p>
            <a:pPr algn="ctr"/>
            <a:r>
              <a:rPr lang="en-US" sz="555" b="1" dirty="0">
                <a:solidFill>
                  <a:srgbClr val="17365D"/>
                </a:solidFill>
              </a:rPr>
              <a:t>HIGH-QUALITY PRACTICE: Welcoming + Skill-centered</a:t>
            </a:r>
            <a:endParaRPr lang="en-US" sz="555" dirty="0"/>
          </a:p>
        </p:txBody>
      </p:sp>
      <p:sp>
        <p:nvSpPr>
          <p:cNvPr id="17" name="Text 15"/>
          <p:cNvSpPr/>
          <p:nvPr/>
        </p:nvSpPr>
        <p:spPr>
          <a:xfrm>
            <a:off x="377190" y="4924044"/>
            <a:ext cx="4114800" cy="82296"/>
          </a:xfrm>
          <a:prstGeom prst="rect">
            <a:avLst/>
          </a:prstGeom>
          <a:noFill/>
          <a:ln/>
        </p:spPr>
        <p:txBody>
          <a:bodyPr wrap="square" lIns="0" tIns="0" rIns="0" bIns="0" rtlCol="0" anchor="ctr"/>
          <a:lstStyle/>
          <a:p>
            <a:r>
              <a:rPr lang="en-US" sz="525" dirty="0">
                <a:solidFill>
                  <a:srgbClr val="85929B"/>
                </a:solidFill>
              </a:rPr>
              <a:t>9  |  YMCA GENERAL ASSEMBLY LEARNING ZONE</a:t>
            </a:r>
            <a:endParaRPr lang="en-US" sz="52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02870" cy="5143500"/>
          </a:xfrm>
          <a:prstGeom prst="rect">
            <a:avLst/>
          </a:prstGeom>
          <a:solidFill>
            <a:srgbClr val="0089D0"/>
          </a:solidFill>
          <a:ln w="12700">
            <a:solidFill>
              <a:srgbClr val="0089D0"/>
            </a:solidFill>
            <a:prstDash val="solid"/>
          </a:ln>
        </p:spPr>
        <p:txBody>
          <a:bodyPr/>
          <a:lstStyle/>
          <a:p>
            <a:endParaRPr lang="en-US"/>
          </a:p>
        </p:txBody>
      </p:sp>
      <p:sp>
        <p:nvSpPr>
          <p:cNvPr id="3" name="Text 1"/>
          <p:cNvSpPr/>
          <p:nvPr/>
        </p:nvSpPr>
        <p:spPr>
          <a:xfrm>
            <a:off x="377190" y="192024"/>
            <a:ext cx="3429000" cy="137160"/>
          </a:xfrm>
          <a:prstGeom prst="rect">
            <a:avLst/>
          </a:prstGeom>
          <a:noFill/>
          <a:ln/>
        </p:spPr>
        <p:txBody>
          <a:bodyPr wrap="square" lIns="0" tIns="0" rIns="0" bIns="0" rtlCol="0" anchor="ctr"/>
          <a:lstStyle/>
          <a:p>
            <a:r>
              <a:rPr lang="en-US" sz="675" b="1" kern="0" spc="75" dirty="0">
                <a:solidFill>
                  <a:srgbClr val="0089D0"/>
                </a:solidFill>
              </a:rPr>
              <a:t>SHIFT 4  |  CREATE CONNECTED SPACES</a:t>
            </a:r>
            <a:endParaRPr lang="en-US" sz="675" dirty="0"/>
          </a:p>
        </p:txBody>
      </p:sp>
      <p:sp>
        <p:nvSpPr>
          <p:cNvPr id="4" name="Text 2"/>
          <p:cNvSpPr/>
          <p:nvPr/>
        </p:nvSpPr>
        <p:spPr>
          <a:xfrm>
            <a:off x="377190" y="425196"/>
            <a:ext cx="8298180" cy="377190"/>
          </a:xfrm>
          <a:prstGeom prst="rect">
            <a:avLst/>
          </a:prstGeom>
          <a:noFill/>
          <a:ln/>
        </p:spPr>
        <p:txBody>
          <a:bodyPr wrap="square" lIns="0" tIns="0" rIns="0" bIns="0" rtlCol="0" anchor="ctr"/>
          <a:lstStyle/>
          <a:p>
            <a:r>
              <a:rPr lang="en-US" sz="1875" b="1" dirty="0">
                <a:solidFill>
                  <a:srgbClr val="17365D"/>
                </a:solidFill>
              </a:rPr>
              <a:t>Stand-alone technology → Layered systems</a:t>
            </a:r>
            <a:endParaRPr lang="en-US" sz="1875" dirty="0"/>
          </a:p>
        </p:txBody>
      </p:sp>
      <p:sp>
        <p:nvSpPr>
          <p:cNvPr id="5" name="Shape 3"/>
          <p:cNvSpPr/>
          <p:nvPr/>
        </p:nvSpPr>
        <p:spPr>
          <a:xfrm>
            <a:off x="514350" y="994410"/>
            <a:ext cx="2366010" cy="3086100"/>
          </a:xfrm>
          <a:prstGeom prst="roundRect">
            <a:avLst/>
          </a:prstGeom>
          <a:solidFill>
            <a:srgbClr val="F1F5F7"/>
          </a:solidFill>
          <a:ln w="12700">
            <a:solidFill>
              <a:srgbClr val="D8E1E6"/>
            </a:solidFill>
            <a:prstDash val="solid"/>
          </a:ln>
        </p:spPr>
        <p:txBody>
          <a:bodyPr/>
          <a:lstStyle/>
          <a:p>
            <a:endParaRPr lang="en-US"/>
          </a:p>
        </p:txBody>
      </p:sp>
      <p:sp>
        <p:nvSpPr>
          <p:cNvPr id="6" name="Text 4"/>
          <p:cNvSpPr/>
          <p:nvPr/>
        </p:nvSpPr>
        <p:spPr>
          <a:xfrm>
            <a:off x="720090" y="1371600"/>
            <a:ext cx="1954530" cy="1920240"/>
          </a:xfrm>
          <a:prstGeom prst="rect">
            <a:avLst/>
          </a:prstGeom>
          <a:noFill/>
          <a:ln/>
        </p:spPr>
        <p:txBody>
          <a:bodyPr wrap="square" lIns="0" tIns="0" rIns="0" bIns="0" rtlCol="0" anchor="ctr"/>
          <a:lstStyle/>
          <a:p>
            <a:pPr marL="285750" indent="-285750" algn="ctr">
              <a:buFont typeface="Arial" panose="020B0604020202020204" pitchFamily="34" charset="0"/>
              <a:buChar char="•"/>
            </a:pPr>
            <a:r>
              <a:rPr lang="en-US" sz="1575" b="1" dirty="0">
                <a:solidFill>
                  <a:srgbClr val="66717A"/>
                </a:solidFill>
              </a:rPr>
              <a:t>Purchase a tool</a:t>
            </a:r>
            <a:r>
              <a:rPr lang="en-US" sz="1575" dirty="0"/>
              <a:t> </a:t>
            </a:r>
            <a:r>
              <a:rPr lang="en-US" sz="1575" b="1" dirty="0">
                <a:solidFill>
                  <a:srgbClr val="66717A"/>
                </a:solidFill>
              </a:rPr>
              <a:t>without system integration</a:t>
            </a:r>
            <a:endParaRPr lang="en-US" sz="1575" dirty="0"/>
          </a:p>
        </p:txBody>
      </p:sp>
      <p:sp>
        <p:nvSpPr>
          <p:cNvPr id="7" name="Text 5"/>
          <p:cNvSpPr/>
          <p:nvPr/>
        </p:nvSpPr>
        <p:spPr>
          <a:xfrm>
            <a:off x="3086100" y="2194560"/>
            <a:ext cx="480060" cy="342900"/>
          </a:xfrm>
          <a:prstGeom prst="rect">
            <a:avLst/>
          </a:prstGeom>
          <a:noFill/>
          <a:ln/>
        </p:spPr>
        <p:txBody>
          <a:bodyPr wrap="square" lIns="0" tIns="0" rIns="0" bIns="0" rtlCol="0" anchor="ctr"/>
          <a:lstStyle/>
          <a:p>
            <a:pPr algn="ctr"/>
            <a:r>
              <a:rPr lang="en-US" sz="2550" b="1" dirty="0">
                <a:solidFill>
                  <a:srgbClr val="0089D0"/>
                </a:solidFill>
              </a:rPr>
              <a:t>→</a:t>
            </a:r>
            <a:endParaRPr lang="en-US" sz="2550" dirty="0"/>
          </a:p>
        </p:txBody>
      </p:sp>
      <p:sp>
        <p:nvSpPr>
          <p:cNvPr id="8" name="Shape 6"/>
          <p:cNvSpPr/>
          <p:nvPr/>
        </p:nvSpPr>
        <p:spPr>
          <a:xfrm>
            <a:off x="3737610" y="994410"/>
            <a:ext cx="4800600" cy="3086100"/>
          </a:xfrm>
          <a:prstGeom prst="roundRect">
            <a:avLst/>
          </a:prstGeom>
          <a:solidFill>
            <a:srgbClr val="0089D0"/>
          </a:solidFill>
          <a:ln w="12700">
            <a:solidFill>
              <a:srgbClr val="0089D0"/>
            </a:solidFill>
            <a:prstDash val="solid"/>
          </a:ln>
        </p:spPr>
        <p:txBody>
          <a:bodyPr/>
          <a:lstStyle/>
          <a:p>
            <a:endParaRPr lang="en-US"/>
          </a:p>
        </p:txBody>
      </p:sp>
      <p:sp>
        <p:nvSpPr>
          <p:cNvPr id="9" name="Text 7"/>
          <p:cNvSpPr/>
          <p:nvPr/>
        </p:nvSpPr>
        <p:spPr>
          <a:xfrm>
            <a:off x="4011930" y="1268730"/>
            <a:ext cx="4251960" cy="240030"/>
          </a:xfrm>
          <a:prstGeom prst="rect">
            <a:avLst/>
          </a:prstGeom>
          <a:noFill/>
          <a:ln/>
        </p:spPr>
        <p:txBody>
          <a:bodyPr wrap="square" lIns="0" tIns="0" rIns="0" bIns="0" rtlCol="0" anchor="ctr"/>
          <a:lstStyle/>
          <a:p>
            <a:pPr algn="ctr"/>
            <a:r>
              <a:rPr lang="en-US" sz="1425" b="1" dirty="0">
                <a:solidFill>
                  <a:srgbClr val="FFFFFF"/>
                </a:solidFill>
              </a:rPr>
              <a:t>LAYERED SAFETY &amp; TECHNOLOGY SYSTEMS</a:t>
            </a:r>
            <a:endParaRPr lang="en-US" sz="1425" dirty="0"/>
          </a:p>
        </p:txBody>
      </p:sp>
      <p:sp>
        <p:nvSpPr>
          <p:cNvPr id="10" name="Text 8"/>
          <p:cNvSpPr/>
          <p:nvPr/>
        </p:nvSpPr>
        <p:spPr>
          <a:xfrm>
            <a:off x="4149090" y="1748790"/>
            <a:ext cx="3977640" cy="240030"/>
          </a:xfrm>
          <a:prstGeom prst="rect">
            <a:avLst/>
          </a:prstGeom>
          <a:noFill/>
          <a:ln/>
        </p:spPr>
        <p:txBody>
          <a:bodyPr wrap="square" lIns="0" tIns="0" rIns="0" bIns="0" rtlCol="0" anchor="ctr"/>
          <a:lstStyle/>
          <a:p>
            <a:r>
              <a:rPr lang="en-US" sz="1200" dirty="0">
                <a:solidFill>
                  <a:srgbClr val="FFFFFF"/>
                </a:solidFill>
              </a:rPr>
              <a:t>•  Define the problem first</a:t>
            </a:r>
            <a:endParaRPr lang="en-US" sz="1200" dirty="0"/>
          </a:p>
        </p:txBody>
      </p:sp>
      <p:sp>
        <p:nvSpPr>
          <p:cNvPr id="11" name="Text 9"/>
          <p:cNvSpPr/>
          <p:nvPr/>
        </p:nvSpPr>
        <p:spPr>
          <a:xfrm>
            <a:off x="4149090" y="2125980"/>
            <a:ext cx="3977640" cy="240030"/>
          </a:xfrm>
          <a:prstGeom prst="rect">
            <a:avLst/>
          </a:prstGeom>
          <a:noFill/>
          <a:ln/>
        </p:spPr>
        <p:txBody>
          <a:bodyPr wrap="square" lIns="0" tIns="0" rIns="0" bIns="0" rtlCol="0" anchor="ctr"/>
          <a:lstStyle/>
          <a:p>
            <a:r>
              <a:rPr lang="en-US" sz="1200" dirty="0">
                <a:solidFill>
                  <a:srgbClr val="FFFFFF"/>
                </a:solidFill>
              </a:rPr>
              <a:t>•  Integrate tools into roles and procedures</a:t>
            </a:r>
            <a:endParaRPr lang="en-US" sz="1200" dirty="0"/>
          </a:p>
        </p:txBody>
      </p:sp>
      <p:sp>
        <p:nvSpPr>
          <p:cNvPr id="12" name="Text 10"/>
          <p:cNvSpPr/>
          <p:nvPr/>
        </p:nvSpPr>
        <p:spPr>
          <a:xfrm>
            <a:off x="4149090" y="2503170"/>
            <a:ext cx="3977640" cy="240030"/>
          </a:xfrm>
          <a:prstGeom prst="rect">
            <a:avLst/>
          </a:prstGeom>
          <a:noFill/>
          <a:ln/>
        </p:spPr>
        <p:txBody>
          <a:bodyPr wrap="square" lIns="0" tIns="0" rIns="0" bIns="0" rtlCol="0" anchor="ctr"/>
          <a:lstStyle/>
          <a:p>
            <a:r>
              <a:rPr lang="en-US" sz="1200" dirty="0">
                <a:solidFill>
                  <a:srgbClr val="FFFFFF"/>
                </a:solidFill>
              </a:rPr>
              <a:t>•  Train staff for routine and exception use</a:t>
            </a:r>
            <a:endParaRPr lang="en-US" sz="1200" dirty="0"/>
          </a:p>
        </p:txBody>
      </p:sp>
      <p:sp>
        <p:nvSpPr>
          <p:cNvPr id="13" name="Text 11"/>
          <p:cNvSpPr/>
          <p:nvPr/>
        </p:nvSpPr>
        <p:spPr>
          <a:xfrm>
            <a:off x="4149090" y="2880360"/>
            <a:ext cx="3977640" cy="240030"/>
          </a:xfrm>
          <a:prstGeom prst="rect">
            <a:avLst/>
          </a:prstGeom>
          <a:noFill/>
          <a:ln/>
        </p:spPr>
        <p:txBody>
          <a:bodyPr wrap="square" lIns="0" tIns="0" rIns="0" bIns="0" rtlCol="0" anchor="ctr"/>
          <a:lstStyle/>
          <a:p>
            <a:r>
              <a:rPr lang="en-US" sz="1200" dirty="0">
                <a:solidFill>
                  <a:srgbClr val="FFFFFF"/>
                </a:solidFill>
              </a:rPr>
              <a:t>•  Measure whether practice improves</a:t>
            </a:r>
            <a:endParaRPr lang="en-US" sz="1200" dirty="0"/>
          </a:p>
        </p:txBody>
      </p:sp>
      <p:sp>
        <p:nvSpPr>
          <p:cNvPr id="14" name="Text 12"/>
          <p:cNvSpPr/>
          <p:nvPr/>
        </p:nvSpPr>
        <p:spPr>
          <a:xfrm>
            <a:off x="4149090" y="3257550"/>
            <a:ext cx="3977640" cy="240030"/>
          </a:xfrm>
          <a:prstGeom prst="rect">
            <a:avLst/>
          </a:prstGeom>
          <a:noFill/>
          <a:ln/>
        </p:spPr>
        <p:txBody>
          <a:bodyPr wrap="square" lIns="0" tIns="0" rIns="0" bIns="0" rtlCol="0" anchor="ctr"/>
          <a:lstStyle/>
          <a:p>
            <a:r>
              <a:rPr lang="en-US" sz="1200" dirty="0">
                <a:solidFill>
                  <a:srgbClr val="FFFFFF"/>
                </a:solidFill>
              </a:rPr>
              <a:t>•  Maintain human judgment and attention</a:t>
            </a:r>
            <a:endParaRPr lang="en-US" sz="1200" dirty="0"/>
          </a:p>
        </p:txBody>
      </p:sp>
      <p:sp>
        <p:nvSpPr>
          <p:cNvPr id="15" name="Shape 13"/>
          <p:cNvSpPr/>
          <p:nvPr/>
        </p:nvSpPr>
        <p:spPr>
          <a:xfrm>
            <a:off x="6103620" y="171450"/>
            <a:ext cx="2537460" cy="260604"/>
          </a:xfrm>
          <a:prstGeom prst="roundRect">
            <a:avLst/>
          </a:prstGeom>
          <a:solidFill>
            <a:srgbClr val="EAF2F7"/>
          </a:solidFill>
          <a:ln w="12700">
            <a:solidFill>
              <a:srgbClr val="C9D9E3"/>
            </a:solidFill>
            <a:prstDash val="solid"/>
          </a:ln>
        </p:spPr>
        <p:txBody>
          <a:bodyPr/>
          <a:lstStyle/>
          <a:p>
            <a:endParaRPr lang="en-US"/>
          </a:p>
        </p:txBody>
      </p:sp>
      <p:sp>
        <p:nvSpPr>
          <p:cNvPr id="16" name="Text 14"/>
          <p:cNvSpPr/>
          <p:nvPr/>
        </p:nvSpPr>
        <p:spPr>
          <a:xfrm>
            <a:off x="6206490" y="253746"/>
            <a:ext cx="2331720" cy="89154"/>
          </a:xfrm>
          <a:prstGeom prst="rect">
            <a:avLst/>
          </a:prstGeom>
          <a:noFill/>
          <a:ln/>
        </p:spPr>
        <p:txBody>
          <a:bodyPr wrap="square" lIns="0" tIns="0" rIns="0" bIns="0" rtlCol="0" anchor="ctr"/>
          <a:lstStyle/>
          <a:p>
            <a:pPr algn="ctr"/>
            <a:r>
              <a:rPr lang="en-US" sz="555" b="1" dirty="0">
                <a:solidFill>
                  <a:srgbClr val="17365D"/>
                </a:solidFill>
              </a:rPr>
              <a:t>HIGH-QUALITY PRACTICE: Safe + Predictable</a:t>
            </a:r>
            <a:endParaRPr lang="en-US" sz="555" dirty="0"/>
          </a:p>
        </p:txBody>
      </p:sp>
      <p:sp>
        <p:nvSpPr>
          <p:cNvPr id="17" name="Text 15"/>
          <p:cNvSpPr/>
          <p:nvPr/>
        </p:nvSpPr>
        <p:spPr>
          <a:xfrm>
            <a:off x="377190" y="4924044"/>
            <a:ext cx="4114800" cy="82296"/>
          </a:xfrm>
          <a:prstGeom prst="rect">
            <a:avLst/>
          </a:prstGeom>
          <a:noFill/>
          <a:ln/>
        </p:spPr>
        <p:txBody>
          <a:bodyPr wrap="square" lIns="0" tIns="0" rIns="0" bIns="0" rtlCol="0" anchor="ctr"/>
          <a:lstStyle/>
          <a:p>
            <a:r>
              <a:rPr lang="en-US" sz="525" dirty="0">
                <a:solidFill>
                  <a:srgbClr val="85929B"/>
                </a:solidFill>
              </a:rPr>
              <a:t>10  |  YMCA GENERAL ASSEMBLY LEARNING ZONE</a:t>
            </a:r>
            <a:endParaRPr lang="en-US" sz="52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02870" cy="5143500"/>
          </a:xfrm>
          <a:prstGeom prst="rect">
            <a:avLst/>
          </a:prstGeom>
          <a:solidFill>
            <a:srgbClr val="0089D0"/>
          </a:solidFill>
          <a:ln w="12700">
            <a:solidFill>
              <a:srgbClr val="0089D0"/>
            </a:solidFill>
            <a:prstDash val="solid"/>
          </a:ln>
        </p:spPr>
        <p:txBody>
          <a:bodyPr/>
          <a:lstStyle/>
          <a:p>
            <a:endParaRPr lang="en-US"/>
          </a:p>
        </p:txBody>
      </p:sp>
      <p:sp>
        <p:nvSpPr>
          <p:cNvPr id="3" name="Text 1"/>
          <p:cNvSpPr/>
          <p:nvPr/>
        </p:nvSpPr>
        <p:spPr>
          <a:xfrm>
            <a:off x="377190" y="192024"/>
            <a:ext cx="3429000" cy="137160"/>
          </a:xfrm>
          <a:prstGeom prst="rect">
            <a:avLst/>
          </a:prstGeom>
          <a:noFill/>
          <a:ln/>
        </p:spPr>
        <p:txBody>
          <a:bodyPr wrap="square" lIns="0" tIns="0" rIns="0" bIns="0" rtlCol="0" anchor="ctr"/>
          <a:lstStyle/>
          <a:p>
            <a:r>
              <a:rPr lang="en-US" sz="675" b="1" kern="0" spc="75" dirty="0">
                <a:solidFill>
                  <a:srgbClr val="0089D0"/>
                </a:solidFill>
              </a:rPr>
              <a:t>SHIFT 5  |  PRACTICE CONNECTION SKILLS</a:t>
            </a:r>
            <a:endParaRPr lang="en-US" sz="675" dirty="0"/>
          </a:p>
        </p:txBody>
      </p:sp>
      <p:sp>
        <p:nvSpPr>
          <p:cNvPr id="4" name="Text 2"/>
          <p:cNvSpPr/>
          <p:nvPr/>
        </p:nvSpPr>
        <p:spPr>
          <a:xfrm>
            <a:off x="377190" y="425196"/>
            <a:ext cx="8298180" cy="377190"/>
          </a:xfrm>
          <a:prstGeom prst="rect">
            <a:avLst/>
          </a:prstGeom>
          <a:noFill/>
          <a:ln/>
        </p:spPr>
        <p:txBody>
          <a:bodyPr wrap="square" lIns="0" tIns="0" rIns="0" bIns="0" rtlCol="0" anchor="ctr"/>
          <a:lstStyle/>
          <a:p>
            <a:r>
              <a:rPr lang="en-US" sz="1875" b="1" dirty="0">
                <a:solidFill>
                  <a:srgbClr val="17365D"/>
                </a:solidFill>
              </a:rPr>
              <a:t>Annual review → Continuous improvement</a:t>
            </a:r>
            <a:endParaRPr lang="en-US" sz="1875" dirty="0"/>
          </a:p>
        </p:txBody>
      </p:sp>
      <p:sp>
        <p:nvSpPr>
          <p:cNvPr id="5" name="Shape 3"/>
          <p:cNvSpPr/>
          <p:nvPr/>
        </p:nvSpPr>
        <p:spPr>
          <a:xfrm>
            <a:off x="514350" y="994410"/>
            <a:ext cx="2366010" cy="3086100"/>
          </a:xfrm>
          <a:prstGeom prst="roundRect">
            <a:avLst/>
          </a:prstGeom>
          <a:solidFill>
            <a:srgbClr val="F1F5F7"/>
          </a:solidFill>
          <a:ln w="12700">
            <a:solidFill>
              <a:srgbClr val="D8E1E6"/>
            </a:solidFill>
            <a:prstDash val="solid"/>
          </a:ln>
        </p:spPr>
        <p:txBody>
          <a:bodyPr/>
          <a:lstStyle/>
          <a:p>
            <a:endParaRPr lang="en-US"/>
          </a:p>
        </p:txBody>
      </p:sp>
      <p:sp>
        <p:nvSpPr>
          <p:cNvPr id="6" name="Text 4"/>
          <p:cNvSpPr/>
          <p:nvPr/>
        </p:nvSpPr>
        <p:spPr>
          <a:xfrm>
            <a:off x="720090" y="1371600"/>
            <a:ext cx="1954530" cy="1920240"/>
          </a:xfrm>
          <a:prstGeom prst="rect">
            <a:avLst/>
          </a:prstGeom>
          <a:noFill/>
          <a:ln/>
        </p:spPr>
        <p:txBody>
          <a:bodyPr wrap="square" lIns="0" tIns="0" rIns="0" bIns="0" rtlCol="0" anchor="ctr"/>
          <a:lstStyle/>
          <a:p>
            <a:pPr algn="ctr"/>
            <a:r>
              <a:rPr lang="en-US" sz="1575" b="1" dirty="0">
                <a:solidFill>
                  <a:srgbClr val="66717A"/>
                </a:solidFill>
              </a:rPr>
              <a:t>One annual assessment</a:t>
            </a:r>
            <a:endParaRPr lang="en-US" sz="1575" dirty="0"/>
          </a:p>
          <a:p>
            <a:pPr algn="ctr"/>
            <a:r>
              <a:rPr lang="en-US" sz="1575" b="1" dirty="0">
                <a:solidFill>
                  <a:srgbClr val="66717A"/>
                </a:solidFill>
              </a:rPr>
              <a:t>or inspection</a:t>
            </a:r>
            <a:endParaRPr lang="en-US" sz="1575" dirty="0"/>
          </a:p>
        </p:txBody>
      </p:sp>
      <p:sp>
        <p:nvSpPr>
          <p:cNvPr id="7" name="Text 5"/>
          <p:cNvSpPr/>
          <p:nvPr/>
        </p:nvSpPr>
        <p:spPr>
          <a:xfrm>
            <a:off x="3086100" y="2194560"/>
            <a:ext cx="480060" cy="342900"/>
          </a:xfrm>
          <a:prstGeom prst="rect">
            <a:avLst/>
          </a:prstGeom>
          <a:noFill/>
          <a:ln/>
        </p:spPr>
        <p:txBody>
          <a:bodyPr wrap="square" lIns="0" tIns="0" rIns="0" bIns="0" rtlCol="0" anchor="ctr"/>
          <a:lstStyle/>
          <a:p>
            <a:pPr algn="ctr"/>
            <a:r>
              <a:rPr lang="en-US" sz="2550" b="1" dirty="0">
                <a:solidFill>
                  <a:srgbClr val="00A896"/>
                </a:solidFill>
              </a:rPr>
              <a:t>→</a:t>
            </a:r>
            <a:endParaRPr lang="en-US" sz="2550" dirty="0"/>
          </a:p>
        </p:txBody>
      </p:sp>
      <p:sp>
        <p:nvSpPr>
          <p:cNvPr id="8" name="Shape 6"/>
          <p:cNvSpPr/>
          <p:nvPr/>
        </p:nvSpPr>
        <p:spPr>
          <a:xfrm>
            <a:off x="3737610" y="994410"/>
            <a:ext cx="4800600" cy="3086100"/>
          </a:xfrm>
          <a:prstGeom prst="roundRect">
            <a:avLst/>
          </a:prstGeom>
          <a:solidFill>
            <a:srgbClr val="00A896"/>
          </a:solidFill>
          <a:ln w="12700">
            <a:solidFill>
              <a:srgbClr val="00A896"/>
            </a:solidFill>
            <a:prstDash val="solid"/>
          </a:ln>
        </p:spPr>
        <p:txBody>
          <a:bodyPr/>
          <a:lstStyle/>
          <a:p>
            <a:endParaRPr lang="en-US"/>
          </a:p>
        </p:txBody>
      </p:sp>
      <p:sp>
        <p:nvSpPr>
          <p:cNvPr id="9" name="Text 7"/>
          <p:cNvSpPr/>
          <p:nvPr/>
        </p:nvSpPr>
        <p:spPr>
          <a:xfrm>
            <a:off x="4011930" y="1268730"/>
            <a:ext cx="4251960" cy="240030"/>
          </a:xfrm>
          <a:prstGeom prst="rect">
            <a:avLst/>
          </a:prstGeom>
          <a:noFill/>
          <a:ln/>
        </p:spPr>
        <p:txBody>
          <a:bodyPr wrap="square" lIns="0" tIns="0" rIns="0" bIns="0" rtlCol="0" anchor="ctr"/>
          <a:lstStyle/>
          <a:p>
            <a:pPr algn="ctr"/>
            <a:r>
              <a:rPr lang="en-US" sz="1425" b="1" dirty="0">
                <a:solidFill>
                  <a:srgbClr val="FFFFFF"/>
                </a:solidFill>
              </a:rPr>
              <a:t>CONTINUOUS IMPROVEMENT</a:t>
            </a:r>
            <a:endParaRPr lang="en-US" sz="1425" dirty="0"/>
          </a:p>
        </p:txBody>
      </p:sp>
      <p:sp>
        <p:nvSpPr>
          <p:cNvPr id="10" name="Text 8"/>
          <p:cNvSpPr/>
          <p:nvPr/>
        </p:nvSpPr>
        <p:spPr>
          <a:xfrm>
            <a:off x="4149090" y="1748790"/>
            <a:ext cx="3977640" cy="240030"/>
          </a:xfrm>
          <a:prstGeom prst="rect">
            <a:avLst/>
          </a:prstGeom>
          <a:noFill/>
          <a:ln/>
        </p:spPr>
        <p:txBody>
          <a:bodyPr wrap="square" lIns="0" tIns="0" rIns="0" bIns="0" rtlCol="0" anchor="ctr"/>
          <a:lstStyle/>
          <a:p>
            <a:r>
              <a:rPr lang="en-US" sz="1200" dirty="0">
                <a:solidFill>
                  <a:srgbClr val="FFFFFF"/>
                </a:solidFill>
              </a:rPr>
              <a:t>•  </a:t>
            </a:r>
            <a:r>
              <a:rPr lang="en-US" sz="1200" b="1" dirty="0">
                <a:solidFill>
                  <a:srgbClr val="FFFFFF"/>
                </a:solidFill>
              </a:rPr>
              <a:t>Assess</a:t>
            </a:r>
            <a:r>
              <a:rPr lang="en-US" sz="1200" dirty="0">
                <a:solidFill>
                  <a:srgbClr val="FFFFFF"/>
                </a:solidFill>
              </a:rPr>
              <a:t> using multiple signals</a:t>
            </a:r>
            <a:endParaRPr lang="en-US" sz="1200" dirty="0"/>
          </a:p>
        </p:txBody>
      </p:sp>
      <p:sp>
        <p:nvSpPr>
          <p:cNvPr id="11" name="Text 9"/>
          <p:cNvSpPr/>
          <p:nvPr/>
        </p:nvSpPr>
        <p:spPr>
          <a:xfrm>
            <a:off x="4149090" y="2125980"/>
            <a:ext cx="3977640" cy="240030"/>
          </a:xfrm>
          <a:prstGeom prst="rect">
            <a:avLst/>
          </a:prstGeom>
          <a:noFill/>
          <a:ln/>
        </p:spPr>
        <p:txBody>
          <a:bodyPr wrap="square" lIns="0" tIns="0" rIns="0" bIns="0" rtlCol="0" anchor="ctr"/>
          <a:lstStyle/>
          <a:p>
            <a:r>
              <a:rPr lang="en-US" sz="1200" dirty="0">
                <a:solidFill>
                  <a:srgbClr val="FFFFFF"/>
                </a:solidFill>
              </a:rPr>
              <a:t>•  </a:t>
            </a:r>
            <a:r>
              <a:rPr lang="en-US" sz="1200" b="1" dirty="0">
                <a:solidFill>
                  <a:srgbClr val="FFFFFF"/>
                </a:solidFill>
              </a:rPr>
              <a:t>Prioritize</a:t>
            </a:r>
            <a:r>
              <a:rPr lang="en-US" sz="1200" dirty="0">
                <a:solidFill>
                  <a:srgbClr val="FFFFFF"/>
                </a:solidFill>
              </a:rPr>
              <a:t> a manageable number of actions</a:t>
            </a:r>
            <a:endParaRPr lang="en-US" sz="1200" dirty="0"/>
          </a:p>
        </p:txBody>
      </p:sp>
      <p:sp>
        <p:nvSpPr>
          <p:cNvPr id="12" name="Text 10"/>
          <p:cNvSpPr/>
          <p:nvPr/>
        </p:nvSpPr>
        <p:spPr>
          <a:xfrm>
            <a:off x="4149090" y="2503170"/>
            <a:ext cx="3977640" cy="240030"/>
          </a:xfrm>
          <a:prstGeom prst="rect">
            <a:avLst/>
          </a:prstGeom>
          <a:noFill/>
          <a:ln/>
        </p:spPr>
        <p:txBody>
          <a:bodyPr wrap="square" lIns="0" tIns="0" rIns="0" bIns="0" rtlCol="0" anchor="ctr"/>
          <a:lstStyle/>
          <a:p>
            <a:r>
              <a:rPr lang="en-US" sz="1200" dirty="0">
                <a:solidFill>
                  <a:srgbClr val="FFFFFF"/>
                </a:solidFill>
              </a:rPr>
              <a:t>•  </a:t>
            </a:r>
            <a:r>
              <a:rPr lang="en-US" sz="1200" b="1" dirty="0">
                <a:solidFill>
                  <a:srgbClr val="FFFFFF"/>
                </a:solidFill>
              </a:rPr>
              <a:t>Assign</a:t>
            </a:r>
            <a:r>
              <a:rPr lang="en-US" sz="1200" dirty="0">
                <a:solidFill>
                  <a:srgbClr val="FFFFFF"/>
                </a:solidFill>
              </a:rPr>
              <a:t> ownership and timelines</a:t>
            </a:r>
            <a:endParaRPr lang="en-US" sz="1200" dirty="0"/>
          </a:p>
        </p:txBody>
      </p:sp>
      <p:sp>
        <p:nvSpPr>
          <p:cNvPr id="13" name="Text 11"/>
          <p:cNvSpPr/>
          <p:nvPr/>
        </p:nvSpPr>
        <p:spPr>
          <a:xfrm>
            <a:off x="4149090" y="2880360"/>
            <a:ext cx="3977640" cy="240030"/>
          </a:xfrm>
          <a:prstGeom prst="rect">
            <a:avLst/>
          </a:prstGeom>
          <a:noFill/>
          <a:ln/>
        </p:spPr>
        <p:txBody>
          <a:bodyPr wrap="square" lIns="0" tIns="0" rIns="0" bIns="0" rtlCol="0" anchor="ctr"/>
          <a:lstStyle/>
          <a:p>
            <a:r>
              <a:rPr lang="en-US" sz="1200" dirty="0">
                <a:solidFill>
                  <a:srgbClr val="FFFFFF"/>
                </a:solidFill>
              </a:rPr>
              <a:t>•  </a:t>
            </a:r>
            <a:r>
              <a:rPr lang="en-US" sz="1200" b="1" dirty="0">
                <a:solidFill>
                  <a:srgbClr val="FFFFFF"/>
                </a:solidFill>
              </a:rPr>
              <a:t>Monitor</a:t>
            </a:r>
            <a:r>
              <a:rPr lang="en-US" sz="1200" dirty="0">
                <a:solidFill>
                  <a:srgbClr val="FFFFFF"/>
                </a:solidFill>
              </a:rPr>
              <a:t> whether practice changes</a:t>
            </a:r>
            <a:endParaRPr lang="en-US" sz="1200" dirty="0"/>
          </a:p>
        </p:txBody>
      </p:sp>
      <p:sp>
        <p:nvSpPr>
          <p:cNvPr id="14" name="Text 12"/>
          <p:cNvSpPr/>
          <p:nvPr/>
        </p:nvSpPr>
        <p:spPr>
          <a:xfrm>
            <a:off x="4149090" y="3257550"/>
            <a:ext cx="3977640" cy="240030"/>
          </a:xfrm>
          <a:prstGeom prst="rect">
            <a:avLst/>
          </a:prstGeom>
          <a:noFill/>
          <a:ln/>
        </p:spPr>
        <p:txBody>
          <a:bodyPr wrap="square" lIns="0" tIns="0" rIns="0" bIns="0" rtlCol="0" anchor="ctr"/>
          <a:lstStyle/>
          <a:p>
            <a:r>
              <a:rPr lang="en-US" sz="1200" dirty="0">
                <a:solidFill>
                  <a:srgbClr val="FFFFFF"/>
                </a:solidFill>
              </a:rPr>
              <a:t>•  </a:t>
            </a:r>
            <a:r>
              <a:rPr lang="en-US" sz="1200" b="1" dirty="0">
                <a:solidFill>
                  <a:srgbClr val="FFFFFF"/>
                </a:solidFill>
              </a:rPr>
              <a:t>Adjust</a:t>
            </a:r>
            <a:r>
              <a:rPr lang="en-US" sz="1200" dirty="0">
                <a:solidFill>
                  <a:srgbClr val="FFFFFF"/>
                </a:solidFill>
              </a:rPr>
              <a:t> based on learning</a:t>
            </a:r>
            <a:endParaRPr lang="en-US" sz="1200" dirty="0"/>
          </a:p>
        </p:txBody>
      </p:sp>
      <p:sp>
        <p:nvSpPr>
          <p:cNvPr id="15" name="Shape 13"/>
          <p:cNvSpPr/>
          <p:nvPr/>
        </p:nvSpPr>
        <p:spPr>
          <a:xfrm>
            <a:off x="6103620" y="171450"/>
            <a:ext cx="2537460" cy="260604"/>
          </a:xfrm>
          <a:prstGeom prst="roundRect">
            <a:avLst/>
          </a:prstGeom>
          <a:solidFill>
            <a:srgbClr val="EAF2F7"/>
          </a:solidFill>
          <a:ln w="12700">
            <a:solidFill>
              <a:srgbClr val="C9D9E3"/>
            </a:solidFill>
            <a:prstDash val="solid"/>
          </a:ln>
        </p:spPr>
        <p:txBody>
          <a:bodyPr/>
          <a:lstStyle/>
          <a:p>
            <a:endParaRPr lang="en-US"/>
          </a:p>
        </p:txBody>
      </p:sp>
      <p:sp>
        <p:nvSpPr>
          <p:cNvPr id="16" name="Text 14"/>
          <p:cNvSpPr/>
          <p:nvPr/>
        </p:nvSpPr>
        <p:spPr>
          <a:xfrm>
            <a:off x="6206490" y="253746"/>
            <a:ext cx="2331720" cy="89154"/>
          </a:xfrm>
          <a:prstGeom prst="rect">
            <a:avLst/>
          </a:prstGeom>
          <a:noFill/>
          <a:ln/>
        </p:spPr>
        <p:txBody>
          <a:bodyPr wrap="square" lIns="0" tIns="0" rIns="0" bIns="0" rtlCol="0" anchor="ctr"/>
          <a:lstStyle/>
          <a:p>
            <a:pPr algn="ctr"/>
            <a:r>
              <a:rPr lang="en-US" sz="555" b="1" dirty="0">
                <a:solidFill>
                  <a:srgbClr val="17365D"/>
                </a:solidFill>
              </a:rPr>
              <a:t>HIGH-QUALITY PRACTICE: Skill-centered + Predictable</a:t>
            </a:r>
            <a:endParaRPr lang="en-US" sz="555" dirty="0"/>
          </a:p>
        </p:txBody>
      </p:sp>
      <p:sp>
        <p:nvSpPr>
          <p:cNvPr id="17" name="Text 15"/>
          <p:cNvSpPr/>
          <p:nvPr/>
        </p:nvSpPr>
        <p:spPr>
          <a:xfrm>
            <a:off x="377190" y="4924044"/>
            <a:ext cx="4114800" cy="82296"/>
          </a:xfrm>
          <a:prstGeom prst="rect">
            <a:avLst/>
          </a:prstGeom>
          <a:noFill/>
          <a:ln/>
        </p:spPr>
        <p:txBody>
          <a:bodyPr wrap="square" lIns="0" tIns="0" rIns="0" bIns="0" rtlCol="0" anchor="ctr"/>
          <a:lstStyle/>
          <a:p>
            <a:r>
              <a:rPr lang="en-US" sz="525" dirty="0">
                <a:solidFill>
                  <a:srgbClr val="85929B"/>
                </a:solidFill>
              </a:rPr>
              <a:t>11  |  YMCA GENERAL ASSEMBLY LEARNING ZONE</a:t>
            </a:r>
            <a:endParaRPr lang="en-US" sz="52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02870" cy="5143500"/>
          </a:xfrm>
          <a:prstGeom prst="rect">
            <a:avLst/>
          </a:prstGeom>
          <a:solidFill>
            <a:srgbClr val="0089D0"/>
          </a:solidFill>
          <a:ln w="12700">
            <a:solidFill>
              <a:srgbClr val="0089D0"/>
            </a:solidFill>
            <a:prstDash val="solid"/>
          </a:ln>
        </p:spPr>
        <p:txBody>
          <a:bodyPr/>
          <a:lstStyle/>
          <a:p>
            <a:endParaRPr lang="en-US"/>
          </a:p>
        </p:txBody>
      </p:sp>
      <p:sp>
        <p:nvSpPr>
          <p:cNvPr id="3" name="Text 1"/>
          <p:cNvSpPr/>
          <p:nvPr/>
        </p:nvSpPr>
        <p:spPr>
          <a:xfrm>
            <a:off x="377189" y="192024"/>
            <a:ext cx="5647829" cy="45719"/>
          </a:xfrm>
          <a:prstGeom prst="rect">
            <a:avLst/>
          </a:prstGeom>
          <a:noFill/>
          <a:ln/>
        </p:spPr>
        <p:txBody>
          <a:bodyPr wrap="square" lIns="0" tIns="0" rIns="0" bIns="0" rtlCol="0" anchor="ctr"/>
          <a:lstStyle/>
          <a:p>
            <a:r>
              <a:rPr lang="en-US" sz="1200" b="1" kern="0" spc="75" dirty="0">
                <a:solidFill>
                  <a:schemeClr val="accent4">
                    <a:lumMod val="75000"/>
                  </a:schemeClr>
                </a:solidFill>
              </a:rPr>
              <a:t>STRENGTHENING AQUATICS: AUDIENCE ACTIVATION</a:t>
            </a:r>
            <a:endParaRPr lang="en-US" sz="1200" dirty="0">
              <a:solidFill>
                <a:schemeClr val="accent4">
                  <a:lumMod val="75000"/>
                </a:schemeClr>
              </a:solidFill>
            </a:endParaRPr>
          </a:p>
        </p:txBody>
      </p:sp>
      <p:sp>
        <p:nvSpPr>
          <p:cNvPr id="4" name="Text 2"/>
          <p:cNvSpPr/>
          <p:nvPr/>
        </p:nvSpPr>
        <p:spPr>
          <a:xfrm>
            <a:off x="342900" y="318897"/>
            <a:ext cx="8298180" cy="377190"/>
          </a:xfrm>
          <a:prstGeom prst="rect">
            <a:avLst/>
          </a:prstGeom>
          <a:noFill/>
          <a:ln/>
        </p:spPr>
        <p:txBody>
          <a:bodyPr wrap="square" lIns="0" tIns="0" rIns="0" bIns="0" rtlCol="0" anchor="ctr"/>
          <a:lstStyle/>
          <a:p>
            <a:r>
              <a:rPr lang="en-US" sz="1875" b="1" dirty="0">
                <a:solidFill>
                  <a:schemeClr val="accent4"/>
                </a:solidFill>
              </a:rPr>
              <a:t>CHOOSE YOUR STARTING POINT</a:t>
            </a:r>
            <a:endParaRPr lang="en-US" sz="1875" dirty="0">
              <a:solidFill>
                <a:schemeClr val="accent4"/>
              </a:solidFill>
            </a:endParaRPr>
          </a:p>
        </p:txBody>
      </p:sp>
      <p:sp>
        <p:nvSpPr>
          <p:cNvPr id="5" name="Shape 3"/>
          <p:cNvSpPr/>
          <p:nvPr/>
        </p:nvSpPr>
        <p:spPr>
          <a:xfrm>
            <a:off x="411480" y="1371600"/>
            <a:ext cx="1563624" cy="994410"/>
          </a:xfrm>
          <a:prstGeom prst="roundRect">
            <a:avLst>
              <a:gd name="adj" fmla="val 4138"/>
            </a:avLst>
          </a:prstGeom>
          <a:solidFill>
            <a:srgbClr val="ED1C24"/>
          </a:solidFill>
          <a:ln w="12700">
            <a:solidFill>
              <a:srgbClr val="ED1C24"/>
            </a:solidFill>
            <a:prstDash val="solid"/>
          </a:ln>
        </p:spPr>
        <p:txBody>
          <a:bodyPr/>
          <a:lstStyle/>
          <a:p>
            <a:endParaRPr lang="en-US"/>
          </a:p>
        </p:txBody>
      </p:sp>
      <p:sp>
        <p:nvSpPr>
          <p:cNvPr id="6" name="Text 4"/>
          <p:cNvSpPr/>
          <p:nvPr/>
        </p:nvSpPr>
        <p:spPr>
          <a:xfrm>
            <a:off x="514350" y="1495044"/>
            <a:ext cx="1357884" cy="192024"/>
          </a:xfrm>
          <a:prstGeom prst="rect">
            <a:avLst/>
          </a:prstGeom>
          <a:noFill/>
          <a:ln/>
        </p:spPr>
        <p:txBody>
          <a:bodyPr wrap="square" lIns="0" tIns="0" rIns="0" bIns="0" rtlCol="0" anchor="ctr"/>
          <a:lstStyle/>
          <a:p>
            <a:pPr algn="ctr"/>
            <a:r>
              <a:rPr lang="en-US" sz="1050" b="1" dirty="0">
                <a:solidFill>
                  <a:srgbClr val="FFFFFF"/>
                </a:solidFill>
              </a:rPr>
              <a:t>SAFETY CULTURE</a:t>
            </a:r>
            <a:endParaRPr lang="en-US" sz="1050" dirty="0"/>
          </a:p>
        </p:txBody>
      </p:sp>
      <p:sp>
        <p:nvSpPr>
          <p:cNvPr id="7" name="Text 5"/>
          <p:cNvSpPr/>
          <p:nvPr/>
        </p:nvSpPr>
        <p:spPr>
          <a:xfrm>
            <a:off x="534924" y="1817370"/>
            <a:ext cx="1316736" cy="445770"/>
          </a:xfrm>
          <a:prstGeom prst="rect">
            <a:avLst/>
          </a:prstGeom>
          <a:noFill/>
          <a:ln/>
        </p:spPr>
        <p:txBody>
          <a:bodyPr wrap="square" lIns="0" tIns="0" rIns="0" bIns="0" rtlCol="0" anchor="ctr"/>
          <a:lstStyle/>
          <a:p>
            <a:pPr algn="ctr"/>
            <a:endParaRPr lang="en-US" sz="1050" dirty="0"/>
          </a:p>
        </p:txBody>
      </p:sp>
      <p:sp>
        <p:nvSpPr>
          <p:cNvPr id="8" name="Shape 6"/>
          <p:cNvSpPr/>
          <p:nvPr/>
        </p:nvSpPr>
        <p:spPr>
          <a:xfrm>
            <a:off x="2180844" y="1357311"/>
            <a:ext cx="1563624" cy="994410"/>
          </a:xfrm>
          <a:prstGeom prst="roundRect">
            <a:avLst>
              <a:gd name="adj" fmla="val 4138"/>
            </a:avLst>
          </a:prstGeom>
          <a:solidFill>
            <a:srgbClr val="92278F"/>
          </a:solidFill>
          <a:ln w="12700">
            <a:solidFill>
              <a:srgbClr val="92278F"/>
            </a:solidFill>
            <a:prstDash val="solid"/>
          </a:ln>
        </p:spPr>
        <p:txBody>
          <a:bodyPr/>
          <a:lstStyle/>
          <a:p>
            <a:endParaRPr lang="en-US"/>
          </a:p>
        </p:txBody>
      </p:sp>
      <p:sp>
        <p:nvSpPr>
          <p:cNvPr id="9" name="Text 7"/>
          <p:cNvSpPr/>
          <p:nvPr/>
        </p:nvSpPr>
        <p:spPr>
          <a:xfrm>
            <a:off x="2242566" y="1495044"/>
            <a:ext cx="1357884" cy="192024"/>
          </a:xfrm>
          <a:prstGeom prst="rect">
            <a:avLst/>
          </a:prstGeom>
          <a:noFill/>
          <a:ln/>
        </p:spPr>
        <p:txBody>
          <a:bodyPr wrap="square" lIns="0" tIns="0" rIns="0" bIns="0" rtlCol="0" anchor="ctr"/>
          <a:lstStyle/>
          <a:p>
            <a:pPr algn="ctr"/>
            <a:r>
              <a:rPr lang="en-US" sz="1050" b="1" dirty="0">
                <a:solidFill>
                  <a:srgbClr val="FFFFFF"/>
                </a:solidFill>
              </a:rPr>
              <a:t>WORKFORCE PATHWAY</a:t>
            </a:r>
            <a:endParaRPr lang="en-US" sz="1050" dirty="0"/>
          </a:p>
        </p:txBody>
      </p:sp>
      <p:sp>
        <p:nvSpPr>
          <p:cNvPr id="10" name="Text 8"/>
          <p:cNvSpPr/>
          <p:nvPr/>
        </p:nvSpPr>
        <p:spPr>
          <a:xfrm>
            <a:off x="2263140" y="1817370"/>
            <a:ext cx="1316736" cy="445770"/>
          </a:xfrm>
          <a:prstGeom prst="rect">
            <a:avLst/>
          </a:prstGeom>
          <a:noFill/>
          <a:ln/>
        </p:spPr>
        <p:txBody>
          <a:bodyPr wrap="square" lIns="0" tIns="0" rIns="0" bIns="0" rtlCol="0" anchor="ctr"/>
          <a:lstStyle/>
          <a:p>
            <a:pPr algn="ctr"/>
            <a:endParaRPr lang="en-US" sz="1050" dirty="0"/>
          </a:p>
        </p:txBody>
      </p:sp>
      <p:sp>
        <p:nvSpPr>
          <p:cNvPr id="11" name="Shape 9"/>
          <p:cNvSpPr/>
          <p:nvPr/>
        </p:nvSpPr>
        <p:spPr>
          <a:xfrm>
            <a:off x="3867912" y="1371600"/>
            <a:ext cx="1563624" cy="994410"/>
          </a:xfrm>
          <a:prstGeom prst="roundRect">
            <a:avLst>
              <a:gd name="adj" fmla="val 4138"/>
            </a:avLst>
          </a:prstGeom>
          <a:solidFill>
            <a:srgbClr val="F5A623"/>
          </a:solidFill>
          <a:ln w="12700">
            <a:solidFill>
              <a:srgbClr val="F5A623"/>
            </a:solidFill>
            <a:prstDash val="solid"/>
          </a:ln>
        </p:spPr>
        <p:txBody>
          <a:bodyPr/>
          <a:lstStyle/>
          <a:p>
            <a:endParaRPr lang="en-US"/>
          </a:p>
        </p:txBody>
      </p:sp>
      <p:sp>
        <p:nvSpPr>
          <p:cNvPr id="12" name="Text 10"/>
          <p:cNvSpPr/>
          <p:nvPr/>
        </p:nvSpPr>
        <p:spPr>
          <a:xfrm>
            <a:off x="3970782" y="1495044"/>
            <a:ext cx="1357884" cy="192024"/>
          </a:xfrm>
          <a:prstGeom prst="rect">
            <a:avLst/>
          </a:prstGeom>
          <a:noFill/>
          <a:ln/>
        </p:spPr>
        <p:txBody>
          <a:bodyPr wrap="square" lIns="0" tIns="0" rIns="0" bIns="0" rtlCol="0" anchor="ctr"/>
          <a:lstStyle/>
          <a:p>
            <a:pPr algn="ctr"/>
            <a:r>
              <a:rPr lang="en-US" sz="1050" b="1" dirty="0">
                <a:solidFill>
                  <a:srgbClr val="FFFFFF"/>
                </a:solidFill>
              </a:rPr>
              <a:t>PROGRAM DELIVERY</a:t>
            </a:r>
            <a:endParaRPr lang="en-US" sz="1050" dirty="0"/>
          </a:p>
        </p:txBody>
      </p:sp>
      <p:sp>
        <p:nvSpPr>
          <p:cNvPr id="13" name="Text 11"/>
          <p:cNvSpPr/>
          <p:nvPr/>
        </p:nvSpPr>
        <p:spPr>
          <a:xfrm>
            <a:off x="3991356" y="1817370"/>
            <a:ext cx="1316736" cy="445770"/>
          </a:xfrm>
          <a:prstGeom prst="rect">
            <a:avLst/>
          </a:prstGeom>
          <a:noFill/>
          <a:ln/>
        </p:spPr>
        <p:txBody>
          <a:bodyPr wrap="square" lIns="0" tIns="0" rIns="0" bIns="0" rtlCol="0" anchor="ctr"/>
          <a:lstStyle/>
          <a:p>
            <a:pPr algn="ctr"/>
            <a:endParaRPr lang="en-US" sz="1050" dirty="0"/>
          </a:p>
        </p:txBody>
      </p:sp>
      <p:sp>
        <p:nvSpPr>
          <p:cNvPr id="14" name="Shape 12"/>
          <p:cNvSpPr/>
          <p:nvPr/>
        </p:nvSpPr>
        <p:spPr>
          <a:xfrm>
            <a:off x="5596128" y="1371600"/>
            <a:ext cx="1563624" cy="994410"/>
          </a:xfrm>
          <a:prstGeom prst="roundRect">
            <a:avLst>
              <a:gd name="adj" fmla="val 4138"/>
            </a:avLst>
          </a:prstGeom>
          <a:solidFill>
            <a:srgbClr val="0089D0"/>
          </a:solidFill>
          <a:ln w="12700">
            <a:solidFill>
              <a:srgbClr val="0089D0"/>
            </a:solidFill>
            <a:prstDash val="solid"/>
          </a:ln>
        </p:spPr>
        <p:txBody>
          <a:bodyPr/>
          <a:lstStyle/>
          <a:p>
            <a:endParaRPr lang="en-US"/>
          </a:p>
        </p:txBody>
      </p:sp>
      <p:sp>
        <p:nvSpPr>
          <p:cNvPr id="15" name="Text 13"/>
          <p:cNvSpPr/>
          <p:nvPr/>
        </p:nvSpPr>
        <p:spPr>
          <a:xfrm>
            <a:off x="5698998" y="1495044"/>
            <a:ext cx="1357884" cy="192024"/>
          </a:xfrm>
          <a:prstGeom prst="rect">
            <a:avLst/>
          </a:prstGeom>
          <a:noFill/>
          <a:ln/>
        </p:spPr>
        <p:txBody>
          <a:bodyPr wrap="square" lIns="0" tIns="0" rIns="0" bIns="0" rtlCol="0" anchor="ctr"/>
          <a:lstStyle/>
          <a:p>
            <a:pPr algn="ctr"/>
            <a:r>
              <a:rPr lang="en-US" sz="1050" b="1" dirty="0">
                <a:solidFill>
                  <a:srgbClr val="FFFFFF"/>
                </a:solidFill>
              </a:rPr>
              <a:t>PURPOSEFUL TECHNOLOGY</a:t>
            </a:r>
            <a:endParaRPr lang="en-US" sz="1050" dirty="0"/>
          </a:p>
        </p:txBody>
      </p:sp>
      <p:sp>
        <p:nvSpPr>
          <p:cNvPr id="16" name="Text 14"/>
          <p:cNvSpPr/>
          <p:nvPr/>
        </p:nvSpPr>
        <p:spPr>
          <a:xfrm>
            <a:off x="5719572" y="1817370"/>
            <a:ext cx="1316736" cy="445770"/>
          </a:xfrm>
          <a:prstGeom prst="rect">
            <a:avLst/>
          </a:prstGeom>
          <a:noFill/>
          <a:ln/>
        </p:spPr>
        <p:txBody>
          <a:bodyPr wrap="square" lIns="0" tIns="0" rIns="0" bIns="0" rtlCol="0" anchor="ctr"/>
          <a:lstStyle/>
          <a:p>
            <a:pPr algn="ctr"/>
            <a:endParaRPr lang="en-US" sz="1050" dirty="0"/>
          </a:p>
        </p:txBody>
      </p:sp>
      <p:sp>
        <p:nvSpPr>
          <p:cNvPr id="17" name="Shape 15"/>
          <p:cNvSpPr/>
          <p:nvPr/>
        </p:nvSpPr>
        <p:spPr>
          <a:xfrm>
            <a:off x="7324344" y="1371600"/>
            <a:ext cx="1563624" cy="994410"/>
          </a:xfrm>
          <a:prstGeom prst="roundRect">
            <a:avLst>
              <a:gd name="adj" fmla="val 4138"/>
            </a:avLst>
          </a:prstGeom>
          <a:solidFill>
            <a:srgbClr val="00A896"/>
          </a:solidFill>
          <a:ln w="12700">
            <a:solidFill>
              <a:srgbClr val="00A896"/>
            </a:solidFill>
            <a:prstDash val="solid"/>
          </a:ln>
        </p:spPr>
        <p:txBody>
          <a:bodyPr/>
          <a:lstStyle/>
          <a:p>
            <a:endParaRPr lang="en-US"/>
          </a:p>
        </p:txBody>
      </p:sp>
      <p:sp>
        <p:nvSpPr>
          <p:cNvPr id="18" name="Text 16"/>
          <p:cNvSpPr/>
          <p:nvPr/>
        </p:nvSpPr>
        <p:spPr>
          <a:xfrm>
            <a:off x="7427214" y="1495044"/>
            <a:ext cx="1357884" cy="192024"/>
          </a:xfrm>
          <a:prstGeom prst="rect">
            <a:avLst/>
          </a:prstGeom>
          <a:noFill/>
          <a:ln/>
        </p:spPr>
        <p:txBody>
          <a:bodyPr wrap="square" lIns="0" tIns="0" rIns="0" bIns="0" rtlCol="0" anchor="ctr"/>
          <a:lstStyle/>
          <a:p>
            <a:pPr algn="ctr"/>
            <a:r>
              <a:rPr lang="en-US" sz="1050" b="1" dirty="0">
                <a:solidFill>
                  <a:srgbClr val="FFFFFF"/>
                </a:solidFill>
              </a:rPr>
              <a:t>CONTINUOUS IMPROVEMENT</a:t>
            </a:r>
            <a:endParaRPr lang="en-US" sz="1050" dirty="0"/>
          </a:p>
        </p:txBody>
      </p:sp>
      <p:sp>
        <p:nvSpPr>
          <p:cNvPr id="19" name="Text 17"/>
          <p:cNvSpPr/>
          <p:nvPr/>
        </p:nvSpPr>
        <p:spPr>
          <a:xfrm>
            <a:off x="7447788" y="1817370"/>
            <a:ext cx="1316736" cy="445770"/>
          </a:xfrm>
          <a:prstGeom prst="rect">
            <a:avLst/>
          </a:prstGeom>
          <a:noFill/>
          <a:ln/>
        </p:spPr>
        <p:txBody>
          <a:bodyPr wrap="square" lIns="0" tIns="0" rIns="0" bIns="0" rtlCol="0" anchor="ctr"/>
          <a:lstStyle/>
          <a:p>
            <a:pPr algn="ctr"/>
            <a:endParaRPr lang="en-US" sz="1050" dirty="0"/>
          </a:p>
        </p:txBody>
      </p:sp>
      <p:sp>
        <p:nvSpPr>
          <p:cNvPr id="20" name="Text 18"/>
          <p:cNvSpPr/>
          <p:nvPr/>
        </p:nvSpPr>
        <p:spPr>
          <a:xfrm>
            <a:off x="768096" y="2915041"/>
            <a:ext cx="1371600" cy="205740"/>
          </a:xfrm>
          <a:prstGeom prst="rect">
            <a:avLst/>
          </a:prstGeom>
          <a:noFill/>
          <a:ln/>
        </p:spPr>
        <p:txBody>
          <a:bodyPr wrap="square" lIns="0" tIns="0" rIns="0" bIns="0" rtlCol="0" anchor="ctr"/>
          <a:lstStyle/>
          <a:p>
            <a:r>
              <a:rPr lang="en-US" sz="1125" b="1" dirty="0">
                <a:solidFill>
                  <a:srgbClr val="0089D0"/>
                </a:solidFill>
              </a:rPr>
              <a:t>TURN + TALK</a:t>
            </a:r>
            <a:endParaRPr lang="en-US" sz="1125" dirty="0"/>
          </a:p>
        </p:txBody>
      </p:sp>
      <p:sp>
        <p:nvSpPr>
          <p:cNvPr id="21" name="Text 19"/>
          <p:cNvSpPr/>
          <p:nvPr/>
        </p:nvSpPr>
        <p:spPr>
          <a:xfrm>
            <a:off x="2194560" y="2983230"/>
            <a:ext cx="5829300" cy="308610"/>
          </a:xfrm>
          <a:prstGeom prst="rect">
            <a:avLst/>
          </a:prstGeom>
          <a:noFill/>
          <a:ln/>
        </p:spPr>
        <p:txBody>
          <a:bodyPr wrap="square" lIns="0" tIns="0" rIns="0" bIns="0" rtlCol="0" anchor="ctr"/>
          <a:lstStyle/>
          <a:p>
            <a:r>
              <a:rPr lang="en-US" sz="1650" b="1" dirty="0">
                <a:solidFill>
                  <a:srgbClr val="17365D"/>
                </a:solidFill>
              </a:rPr>
              <a:t>What is one action your Y could take in the next 90 days?</a:t>
            </a:r>
            <a:endParaRPr lang="en-US" sz="1650" dirty="0"/>
          </a:p>
        </p:txBody>
      </p:sp>
      <p:sp>
        <p:nvSpPr>
          <p:cNvPr id="22" name="Text 20"/>
          <p:cNvSpPr/>
          <p:nvPr/>
        </p:nvSpPr>
        <p:spPr>
          <a:xfrm>
            <a:off x="822960" y="3737610"/>
            <a:ext cx="7475220" cy="274320"/>
          </a:xfrm>
          <a:prstGeom prst="rect">
            <a:avLst/>
          </a:prstGeom>
          <a:noFill/>
          <a:ln/>
        </p:spPr>
        <p:txBody>
          <a:bodyPr wrap="square" lIns="0" tIns="0" rIns="0" bIns="0" rtlCol="0" anchor="ctr"/>
          <a:lstStyle/>
          <a:p>
            <a:pPr algn="ctr"/>
            <a:r>
              <a:rPr lang="en-US" sz="1275" dirty="0">
                <a:solidFill>
                  <a:srgbClr val="66717A"/>
                </a:solidFill>
              </a:rPr>
              <a:t>Why is this the right starting point?  </a:t>
            </a:r>
          </a:p>
          <a:p>
            <a:pPr algn="ctr"/>
            <a:r>
              <a:rPr lang="en-US" sz="1275" dirty="0">
                <a:solidFill>
                  <a:srgbClr val="66717A"/>
                </a:solidFill>
              </a:rPr>
              <a:t>What would progress look like?</a:t>
            </a:r>
            <a:endParaRPr lang="en-US" sz="1275" dirty="0"/>
          </a:p>
        </p:txBody>
      </p:sp>
      <p:sp>
        <p:nvSpPr>
          <p:cNvPr id="23" name="Text 21"/>
          <p:cNvSpPr/>
          <p:nvPr/>
        </p:nvSpPr>
        <p:spPr>
          <a:xfrm>
            <a:off x="377190" y="4924044"/>
            <a:ext cx="4114800" cy="82296"/>
          </a:xfrm>
          <a:prstGeom prst="rect">
            <a:avLst/>
          </a:prstGeom>
          <a:noFill/>
          <a:ln/>
        </p:spPr>
        <p:txBody>
          <a:bodyPr wrap="square" lIns="0" tIns="0" rIns="0" bIns="0" rtlCol="0" anchor="ctr"/>
          <a:lstStyle/>
          <a:p>
            <a:r>
              <a:rPr lang="en-US" sz="525" dirty="0">
                <a:solidFill>
                  <a:srgbClr val="85929B"/>
                </a:solidFill>
              </a:rPr>
              <a:t>12  |  YMCA GENERAL ASSEMBLY LEARNING ZONE</a:t>
            </a:r>
            <a:endParaRPr lang="en-US" sz="52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AD7CA2-5945-AA65-5C1A-B206EDCC8DFF}"/>
              </a:ext>
            </a:extLst>
          </p:cNvPr>
          <p:cNvPicPr>
            <a:picLocks noChangeAspect="1"/>
          </p:cNvPicPr>
          <p:nvPr/>
        </p:nvPicPr>
        <p:blipFill>
          <a:blip r:embed="rId3"/>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98759D88-26E9-B4D6-4504-594AABD6B1B2}"/>
              </a:ext>
            </a:extLst>
          </p:cNvPr>
          <p:cNvSpPr txBox="1">
            <a:spLocks/>
          </p:cNvSpPr>
          <p:nvPr/>
        </p:nvSpPr>
        <p:spPr bwMode="black">
          <a:xfrm>
            <a:off x="1484768" y="1526363"/>
            <a:ext cx="6174898"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000" kern="0" dirty="0"/>
              <a:t>The Future of Aquatics</a:t>
            </a:r>
            <a:br>
              <a:rPr lang="en-US" sz="3000" kern="0" dirty="0"/>
            </a:br>
            <a:r>
              <a:rPr lang="en-US" dirty="0"/>
              <a:t>Safer. Smarter.</a:t>
            </a:r>
            <a:r>
              <a:rPr lang="en-US" b="0" dirty="0"/>
              <a:t>​</a:t>
            </a:r>
          </a:p>
          <a:p>
            <a:r>
              <a:rPr lang="en-US" dirty="0"/>
              <a:t>More connected.</a:t>
            </a:r>
            <a:r>
              <a:rPr lang="en-US" b="0" dirty="0"/>
              <a:t>​</a:t>
            </a:r>
          </a:p>
          <a:p>
            <a:endParaRPr lang="en-US" sz="1400" b="0" dirty="0"/>
          </a:p>
          <a:p>
            <a:pPr marL="342900" indent="-342900">
              <a:buFont typeface="Wingdings" panose="05000000000000000000" pitchFamily="2" charset="2"/>
              <a:buChar char="ü"/>
            </a:pPr>
            <a:r>
              <a:rPr lang="en-US" sz="1400" b="0" dirty="0"/>
              <a:t>Prioritize safety culture</a:t>
            </a:r>
          </a:p>
          <a:p>
            <a:pPr marL="342900" indent="-342900">
              <a:buFont typeface="Wingdings" panose="05000000000000000000" pitchFamily="2" charset="2"/>
              <a:buChar char="ü"/>
            </a:pPr>
            <a:r>
              <a:rPr lang="en-US" sz="1400" b="0" dirty="0"/>
              <a:t>Develop workforce pathways</a:t>
            </a:r>
          </a:p>
          <a:p>
            <a:pPr marL="342900" indent="-342900">
              <a:buFont typeface="Wingdings" panose="05000000000000000000" pitchFamily="2" charset="2"/>
              <a:buChar char="ü"/>
            </a:pPr>
            <a:r>
              <a:rPr lang="en-US" sz="1400" b="0" dirty="0"/>
              <a:t>Ensure high-quality programming occurs</a:t>
            </a:r>
          </a:p>
          <a:p>
            <a:pPr marL="342900" indent="-342900">
              <a:buFont typeface="Wingdings" panose="05000000000000000000" pitchFamily="2" charset="2"/>
              <a:buChar char="ü"/>
            </a:pPr>
            <a:r>
              <a:rPr lang="en-US" sz="1400" b="0" dirty="0"/>
              <a:t>Use technology strategically</a:t>
            </a:r>
          </a:p>
          <a:p>
            <a:pPr marL="342900" indent="-342900">
              <a:buFont typeface="Wingdings" panose="05000000000000000000" pitchFamily="2" charset="2"/>
              <a:buChar char="ü"/>
            </a:pPr>
            <a:r>
              <a:rPr lang="en-US" sz="1400" b="0" dirty="0"/>
              <a:t>Commit to continuous improvement through use of self-assessment and OEA Practice Area Continua</a:t>
            </a:r>
          </a:p>
          <a:p>
            <a:endParaRPr lang="en-US" sz="3000" kern="0" dirty="0"/>
          </a:p>
        </p:txBody>
      </p:sp>
    </p:spTree>
    <p:extLst>
      <p:ext uri="{BB962C8B-B14F-4D97-AF65-F5344CB8AC3E}">
        <p14:creationId xmlns:p14="http://schemas.microsoft.com/office/powerpoint/2010/main" val="1371326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660A2-3D28-D730-57B3-1B96317F9BA5}"/>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78B54BB3-388A-8BD0-9662-73906111F1C9}"/>
              </a:ext>
            </a:extLst>
          </p:cNvPr>
          <p:cNvPicPr>
            <a:picLocks noChangeAspect="1"/>
          </p:cNvPicPr>
          <p:nvPr/>
        </p:nvPicPr>
        <p:blipFill>
          <a:blip r:embed="rId3"/>
          <a:srcRect/>
          <a:stretch/>
        </p:blipFill>
        <p:spPr>
          <a:xfrm>
            <a:off x="-57869" y="0"/>
            <a:ext cx="9134474" cy="5138142"/>
          </a:xfrm>
          <a:prstGeom prst="rect">
            <a:avLst/>
          </a:prstGeom>
        </p:spPr>
      </p:pic>
      <p:sp>
        <p:nvSpPr>
          <p:cNvPr id="6" name="Title 5">
            <a:extLst>
              <a:ext uri="{FF2B5EF4-FFF2-40B4-BE49-F238E27FC236}">
                <a16:creationId xmlns:a16="http://schemas.microsoft.com/office/drawing/2014/main" id="{51043B5C-E725-7C7E-1A1E-59C680EEB665}"/>
              </a:ext>
            </a:extLst>
          </p:cNvPr>
          <p:cNvSpPr>
            <a:spLocks noGrp="1"/>
          </p:cNvSpPr>
          <p:nvPr>
            <p:ph type="title"/>
          </p:nvPr>
        </p:nvSpPr>
        <p:spPr>
          <a:xfrm>
            <a:off x="366200" y="289083"/>
            <a:ext cx="7484374" cy="922637"/>
          </a:xfrm>
        </p:spPr>
        <p:txBody>
          <a:bodyPr/>
          <a:lstStyle/>
          <a:p>
            <a: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t>Reflect</a:t>
            </a: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0060AF"/>
                </a:solidFill>
                <a:latin typeface="Verdana" panose="020B0604030504040204" pitchFamily="34" charset="0"/>
                <a:ea typeface="Verdana" panose="020B0604030504040204" pitchFamily="34" charset="0"/>
                <a:cs typeface="Verdana" panose="020B0604030504040204" pitchFamily="34" charset="0"/>
              </a:rPr>
              <a:t>What is one decision your Y could make differently in the next 90 days?</a:t>
            </a:r>
            <a:endParaRPr lang="en-US" sz="20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07514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352E0-4C55-53F2-8C56-579E9687BFCB}"/>
              </a:ext>
            </a:extLst>
          </p:cNvPr>
          <p:cNvSpPr>
            <a:spLocks noGrp="1"/>
          </p:cNvSpPr>
          <p:nvPr>
            <p:ph type="title"/>
          </p:nvPr>
        </p:nvSpPr>
        <p:spPr/>
        <p:txBody>
          <a:bodyPr/>
          <a:lstStyle/>
          <a:p>
            <a:r>
              <a:rPr lang="en-US" dirty="0"/>
              <a:t>Sign up for the Aquatic safety Self-Assessment now</a:t>
            </a:r>
          </a:p>
        </p:txBody>
      </p:sp>
      <p:sp>
        <p:nvSpPr>
          <p:cNvPr id="7" name="Text Placeholder 6">
            <a:extLst>
              <a:ext uri="{FF2B5EF4-FFF2-40B4-BE49-F238E27FC236}">
                <a16:creationId xmlns:a16="http://schemas.microsoft.com/office/drawing/2014/main" id="{29084242-926D-7B4E-5A39-139F2267946E}"/>
              </a:ext>
            </a:extLst>
          </p:cNvPr>
          <p:cNvSpPr>
            <a:spLocks noGrp="1"/>
          </p:cNvSpPr>
          <p:nvPr>
            <p:ph type="body" idx="1"/>
          </p:nvPr>
        </p:nvSpPr>
        <p:spPr>
          <a:xfrm>
            <a:off x="457200" y="2119312"/>
            <a:ext cx="4040188" cy="154781"/>
          </a:xfrm>
        </p:spPr>
        <p:txBody>
          <a:bodyPr/>
          <a:lstStyle/>
          <a:p>
            <a:r>
              <a:rPr lang="en-US" sz="1000" dirty="0"/>
              <a:t>"It's not about checking a box or looking for problems. It's about taking a fresh look at your aquatics operation, understanding industry standards and best practices, and identifying opportunities for continuous improvement," </a:t>
            </a:r>
            <a:r>
              <a:rPr lang="en-US" sz="1000" b="0" dirty="0"/>
              <a:t>Chrissy Fandel, Executive Director of Drowning Prevention at YMCA of Greater Richmond</a:t>
            </a:r>
          </a:p>
        </p:txBody>
      </p:sp>
      <p:pic>
        <p:nvPicPr>
          <p:cNvPr id="11" name="Content Placeholder 10">
            <a:extLst>
              <a:ext uri="{FF2B5EF4-FFF2-40B4-BE49-F238E27FC236}">
                <a16:creationId xmlns:a16="http://schemas.microsoft.com/office/drawing/2014/main" id="{A4683015-465A-13BF-070C-637FBF8C3051}"/>
              </a:ext>
            </a:extLst>
          </p:cNvPr>
          <p:cNvPicPr>
            <a:picLocks noGrp="1" noChangeAspect="1"/>
          </p:cNvPicPr>
          <p:nvPr>
            <p:ph sz="half" idx="2"/>
          </p:nvPr>
        </p:nvPicPr>
        <p:blipFill>
          <a:blip r:embed="rId2"/>
          <a:stretch>
            <a:fillRect/>
          </a:stretch>
        </p:blipFill>
        <p:spPr bwMode="black">
          <a:xfrm>
            <a:off x="834231" y="2761027"/>
            <a:ext cx="3143306" cy="1833595"/>
          </a:xfrm>
          <a:prstGeom prst="rect">
            <a:avLst/>
          </a:prstGeom>
          <a:noFill/>
          <a:ln w="9525">
            <a:noFill/>
            <a:miter lim="800000"/>
            <a:headEnd/>
            <a:tailEnd/>
          </a:ln>
        </p:spPr>
      </p:pic>
      <p:sp>
        <p:nvSpPr>
          <p:cNvPr id="8" name="Text Placeholder 7">
            <a:extLst>
              <a:ext uri="{FF2B5EF4-FFF2-40B4-BE49-F238E27FC236}">
                <a16:creationId xmlns:a16="http://schemas.microsoft.com/office/drawing/2014/main" id="{E0831500-C803-C35E-79E8-7A6D7BF67245}"/>
              </a:ext>
            </a:extLst>
          </p:cNvPr>
          <p:cNvSpPr>
            <a:spLocks noGrp="1"/>
          </p:cNvSpPr>
          <p:nvPr>
            <p:ph type="body" sz="quarter" idx="3"/>
          </p:nvPr>
        </p:nvSpPr>
        <p:spPr/>
        <p:txBody>
          <a:bodyPr/>
          <a:lstStyle/>
          <a:p>
            <a:r>
              <a:rPr lang="en-US" dirty="0"/>
              <a:t>Join the September 21 Cohort</a:t>
            </a:r>
          </a:p>
          <a:p>
            <a:endParaRPr lang="en-US" dirty="0"/>
          </a:p>
        </p:txBody>
      </p:sp>
      <p:pic>
        <p:nvPicPr>
          <p:cNvPr id="13" name="Content Placeholder 12">
            <a:extLst>
              <a:ext uri="{FF2B5EF4-FFF2-40B4-BE49-F238E27FC236}">
                <a16:creationId xmlns:a16="http://schemas.microsoft.com/office/drawing/2014/main" id="{67C17A5B-3F8A-8595-5F53-CFB132A44CC1}"/>
              </a:ext>
            </a:extLst>
          </p:cNvPr>
          <p:cNvPicPr>
            <a:picLocks noGrp="1" noChangeAspect="1"/>
          </p:cNvPicPr>
          <p:nvPr>
            <p:ph sz="quarter" idx="4"/>
          </p:nvPr>
        </p:nvPicPr>
        <p:blipFill>
          <a:blip r:embed="rId3"/>
          <a:stretch>
            <a:fillRect/>
          </a:stretch>
        </p:blipFill>
        <p:spPr bwMode="black">
          <a:xfrm>
            <a:off x="5129213" y="1477370"/>
            <a:ext cx="2936926" cy="3500299"/>
          </a:xfrm>
          <a:prstGeom prst="rect">
            <a:avLst/>
          </a:prstGeom>
          <a:noFill/>
          <a:ln w="9525">
            <a:noFill/>
            <a:miter lim="800000"/>
            <a:headEnd/>
            <a:tailEnd/>
          </a:ln>
        </p:spPr>
      </p:pic>
      <p:sp>
        <p:nvSpPr>
          <p:cNvPr id="4" name="Slide Number Placeholder 3">
            <a:extLst>
              <a:ext uri="{FF2B5EF4-FFF2-40B4-BE49-F238E27FC236}">
                <a16:creationId xmlns:a16="http://schemas.microsoft.com/office/drawing/2014/main" id="{4F173AC1-B4B6-0FC2-6B21-885026997365}"/>
              </a:ext>
            </a:extLst>
          </p:cNvPr>
          <p:cNvSpPr>
            <a:spLocks noGrp="1"/>
          </p:cNvSpPr>
          <p:nvPr>
            <p:ph type="sldNum" sz="quarter" idx="10"/>
          </p:nvPr>
        </p:nvSpPr>
        <p:spPr/>
        <p:txBody>
          <a:bodyPr/>
          <a:lstStyle/>
          <a:p>
            <a:pPr>
              <a:defRPr/>
            </a:pPr>
            <a:fld id="{DD7D3D9F-483B-4D2E-9546-1BB0A0DE023F}" type="slidenum">
              <a:rPr lang="en-US" smtClean="0"/>
              <a:pPr>
                <a:defRPr/>
              </a:pPr>
              <a:t>16</a:t>
            </a:fld>
            <a:endParaRPr lang="en-US" dirty="0"/>
          </a:p>
        </p:txBody>
      </p:sp>
    </p:spTree>
    <p:extLst>
      <p:ext uri="{BB962C8B-B14F-4D97-AF65-F5344CB8AC3E}">
        <p14:creationId xmlns:p14="http://schemas.microsoft.com/office/powerpoint/2010/main" val="2172997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106B757-DD95-B264-D303-14102766D8E0}"/>
              </a:ext>
            </a:extLst>
          </p:cNvPr>
          <p:cNvPicPr>
            <a:picLocks noChangeAspect="1"/>
          </p:cNvPicPr>
          <p:nvPr/>
        </p:nvPicPr>
        <p:blipFill>
          <a:blip r:embed="rId2"/>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246D8DC7-C6A3-345F-98E4-297DF5B51EC4}"/>
              </a:ext>
            </a:extLst>
          </p:cNvPr>
          <p:cNvSpPr txBox="1">
            <a:spLocks/>
          </p:cNvSpPr>
          <p:nvPr/>
        </p:nvSpPr>
        <p:spPr bwMode="black">
          <a:xfrm>
            <a:off x="1683944" y="1555440"/>
            <a:ext cx="6437015" cy="10163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5000" kern="0" dirty="0"/>
              <a:t>THANK YOU</a:t>
            </a:r>
          </a:p>
        </p:txBody>
      </p:sp>
      <p:sp>
        <p:nvSpPr>
          <p:cNvPr id="8" name="Title 5">
            <a:extLst>
              <a:ext uri="{FF2B5EF4-FFF2-40B4-BE49-F238E27FC236}">
                <a16:creationId xmlns:a16="http://schemas.microsoft.com/office/drawing/2014/main" id="{C10611CB-3ED6-E27D-2B94-5BF49F3D8128}"/>
              </a:ext>
            </a:extLst>
          </p:cNvPr>
          <p:cNvSpPr txBox="1">
            <a:spLocks/>
          </p:cNvSpPr>
          <p:nvPr/>
        </p:nvSpPr>
        <p:spPr bwMode="black">
          <a:xfrm>
            <a:off x="1837853" y="2571750"/>
            <a:ext cx="6437015" cy="13955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kern="0" cap="none" dirty="0"/>
              <a:t>Lindsay Mondick</a:t>
            </a:r>
          </a:p>
          <a:p>
            <a:r>
              <a:rPr lang="en-US" sz="1800" b="0" kern="0" cap="none" dirty="0">
                <a:hlinkClick r:id="rId3"/>
              </a:rPr>
              <a:t>Lindsay.Mondick@ymca.net</a:t>
            </a:r>
            <a:endParaRPr lang="en-US" sz="1800" b="0" kern="0" cap="none" dirty="0"/>
          </a:p>
          <a:p>
            <a:endParaRPr lang="en-US" sz="1800" b="0" kern="0" cap="none" dirty="0"/>
          </a:p>
          <a:p>
            <a:r>
              <a:rPr lang="en-US" sz="1800" kern="0" cap="none" dirty="0"/>
              <a:t>Chrissy Fandel</a:t>
            </a:r>
          </a:p>
          <a:p>
            <a:r>
              <a:rPr lang="en-US" sz="1800" b="0" kern="0" cap="none" dirty="0">
                <a:hlinkClick r:id="rId4"/>
              </a:rPr>
              <a:t>fandelc@ymcarichmond.org</a:t>
            </a:r>
            <a:r>
              <a:rPr lang="en-US" sz="1800" b="0" kern="0" cap="none" dirty="0"/>
              <a:t> </a:t>
            </a:r>
          </a:p>
          <a:p>
            <a:endParaRPr lang="en-US" sz="1800" b="0" kern="0" cap="none" dirty="0"/>
          </a:p>
          <a:p>
            <a:r>
              <a:rPr lang="en-US" sz="1800" b="0" kern="0" cap="none" dirty="0"/>
              <a:t>Kyle Kamman</a:t>
            </a:r>
          </a:p>
          <a:p>
            <a:r>
              <a:rPr lang="en-US" sz="1800" b="0" kern="0" cap="none" dirty="0">
                <a:hlinkClick r:id="rId5"/>
              </a:rPr>
              <a:t>kkamman@ymcasouthflorida.org</a:t>
            </a:r>
            <a:r>
              <a:rPr lang="en-US" sz="1800" b="0" kern="0" cap="none" dirty="0"/>
              <a:t> </a:t>
            </a:r>
          </a:p>
        </p:txBody>
      </p:sp>
    </p:spTree>
    <p:extLst>
      <p:ext uri="{BB962C8B-B14F-4D97-AF65-F5344CB8AC3E}">
        <p14:creationId xmlns:p14="http://schemas.microsoft.com/office/powerpoint/2010/main" val="4092525127"/>
      </p:ext>
    </p:extLst>
  </p:cSld>
  <p:clrMapOvr>
    <a:masterClrMapping/>
  </p:clrMapOvr>
</p:sld>
</file>

<file path=ppt/theme/theme1.xml><?xml version="1.0" encoding="utf-8"?>
<a:theme xmlns:a="http://schemas.openxmlformats.org/drawingml/2006/main" name="blank">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YMCA-Red">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YMCA-Purpl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YMCA-Blu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YMCA-Green">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9fcb273-2fb4-4271-9cbe-7ae7456ca174">
      <Terms xmlns="http://schemas.microsoft.com/office/infopath/2007/PartnerControls"/>
    </lcf76f155ced4ddcb4097134ff3c332f>
    <TaxCatchAll xmlns="19195021-7cb9-4af5-8bc8-091a3235577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69F5DA6-0358-498B-8FA8-6CAFD19EA916}">
  <ds:schemaRefs>
    <ds:schemaRef ds:uri="http://schemas.microsoft.com/office/2006/metadata/properties"/>
    <ds:schemaRef ds:uri="http://schemas.microsoft.com/office/infopath/2007/PartnerControls"/>
    <ds:schemaRef ds:uri="e9fcb273-2fb4-4271-9cbe-7ae7456ca174"/>
    <ds:schemaRef ds:uri="19195021-7cb9-4af5-8bc8-091a32355777"/>
  </ds:schemaRefs>
</ds:datastoreItem>
</file>

<file path=customXml/itemProps2.xml><?xml version="1.0" encoding="utf-8"?>
<ds:datastoreItem xmlns:ds="http://schemas.openxmlformats.org/officeDocument/2006/customXml" ds:itemID="{9091B4D8-F3FE-415E-A98C-4D21CAB6231E}">
  <ds:schemaRefs>
    <ds:schemaRef ds:uri="http://schemas.microsoft.com/sharepoint/v3/contenttype/forms"/>
  </ds:schemaRefs>
</ds:datastoreItem>
</file>

<file path=customXml/itemProps3.xml><?xml version="1.0" encoding="utf-8"?>
<ds:datastoreItem xmlns:ds="http://schemas.openxmlformats.org/officeDocument/2006/customXml" ds:itemID="{93D2977F-16B2-4F1C-842B-73D879FD5B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fcb273-2fb4-4271-9cbe-7ae7456ca174"/>
    <ds:schemaRef ds:uri="19195021-7cb9-4af5-8bc8-091a323557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8768</TotalTime>
  <Words>4576</Words>
  <Application>Microsoft Office PowerPoint</Application>
  <PresentationFormat>On-screen Show (16:9)</PresentationFormat>
  <Paragraphs>267</Paragraphs>
  <Slides>17</Slides>
  <Notes>15</Notes>
  <HiddenSlides>0</HiddenSlides>
  <MMClips>0</MMClips>
  <ScaleCrop>false</ScaleCrop>
  <HeadingPairs>
    <vt:vector size="4" baseType="variant">
      <vt:variant>
        <vt:lpstr>Theme</vt:lpstr>
      </vt:variant>
      <vt:variant>
        <vt:i4>5</vt:i4>
      </vt:variant>
      <vt:variant>
        <vt:lpstr>Slide Titles</vt:lpstr>
      </vt:variant>
      <vt:variant>
        <vt:i4>17</vt:i4>
      </vt:variant>
    </vt:vector>
  </HeadingPairs>
  <TitlesOfParts>
    <vt:vector size="22" baseType="lpstr">
      <vt:lpstr>blank</vt:lpstr>
      <vt:lpstr>YMCA-Red</vt:lpstr>
      <vt:lpstr>YMCA-Purple</vt:lpstr>
      <vt:lpstr>YMCA-Blue</vt:lpstr>
      <vt:lpstr>YMCA-Green</vt:lpstr>
      <vt:lpstr>PowerPoint Presentation</vt:lpstr>
      <vt:lpstr>Consider    What is one decision your Y could make differently in the next 90 days?</vt:lpstr>
      <vt:lpstr>Aquatics is at a turning point The expectations placed on aquatic facilities, leaders and frontline staff continue to grow.​</vt:lpstr>
      <vt:lpstr>Aquatics operates as a connected system</vt:lpstr>
      <vt:lpstr>PowerPoint Presentation</vt:lpstr>
      <vt:lpstr>PowerPoint Presentation</vt:lpstr>
      <vt:lpstr>Future ready aquatic operations five shifts shaping what comes next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Reflect    What is one decision your Y could make differently in the next 90 days?</vt:lpstr>
      <vt:lpstr>Sign up for the Aquatic safety Self-Assessment now</vt:lpstr>
      <vt:lpstr>PowerPoint Presentation</vt:lpstr>
    </vt:vector>
  </TitlesOfParts>
  <Company>YMCA of the USA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Benefit Message</dc:title>
  <dc:creator>Ziev, Francine</dc:creator>
  <cp:lastModifiedBy>Lindsay Mondick</cp:lastModifiedBy>
  <cp:revision>160</cp:revision>
  <cp:lastPrinted>2019-06-05T21:12:39Z</cp:lastPrinted>
  <dcterms:created xsi:type="dcterms:W3CDTF">2013-08-28T21:38:18Z</dcterms:created>
  <dcterms:modified xsi:type="dcterms:W3CDTF">2026-09-15T16:41:33Z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0x0101007792CB326016D646BE80485D94E0D861</vt:lpwstr>
  </property>
  <property fmtid="{D5CDD505-2E9C-101B-9397-08002B2CF9AE}" pid="3" name="MediaServiceImageTags">
    <vt:lpwstr/>
  </property>
</Properties>
</file>