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991" r:id="rId4"/>
    <p:sldMasterId id="2147484004" r:id="rId5"/>
    <p:sldMasterId id="2147484030" r:id="rId6"/>
    <p:sldMasterId id="2147484077" r:id="rId7"/>
  </p:sldMasterIdLst>
  <p:notesMasterIdLst>
    <p:notesMasterId r:id="rId47"/>
  </p:notesMasterIdLst>
  <p:sldIdLst>
    <p:sldId id="317" r:id="rId8"/>
    <p:sldId id="318" r:id="rId9"/>
    <p:sldId id="319" r:id="rId10"/>
    <p:sldId id="328" r:id="rId11"/>
    <p:sldId id="257" r:id="rId12"/>
    <p:sldId id="261" r:id="rId13"/>
    <p:sldId id="262" r:id="rId14"/>
    <p:sldId id="320" r:id="rId15"/>
    <p:sldId id="302" r:id="rId16"/>
    <p:sldId id="330" r:id="rId17"/>
    <p:sldId id="256" r:id="rId18"/>
    <p:sldId id="305" r:id="rId19"/>
    <p:sldId id="331" r:id="rId20"/>
    <p:sldId id="306" r:id="rId21"/>
    <p:sldId id="265" r:id="rId22"/>
    <p:sldId id="266" r:id="rId23"/>
    <p:sldId id="310" r:id="rId24"/>
    <p:sldId id="269" r:id="rId25"/>
    <p:sldId id="303" r:id="rId26"/>
    <p:sldId id="299" r:id="rId27"/>
    <p:sldId id="300" r:id="rId28"/>
    <p:sldId id="274" r:id="rId29"/>
    <p:sldId id="304" r:id="rId30"/>
    <p:sldId id="307" r:id="rId31"/>
    <p:sldId id="308" r:id="rId32"/>
    <p:sldId id="279" r:id="rId33"/>
    <p:sldId id="280" r:id="rId34"/>
    <p:sldId id="291" r:id="rId35"/>
    <p:sldId id="295" r:id="rId36"/>
    <p:sldId id="285" r:id="rId37"/>
    <p:sldId id="309" r:id="rId38"/>
    <p:sldId id="296" r:id="rId39"/>
    <p:sldId id="294" r:id="rId40"/>
    <p:sldId id="293" r:id="rId41"/>
    <p:sldId id="333" r:id="rId42"/>
    <p:sldId id="329" r:id="rId43"/>
    <p:sldId id="297" r:id="rId44"/>
    <p:sldId id="332" r:id="rId45"/>
    <p:sldId id="321" r:id="rId4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1pPr>
    <a:lvl2pPr marL="342839"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2pPr>
    <a:lvl3pPr marL="685681"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3pPr>
    <a:lvl4pPr marL="1028522"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4pPr>
    <a:lvl5pPr marL="1371362"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5pPr>
    <a:lvl6pPr marL="1714205" algn="l" defTabSz="342839" rtl="0" eaLnBrk="1" latinLnBrk="0" hangingPunct="1"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6pPr>
    <a:lvl7pPr marL="2057042" algn="l" defTabSz="342839" rtl="0" eaLnBrk="1" latinLnBrk="0" hangingPunct="1"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7pPr>
    <a:lvl8pPr marL="2399880" algn="l" defTabSz="342839" rtl="0" eaLnBrk="1" latinLnBrk="0" hangingPunct="1"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8pPr>
    <a:lvl9pPr marL="2742719" algn="l" defTabSz="342839" rtl="0" eaLnBrk="1" latinLnBrk="0" hangingPunct="1"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orient="horz" pos="717" userDrawn="1">
          <p15:clr>
            <a:srgbClr val="A4A3A4"/>
          </p15:clr>
        </p15:guide>
        <p15:guide id="3" orient="horz" pos="3074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pos="4135" userDrawn="1">
          <p15:clr>
            <a:srgbClr val="A4A3A4"/>
          </p15:clr>
        </p15:guide>
        <p15:guide id="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5828"/>
    <a:srgbClr val="5C2E91"/>
    <a:srgbClr val="007D7E"/>
    <a:srgbClr val="19C8CA"/>
    <a:srgbClr val="FCAF17"/>
    <a:srgbClr val="A92B31"/>
    <a:srgbClr val="F1592B"/>
    <a:srgbClr val="C6168D"/>
    <a:srgbClr val="0060AF"/>
    <a:srgbClr val="F15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DF7233-C42F-42F1-A096-8660461397F6}" v="713" dt="2026-09-14T14:24:39.0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orient="horz" pos="717"/>
        <p:guide orient="horz" pos="3074"/>
        <p:guide pos="2880"/>
        <p:guide pos="4135"/>
        <p:guide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Gilburg" userId="S::jennifer.gilburg@ymca.net::8fcd5ab7-dd5b-4ea4-89ab-b6337c210953" providerId="AD" clId="Web-{28AB0058-1E0B-C9D0-6743-D8819577376A}"/>
    <pc:docChg chg="modSld">
      <pc:chgData name="Jennifer Gilburg" userId="S::jennifer.gilburg@ymca.net::8fcd5ab7-dd5b-4ea4-89ab-b6337c210953" providerId="AD" clId="Web-{28AB0058-1E0B-C9D0-6743-D8819577376A}" dt="2026-09-09T18:54:55.989" v="23"/>
      <pc:docMkLst>
        <pc:docMk/>
      </pc:docMkLst>
      <pc:sldChg chg="modNotes">
        <pc:chgData name="Jennifer Gilburg" userId="S::jennifer.gilburg@ymca.net::8fcd5ab7-dd5b-4ea4-89ab-b6337c210953" providerId="AD" clId="Web-{28AB0058-1E0B-C9D0-6743-D8819577376A}" dt="2026-09-09T18:53:42.567" v="11"/>
        <pc:sldMkLst>
          <pc:docMk/>
          <pc:sldMk cId="2482301907" sldId="257"/>
        </pc:sldMkLst>
      </pc:sldChg>
      <pc:sldChg chg="modNotes">
        <pc:chgData name="Jennifer Gilburg" userId="S::jennifer.gilburg@ymca.net::8fcd5ab7-dd5b-4ea4-89ab-b6337c210953" providerId="AD" clId="Web-{28AB0058-1E0B-C9D0-6743-D8819577376A}" dt="2026-09-09T18:54:08.629" v="16"/>
        <pc:sldMkLst>
          <pc:docMk/>
          <pc:sldMk cId="3075676334" sldId="261"/>
        </pc:sldMkLst>
      </pc:sldChg>
      <pc:sldChg chg="modNotes">
        <pc:chgData name="Jennifer Gilburg" userId="S::jennifer.gilburg@ymca.net::8fcd5ab7-dd5b-4ea4-89ab-b6337c210953" providerId="AD" clId="Web-{28AB0058-1E0B-C9D0-6743-D8819577376A}" dt="2026-09-09T18:54:55.989" v="23"/>
        <pc:sldMkLst>
          <pc:docMk/>
          <pc:sldMk cId="29131482" sldId="262"/>
        </pc:sldMkLst>
      </pc:sldChg>
      <pc:sldChg chg="modNotes">
        <pc:chgData name="Jennifer Gilburg" userId="S::jennifer.gilburg@ymca.net::8fcd5ab7-dd5b-4ea4-89ab-b6337c210953" providerId="AD" clId="Web-{28AB0058-1E0B-C9D0-6743-D8819577376A}" dt="2026-09-09T18:53:12.801" v="4"/>
        <pc:sldMkLst>
          <pc:docMk/>
          <pc:sldMk cId="2351296334" sldId="328"/>
        </pc:sldMkLst>
      </pc:sldChg>
    </pc:docChg>
  </pc:docChgLst>
  <pc:docChgLst>
    <pc:chgData name="Jennifer Gilburg" userId="8fcd5ab7-dd5b-4ea4-89ab-b6337c210953" providerId="ADAL" clId="{022C6830-E72A-47CC-B457-22D4B7A2831C}"/>
    <pc:docChg chg="undo custSel modSld delMainMaster">
      <pc:chgData name="Jennifer Gilburg" userId="8fcd5ab7-dd5b-4ea4-89ab-b6337c210953" providerId="ADAL" clId="{022C6830-E72A-47CC-B457-22D4B7A2831C}" dt="2026-09-14T14:24:39.035" v="681" actId="20577"/>
      <pc:docMkLst>
        <pc:docMk/>
      </pc:docMkLst>
      <pc:sldChg chg="modNotesTx">
        <pc:chgData name="Jennifer Gilburg" userId="8fcd5ab7-dd5b-4ea4-89ab-b6337c210953" providerId="ADAL" clId="{022C6830-E72A-47CC-B457-22D4B7A2831C}" dt="2026-09-14T14:16:21.444" v="655" actId="20577"/>
        <pc:sldMkLst>
          <pc:docMk/>
          <pc:sldMk cId="162197611" sldId="256"/>
        </pc:sldMkLst>
      </pc:sldChg>
      <pc:sldChg chg="modNotesTx">
        <pc:chgData name="Jennifer Gilburg" userId="8fcd5ab7-dd5b-4ea4-89ab-b6337c210953" providerId="ADAL" clId="{022C6830-E72A-47CC-B457-22D4B7A2831C}" dt="2026-09-14T14:17:44.275" v="659" actId="20577"/>
        <pc:sldMkLst>
          <pc:docMk/>
          <pc:sldMk cId="1142450444" sldId="265"/>
        </pc:sldMkLst>
      </pc:sldChg>
      <pc:sldChg chg="modNotesTx">
        <pc:chgData name="Jennifer Gilburg" userId="8fcd5ab7-dd5b-4ea4-89ab-b6337c210953" providerId="ADAL" clId="{022C6830-E72A-47CC-B457-22D4B7A2831C}" dt="2026-09-14T14:18:03.530" v="660" actId="20577"/>
        <pc:sldMkLst>
          <pc:docMk/>
          <pc:sldMk cId="1984307344" sldId="266"/>
        </pc:sldMkLst>
      </pc:sldChg>
      <pc:sldChg chg="modNotesTx">
        <pc:chgData name="Jennifer Gilburg" userId="8fcd5ab7-dd5b-4ea4-89ab-b6337c210953" providerId="ADAL" clId="{022C6830-E72A-47CC-B457-22D4B7A2831C}" dt="2026-09-14T14:18:41.554" v="662" actId="20577"/>
        <pc:sldMkLst>
          <pc:docMk/>
          <pc:sldMk cId="537476791" sldId="269"/>
        </pc:sldMkLst>
      </pc:sldChg>
      <pc:sldChg chg="modNotesTx">
        <pc:chgData name="Jennifer Gilburg" userId="8fcd5ab7-dd5b-4ea4-89ab-b6337c210953" providerId="ADAL" clId="{022C6830-E72A-47CC-B457-22D4B7A2831C}" dt="2026-09-14T14:19:50.618" v="666" actId="20577"/>
        <pc:sldMkLst>
          <pc:docMk/>
          <pc:sldMk cId="321335251" sldId="274"/>
        </pc:sldMkLst>
      </pc:sldChg>
      <pc:sldChg chg="modNotesTx">
        <pc:chgData name="Jennifer Gilburg" userId="8fcd5ab7-dd5b-4ea4-89ab-b6337c210953" providerId="ADAL" clId="{022C6830-E72A-47CC-B457-22D4B7A2831C}" dt="2026-09-14T14:21:10.404" v="670" actId="20577"/>
        <pc:sldMkLst>
          <pc:docMk/>
          <pc:sldMk cId="1234242764" sldId="279"/>
        </pc:sldMkLst>
      </pc:sldChg>
      <pc:sldChg chg="modNotesTx">
        <pc:chgData name="Jennifer Gilburg" userId="8fcd5ab7-dd5b-4ea4-89ab-b6337c210953" providerId="ADAL" clId="{022C6830-E72A-47CC-B457-22D4B7A2831C}" dt="2026-09-14T14:21:25.778" v="671" actId="20577"/>
        <pc:sldMkLst>
          <pc:docMk/>
          <pc:sldMk cId="2050517919" sldId="280"/>
        </pc:sldMkLst>
      </pc:sldChg>
      <pc:sldChg chg="modNotesTx">
        <pc:chgData name="Jennifer Gilburg" userId="8fcd5ab7-dd5b-4ea4-89ab-b6337c210953" providerId="ADAL" clId="{022C6830-E72A-47CC-B457-22D4B7A2831C}" dt="2026-09-14T14:22:18.521" v="674" actId="20577"/>
        <pc:sldMkLst>
          <pc:docMk/>
          <pc:sldMk cId="1131294030" sldId="285"/>
        </pc:sldMkLst>
      </pc:sldChg>
      <pc:sldChg chg="modNotesTx">
        <pc:chgData name="Jennifer Gilburg" userId="8fcd5ab7-dd5b-4ea4-89ab-b6337c210953" providerId="ADAL" clId="{022C6830-E72A-47CC-B457-22D4B7A2831C}" dt="2026-09-14T14:21:41.736" v="672" actId="20577"/>
        <pc:sldMkLst>
          <pc:docMk/>
          <pc:sldMk cId="411936298" sldId="291"/>
        </pc:sldMkLst>
      </pc:sldChg>
      <pc:sldChg chg="modNotesTx">
        <pc:chgData name="Jennifer Gilburg" userId="8fcd5ab7-dd5b-4ea4-89ab-b6337c210953" providerId="ADAL" clId="{022C6830-E72A-47CC-B457-22D4B7A2831C}" dt="2026-09-14T14:23:34.668" v="677" actId="20577"/>
        <pc:sldMkLst>
          <pc:docMk/>
          <pc:sldMk cId="1786636241" sldId="294"/>
        </pc:sldMkLst>
      </pc:sldChg>
      <pc:sldChg chg="modNotesTx">
        <pc:chgData name="Jennifer Gilburg" userId="8fcd5ab7-dd5b-4ea4-89ab-b6337c210953" providerId="ADAL" clId="{022C6830-E72A-47CC-B457-22D4B7A2831C}" dt="2026-09-14T14:21:59.251" v="673" actId="20577"/>
        <pc:sldMkLst>
          <pc:docMk/>
          <pc:sldMk cId="758762362" sldId="295"/>
        </pc:sldMkLst>
      </pc:sldChg>
      <pc:sldChg chg="modNotesTx">
        <pc:chgData name="Jennifer Gilburg" userId="8fcd5ab7-dd5b-4ea4-89ab-b6337c210953" providerId="ADAL" clId="{022C6830-E72A-47CC-B457-22D4B7A2831C}" dt="2026-09-14T14:23:17.770" v="676" actId="20577"/>
        <pc:sldMkLst>
          <pc:docMk/>
          <pc:sldMk cId="1512136883" sldId="296"/>
        </pc:sldMkLst>
      </pc:sldChg>
      <pc:sldChg chg="modNotesTx">
        <pc:chgData name="Jennifer Gilburg" userId="8fcd5ab7-dd5b-4ea4-89ab-b6337c210953" providerId="ADAL" clId="{022C6830-E72A-47CC-B457-22D4B7A2831C}" dt="2026-09-14T14:24:08.576" v="678" actId="20577"/>
        <pc:sldMkLst>
          <pc:docMk/>
          <pc:sldMk cId="104934024" sldId="297"/>
        </pc:sldMkLst>
      </pc:sldChg>
      <pc:sldChg chg="modNotesTx">
        <pc:chgData name="Jennifer Gilburg" userId="8fcd5ab7-dd5b-4ea4-89ab-b6337c210953" providerId="ADAL" clId="{022C6830-E72A-47CC-B457-22D4B7A2831C}" dt="2026-09-14T14:19:12.437" v="664" actId="20577"/>
        <pc:sldMkLst>
          <pc:docMk/>
          <pc:sldMk cId="45816709" sldId="299"/>
        </pc:sldMkLst>
      </pc:sldChg>
      <pc:sldChg chg="modNotesTx">
        <pc:chgData name="Jennifer Gilburg" userId="8fcd5ab7-dd5b-4ea4-89ab-b6337c210953" providerId="ADAL" clId="{022C6830-E72A-47CC-B457-22D4B7A2831C}" dt="2026-09-14T14:19:32.979" v="665" actId="20577"/>
        <pc:sldMkLst>
          <pc:docMk/>
          <pc:sldMk cId="1926535636" sldId="300"/>
        </pc:sldMkLst>
      </pc:sldChg>
      <pc:sldChg chg="modNotesTx">
        <pc:chgData name="Jennifer Gilburg" userId="8fcd5ab7-dd5b-4ea4-89ab-b6337c210953" providerId="ADAL" clId="{022C6830-E72A-47CC-B457-22D4B7A2831C}" dt="2026-09-14T14:15:45.234" v="651" actId="20577"/>
        <pc:sldMkLst>
          <pc:docMk/>
          <pc:sldMk cId="4261278595" sldId="302"/>
        </pc:sldMkLst>
      </pc:sldChg>
      <pc:sldChg chg="modNotesTx">
        <pc:chgData name="Jennifer Gilburg" userId="8fcd5ab7-dd5b-4ea4-89ab-b6337c210953" providerId="ADAL" clId="{022C6830-E72A-47CC-B457-22D4B7A2831C}" dt="2026-09-14T14:18:55.043" v="663" actId="20577"/>
        <pc:sldMkLst>
          <pc:docMk/>
          <pc:sldMk cId="3616562388" sldId="303"/>
        </pc:sldMkLst>
      </pc:sldChg>
      <pc:sldChg chg="modNotesTx">
        <pc:chgData name="Jennifer Gilburg" userId="8fcd5ab7-dd5b-4ea4-89ab-b6337c210953" providerId="ADAL" clId="{022C6830-E72A-47CC-B457-22D4B7A2831C}" dt="2026-09-14T14:20:09.602" v="667" actId="20577"/>
        <pc:sldMkLst>
          <pc:docMk/>
          <pc:sldMk cId="1521637740" sldId="304"/>
        </pc:sldMkLst>
      </pc:sldChg>
      <pc:sldChg chg="modNotesTx">
        <pc:chgData name="Jennifer Gilburg" userId="8fcd5ab7-dd5b-4ea4-89ab-b6337c210953" providerId="ADAL" clId="{022C6830-E72A-47CC-B457-22D4B7A2831C}" dt="2026-09-14T14:16:46.428" v="656" actId="20577"/>
        <pc:sldMkLst>
          <pc:docMk/>
          <pc:sldMk cId="1099649988" sldId="305"/>
        </pc:sldMkLst>
      </pc:sldChg>
      <pc:sldChg chg="modNotesTx">
        <pc:chgData name="Jennifer Gilburg" userId="8fcd5ab7-dd5b-4ea4-89ab-b6337c210953" providerId="ADAL" clId="{022C6830-E72A-47CC-B457-22D4B7A2831C}" dt="2026-09-14T14:17:23.696" v="658" actId="20577"/>
        <pc:sldMkLst>
          <pc:docMk/>
          <pc:sldMk cId="319564886" sldId="306"/>
        </pc:sldMkLst>
      </pc:sldChg>
      <pc:sldChg chg="modNotesTx">
        <pc:chgData name="Jennifer Gilburg" userId="8fcd5ab7-dd5b-4ea4-89ab-b6337c210953" providerId="ADAL" clId="{022C6830-E72A-47CC-B457-22D4B7A2831C}" dt="2026-09-14T14:20:28.394" v="668" actId="20577"/>
        <pc:sldMkLst>
          <pc:docMk/>
          <pc:sldMk cId="756717138" sldId="307"/>
        </pc:sldMkLst>
      </pc:sldChg>
      <pc:sldChg chg="modNotesTx">
        <pc:chgData name="Jennifer Gilburg" userId="8fcd5ab7-dd5b-4ea4-89ab-b6337c210953" providerId="ADAL" clId="{022C6830-E72A-47CC-B457-22D4B7A2831C}" dt="2026-09-14T14:20:53.925" v="669" actId="20577"/>
        <pc:sldMkLst>
          <pc:docMk/>
          <pc:sldMk cId="1668884154" sldId="308"/>
        </pc:sldMkLst>
      </pc:sldChg>
      <pc:sldChg chg="modNotesTx">
        <pc:chgData name="Jennifer Gilburg" userId="8fcd5ab7-dd5b-4ea4-89ab-b6337c210953" providerId="ADAL" clId="{022C6830-E72A-47CC-B457-22D4B7A2831C}" dt="2026-09-14T14:18:25.794" v="661" actId="20577"/>
        <pc:sldMkLst>
          <pc:docMk/>
          <pc:sldMk cId="502069282" sldId="310"/>
        </pc:sldMkLst>
      </pc:sldChg>
      <pc:sldChg chg="modSp mod modNotesTx">
        <pc:chgData name="Jennifer Gilburg" userId="8fcd5ab7-dd5b-4ea4-89ab-b6337c210953" providerId="ADAL" clId="{022C6830-E72A-47CC-B457-22D4B7A2831C}" dt="2026-09-10T01:20:55.079" v="650" actId="20577"/>
        <pc:sldMkLst>
          <pc:docMk/>
          <pc:sldMk cId="2351296334" sldId="328"/>
        </pc:sldMkLst>
        <pc:spChg chg="mod">
          <ac:chgData name="Jennifer Gilburg" userId="8fcd5ab7-dd5b-4ea4-89ab-b6337c210953" providerId="ADAL" clId="{022C6830-E72A-47CC-B457-22D4B7A2831C}" dt="2026-09-10T01:18:57.153" v="589" actId="20577"/>
          <ac:spMkLst>
            <pc:docMk/>
            <pc:sldMk cId="2351296334" sldId="328"/>
            <ac:spMk id="8" creationId="{AC3DCBEB-0ABF-81CA-D6AA-C58C1F0CE5D8}"/>
          </ac:spMkLst>
        </pc:spChg>
      </pc:sldChg>
      <pc:sldChg chg="modNotesTx">
        <pc:chgData name="Jennifer Gilburg" userId="8fcd5ab7-dd5b-4ea4-89ab-b6337c210953" providerId="ADAL" clId="{022C6830-E72A-47CC-B457-22D4B7A2831C}" dt="2026-09-14T14:16:04.571" v="654" actId="20577"/>
        <pc:sldMkLst>
          <pc:docMk/>
          <pc:sldMk cId="1603002045" sldId="330"/>
        </pc:sldMkLst>
      </pc:sldChg>
      <pc:sldChg chg="modNotesTx">
        <pc:chgData name="Jennifer Gilburg" userId="8fcd5ab7-dd5b-4ea4-89ab-b6337c210953" providerId="ADAL" clId="{022C6830-E72A-47CC-B457-22D4B7A2831C}" dt="2026-09-14T14:17:06.777" v="657" actId="20577"/>
        <pc:sldMkLst>
          <pc:docMk/>
          <pc:sldMk cId="929973077" sldId="331"/>
        </pc:sldMkLst>
      </pc:sldChg>
      <pc:sldChg chg="modNotesTx">
        <pc:chgData name="Jennifer Gilburg" userId="8fcd5ab7-dd5b-4ea4-89ab-b6337c210953" providerId="ADAL" clId="{022C6830-E72A-47CC-B457-22D4B7A2831C}" dt="2026-09-14T14:24:39.035" v="681" actId="20577"/>
        <pc:sldMkLst>
          <pc:docMk/>
          <pc:sldMk cId="967929172" sldId="33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F50C3D00-B2F6-4D83-A049-FE51B6E62A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83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ＭＳ Ｐゴシック" pitchFamily="64" charset="-128"/>
      </a:defRPr>
    </a:lvl1pPr>
    <a:lvl2pPr marL="342839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+mn-cs"/>
      </a:defRPr>
    </a:lvl2pPr>
    <a:lvl3pPr marL="685681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+mn-cs"/>
      </a:defRPr>
    </a:lvl3pPr>
    <a:lvl4pPr marL="1028522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+mn-cs"/>
      </a:defRPr>
    </a:lvl4pPr>
    <a:lvl5pPr marL="1371362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+mn-cs"/>
      </a:defRPr>
    </a:lvl5pPr>
    <a:lvl6pPr marL="1714205" algn="l" defTabSz="34283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042" algn="l" defTabSz="34283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880" algn="l" defTabSz="34283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719" algn="l" defTabSz="34283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3B8D2-5566-D853-2495-EC59AE8DD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82C036-E00A-55CF-0661-B33D228DF2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3686E7-FB1C-61E3-421C-FEF8CD7418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Welcome, everyone. We are excited to spend this time exploring the future of group fitness and the opportunity it creates for Ys.</a:t>
            </a:r>
          </a:p>
          <a:p>
            <a:pPr lvl="0"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Today’s conversation is not only about what is next in fitness. It is about how group fitness can help people achieve their goals, feel connected, and experience a stronger sense of belonging.</a:t>
            </a:r>
          </a:p>
          <a:p>
            <a:pPr lvl="0"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You will hear perspectives from Y-USA, MOSSA, and the YMCA of Snohomish County, bringing together national strategy, industry expertise, and local Y experience.</a:t>
            </a:r>
          </a:p>
          <a:p>
            <a:pPr lvl="0"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As we move through the session, we invite you to consider what these ideas could mean for your own Y, your staff, and the communities you serve. </a:t>
            </a:r>
          </a:p>
          <a:p>
            <a:pPr fontAlgn="t"/>
            <a:endParaRPr lang="en-US" sz="900" b="1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fontAlgn="t"/>
            <a:r>
              <a:rPr lang="en-US" sz="900" b="1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Transition:</a:t>
            </a:r>
            <a:b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</a:br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Let’s start by introducing ourselves and creating a little connection in the room.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A6F25-4281-A683-FB8F-401B770C71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87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I’m Jenn Gilburg from YMCA of the USA, and I’m joined by Cathy Spencer-Browning, Vice President of Training and Programming at MOSSA.</a:t>
            </a:r>
          </a:p>
          <a:p>
            <a:pPr lvl="0"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Later, we will also hear from Gael </a:t>
            </a:r>
            <a:r>
              <a:rPr lang="en-US" sz="900" b="0" i="0" kern="1200" err="1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Gebow</a:t>
            </a:r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 from the YMCA of Snohomish County.</a:t>
            </a:r>
          </a:p>
          <a:p>
            <a:pPr lvl="0"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Each of us brings a different perspective to this conversation, but we share a belief that group fitness can play a powerful role in creating opportunities for members to achieve their goals, build meaningful relationships, and feel a sense of belonging.  </a:t>
            </a:r>
          </a:p>
          <a:p>
            <a:pPr lvl="0"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We want today’s session to be interactive, so we encourage you to reflect, connect with others, and think about how these ideas could translate to your Y. </a:t>
            </a:r>
          </a:p>
          <a:p>
            <a:pPr fontAlgn="t"/>
            <a:endParaRPr lang="en-US" sz="900" b="1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fontAlgn="t"/>
            <a:r>
              <a:rPr lang="en-US" sz="900" b="1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Transition:</a:t>
            </a:r>
            <a:b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</a:br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Before we explore connection as a strategy, we want to begin by experiencing it.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61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Please turn to someone near you and introduce yourself.</a:t>
            </a:r>
          </a:p>
          <a:p>
            <a:pPr lvl="0"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Share your name, your YMCA, and one or two words that describe a place where you feel connected.</a:t>
            </a:r>
          </a:p>
          <a:p>
            <a:pPr lvl="0"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As you listen to one another, notice what makes that place feel welcoming, meaningful, or comfortable.</a:t>
            </a:r>
          </a:p>
          <a:p>
            <a:pPr lvl="0"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We will give you a few moments to connect, and then we will come back together.</a:t>
            </a:r>
          </a:p>
          <a:p>
            <a:pPr fontAlgn="t"/>
            <a:endParaRPr lang="en-US" sz="900" b="1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fontAlgn="t"/>
            <a:r>
              <a:rPr lang="en-US" sz="900" b="1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After the activity:</a:t>
            </a:r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Thank you. Hold onto the words you selected.</a:t>
            </a:r>
          </a:p>
          <a:p>
            <a:pPr lvl="0"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Those words remind us that connection is not accidental. It is shaped by the environments, relationships, and experiences we intentionally create. </a:t>
            </a:r>
          </a:p>
          <a:p>
            <a:pPr fontAlgn="t"/>
            <a:endParaRPr lang="en-US" sz="900" b="1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fontAlgn="t"/>
            <a:r>
              <a:rPr lang="en-US" sz="900" b="1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Transition:</a:t>
            </a:r>
            <a:b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</a:br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That idea of intentionality is at the heart of what we want to explore today.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86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Today, we’ll explore how high-quality group fitness experiences can </a:t>
            </a:r>
            <a:r>
              <a:rPr lang="en-US" sz="900" b="1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drive engagement, support achievement, deepen relationships, create connection opportunities, and build community.</a:t>
            </a:r>
          </a:p>
          <a:p>
            <a:pPr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These outcomes help us see group fitness as both a health and wellness experience and a community-building opportunity.</a:t>
            </a:r>
          </a:p>
          <a:p>
            <a:pPr fontAlgn="t"/>
            <a:endParaRPr lang="en-US">
              <a:latin typeface="Verdana"/>
              <a:ea typeface="ＭＳ Ｐゴシック"/>
            </a:endParaRPr>
          </a:p>
          <a:p>
            <a:r>
              <a:rPr lang="en-US" b="1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Transition:</a:t>
            </a:r>
            <a:br>
              <a:rPr lang="en-US" b="1" i="0" kern="1200">
                <a:effectLst/>
              </a:rPr>
            </a:br>
            <a:r>
              <a:rPr lang="en-US">
                <a:latin typeface="Verdana"/>
                <a:ea typeface="ＭＳ Ｐゴシック"/>
              </a:rPr>
              <a:t>Let’s </a:t>
            </a:r>
            <a:r>
              <a:rPr lang="en-US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frame this </a:t>
            </a:r>
            <a:r>
              <a:rPr lang="en-US">
                <a:latin typeface="Verdana"/>
                <a:ea typeface="ＭＳ Ｐゴシック"/>
              </a:rPr>
              <a:t>opportunity through </a:t>
            </a:r>
            <a:r>
              <a:rPr lang="en-US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the YMCA’s Six Levers of Connection.</a:t>
            </a:r>
            <a:endParaRPr lang="en-US">
              <a:latin typeface="Verdana"/>
              <a:ea typeface="ＭＳ Ｐゴシック"/>
            </a:endParaRP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213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The Six Levers of Connection </a:t>
            </a:r>
            <a:r>
              <a:rPr lang="en-US">
                <a:latin typeface="Verdana"/>
                <a:ea typeface="ＭＳ Ｐゴシック"/>
              </a:rPr>
              <a:t>help us think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intentionally about how YMCA experiences strengthen connection and belonging.</a:t>
            </a:r>
            <a:endParaRPr lang="en-US">
              <a:latin typeface="Verdana"/>
              <a:ea typeface="ＭＳ Ｐゴシック"/>
            </a:endParaRPr>
          </a:p>
          <a:p>
            <a:endParaRPr lang="en-US">
              <a:latin typeface="Verdana"/>
              <a:ea typeface="ＭＳ Ｐゴシック"/>
            </a:endParaRPr>
          </a:p>
          <a:p>
            <a:pPr lvl="0"/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All six can come to life through group fitness.</a:t>
            </a:r>
            <a:r>
              <a:rPr lang="en-US">
                <a:latin typeface="Verdana"/>
                <a:ea typeface="ＭＳ Ｐゴシック"/>
              </a:rPr>
              <a:t> Today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, </a:t>
            </a:r>
            <a:r>
              <a:rPr lang="en-US">
                <a:latin typeface="Verdana"/>
                <a:ea typeface="ＭＳ Ｐゴシック"/>
              </a:rPr>
              <a:t>we’ll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focus on two: </a:t>
            </a:r>
            <a:r>
              <a:rPr lang="en-US" b="1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Support Well-Being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 and </a:t>
            </a:r>
            <a:r>
              <a:rPr lang="en-US" b="1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Create Connected Spaces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.</a:t>
            </a:r>
            <a:endParaRPr lang="en-US">
              <a:latin typeface="Verdana"/>
              <a:ea typeface="ＭＳ Ｐゴシック"/>
            </a:endParaRPr>
          </a:p>
          <a:p>
            <a:endParaRPr lang="en-US">
              <a:latin typeface="Verdana"/>
              <a:ea typeface="ＭＳ Ｐゴシック"/>
            </a:endParaRPr>
          </a:p>
          <a:p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Together, </a:t>
            </a:r>
            <a:r>
              <a:rPr lang="en-US">
                <a:latin typeface="Verdana"/>
                <a:ea typeface="ＭＳ Ｐゴシック"/>
              </a:rPr>
              <a:t>they position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group fitness as both a health and wellness experience and a </a:t>
            </a:r>
            <a:r>
              <a:rPr lang="en-US">
                <a:latin typeface="Verdana"/>
                <a:ea typeface="ＭＳ Ｐゴシック"/>
              </a:rPr>
              <a:t>powerful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connection experience.</a:t>
            </a:r>
            <a:endParaRPr lang="en-US">
              <a:latin typeface="Verdana"/>
              <a:ea typeface="ＭＳ Ｐゴシック"/>
            </a:endParaRPr>
          </a:p>
          <a:p>
            <a:endParaRPr lang="en-US">
              <a:latin typeface="Verdana"/>
              <a:ea typeface="ＭＳ Ｐゴシック"/>
            </a:endParaRPr>
          </a:p>
          <a:p>
            <a:r>
              <a:rPr lang="en-US" b="1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Transition:</a:t>
            </a:r>
            <a:br>
              <a:rPr lang="en-US" b="1" i="0" kern="1200">
                <a:effectLst/>
              </a:rPr>
            </a:br>
            <a:r>
              <a:rPr lang="en-US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Let’s begin with the opportunity to support well-being.</a:t>
            </a:r>
            <a:endParaRPr lang="en-US">
              <a:latin typeface="Verdana"/>
              <a:ea typeface="ＭＳ Ｐゴシック"/>
            </a:endParaRP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196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Support Well-Being</a:t>
            </a:r>
            <a:r>
              <a:rPr lang="en-US">
                <a:latin typeface="Verdana"/>
                <a:ea typeface="ＭＳ Ｐゴシック"/>
              </a:rPr>
              <a:t> reminds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us that </a:t>
            </a:r>
            <a:r>
              <a:rPr lang="en-US">
                <a:latin typeface="Verdana"/>
                <a:ea typeface="ＭＳ Ｐゴシック"/>
              </a:rPr>
              <a:t>group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fitness can help people move more, build strength</a:t>
            </a:r>
            <a:r>
              <a:rPr lang="en-US">
                <a:latin typeface="Verdana"/>
                <a:ea typeface="ＭＳ Ｐゴシック"/>
              </a:rPr>
              <a:t> and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confidence, and establish healthy routines.</a:t>
            </a:r>
            <a:endParaRPr lang="en-US">
              <a:latin typeface="Verdana"/>
              <a:ea typeface="ＭＳ Ｐゴシック"/>
            </a:endParaRPr>
          </a:p>
          <a:p>
            <a:endParaRPr lang="en-US">
              <a:latin typeface="Verdana"/>
              <a:ea typeface="ＭＳ Ｐゴシック"/>
            </a:endParaRPr>
          </a:p>
          <a:p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It </a:t>
            </a:r>
            <a:r>
              <a:rPr lang="en-US">
                <a:latin typeface="Verdana"/>
                <a:ea typeface="ＭＳ Ｐゴシック"/>
              </a:rPr>
              <a:t>also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reminds us to intentionally create experiences </a:t>
            </a:r>
            <a:r>
              <a:rPr lang="en-US">
                <a:latin typeface="Verdana"/>
                <a:ea typeface="ＭＳ Ｐゴシック"/>
              </a:rPr>
              <a:t>where everyone feels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welcomed, encouraged, capable, and supported.</a:t>
            </a:r>
            <a:r>
              <a:rPr lang="en-US">
                <a:latin typeface="Verdana"/>
                <a:ea typeface="ＭＳ Ｐゴシック"/>
              </a:rPr>
              <a:t> By supporting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the whole person, </a:t>
            </a:r>
            <a:r>
              <a:rPr lang="en-US">
                <a:latin typeface="Verdana"/>
                <a:ea typeface="ＭＳ Ｐゴシック"/>
              </a:rPr>
              <a:t>group fitness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can </a:t>
            </a:r>
            <a:r>
              <a:rPr lang="en-US">
                <a:latin typeface="Verdana"/>
                <a:ea typeface="ＭＳ Ｐゴシック"/>
              </a:rPr>
              <a:t>help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people thrive.</a:t>
            </a:r>
            <a:endParaRPr lang="en-US">
              <a:latin typeface="Verdana"/>
              <a:ea typeface="ＭＳ Ｐゴシック"/>
            </a:endParaRPr>
          </a:p>
          <a:p>
            <a:endParaRPr lang="en-US">
              <a:latin typeface="Verdana"/>
              <a:ea typeface="ＭＳ Ｐゴシック"/>
            </a:endParaRPr>
          </a:p>
          <a:p>
            <a:r>
              <a:rPr lang="en-US" b="1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Transition:</a:t>
            </a:r>
            <a:br>
              <a:rPr lang="en-US" b="1" i="0" kern="1200">
                <a:effectLst/>
              </a:rPr>
            </a:br>
            <a:r>
              <a:rPr lang="en-US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Well-being becomes even more powerful when people also feel connected and that they belong.</a:t>
            </a:r>
            <a:endParaRPr lang="en-US">
              <a:latin typeface="Verdana"/>
              <a:ea typeface="ＭＳ Ｐゴシック"/>
            </a:endParaRP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254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Create Connected Spaces</a:t>
            </a:r>
            <a:r>
              <a:rPr lang="en-US">
                <a:latin typeface="Verdana"/>
                <a:ea typeface="ＭＳ Ｐゴシック"/>
              </a:rPr>
              <a:t> reminds us that a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group fitness room is more than a </a:t>
            </a:r>
            <a:r>
              <a:rPr lang="en-US">
                <a:latin typeface="Verdana"/>
                <a:ea typeface="ＭＳ Ｐゴシック"/>
              </a:rPr>
              <a:t>place to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exercise.</a:t>
            </a:r>
            <a:r>
              <a:rPr lang="en-US">
                <a:latin typeface="Verdana"/>
                <a:ea typeface="ＭＳ Ｐゴシック"/>
              </a:rPr>
              <a:t> It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is an intentionally designed </a:t>
            </a:r>
            <a:r>
              <a:rPr lang="en-US">
                <a:latin typeface="Verdana"/>
                <a:ea typeface="ＭＳ Ｐゴシック"/>
              </a:rPr>
              <a:t>experience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where people </a:t>
            </a:r>
            <a:r>
              <a:rPr lang="en-US">
                <a:latin typeface="Verdana"/>
                <a:ea typeface="ＭＳ Ｐゴシック"/>
              </a:rPr>
              <a:t>feel welcomed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, participate together, and belong.</a:t>
            </a:r>
            <a:endParaRPr lang="en-US">
              <a:latin typeface="Verdana"/>
              <a:ea typeface="ＭＳ Ｐゴシック"/>
            </a:endParaRPr>
          </a:p>
          <a:p>
            <a:endParaRPr lang="en-US">
              <a:latin typeface="Verdana"/>
              <a:ea typeface="ＭＳ Ｐゴシック"/>
            </a:endParaRPr>
          </a:p>
          <a:p>
            <a:pPr lvl="0"/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Small choices, </a:t>
            </a:r>
            <a:r>
              <a:rPr lang="en-US">
                <a:latin typeface="Verdana"/>
                <a:ea typeface="ＭＳ Ｐゴシック"/>
              </a:rPr>
              <a:t>from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how </a:t>
            </a:r>
            <a:r>
              <a:rPr lang="en-US">
                <a:latin typeface="Verdana"/>
                <a:ea typeface="ＭＳ Ｐゴシック"/>
              </a:rPr>
              <a:t>participants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are </a:t>
            </a:r>
            <a:r>
              <a:rPr lang="en-US">
                <a:latin typeface="Verdana"/>
                <a:ea typeface="ＭＳ Ｐゴシック"/>
              </a:rPr>
              <a:t>greeted to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how opportunities for </a:t>
            </a:r>
            <a:r>
              <a:rPr lang="en-US">
                <a:latin typeface="Verdana"/>
                <a:ea typeface="ＭＳ Ｐゴシック"/>
              </a:rPr>
              <a:t>connection are created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, can </a:t>
            </a:r>
            <a:r>
              <a:rPr lang="en-US">
                <a:latin typeface="Verdana"/>
                <a:ea typeface="ＭＳ Ｐゴシック"/>
              </a:rPr>
              <a:t>help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relationships and community grow.</a:t>
            </a:r>
            <a:endParaRPr lang="en-US">
              <a:latin typeface="Verdana"/>
              <a:ea typeface="ＭＳ Ｐゴシック"/>
            </a:endParaRPr>
          </a:p>
          <a:p>
            <a:endParaRPr lang="en-US">
              <a:latin typeface="Verdana"/>
              <a:ea typeface="ＭＳ Ｐゴシック"/>
            </a:endParaRPr>
          </a:p>
          <a:p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Together, </a:t>
            </a:r>
            <a:r>
              <a:rPr lang="en-US" b="1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Support Well-Being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 and </a:t>
            </a:r>
            <a:r>
              <a:rPr lang="en-US" b="1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Create Connected Spaces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 </a:t>
            </a:r>
            <a:r>
              <a:rPr lang="en-US">
                <a:latin typeface="Verdana"/>
                <a:ea typeface="ＭＳ Ｐゴシック"/>
              </a:rPr>
              <a:t>position </a:t>
            </a:r>
            <a:r>
              <a:rPr lang="en-US" b="0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group fitness as a place where people become stronger and more connected.</a:t>
            </a:r>
            <a:endParaRPr lang="en-US">
              <a:latin typeface="Verdana"/>
              <a:ea typeface="ＭＳ Ｐゴシック"/>
            </a:endParaRPr>
          </a:p>
          <a:p>
            <a:endParaRPr lang="en-US">
              <a:latin typeface="Verdana"/>
              <a:ea typeface="ＭＳ Ｐゴシック"/>
            </a:endParaRPr>
          </a:p>
          <a:p>
            <a:r>
              <a:rPr lang="en-US" b="1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Transition:</a:t>
            </a:r>
            <a:br>
              <a:rPr lang="en-US" b="1" i="0" kern="1200">
                <a:effectLst/>
              </a:rPr>
            </a:br>
            <a:r>
              <a:rPr lang="en-US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This intersection of movement, strength, and connection is one of </a:t>
            </a:r>
            <a:r>
              <a:rPr lang="en-US">
                <a:latin typeface="Verdana"/>
                <a:ea typeface="ＭＳ Ｐゴシック"/>
              </a:rPr>
              <a:t>our </a:t>
            </a:r>
            <a:r>
              <a:rPr lang="en-US" i="0" kern="1200">
                <a:solidFill>
                  <a:schemeClr val="tx1"/>
                </a:solidFill>
                <a:effectLst/>
                <a:latin typeface="Verdana"/>
                <a:ea typeface="ＭＳ Ｐゴシック"/>
              </a:rPr>
              <a:t>greatest opportunities for the future of group fitness.</a:t>
            </a:r>
            <a:endParaRPr lang="en-US">
              <a:latin typeface="Verdana"/>
              <a:ea typeface="ＭＳ Ｐゴシック"/>
            </a:endParaRP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1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Cathy will now help us look more closely at that opportunity.</a:t>
            </a:r>
          </a:p>
          <a:p>
            <a:pPr lvl="0"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She will invite us to look beyond the next trend or device and consider what people actually need from group fitness.</a:t>
            </a:r>
          </a:p>
          <a:p>
            <a:pPr lvl="0"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Her section will explore how movement and strength can be delivered through shared experiences that support engagement, relationships, and community.</a:t>
            </a:r>
          </a:p>
          <a:p>
            <a:pPr lvl="0" fontAlgn="t"/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lvl="0" fontAlgn="t"/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Cathy, I’ll turn it over to you.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097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7571A-8459-4CD4-9AF8-A2753B1B8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363C47-724C-EB76-5742-396672C3A3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16A3B8-502C-619C-3FBD-EE023DCAF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Asked to speak about “the future of Group Fitness”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Audience probably expects trends and technology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But that’s not where I’m going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KEY PHRASE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The future may be much simpler than we think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E64DF7-0224-907C-3A3B-54DD4FF7727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6752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AI. Smart watches. Virtual fitness. Recovery. GLP-1s.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Industry instinct = look for what’s next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Next trend. Next technology. Next big thing.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Important? Yes.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Most important conversation? Maybe not.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LAND ON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I keep coming back to a much simpler question…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This is the better question.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Beyond the next device or trend.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Answer this well → see Group Fitness differently.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Biggest opportunity may already exist.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KEY PHRASE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Maybe it’s been hiding in plain sight.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Physical activity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Strength demand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Healthy aging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Instructor recruitment and development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Retention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Belonging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Looks like many different problems.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What if they’re more connected than we think?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LAND ON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What if something already inside the YMCA could impact all of them?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What do YOU see?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Instructor → music, choreography, coaching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Director → schedules, subs, staffing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Leadership → participation, retention, budgets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We see it through the lens of our job.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KEY PHRASE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I think we’ve made Group Fitness too small.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Don’t just think “class.”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Think: what happens when people move together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Stranger → familiar face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Familiar face → relationship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Confidence grows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Belonging grows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KEY PHRASE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That’s a shared movement experience.</a:t>
            </a:r>
          </a:p>
          <a:p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Science catching up with what great instructors already know.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Something happens when people move together.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Social motion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Movement creates social connection.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BEST LINE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Movement doesn’t just change our bodies. It changes our relationships.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Great classes create connection before, during, and after.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People notice each other.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Someone knows your name.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Someone notices when you’re missing.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Getting people to exercise = one challenge.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Getting them to keep exercising = another.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KEY NUGGET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Relationships give people a reason to come back.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YMCA Connected Communities work.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Two levers jumped out: Create Connected Spaces and Support Well-being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Group Fitness can do both.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Room = not just exercise space.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It can be intentionally designed for belonging.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And it can make people stronger, healthier, more capable.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BEST LINE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A place where people become stronger and a place where people become connected.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Bottom line: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Movement is the activity.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Community is the outcome.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Now layer in the biggest fitness opportunity right now…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SEGUE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What happens when we combine strength training with community?</a:t>
            </a:r>
          </a:p>
          <a:p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00954-4BA7-7DA8-7BD4-B052E9E1A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711412-CA4F-624E-BE2C-08D0FA5329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5EA089-138F-76FB-2EF5-CF89BCDB2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Strength demand is real — and deserved.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Muscle supports independence, metabolic health, bones, and doing what we love longer.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This is bigger than aesthetics.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KEY PHRASE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Strength is having a moment — and I don’t see it going away.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C3DAA-090B-15E3-5DC8-8E80DB34037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172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Familiar sight.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People working hard.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Getting stronger.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Headphones on.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Doing exactly what they came to do.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Not criticizing this. There’s absolutely a place for it.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DIRECTION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Pause here.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Notice the difference.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Next to each other versus with each other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Both can build strength.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One adds shared experience.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BEST QUESTION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What if we could help people get stronger with each other?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Strength boom ≠ just buy more equipment.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Bigger question: How can we deliver strength in a way that also delivers on who we are?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In a group: first-timer realizes “I can do this”; encouragement; familiar faces; people notice absence; people get stronger together.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BEST LINE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Stronger bodies and stronger communities at the same time.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Strength = current demand.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Community = enduring human need.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YMCA can combine them.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SAY ALMOST EXACTLY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Strength is trending. Community is timeless. Imagine building both in the same room.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Now raise the standard.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Putting “strength” on the schedule isn’t enough.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If we promise stronger → must actually deliver.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Quality matters.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Strength class ≠ merely exercising with weights.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BEST LINE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If we say strength training, we have to deliver strength training.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Great strength training is intentional.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Purpose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Plan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Progression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Exercise selection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Load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Structure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What happens over time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KEY PHRASE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Strength doesn’t happen by accident. Are we actually delivering a great strength-training experience?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Quality has two sides.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Safe, effective, and progresses people.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AND people must want to come back.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Great program + no adherence = limited impact.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BEST WORDING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Does it work? And do people want to keep coming back? The standard is both.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Professional programming = disciplined system.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Science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Periodization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Testing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Engineered music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Coaching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Repeatability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Not just a workout. An intentionally designed experience.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KEY PHRASE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Something that works — and something that sticks.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If quality matters…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What does professional programming make possible?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Much more than a good workout.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Everybody benefits.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TRANSITION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Let’s look at who wins.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Intentional workout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Exercises make sense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Progression makes sense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Coaching is consistent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Familiarity builds confidence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Plan behind the experience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Over time → trust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KEY NUGGET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They know what they’re walking into. They know they can succeed.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Personal story: freestyle → CAR-</a:t>
            </a:r>
            <a:r>
              <a:rPr lang="en-US" sz="900" b="0" i="0" kern="1200" err="1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eography</a:t>
            </a:r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Professional programming ≠ prepare less. It changes where the effort goes.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Workout already developed, tested, and refined.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Teach again and again → confidence and polish.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That creates BANDWIDTH.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Less mental energy on “what comes next?”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More attention on who’s in front of me: Who’s new? Who needs coaching? Who needs encouragement?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BEST LINE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The workout deserves their preparation. The people deserve their attention.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Not managing random classes. Managing a program.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Common standard.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Common language.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Subs feel familiar.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New instructors have framework.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Instructors coach and support each other.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LAND ON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You build a team instead of a collection of individuals. One program. One standard. One team.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Biggest organizational benefit.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Experience becomes bigger than one instructor.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Personal freestyle story: substitute came in → attendance dropped; once saw that as a compliment; eventually realized the vulnerability.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If class depends on one personality, one resignation, vacation, or retirement can destabilize it.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Professional programming gives continuity.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Instructor still matters enormously. But the community survives.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BEST LINE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The class stops belonging to one instructor and starts belonging to the community.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Member connected to workout, instructor, workout friends, instructor team, and YMCA.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Each connection reinforces the others.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More points of connection = harder for relationship to unravel.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KEY PHRASE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That’s what makes it sticky.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Participant → better experience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Instructor → better environment and more bandwidth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Director → stronger team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YMCA → more consistent, resilient, sticky program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LAND ON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That’s the real value of professional programming.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6913" y="300038"/>
            <a:ext cx="5475287" cy="30797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Bring story back to opening.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Future isn’t only about what’s next.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One of YMCA’s greatest opportunities may already be here.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Group Fitness can improve health, build strength, create connection, build belonging, and strengthen community.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BEST PHRASE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Maybe one of the greatest opportunities for the future of the YMCA has been hiding in plain sight all along.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Slow down.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Pause.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· Look up.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THEN</a:t>
            </a: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People come for the workout. They stay for the community. </a:t>
            </a:r>
          </a:p>
          <a:p>
            <a:endParaRPr lang="en-US" sz="900" b="0" i="0" kern="1200"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r>
              <a:rPr lang="en-US" sz="900" b="0" i="0" kern="1200">
                <a:solidFill>
                  <a:schemeClr val="tx1"/>
                </a:solidFill>
                <a:effectLst/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STOP. No explanation afterward. That line is the ending.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all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" y="350044"/>
            <a:ext cx="1028700" cy="78867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/>
          </a:p>
        </p:txBody>
      </p:sp>
      <p:pic>
        <p:nvPicPr>
          <p:cNvPr id="7" name="Picture 6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1624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7D3D9F-483B-4D2E-9546-1BB0A0DE0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or 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81185"/>
            <a:ext cx="8732520" cy="2054249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</a:t>
            </a:r>
            <a:br>
              <a:rPr lang="en-US"/>
            </a:br>
            <a:r>
              <a:rPr lang="en-US"/>
              <a:t>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ith Na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067124"/>
            <a:ext cx="8732520" cy="711803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3350419"/>
            <a:ext cx="7048500" cy="1443038"/>
          </a:xfrm>
        </p:spPr>
        <p:txBody>
          <a:bodyPr/>
          <a:lstStyle>
            <a:lvl1pPr>
              <a:spcBef>
                <a:spcPts val="150"/>
              </a:spcBef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YMCA OF THE USA</a:t>
            </a:r>
          </a:p>
          <a:p>
            <a:pPr lvl="0"/>
            <a:r>
              <a:rPr lang="en-US"/>
              <a:t>800 872 9622</a:t>
            </a:r>
          </a:p>
          <a:p>
            <a:pPr lvl="0"/>
            <a:r>
              <a:rPr lang="en-US"/>
              <a:t>name.name@ymca.net</a:t>
            </a:r>
          </a:p>
        </p:txBody>
      </p:sp>
      <p:pic>
        <p:nvPicPr>
          <p:cNvPr id="4" name="Picture 3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349758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21" y="1304932"/>
            <a:ext cx="4092575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8989" y="1304932"/>
            <a:ext cx="4094162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D5AC9-C07E-4D0F-9B68-74093CA5E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F491E-278F-4842-9DD3-1ED96C0B2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9AD80-642E-4752-95E7-F234FD1CA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761A3-887C-4DD5-B9CF-A38A6F8A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E8085F-83F7-4C0E-9245-522DA2328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C0770-9FB8-4610-8BB9-FE2BE254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1158C-E9ED-4F39-ABDD-33CF79A49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8" y="246462"/>
            <a:ext cx="2092325" cy="43398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21" y="246462"/>
            <a:ext cx="6129337" cy="43398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69E72-FA37-4917-9BDE-D439D97A9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You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" y="350044"/>
            <a:ext cx="1028700" cy="78867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/>
          </a:p>
        </p:txBody>
      </p:sp>
      <p:pic>
        <p:nvPicPr>
          <p:cNvPr id="7" name="Picture 6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1624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Healt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1624"/>
            <a:ext cx="1268730" cy="345004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" y="350044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1624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all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7" y="350044"/>
            <a:ext cx="1028700" cy="78867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7D3D9F-483B-4D2E-9546-1BB0A0DE0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or 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81178"/>
            <a:ext cx="8732520" cy="1227582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</a:t>
            </a:r>
            <a:br>
              <a:rPr lang="en-US"/>
            </a:br>
            <a:r>
              <a:rPr lang="en-US"/>
              <a:t>style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ith Nam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067124"/>
            <a:ext cx="8732520" cy="711803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3350419"/>
            <a:ext cx="7048500" cy="1443038"/>
          </a:xfrm>
        </p:spPr>
        <p:txBody>
          <a:bodyPr/>
          <a:lstStyle>
            <a:lvl1pPr>
              <a:spcBef>
                <a:spcPts val="150"/>
              </a:spcBef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YMCA OF THE USA</a:t>
            </a:r>
          </a:p>
          <a:p>
            <a:pPr lvl="0"/>
            <a:r>
              <a:rPr lang="en-US"/>
              <a:t>800 872 9622</a:t>
            </a:r>
          </a:p>
          <a:p>
            <a:pPr lvl="0"/>
            <a:r>
              <a:rPr lang="en-US"/>
              <a:t>name.name@ymca.net</a:t>
            </a:r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349758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21" y="1304932"/>
            <a:ext cx="4092575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8989" y="1304932"/>
            <a:ext cx="4094162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D5AC9-C07E-4D0F-9B68-74093CA5E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F491E-278F-4842-9DD3-1ED96C0B2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9AD80-642E-4752-95E7-F234FD1CA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761A3-887C-4DD5-B9CF-A38A6F8A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E8085F-83F7-4C0E-9245-522DA2328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C0770-9FB8-4610-8BB9-FE2BE254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1158C-E9ED-4F39-ABDD-33CF79A49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8" y="246462"/>
            <a:ext cx="2092325" cy="43398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21" y="246462"/>
            <a:ext cx="6129337" cy="43398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69E72-FA37-4917-9BDE-D439D97A9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You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7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Healt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7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7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all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7D3D9F-483B-4D2E-9546-1BB0A0DE0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or 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81178"/>
            <a:ext cx="8732520" cy="1227582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</a:t>
            </a:r>
            <a:br>
              <a:rPr lang="en-US"/>
            </a:br>
            <a:r>
              <a:rPr lang="en-US"/>
              <a:t>style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ith N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067124"/>
            <a:ext cx="8732520" cy="711803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3350419"/>
            <a:ext cx="7048500" cy="1443038"/>
          </a:xfrm>
        </p:spPr>
        <p:txBody>
          <a:bodyPr/>
          <a:lstStyle>
            <a:lvl1pPr>
              <a:spcBef>
                <a:spcPts val="150"/>
              </a:spcBef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YMCA OF THE USA</a:t>
            </a:r>
          </a:p>
          <a:p>
            <a:pPr lvl="0"/>
            <a:r>
              <a:rPr lang="en-US"/>
              <a:t>800 872 9622</a:t>
            </a:r>
          </a:p>
          <a:p>
            <a:pPr lvl="0"/>
            <a:r>
              <a:rPr lang="en-US"/>
              <a:t>name.name@ymca.net</a:t>
            </a:r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349758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21" y="1304932"/>
            <a:ext cx="4092575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8989" y="1304932"/>
            <a:ext cx="4094162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D5AC9-C07E-4D0F-9B68-74093CA5E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F491E-278F-4842-9DD3-1ED96C0B2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9AD80-642E-4752-95E7-F234FD1CA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761A3-887C-4DD5-B9CF-A38A6F8A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E8085F-83F7-4C0E-9245-522DA2328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C0770-9FB8-4610-8BB9-FE2BE254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1158C-E9ED-4F39-ABDD-33CF79A49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8" y="246462"/>
            <a:ext cx="2092325" cy="43398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21" y="246462"/>
            <a:ext cx="6129337" cy="43398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69E72-FA37-4917-9BDE-D439D97A9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You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Healt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C4F0-AD6D-A632-B855-1917B48EE6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915900-D572-7344-5937-70B140907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88D21E-774B-23C0-4D90-96F5BCA60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EDFB-7648-1545-A44D-3EE34884B89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6D54F-F19A-AEE4-50D5-1490A5EFF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DFC07-4526-69CA-DB8B-D03A662D4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35DB-994F-F547-9B93-2066CAC6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169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93FAF-491B-53DB-D4F6-F8D292D4D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E3AFEA-607D-BD43-6A5A-625880958F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F5813-79EB-DCCB-EB7B-275D2017F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AF613-621A-3F4D-B4F8-44BAA62B1EC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571BB-F8B0-B334-BBA6-B2F6F14A7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30708-2522-A2E9-A249-34E612EBD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DAB07-95A8-7E4C-9C20-E882D5E2E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8846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37E04-9F60-C0A3-7214-6B1593C67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612D4-4B16-6C14-F6EF-C413F73B4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C71FE-FB06-C0A0-25AA-5EE063D67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AF613-621A-3F4D-B4F8-44BAA62B1EC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6C13B-4D93-9954-205C-20A4555AE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709B2-EAC8-B7F5-FCE1-03B6FF622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DAB07-95A8-7E4C-9C20-E882D5E2E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8676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C7550-3449-7E23-32F3-66FB49967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ED9DAC-3AA9-5F9A-05F1-B63CD06CC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383B7-D464-6895-CBDB-30DA41DFC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AF613-621A-3F4D-B4F8-44BAA62B1EC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B9D6F-515D-65EE-AA43-635054E9C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E3921-8156-2455-88DB-ABB56E2EB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DAB07-95A8-7E4C-9C20-E882D5E2E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3797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BDA18-41ED-7B7C-BD5E-2DD7BB997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78BF2-23AD-B22D-8AFE-6FC260EFA2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0D816-D663-F9F6-9785-A48C63D6F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814F7-7E15-BAB2-1634-3B977F690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AF613-621A-3F4D-B4F8-44BAA62B1EC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2D86E9-4E59-9F82-8CBB-0D5DD64B4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CC57E-359A-B5D4-FC49-8947BFFDB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DAB07-95A8-7E4C-9C20-E882D5E2E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215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3180F-A21B-B441-B4D6-62C9859F5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CE972-C738-2001-C1D3-369CDDD8D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DF0C90-15D3-FEEE-585F-03EC2F3B01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6B849E-292D-417E-19AF-A1FAE151BD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925B39-4D5D-4C01-C52A-115DC19CAE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C7A946-2573-2FF6-FAFD-BD2356A36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AF613-621A-3F4D-B4F8-44BAA62B1EC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EE8EAB-C68A-5C38-E958-C44CE541E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21A58C-5C22-87E2-50A8-E7709CE3A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DAB07-95A8-7E4C-9C20-E882D5E2E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616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096DA-5CC6-E261-B10C-43ADB5B80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A29487-24D2-961C-8544-3E3DB2581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AF613-621A-3F4D-B4F8-44BAA62B1EC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CD33EA-BE82-7777-BA66-CF8C53708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28C95-5CFF-3F01-95C4-42751C06F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DAB07-95A8-7E4C-9C20-E882D5E2E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380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843E81-FD0A-61FD-3B4D-20CCE3990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AF613-621A-3F4D-B4F8-44BAA62B1EC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0EE289-3C3D-50E4-B73D-D760833A2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333E5-E72F-35C2-5F4E-DBE9D2BA3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DAB07-95A8-7E4C-9C20-E882D5E2E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7208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E87F2-9698-6547-F329-551F01E18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5FFA-54DB-4458-0BD6-14DDB601F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53D5E-733A-E1E1-C063-727430826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FCF279-3200-85F4-959C-8D135BC22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AF613-621A-3F4D-B4F8-44BAA62B1EC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FE9A85-D7B8-8563-AB07-EA9239E6A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E86DF-93E3-2A95-73BD-7C149D1DF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DAB07-95A8-7E4C-9C20-E882D5E2E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882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A1556-FAA5-7E18-52D1-5B1A6A36B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3323EE-518C-EEAD-BB3F-43BE40C571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16A03-0CC6-31BC-3215-6C4607609D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6045C2-2ACF-D104-804C-C76E9F8C1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AF613-621A-3F4D-B4F8-44BAA62B1EC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784B15-FB0E-B334-6374-A8802D292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AC154A-A4A7-9FFE-EEB9-9069632A3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DAB07-95A8-7E4C-9C20-E882D5E2E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2274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20943-94DD-71D5-252F-BEE175127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9C46BF-0DD3-DD19-A7BC-FA41DEB867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D9A3B-D852-D75C-DBF1-32D11DA0E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AF613-621A-3F4D-B4F8-44BAA62B1EC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95218-1B05-40D8-4D2D-DD714BC8C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55F50-98DF-76B9-40AF-2F8574F21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DAB07-95A8-7E4C-9C20-E882D5E2E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562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1C2C8E-45E8-0C43-BFD6-5CC1914CFC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DAA692-CDB3-2899-D728-B5E9C51824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41B32-F9A7-35FA-DC94-668102E88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AF613-621A-3F4D-B4F8-44BAA62B1EC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A2F51-1587-D55F-8382-B827571F4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1A285-1296-1420-1909-F62DAF444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DAB07-95A8-7E4C-9C20-E882D5E2E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3727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194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28613" y="246467"/>
            <a:ext cx="8374062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4021" y="1304932"/>
            <a:ext cx="8339137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50840" y="4767263"/>
            <a:ext cx="409575" cy="1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00698937-BEDD-4EFF-AC3E-111CFE5685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68333" y="4767262"/>
            <a:ext cx="8137525" cy="2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4003" r:id="rId4"/>
    <p:sldLayoutId id="2147484071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56" r:id="rId14"/>
    <p:sldLayoutId id="2147484057" r:id="rId15"/>
    <p:sldLayoutId id="214748405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 cap="all" baseline="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5pPr>
      <a:lvl6pPr marL="34283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6pPr>
      <a:lvl7pPr marL="685681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7pPr>
      <a:lvl8pPr marL="102852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8pPr>
      <a:lvl9pPr marL="137136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l" rtl="0" eaLnBrk="1" fontAlgn="base" hangingPunct="1">
        <a:spcBef>
          <a:spcPct val="500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67851" indent="-166660" algn="l" rtl="0" eaLnBrk="1" fontAlgn="base" hangingPunct="1">
        <a:spcBef>
          <a:spcPct val="100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2pPr>
      <a:lvl3pPr marL="52021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3pPr>
      <a:lvl4pPr marL="840434" indent="-171422" algn="l" rtl="0" eaLnBrk="1" fontAlgn="base" hangingPunct="1">
        <a:spcBef>
          <a:spcPct val="25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4pPr>
      <a:lvl5pPr marL="1205894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5pPr>
      <a:lvl6pPr marL="1548731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6pPr>
      <a:lvl7pPr marL="189157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7pPr>
      <a:lvl8pPr marL="223441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8pPr>
      <a:lvl9pPr marL="257725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28613" y="246467"/>
            <a:ext cx="8374062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4021" y="1304932"/>
            <a:ext cx="8339137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50840" y="4767263"/>
            <a:ext cx="409575" cy="1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00698937-BEDD-4EFF-AC3E-111CFE5685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68328" y="4767262"/>
            <a:ext cx="8118475" cy="2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72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  <p:sldLayoutId id="2147484015" r:id="rId12"/>
    <p:sldLayoutId id="2147484016" r:id="rId13"/>
    <p:sldLayoutId id="2147484059" r:id="rId14"/>
    <p:sldLayoutId id="2147484060" r:id="rId15"/>
    <p:sldLayoutId id="2147484061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 cap="all" baseline="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5pPr>
      <a:lvl6pPr marL="34283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6pPr>
      <a:lvl7pPr marL="685681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7pPr>
      <a:lvl8pPr marL="102852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8pPr>
      <a:lvl9pPr marL="137136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l" rtl="0" eaLnBrk="1" fontAlgn="base" hangingPunct="1">
        <a:spcBef>
          <a:spcPct val="500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67851" indent="-166660" algn="l" rtl="0" eaLnBrk="1" fontAlgn="base" hangingPunct="1">
        <a:spcBef>
          <a:spcPct val="100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2pPr>
      <a:lvl3pPr marL="52021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3pPr>
      <a:lvl4pPr marL="840434" indent="-171422" algn="l" rtl="0" eaLnBrk="1" fontAlgn="base" hangingPunct="1">
        <a:spcBef>
          <a:spcPct val="25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4pPr>
      <a:lvl5pPr marL="1205894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5pPr>
      <a:lvl6pPr marL="1548731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6pPr>
      <a:lvl7pPr marL="189157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7pPr>
      <a:lvl8pPr marL="223441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8pPr>
      <a:lvl9pPr marL="257725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28613" y="246467"/>
            <a:ext cx="8374062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4021" y="1304932"/>
            <a:ext cx="8339137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50840" y="4767263"/>
            <a:ext cx="409575" cy="1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00698937-BEDD-4EFF-AC3E-111CFE5685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68328" y="4767262"/>
            <a:ext cx="8118475" cy="2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7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  <p:sldLayoutId id="2147484065" r:id="rId14"/>
    <p:sldLayoutId id="2147484066" r:id="rId15"/>
    <p:sldLayoutId id="2147484067" r:id="rId16"/>
    <p:sldLayoutId id="2147484076" r:id="rId1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 cap="all" baseline="0">
          <a:solidFill>
            <a:schemeClr val="accent4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5pPr>
      <a:lvl6pPr marL="34283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6pPr>
      <a:lvl7pPr marL="685681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7pPr>
      <a:lvl8pPr marL="102852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8pPr>
      <a:lvl9pPr marL="137136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l" rtl="0" eaLnBrk="1" fontAlgn="base" hangingPunct="1">
        <a:spcBef>
          <a:spcPct val="500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67851" indent="-166660" algn="l" rtl="0" eaLnBrk="1" fontAlgn="base" hangingPunct="1">
        <a:spcBef>
          <a:spcPct val="100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2pPr>
      <a:lvl3pPr marL="52021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3pPr>
      <a:lvl4pPr marL="840434" indent="-171422" algn="l" rtl="0" eaLnBrk="1" fontAlgn="base" hangingPunct="1">
        <a:spcBef>
          <a:spcPct val="25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4pPr>
      <a:lvl5pPr marL="1205894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5pPr>
      <a:lvl6pPr marL="1548731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6pPr>
      <a:lvl7pPr marL="189157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7pPr>
      <a:lvl8pPr marL="223441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8pPr>
      <a:lvl9pPr marL="257725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DF177B-7504-A9DD-DBC1-08258C8EA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28FD2-08C0-9D33-F8C2-0B6EE6B3C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EC630-4CA6-4A33-367E-9C4F6896DD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9AF613-621A-3F4D-B4F8-44BAA62B1EC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35756-AF7C-E638-AB6C-9A775C1FA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2010E-2A66-AA78-CF12-D599FBE000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2DAB07-95A8-7E4C-9C20-E882D5E2E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8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  <p:sldLayoutId id="2147484089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3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5E5D0-D4E6-3C51-D353-94DF44525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085B09-36B6-5BBE-3873-1C1CFEC9CC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4" y="2679"/>
            <a:ext cx="9134469" cy="5138138"/>
          </a:xfrm>
          <a:prstGeom prst="rect">
            <a:avLst/>
          </a:prstGeom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320EC1A7-5FDB-4C2A-87C8-B6C340991602}"/>
              </a:ext>
            </a:extLst>
          </p:cNvPr>
          <p:cNvSpPr txBox="1">
            <a:spLocks/>
          </p:cNvSpPr>
          <p:nvPr/>
        </p:nvSpPr>
        <p:spPr bwMode="black">
          <a:xfrm>
            <a:off x="1618425" y="1628196"/>
            <a:ext cx="6692656" cy="103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4000" b="0" kern="0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FUTURE OF GROUP FITNESS</a:t>
            </a:r>
          </a:p>
          <a:p>
            <a:r>
              <a:rPr lang="en-US" sz="1400" b="0" kern="0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Jenn Gilburg, Y-USA</a:t>
            </a:r>
          </a:p>
          <a:p>
            <a:r>
              <a:rPr lang="en-US" sz="1400" b="0" kern="0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Cathy Spencer-Browning, MOSSA</a:t>
            </a:r>
          </a:p>
          <a:p>
            <a:r>
              <a:rPr lang="en-US" sz="1400" b="0" kern="0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Gael </a:t>
            </a:r>
            <a:r>
              <a:rPr lang="en-US" sz="1400" b="0" kern="0" cap="none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Gebow</a:t>
            </a:r>
            <a:r>
              <a:rPr lang="en-US" sz="1400" b="0" kern="0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YMCA of Snohomish County</a:t>
            </a:r>
          </a:p>
        </p:txBody>
      </p:sp>
    </p:spTree>
    <p:extLst>
      <p:ext uri="{BB962C8B-B14F-4D97-AF65-F5344CB8AC3E}">
        <p14:creationId xmlns:p14="http://schemas.microsoft.com/office/powerpoint/2010/main" val="2618882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9E853-FF64-14A3-21BD-51BB29973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2144507-6B01-96EC-0570-E75BD6F10C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2" y="2678"/>
            <a:ext cx="9134472" cy="513814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0EC2B5A-841B-4D2C-2960-5FF8A8F4D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00" y="289083"/>
            <a:ext cx="7484374" cy="625317"/>
          </a:xfrm>
        </p:spPr>
        <p:txBody>
          <a:bodyPr/>
          <a:lstStyle/>
          <a:p>
            <a:r>
              <a:rPr lang="en-US" sz="30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welcome</a:t>
            </a:r>
            <a:endParaRPr lang="en-US" sz="2000" b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01C9DDC-17EB-2E8F-EC62-E64E19CF200C}"/>
              </a:ext>
            </a:extLst>
          </p:cNvPr>
          <p:cNvSpPr/>
          <p:nvPr/>
        </p:nvSpPr>
        <p:spPr bwMode="auto">
          <a:xfrm>
            <a:off x="5497036" y="960699"/>
            <a:ext cx="2049875" cy="2258742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 cap="flat" cmpd="sng" algn="ctr">
            <a:solidFill>
              <a:srgbClr val="DD58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1pPr>
            <a:lvl2pPr marL="342839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2pPr>
            <a:lvl3pPr marL="685681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3pPr>
            <a:lvl4pPr marL="1028522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4pPr>
            <a:lvl5pPr marL="1371362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5pPr>
            <a:lvl6pPr marL="1714205" algn="l" defTabSz="342839" rtl="0" eaLnBrk="1" latinLnBrk="0" hangingPunct="1"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6pPr>
            <a:lvl7pPr marL="2057042" algn="l" defTabSz="342839" rtl="0" eaLnBrk="1" latinLnBrk="0" hangingPunct="1"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7pPr>
            <a:lvl8pPr marL="2399880" algn="l" defTabSz="342839" rtl="0" eaLnBrk="1" latinLnBrk="0" hangingPunct="1"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8pPr>
            <a:lvl9pPr marL="2742719" algn="l" defTabSz="342839" rtl="0" eaLnBrk="1" latinLnBrk="0" hangingPunct="1"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533F269-BAEB-2E18-7092-E6D83B8436F3}"/>
              </a:ext>
            </a:extLst>
          </p:cNvPr>
          <p:cNvSpPr/>
          <p:nvPr/>
        </p:nvSpPr>
        <p:spPr bwMode="auto">
          <a:xfrm>
            <a:off x="1597089" y="960699"/>
            <a:ext cx="2049876" cy="2258742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 cap="flat" cmpd="sng" algn="ctr">
            <a:solidFill>
              <a:srgbClr val="DD58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1pPr>
            <a:lvl2pPr marL="342839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2pPr>
            <a:lvl3pPr marL="685681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3pPr>
            <a:lvl4pPr marL="1028522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4pPr>
            <a:lvl5pPr marL="1371362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5pPr>
            <a:lvl6pPr marL="1714205" algn="l" defTabSz="342839" rtl="0" eaLnBrk="1" latinLnBrk="0" hangingPunct="1"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6pPr>
            <a:lvl7pPr marL="2057042" algn="l" defTabSz="342839" rtl="0" eaLnBrk="1" latinLnBrk="0" hangingPunct="1"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7pPr>
            <a:lvl8pPr marL="2399880" algn="l" defTabSz="342839" rtl="0" eaLnBrk="1" latinLnBrk="0" hangingPunct="1"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8pPr>
            <a:lvl9pPr marL="2742719" algn="l" defTabSz="342839" rtl="0" eaLnBrk="1" latinLnBrk="0" hangingPunct="1"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A38E13E-626D-9AF8-D4F4-1EBB165C631D}"/>
              </a:ext>
            </a:extLst>
          </p:cNvPr>
          <p:cNvSpPr/>
          <p:nvPr/>
        </p:nvSpPr>
        <p:spPr bwMode="auto">
          <a:xfrm>
            <a:off x="769142" y="3392624"/>
            <a:ext cx="3151909" cy="922635"/>
          </a:xfrm>
          <a:prstGeom prst="roundRect">
            <a:avLst/>
          </a:prstGeom>
          <a:ln>
            <a:solidFill>
              <a:srgbClr val="DD5828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>
                <a:solidFill>
                  <a:srgbClr val="DD5828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Jenn Gilburg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>
                <a:solidFill>
                  <a:srgbClr val="DD5828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Director, Project Implementation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>
                <a:solidFill>
                  <a:srgbClr val="DD5828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Y-USA </a:t>
            </a:r>
            <a:endParaRPr kumimoji="0" lang="en-US" sz="1200" i="0" u="none" strike="noStrike" cap="none" normalizeH="0" baseline="0">
              <a:ln>
                <a:noFill/>
              </a:ln>
              <a:solidFill>
                <a:srgbClr val="DD5828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A5F6B34-2028-39C9-A3FD-9A438666E925}"/>
              </a:ext>
            </a:extLst>
          </p:cNvPr>
          <p:cNvSpPr/>
          <p:nvPr/>
        </p:nvSpPr>
        <p:spPr bwMode="auto">
          <a:xfrm>
            <a:off x="5008417" y="3392624"/>
            <a:ext cx="3151909" cy="922635"/>
          </a:xfrm>
          <a:prstGeom prst="roundRect">
            <a:avLst/>
          </a:prstGeom>
          <a:ln>
            <a:solidFill>
              <a:srgbClr val="DD5828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>
                <a:solidFill>
                  <a:srgbClr val="DD5828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Cathy Spencer-Browning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>
                <a:solidFill>
                  <a:srgbClr val="DD5828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VP of Training and Programming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>
                <a:solidFill>
                  <a:srgbClr val="DD5828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MOSSA </a:t>
            </a:r>
            <a:endParaRPr kumimoji="0" lang="en-US" sz="1200" i="0" u="none" strike="noStrike" cap="none" normalizeH="0" baseline="0">
              <a:ln>
                <a:noFill/>
              </a:ln>
              <a:solidFill>
                <a:srgbClr val="DD5828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3884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342AD-7236-667B-A5D9-F3AC597FA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6D92E9-6E57-75F9-527A-FC20715151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28" y="0"/>
            <a:ext cx="9134472" cy="5138141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D1406558-B832-2931-E505-C8055664E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8" y="295687"/>
            <a:ext cx="8366760" cy="1064902"/>
          </a:xfrm>
        </p:spPr>
        <p:txBody>
          <a:bodyPr/>
          <a:lstStyle/>
          <a:p>
            <a:r>
              <a:rPr lang="en-US" sz="3000">
                <a:solidFill>
                  <a:schemeClr val="accent1"/>
                </a:solidFill>
              </a:rPr>
              <a:t>Let’s 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86D605-FFCD-49C1-4F3B-301574CAA5EA}"/>
              </a:ext>
            </a:extLst>
          </p:cNvPr>
          <p:cNvSpPr txBox="1"/>
          <p:nvPr/>
        </p:nvSpPr>
        <p:spPr>
          <a:xfrm>
            <a:off x="318058" y="1020391"/>
            <a:ext cx="63758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Turn to your neighbor and share: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28589" lvl="1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Name</a:t>
            </a:r>
          </a:p>
          <a:p>
            <a:pPr marL="628589" lvl="1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YMCA</a:t>
            </a:r>
          </a:p>
          <a:p>
            <a:pPr marL="628589" lvl="1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One or two words that describe a place where you feel connected?</a:t>
            </a:r>
            <a:endParaRPr lang="en-US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AA59A2-1ED3-6EE0-9E53-093576B6D1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49701" y="2056839"/>
            <a:ext cx="3038472" cy="244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048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4369F-8B0A-5DA2-220E-BDACA1A5C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B4506A-A131-C29B-CC44-C7301C1670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28" y="0"/>
            <a:ext cx="9134472" cy="5138141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8D5A3034-1336-2922-E18D-59278140A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8" y="295687"/>
            <a:ext cx="8366760" cy="726997"/>
          </a:xfrm>
        </p:spPr>
        <p:txBody>
          <a:bodyPr/>
          <a:lstStyle/>
          <a:p>
            <a:r>
              <a:rPr lang="en-US" sz="3000">
                <a:solidFill>
                  <a:schemeClr val="accent1"/>
                </a:solidFill>
              </a:rPr>
              <a:t>The future of group fitness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3DCBEB-0ABF-81CA-D6AA-C58C1F0CE5D8}"/>
              </a:ext>
            </a:extLst>
          </p:cNvPr>
          <p:cNvSpPr txBox="1"/>
          <p:nvPr/>
        </p:nvSpPr>
        <p:spPr>
          <a:xfrm>
            <a:off x="318058" y="1218010"/>
            <a:ext cx="7554703" cy="2757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Drive engagement</a:t>
            </a:r>
            <a:endParaRPr lang="en-US" kern="100">
              <a:effectLst/>
              <a:latin typeface="Verdana" panose="020B06040305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400" kern="100">
              <a:effectLst/>
              <a:latin typeface="Verdana" panose="020B06040305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Support achievement</a:t>
            </a:r>
            <a:endParaRPr lang="en-US" kern="100">
              <a:effectLst/>
              <a:latin typeface="Verdana" panose="020B06040305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400" kern="100">
              <a:effectLst/>
              <a:latin typeface="Verdana" panose="020B06040305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Deepen Relationships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400" kern="100">
              <a:latin typeface="Verdana" panose="020B06040305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Create</a:t>
            </a:r>
            <a:r>
              <a:rPr lang="en-US" kern="10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connection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400" kern="100">
              <a:effectLst/>
              <a:latin typeface="Verdana" panose="020B06040305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Build community </a:t>
            </a:r>
            <a:endParaRPr lang="en-US" kern="100">
              <a:effectLst/>
              <a:latin typeface="Verdana" panose="020B06040305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296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AB78E-A00C-61D4-F00E-DAB7CC19E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3F57F573-6C6F-7D04-9AC9-148A58E98023}"/>
              </a:ext>
            </a:extLst>
          </p:cNvPr>
          <p:cNvSpPr txBox="1"/>
          <p:nvPr/>
        </p:nvSpPr>
        <p:spPr>
          <a:xfrm>
            <a:off x="4700016" y="397976"/>
            <a:ext cx="4188912" cy="43396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725" b="1">
                <a:solidFill>
                  <a:srgbClr val="9027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SIX LEVERS OF CONNECTION​</a:t>
            </a:r>
          </a:p>
          <a:p>
            <a:endParaRPr lang="en-US" sz="1125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125" b="1">
                <a:solidFill>
                  <a:srgbClr val="0087C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ELEVATE CONNECTION​</a:t>
            </a:r>
          </a:p>
          <a:p>
            <a:r>
              <a:rPr lang="en-US" sz="1125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 shared language and stories to strengthen </a:t>
            </a:r>
          </a:p>
          <a:p>
            <a:r>
              <a:rPr lang="en-US" sz="1125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purpose and connection.​</a:t>
            </a:r>
          </a:p>
          <a:p>
            <a:endParaRPr lang="en-US" sz="1125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125" b="1">
                <a:solidFill>
                  <a:srgbClr val="01A28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PRACTICE CONNECTION SKILLS​</a:t>
            </a:r>
          </a:p>
          <a:p>
            <a:r>
              <a:rPr lang="en-US" sz="1125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 the skills and reinforce the culture that make meaningful connection possible.​</a:t>
            </a:r>
          </a:p>
          <a:p>
            <a:endParaRPr lang="en-US" sz="1125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125" b="1">
                <a:solidFill>
                  <a:srgbClr val="FAAD1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EMBED CONNECTION EVERYWHERE​</a:t>
            </a:r>
          </a:p>
          <a:p>
            <a:r>
              <a:rPr lang="en-US" sz="1125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Design and deliver experiences that create connection.​</a:t>
            </a:r>
          </a:p>
          <a:p>
            <a:endParaRPr lang="en-US" sz="1125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125" b="1">
                <a:solidFill>
                  <a:srgbClr val="F2792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CREATE CONNECTED SPACES​</a:t>
            </a:r>
          </a:p>
          <a:p>
            <a:r>
              <a:rPr lang="en-US" sz="1125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Build physical and digital environments that spark interaction and create access and belonging for all. ​</a:t>
            </a:r>
          </a:p>
          <a:p>
            <a:endParaRPr lang="en-US" sz="1125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125" b="1">
                <a:solidFill>
                  <a:srgbClr val="EB1C2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INVITE CONTRIBUTION ​</a:t>
            </a:r>
          </a:p>
          <a:p>
            <a:r>
              <a:rPr lang="en-US" sz="1125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Provide opportunities for people to share their time, talents, and voices to create change.​</a:t>
            </a:r>
          </a:p>
          <a:p>
            <a:endParaRPr lang="en-US" sz="1125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125" b="1">
                <a:solidFill>
                  <a:srgbClr val="9027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 WELL-BEING​</a:t>
            </a:r>
          </a:p>
          <a:p>
            <a:r>
              <a:rPr lang="en-US" sz="1125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Foster experiences that elevate health and well-being and help all people thrive. ​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36BA6C51-D37D-972F-B4E3-A11A78C52B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36721" y="580596"/>
            <a:ext cx="3917091" cy="397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01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81CE4-6C8F-8B9C-DE7E-9A9C2A78D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D87692-FCBC-F9BE-1811-4911EC2957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C2E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331EE3A-8D62-4473-F36C-47BF51BD7F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32909" y="0"/>
            <a:ext cx="5611091" cy="51435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900ACBD-C045-3D1D-61D9-74CB58C944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6721" y="580595"/>
            <a:ext cx="3917090" cy="397441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DC0F2B7-E8DB-849F-78CA-4BBEF49B1CEB}"/>
              </a:ext>
            </a:extLst>
          </p:cNvPr>
          <p:cNvGrpSpPr/>
          <p:nvPr/>
        </p:nvGrpSpPr>
        <p:grpSpPr>
          <a:xfrm>
            <a:off x="5184648" y="1443839"/>
            <a:ext cx="3583970" cy="2286399"/>
            <a:chOff x="6912864" y="2170132"/>
            <a:chExt cx="4778626" cy="304853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BFD72E1-9DE2-8232-75AC-BF116DC69E07}"/>
                </a:ext>
              </a:extLst>
            </p:cNvPr>
            <p:cNvSpPr txBox="1"/>
            <p:nvPr/>
          </p:nvSpPr>
          <p:spPr>
            <a:xfrm>
              <a:off x="6912864" y="2170132"/>
              <a:ext cx="4768351" cy="135421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sz="3000" b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SUPPORT</a:t>
              </a:r>
            </a:p>
            <a:p>
              <a:r>
                <a:rPr lang="en-US" sz="3000" b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WELL-BEING​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3C1102C-1F8E-2189-1789-1474716201DB}"/>
                </a:ext>
              </a:extLst>
            </p:cNvPr>
            <p:cNvSpPr txBox="1"/>
            <p:nvPr/>
          </p:nvSpPr>
          <p:spPr>
            <a:xfrm>
              <a:off x="6923139" y="3556671"/>
              <a:ext cx="4768351" cy="166199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875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Foster experiences that</a:t>
              </a:r>
            </a:p>
            <a:p>
              <a:r>
                <a:rPr lang="en-US" sz="1875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elevate health and </a:t>
              </a:r>
              <a:br>
                <a:rPr lang="en-US" sz="1875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en-US" sz="1875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well-being and help </a:t>
              </a:r>
              <a:br>
                <a:rPr lang="en-US" sz="1875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en-US" sz="1875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people thrive. 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5676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6F903-B1B6-0949-4E6A-E3525C1F1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4433A9-ED55-7238-8D47-5757924BB9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B5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198C3F5-6D30-7325-D5B5-43855AB47A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32909" y="0"/>
            <a:ext cx="5611091" cy="51435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ECED093-7272-FCF7-5F5B-2E140EC587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6721" y="580595"/>
            <a:ext cx="3917090" cy="397441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253F4EA-34D4-C8DF-776C-A3B566A2E50B}"/>
              </a:ext>
            </a:extLst>
          </p:cNvPr>
          <p:cNvGrpSpPr/>
          <p:nvPr/>
        </p:nvGrpSpPr>
        <p:grpSpPr>
          <a:xfrm>
            <a:off x="5184648" y="1049500"/>
            <a:ext cx="3583970" cy="3036604"/>
            <a:chOff x="6912864" y="1554580"/>
            <a:chExt cx="4778626" cy="404880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179FE61-5897-87CF-25F4-574A82944CAC}"/>
                </a:ext>
              </a:extLst>
            </p:cNvPr>
            <p:cNvSpPr txBox="1"/>
            <p:nvPr/>
          </p:nvSpPr>
          <p:spPr>
            <a:xfrm>
              <a:off x="6912864" y="1554580"/>
              <a:ext cx="4768351" cy="196977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sz="3000" b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CREATE</a:t>
              </a:r>
            </a:p>
            <a:p>
              <a:r>
                <a:rPr lang="en-US" sz="3000" b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CONNECTED</a:t>
              </a:r>
            </a:p>
            <a:p>
              <a:r>
                <a:rPr lang="en-US" sz="3000" b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SPACES​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14A7BBC-7D5A-2A16-15C7-779502911CC7}"/>
                </a:ext>
              </a:extLst>
            </p:cNvPr>
            <p:cNvSpPr txBox="1"/>
            <p:nvPr/>
          </p:nvSpPr>
          <p:spPr>
            <a:xfrm>
              <a:off x="6923139" y="3556671"/>
              <a:ext cx="4768351" cy="204671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875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Build physical and</a:t>
              </a:r>
            </a:p>
            <a:p>
              <a:r>
                <a:rPr lang="en-US" sz="1875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digital environments</a:t>
              </a:r>
            </a:p>
            <a:p>
              <a:r>
                <a:rPr lang="en-US" sz="1875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that spark interaction </a:t>
              </a:r>
            </a:p>
            <a:p>
              <a:r>
                <a:rPr lang="en-US" sz="1875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and create access and </a:t>
              </a:r>
            </a:p>
            <a:p>
              <a:r>
                <a:rPr lang="en-US" sz="1875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belonging for all. 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31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91C0D-28A3-26D0-6EAC-E929D315B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948933-DF34-DE21-9E5B-85E5939C0F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3" y="2680"/>
            <a:ext cx="9139235" cy="5140819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5CF0374E-9E36-0BC9-5A81-FB73B1372D68}"/>
              </a:ext>
            </a:extLst>
          </p:cNvPr>
          <p:cNvSpPr txBox="1">
            <a:spLocks/>
          </p:cNvSpPr>
          <p:nvPr/>
        </p:nvSpPr>
        <p:spPr bwMode="black">
          <a:xfrm>
            <a:off x="1504059" y="2124388"/>
            <a:ext cx="7269934" cy="241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8000" kern="0"/>
              <a:t>MOSSA</a:t>
            </a:r>
          </a:p>
        </p:txBody>
      </p:sp>
    </p:spTree>
    <p:extLst>
      <p:ext uri="{BB962C8B-B14F-4D97-AF65-F5344CB8AC3E}">
        <p14:creationId xmlns:p14="http://schemas.microsoft.com/office/powerpoint/2010/main" val="2201786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920B2C-BF1B-87AD-2BE9-36870938B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>
            <a:extLst>
              <a:ext uri="{FF2B5EF4-FFF2-40B4-BE49-F238E27FC236}">
                <a16:creationId xmlns:a16="http://schemas.microsoft.com/office/drawing/2014/main" id="{3334FCD8-E861-B15F-CD38-93ABA2B421C3}"/>
              </a:ext>
            </a:extLst>
          </p:cNvPr>
          <p:cNvSpPr>
            <a:spLocks noGrp="1"/>
          </p:cNvSpPr>
          <p:nvPr/>
        </p:nvSpPr>
        <p:spPr>
          <a:xfrm>
            <a:off x="728663" y="514350"/>
            <a:ext cx="2571750" cy="3286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550" spc="1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endParaRPr sz="1913" spc="1">
              <a:solidFill>
                <a:srgbClr val="F36C21"/>
              </a:solidFill>
              <a:latin typeface="Bebas Neue"/>
              <a:ea typeface="Bebas Neue"/>
              <a:cs typeface="Bebas Neue"/>
            </a:endParaRPr>
          </a:p>
        </p:txBody>
      </p:sp>
      <p:sp>
        <p:nvSpPr>
          <p:cNvPr id="3" name="question-line-1">
            <a:extLst>
              <a:ext uri="{FF2B5EF4-FFF2-40B4-BE49-F238E27FC236}">
                <a16:creationId xmlns:a16="http://schemas.microsoft.com/office/drawing/2014/main" id="{9B9DC0F7-469D-843F-0CCC-D87B4A2360A5}"/>
              </a:ext>
            </a:extLst>
          </p:cNvPr>
          <p:cNvSpPr>
            <a:spLocks noGrp="1"/>
          </p:cNvSpPr>
          <p:nvPr/>
        </p:nvSpPr>
        <p:spPr>
          <a:xfrm>
            <a:off x="416378" y="920524"/>
            <a:ext cx="5929313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645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lang="en-US" sz="600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The </a:t>
            </a:r>
            <a:endParaRPr sz="6000">
              <a:solidFill>
                <a:srgbClr val="FFFDF8"/>
              </a:solidFill>
              <a:latin typeface="Bebas Neue"/>
              <a:ea typeface="Bebas Neue"/>
              <a:cs typeface="Bebas Neue"/>
            </a:endParaRPr>
          </a:p>
        </p:txBody>
      </p:sp>
      <p:sp>
        <p:nvSpPr>
          <p:cNvPr id="4" name="question-line-2">
            <a:extLst>
              <a:ext uri="{FF2B5EF4-FFF2-40B4-BE49-F238E27FC236}">
                <a16:creationId xmlns:a16="http://schemas.microsoft.com/office/drawing/2014/main" id="{52EE7754-41E0-0347-4381-8DE5756531BA}"/>
              </a:ext>
            </a:extLst>
          </p:cNvPr>
          <p:cNvSpPr>
            <a:spLocks noGrp="1"/>
          </p:cNvSpPr>
          <p:nvPr/>
        </p:nvSpPr>
        <p:spPr>
          <a:xfrm>
            <a:off x="471488" y="1814513"/>
            <a:ext cx="6429375" cy="885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885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lang="en-US" sz="7200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Future of</a:t>
            </a:r>
            <a:endParaRPr sz="7200">
              <a:solidFill>
                <a:srgbClr val="F36C21"/>
              </a:solidFill>
              <a:latin typeface="Bebas Neue"/>
              <a:ea typeface="Bebas Neue"/>
              <a:cs typeface="Bebas Neue"/>
            </a:endParaRPr>
          </a:p>
        </p:txBody>
      </p:sp>
      <p:sp>
        <p:nvSpPr>
          <p:cNvPr id="5" name="question-line-3">
            <a:extLst>
              <a:ext uri="{FF2B5EF4-FFF2-40B4-BE49-F238E27FC236}">
                <a16:creationId xmlns:a16="http://schemas.microsoft.com/office/drawing/2014/main" id="{2AC13FB9-E306-C29A-4085-511E13A85FB4}"/>
              </a:ext>
            </a:extLst>
          </p:cNvPr>
          <p:cNvSpPr>
            <a:spLocks noGrp="1"/>
          </p:cNvSpPr>
          <p:nvPr/>
        </p:nvSpPr>
        <p:spPr>
          <a:xfrm>
            <a:off x="465364" y="2835047"/>
            <a:ext cx="4643438" cy="828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81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lang="en-US" sz="900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Group fitness</a:t>
            </a:r>
            <a:endParaRPr sz="9000">
              <a:solidFill>
                <a:srgbClr val="FFFDF8"/>
              </a:solidFill>
              <a:latin typeface="Bebas Neue"/>
              <a:ea typeface="Bebas Neue"/>
              <a:cs typeface="Bebas Neue"/>
            </a:endParaRPr>
          </a:p>
        </p:txBody>
      </p:sp>
      <p:sp>
        <p:nvSpPr>
          <p:cNvPr id="7" name="closing-rule">
            <a:extLst>
              <a:ext uri="{FF2B5EF4-FFF2-40B4-BE49-F238E27FC236}">
                <a16:creationId xmlns:a16="http://schemas.microsoft.com/office/drawing/2014/main" id="{4534C9E0-9092-31E7-CA9C-D1FD6D0CD130}"/>
              </a:ext>
            </a:extLst>
          </p:cNvPr>
          <p:cNvSpPr>
            <a:spLocks noGrp="1"/>
          </p:cNvSpPr>
          <p:nvPr/>
        </p:nvSpPr>
        <p:spPr>
          <a:xfrm>
            <a:off x="489857" y="4125006"/>
            <a:ext cx="5372100" cy="57150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99D454-F4E0-DDE2-8E86-3F98774E8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411" y="4155622"/>
            <a:ext cx="865414" cy="86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278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op-reading-gradient">
            <a:extLst>
              <a:ext uri="{FF2B5EF4-FFF2-40B4-BE49-F238E27FC236}">
                <a16:creationId xmlns:a16="http://schemas.microsoft.com/office/drawing/2014/main" id="{3C14C3CC-3A3D-4573-9F0C-E218D729CFB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857375"/>
          </a:xfrm>
          <a:prstGeom prst="rect">
            <a:avLst/>
          </a:prstGeom>
          <a:gradFill>
            <a:gsLst>
              <a:gs pos="0">
                <a:srgbClr val="03101B">
                  <a:alpha val="93725"/>
                </a:srgbClr>
              </a:gs>
              <a:gs pos="38000">
                <a:srgbClr val="03101B">
                  <a:alpha val="65882"/>
                </a:srgbClr>
              </a:gs>
              <a:gs pos="100000">
                <a:srgbClr val="03101B">
                  <a:alpha val="0"/>
                </a:srgbClr>
              </a:gs>
            </a:gsLst>
            <a:lin ang="10800000"/>
          </a:gra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bottom-label-gradient">
            <a:extLst>
              <a:ext uri="{FF2B5EF4-FFF2-40B4-BE49-F238E27FC236}">
                <a16:creationId xmlns:a16="http://schemas.microsoft.com/office/drawing/2014/main" id="{283DEBC7-9C71-409E-B265-6D34E12C43BB}"/>
              </a:ext>
            </a:extLst>
          </p:cNvPr>
          <p:cNvSpPr>
            <a:spLocks noGrp="1"/>
          </p:cNvSpPr>
          <p:nvPr/>
        </p:nvSpPr>
        <p:spPr>
          <a:xfrm>
            <a:off x="0" y="3771900"/>
            <a:ext cx="9144000" cy="1371600"/>
          </a:xfrm>
          <a:prstGeom prst="rect">
            <a:avLst/>
          </a:prstGeom>
          <a:gradFill>
            <a:gsLst>
              <a:gs pos="0">
                <a:srgbClr val="03101B">
                  <a:alpha val="96863"/>
                </a:srgbClr>
              </a:gs>
              <a:gs pos="39000">
                <a:srgbClr val="03101B">
                  <a:alpha val="81176"/>
                </a:srgbClr>
              </a:gs>
              <a:gs pos="100000">
                <a:srgbClr val="03101B">
                  <a:alpha val="0"/>
                </a:srgbClr>
              </a:gs>
            </a:gsLst>
            <a:lin ang="0"/>
          </a:gra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eyebrow">
            <a:extLst>
              <a:ext uri="{FF2B5EF4-FFF2-40B4-BE49-F238E27FC236}">
                <a16:creationId xmlns:a16="http://schemas.microsoft.com/office/drawing/2014/main" id="{66C94365-670D-4B51-9DAC-5FA8F4867BC1}"/>
              </a:ext>
            </a:extLst>
          </p:cNvPr>
          <p:cNvSpPr>
            <a:spLocks noGrp="1"/>
          </p:cNvSpPr>
          <p:nvPr/>
        </p:nvSpPr>
        <p:spPr>
          <a:xfrm>
            <a:off x="400050" y="357188"/>
            <a:ext cx="35718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1200" b="1" spc="2">
                <a:solidFill>
                  <a:srgbClr val="5FC9E8"/>
                </a:solidFill>
                <a:latin typeface="Aptos Display"/>
                <a:ea typeface="Aptos Display"/>
                <a:cs typeface="Aptos Display"/>
              </a:defRPr>
            </a:pPr>
            <a:r>
              <a:rPr sz="2100" b="1" spc="2">
                <a:solidFill>
                  <a:srgbClr val="E2772A"/>
                </a:solidFill>
                <a:latin typeface="Bebas Neue" panose="020B0606020202050201" pitchFamily="34" charset="0"/>
                <a:ea typeface="Aptos Display"/>
                <a:cs typeface="Aptos Display"/>
              </a:rPr>
              <a:t>THE FUTURE OF GROUP FITNESS</a:t>
            </a:r>
          </a:p>
        </p:txBody>
      </p:sp>
      <p:sp>
        <p:nvSpPr>
          <p:cNvPr id="5" name="headline">
            <a:extLst>
              <a:ext uri="{FF2B5EF4-FFF2-40B4-BE49-F238E27FC236}">
                <a16:creationId xmlns:a16="http://schemas.microsoft.com/office/drawing/2014/main" id="{1FB88C42-0FA9-4D1D-AA89-FF80A37BD58B}"/>
              </a:ext>
            </a:extLst>
          </p:cNvPr>
          <p:cNvSpPr>
            <a:spLocks noGrp="1"/>
          </p:cNvSpPr>
          <p:nvPr/>
        </p:nvSpPr>
        <p:spPr>
          <a:xfrm>
            <a:off x="400050" y="686821"/>
            <a:ext cx="5572125" cy="5286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900" b="1">
                <a:solidFill>
                  <a:srgbClr val="F7FAFC"/>
                </a:solidFill>
                <a:latin typeface="Aptos Display"/>
                <a:ea typeface="Aptos Display"/>
                <a:cs typeface="Aptos Display"/>
              </a:defRPr>
            </a:pPr>
            <a:r>
              <a:rPr sz="2925" b="1">
                <a:solidFill>
                  <a:srgbClr val="F7FAFC"/>
                </a:solidFill>
                <a:latin typeface="Bebas Neue" panose="020B0606020202050201" pitchFamily="34" charset="0"/>
                <a:ea typeface="Aptos Display"/>
                <a:cs typeface="Aptos Display"/>
              </a:rPr>
              <a:t>When we picture the future…</a:t>
            </a:r>
          </a:p>
        </p:txBody>
      </p:sp>
      <p:sp>
        <p:nvSpPr>
          <p:cNvPr id="6" name="AI-rule">
            <a:extLst>
              <a:ext uri="{FF2B5EF4-FFF2-40B4-BE49-F238E27FC236}">
                <a16:creationId xmlns:a16="http://schemas.microsoft.com/office/drawing/2014/main" id="{FDA4F507-6F12-41C1-AB2C-BE57942C38FB}"/>
              </a:ext>
            </a:extLst>
          </p:cNvPr>
          <p:cNvSpPr>
            <a:spLocks noGrp="1"/>
          </p:cNvSpPr>
          <p:nvPr/>
        </p:nvSpPr>
        <p:spPr>
          <a:xfrm>
            <a:off x="400050" y="4486276"/>
            <a:ext cx="228600" cy="21431"/>
          </a:xfrm>
          <a:prstGeom prst="rect">
            <a:avLst/>
          </a:prstGeom>
          <a:solidFill>
            <a:srgbClr val="E2772A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srgbClr val="E2772A"/>
              </a:solidFill>
              <a:highlight>
                <a:srgbClr val="E2772A"/>
              </a:highlight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AI-label">
            <a:extLst>
              <a:ext uri="{FF2B5EF4-FFF2-40B4-BE49-F238E27FC236}">
                <a16:creationId xmlns:a16="http://schemas.microsoft.com/office/drawing/2014/main" id="{38289593-4279-4FFD-A594-FD3AA285B0CC}"/>
              </a:ext>
            </a:extLst>
          </p:cNvPr>
          <p:cNvSpPr>
            <a:spLocks noGrp="1"/>
          </p:cNvSpPr>
          <p:nvPr/>
        </p:nvSpPr>
        <p:spPr>
          <a:xfrm>
            <a:off x="400050" y="4614862"/>
            <a:ext cx="842963" cy="2428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2500"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7FAFC"/>
                </a:solidFill>
                <a:latin typeface="Aptos Display"/>
                <a:ea typeface="Aptos Display"/>
                <a:cs typeface="Aptos Display"/>
              </a:defRPr>
            </a:pPr>
            <a:r>
              <a:rPr b="1">
                <a:solidFill>
                  <a:srgbClr val="F7FAFC"/>
                </a:solidFill>
                <a:latin typeface="Bebas Neue" panose="020B0606020202050201" pitchFamily="34" charset="0"/>
                <a:ea typeface="Aptos Display"/>
                <a:cs typeface="Aptos Display"/>
              </a:rPr>
              <a:t>AI</a:t>
            </a:r>
          </a:p>
        </p:txBody>
      </p:sp>
      <p:sp>
        <p:nvSpPr>
          <p:cNvPr id="8" name="SMART WATCHES-rule">
            <a:extLst>
              <a:ext uri="{FF2B5EF4-FFF2-40B4-BE49-F238E27FC236}">
                <a16:creationId xmlns:a16="http://schemas.microsoft.com/office/drawing/2014/main" id="{4C7E0B91-BBAE-4116-AA21-DE3FE40ABED4}"/>
              </a:ext>
            </a:extLst>
          </p:cNvPr>
          <p:cNvSpPr>
            <a:spLocks noGrp="1"/>
          </p:cNvSpPr>
          <p:nvPr/>
        </p:nvSpPr>
        <p:spPr>
          <a:xfrm>
            <a:off x="1528763" y="4486276"/>
            <a:ext cx="228600" cy="21431"/>
          </a:xfrm>
          <a:prstGeom prst="rect">
            <a:avLst/>
          </a:prstGeom>
          <a:solidFill>
            <a:srgbClr val="E2772A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SMART WATCHES-label">
            <a:extLst>
              <a:ext uri="{FF2B5EF4-FFF2-40B4-BE49-F238E27FC236}">
                <a16:creationId xmlns:a16="http://schemas.microsoft.com/office/drawing/2014/main" id="{082BDD0A-227E-4402-B04F-C70D60CB6ED9}"/>
              </a:ext>
            </a:extLst>
          </p:cNvPr>
          <p:cNvSpPr>
            <a:spLocks noGrp="1"/>
          </p:cNvSpPr>
          <p:nvPr/>
        </p:nvSpPr>
        <p:spPr>
          <a:xfrm>
            <a:off x="1528762" y="4614862"/>
            <a:ext cx="1557338" cy="2428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2500"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7FAFC"/>
                </a:solidFill>
                <a:latin typeface="Aptos Display"/>
                <a:ea typeface="Aptos Display"/>
                <a:cs typeface="Aptos Display"/>
              </a:defRPr>
            </a:pPr>
            <a:r>
              <a:rPr b="1">
                <a:solidFill>
                  <a:srgbClr val="F7FAFC"/>
                </a:solidFill>
                <a:latin typeface="Bebas Neue" panose="020B0606020202050201" pitchFamily="34" charset="0"/>
                <a:ea typeface="Aptos Display"/>
                <a:cs typeface="Aptos Display"/>
              </a:rPr>
              <a:t>SMART WATCHES</a:t>
            </a:r>
          </a:p>
        </p:txBody>
      </p:sp>
      <p:sp>
        <p:nvSpPr>
          <p:cNvPr id="10" name="VIRTUAL FITNESS-rule">
            <a:extLst>
              <a:ext uri="{FF2B5EF4-FFF2-40B4-BE49-F238E27FC236}">
                <a16:creationId xmlns:a16="http://schemas.microsoft.com/office/drawing/2014/main" id="{D125F694-CB0D-4B95-9F9F-5D598120325E}"/>
              </a:ext>
            </a:extLst>
          </p:cNvPr>
          <p:cNvSpPr>
            <a:spLocks noGrp="1"/>
          </p:cNvSpPr>
          <p:nvPr/>
        </p:nvSpPr>
        <p:spPr>
          <a:xfrm>
            <a:off x="3343275" y="4486276"/>
            <a:ext cx="228600" cy="21431"/>
          </a:xfrm>
          <a:prstGeom prst="rect">
            <a:avLst/>
          </a:prstGeom>
          <a:solidFill>
            <a:srgbClr val="E2772A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VIRTUAL FITNESS-label">
            <a:extLst>
              <a:ext uri="{FF2B5EF4-FFF2-40B4-BE49-F238E27FC236}">
                <a16:creationId xmlns:a16="http://schemas.microsoft.com/office/drawing/2014/main" id="{15BC5BC4-EA6E-4DDE-9C54-47673C733ACA}"/>
              </a:ext>
            </a:extLst>
          </p:cNvPr>
          <p:cNvSpPr>
            <a:spLocks noGrp="1"/>
          </p:cNvSpPr>
          <p:nvPr/>
        </p:nvSpPr>
        <p:spPr>
          <a:xfrm>
            <a:off x="3343275" y="4614862"/>
            <a:ext cx="1500188" cy="2428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2500"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7FAFC"/>
                </a:solidFill>
                <a:latin typeface="Aptos Display"/>
                <a:ea typeface="Aptos Display"/>
                <a:cs typeface="Aptos Display"/>
              </a:defRPr>
            </a:pPr>
            <a:r>
              <a:rPr b="1">
                <a:solidFill>
                  <a:srgbClr val="F7FAFC"/>
                </a:solidFill>
                <a:latin typeface="Bebas Neue" panose="020B0606020202050201" pitchFamily="34" charset="0"/>
                <a:ea typeface="Aptos Display"/>
                <a:cs typeface="Aptos Display"/>
              </a:rPr>
              <a:t>VIRTUAL FITNESS</a:t>
            </a:r>
          </a:p>
        </p:txBody>
      </p:sp>
      <p:sp>
        <p:nvSpPr>
          <p:cNvPr id="12" name="RECOVERY TECHNOLOGY-rule">
            <a:extLst>
              <a:ext uri="{FF2B5EF4-FFF2-40B4-BE49-F238E27FC236}">
                <a16:creationId xmlns:a16="http://schemas.microsoft.com/office/drawing/2014/main" id="{E54276A8-C092-4729-BB51-0E51B3146E67}"/>
              </a:ext>
            </a:extLst>
          </p:cNvPr>
          <p:cNvSpPr>
            <a:spLocks noGrp="1"/>
          </p:cNvSpPr>
          <p:nvPr/>
        </p:nvSpPr>
        <p:spPr>
          <a:xfrm>
            <a:off x="5100638" y="4486276"/>
            <a:ext cx="228600" cy="21431"/>
          </a:xfrm>
          <a:prstGeom prst="rect">
            <a:avLst/>
          </a:prstGeom>
          <a:solidFill>
            <a:srgbClr val="FFC000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OVERY TECHNOLOGY-label">
            <a:extLst>
              <a:ext uri="{FF2B5EF4-FFF2-40B4-BE49-F238E27FC236}">
                <a16:creationId xmlns:a16="http://schemas.microsoft.com/office/drawing/2014/main" id="{8C8D805B-A101-4161-94F7-65F6BA998C61}"/>
              </a:ext>
            </a:extLst>
          </p:cNvPr>
          <p:cNvSpPr>
            <a:spLocks noGrp="1"/>
          </p:cNvSpPr>
          <p:nvPr/>
        </p:nvSpPr>
        <p:spPr>
          <a:xfrm>
            <a:off x="5100637" y="4614862"/>
            <a:ext cx="2071688" cy="2428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7FAFC"/>
                </a:solidFill>
                <a:latin typeface="Aptos Display"/>
                <a:ea typeface="Aptos Display"/>
                <a:cs typeface="Aptos Display"/>
              </a:defRPr>
            </a:pPr>
            <a:r>
              <a:rPr b="1">
                <a:solidFill>
                  <a:srgbClr val="F7FAFC"/>
                </a:solidFill>
                <a:latin typeface="Bebas Neue" panose="020B0606020202050201" pitchFamily="34" charset="0"/>
                <a:ea typeface="Aptos Display"/>
                <a:cs typeface="Aptos Display"/>
              </a:rPr>
              <a:t>RECOVERY TECHNOLOGY</a:t>
            </a:r>
          </a:p>
        </p:txBody>
      </p:sp>
      <p:sp>
        <p:nvSpPr>
          <p:cNvPr id="14" name="GLP-1s-rule">
            <a:extLst>
              <a:ext uri="{FF2B5EF4-FFF2-40B4-BE49-F238E27FC236}">
                <a16:creationId xmlns:a16="http://schemas.microsoft.com/office/drawing/2014/main" id="{B5AE33AD-34F1-46AC-A2DC-BD5B8A2AAF5B}"/>
              </a:ext>
            </a:extLst>
          </p:cNvPr>
          <p:cNvSpPr>
            <a:spLocks noGrp="1"/>
          </p:cNvSpPr>
          <p:nvPr/>
        </p:nvSpPr>
        <p:spPr>
          <a:xfrm>
            <a:off x="7586663" y="4486276"/>
            <a:ext cx="228600" cy="21431"/>
          </a:xfrm>
          <a:prstGeom prst="rect">
            <a:avLst/>
          </a:prstGeom>
          <a:solidFill>
            <a:srgbClr val="E2772A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GLP-1s-label">
            <a:extLst>
              <a:ext uri="{FF2B5EF4-FFF2-40B4-BE49-F238E27FC236}">
                <a16:creationId xmlns:a16="http://schemas.microsoft.com/office/drawing/2014/main" id="{F798DF8F-54D8-4F0B-A531-0694180C92AE}"/>
              </a:ext>
            </a:extLst>
          </p:cNvPr>
          <p:cNvSpPr>
            <a:spLocks noGrp="1"/>
          </p:cNvSpPr>
          <p:nvPr/>
        </p:nvSpPr>
        <p:spPr>
          <a:xfrm>
            <a:off x="7586663" y="4614862"/>
            <a:ext cx="1143000" cy="2428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7FAFC"/>
                </a:solidFill>
                <a:latin typeface="Aptos Display"/>
                <a:ea typeface="Aptos Display"/>
                <a:cs typeface="Aptos Display"/>
              </a:defRPr>
            </a:pPr>
            <a:r>
              <a:rPr b="1">
                <a:solidFill>
                  <a:srgbClr val="F7FAFC"/>
                </a:solidFill>
                <a:latin typeface="Bebas Neue" panose="020B0606020202050201" pitchFamily="34" charset="0"/>
                <a:ea typeface="Aptos Display"/>
                <a:cs typeface="Aptos Display"/>
              </a:rPr>
              <a:t>GLP-1s</a:t>
            </a:r>
          </a:p>
        </p:txBody>
      </p:sp>
    </p:spTree>
    <p:extLst>
      <p:ext uri="{BB962C8B-B14F-4D97-AF65-F5344CB8AC3E}">
        <p14:creationId xmlns:p14="http://schemas.microsoft.com/office/powerpoint/2010/main" val="1603002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yebrow-bar">
            <a:extLst>
              <a:ext uri="{FF2B5EF4-FFF2-40B4-BE49-F238E27FC236}">
                <a16:creationId xmlns:a16="http://schemas.microsoft.com/office/drawing/2014/main" id="{1F03E0B0-9D25-4595-9F6F-E78339968782}"/>
              </a:ext>
            </a:extLst>
          </p:cNvPr>
          <p:cNvSpPr>
            <a:spLocks noGrp="1"/>
          </p:cNvSpPr>
          <p:nvPr/>
        </p:nvSpPr>
        <p:spPr>
          <a:xfrm>
            <a:off x="514351" y="457200"/>
            <a:ext cx="50006" cy="400050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eyebrow">
            <a:extLst>
              <a:ext uri="{FF2B5EF4-FFF2-40B4-BE49-F238E27FC236}">
                <a16:creationId xmlns:a16="http://schemas.microsoft.com/office/drawing/2014/main" id="{9FD8BE37-9414-4B43-95C9-B3D433000FA5}"/>
              </a:ext>
            </a:extLst>
          </p:cNvPr>
          <p:cNvSpPr>
            <a:spLocks noGrp="1"/>
          </p:cNvSpPr>
          <p:nvPr/>
        </p:nvSpPr>
        <p:spPr>
          <a:xfrm>
            <a:off x="728663" y="514350"/>
            <a:ext cx="2571750" cy="3286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550" spc="1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1913" spc="1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THE BETTER QUESTION</a:t>
            </a:r>
          </a:p>
        </p:txBody>
      </p:sp>
      <p:sp>
        <p:nvSpPr>
          <p:cNvPr id="3" name="question-line-1">
            <a:extLst>
              <a:ext uri="{FF2B5EF4-FFF2-40B4-BE49-F238E27FC236}">
                <a16:creationId xmlns:a16="http://schemas.microsoft.com/office/drawing/2014/main" id="{B1A1C25B-868F-4698-991E-6369163F3D51}"/>
              </a:ext>
            </a:extLst>
          </p:cNvPr>
          <p:cNvSpPr>
            <a:spLocks noGrp="1"/>
          </p:cNvSpPr>
          <p:nvPr/>
        </p:nvSpPr>
        <p:spPr>
          <a:xfrm>
            <a:off x="514350" y="1128713"/>
            <a:ext cx="5929313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89147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645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4838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WHAT DO PEOPLE</a:t>
            </a:r>
          </a:p>
        </p:txBody>
      </p:sp>
      <p:sp>
        <p:nvSpPr>
          <p:cNvPr id="4" name="question-line-2">
            <a:extLst>
              <a:ext uri="{FF2B5EF4-FFF2-40B4-BE49-F238E27FC236}">
                <a16:creationId xmlns:a16="http://schemas.microsoft.com/office/drawing/2014/main" id="{40AB4067-06C9-4224-B7A4-DB31622E8BDB}"/>
              </a:ext>
            </a:extLst>
          </p:cNvPr>
          <p:cNvSpPr>
            <a:spLocks noGrp="1"/>
          </p:cNvSpPr>
          <p:nvPr/>
        </p:nvSpPr>
        <p:spPr>
          <a:xfrm>
            <a:off x="471488" y="1814513"/>
            <a:ext cx="6429375" cy="885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87571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885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6638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ACTUALLY NEED</a:t>
            </a:r>
          </a:p>
        </p:txBody>
      </p:sp>
      <p:sp>
        <p:nvSpPr>
          <p:cNvPr id="5" name="question-line-3">
            <a:extLst>
              <a:ext uri="{FF2B5EF4-FFF2-40B4-BE49-F238E27FC236}">
                <a16:creationId xmlns:a16="http://schemas.microsoft.com/office/drawing/2014/main" id="{0998F9DA-B515-4D85-9BC9-90D7D1EB9856}"/>
              </a:ext>
            </a:extLst>
          </p:cNvPr>
          <p:cNvSpPr>
            <a:spLocks noGrp="1"/>
          </p:cNvSpPr>
          <p:nvPr/>
        </p:nvSpPr>
        <p:spPr>
          <a:xfrm>
            <a:off x="489857" y="2590119"/>
            <a:ext cx="4643438" cy="828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89506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81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6075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FROM US</a:t>
            </a:r>
          </a:p>
        </p:txBody>
      </p:sp>
      <p:sp>
        <p:nvSpPr>
          <p:cNvPr id="6" name="question-mark">
            <a:extLst>
              <a:ext uri="{FF2B5EF4-FFF2-40B4-BE49-F238E27FC236}">
                <a16:creationId xmlns:a16="http://schemas.microsoft.com/office/drawing/2014/main" id="{FD2BB7D1-E80E-42AF-9FCB-2E629453C133}"/>
              </a:ext>
            </a:extLst>
          </p:cNvPr>
          <p:cNvSpPr>
            <a:spLocks noGrp="1"/>
          </p:cNvSpPr>
          <p:nvPr/>
        </p:nvSpPr>
        <p:spPr>
          <a:xfrm>
            <a:off x="5892573" y="744991"/>
            <a:ext cx="2896280" cy="519452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4565"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3015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22613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?</a:t>
            </a:r>
          </a:p>
        </p:txBody>
      </p:sp>
      <p:sp>
        <p:nvSpPr>
          <p:cNvPr id="7" name="closing-rule">
            <a:extLst>
              <a:ext uri="{FF2B5EF4-FFF2-40B4-BE49-F238E27FC236}">
                <a16:creationId xmlns:a16="http://schemas.microsoft.com/office/drawing/2014/main" id="{8EDAB1AE-9331-4009-9000-3E99A7BFA729}"/>
              </a:ext>
            </a:extLst>
          </p:cNvPr>
          <p:cNvSpPr>
            <a:spLocks noGrp="1"/>
          </p:cNvSpPr>
          <p:nvPr/>
        </p:nvSpPr>
        <p:spPr>
          <a:xfrm>
            <a:off x="514350" y="4100513"/>
            <a:ext cx="5372100" cy="57150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subline">
            <a:extLst>
              <a:ext uri="{FF2B5EF4-FFF2-40B4-BE49-F238E27FC236}">
                <a16:creationId xmlns:a16="http://schemas.microsoft.com/office/drawing/2014/main" id="{7325EC28-007E-4A7C-B7EA-856EC2716A8A}"/>
              </a:ext>
            </a:extLst>
          </p:cNvPr>
          <p:cNvSpPr>
            <a:spLocks noGrp="1"/>
          </p:cNvSpPr>
          <p:nvPr/>
        </p:nvSpPr>
        <p:spPr>
          <a:xfrm>
            <a:off x="514350" y="4371975"/>
            <a:ext cx="5429250" cy="2714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100" spc="1">
                <a:solidFill>
                  <a:srgbClr val="A8A39D"/>
                </a:solidFill>
                <a:latin typeface="Bebas Neue"/>
                <a:ea typeface="Bebas Neue"/>
                <a:cs typeface="Bebas Neue"/>
              </a:defRPr>
            </a:pPr>
            <a:r>
              <a:rPr sz="1575" spc="1">
                <a:solidFill>
                  <a:prstClr val="white"/>
                </a:solidFill>
                <a:latin typeface="Bebas Neue"/>
                <a:ea typeface="Bebas Neue"/>
                <a:cs typeface="Bebas Neue"/>
              </a:rPr>
              <a:t>BEYOND THE NEXT TREND.  BEYOND THE NEXT DEVICE.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9EEBD1-A3B5-281B-0889-5BDDA2566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411" y="4155622"/>
            <a:ext cx="865414" cy="86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7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headline">
            <a:extLst>
              <a:ext uri="{FF2B5EF4-FFF2-40B4-BE49-F238E27FC236}">
                <a16:creationId xmlns:a16="http://schemas.microsoft.com/office/drawing/2014/main" id="{6FB47CC5-0179-495B-9DAB-07B6B0C1B258}"/>
              </a:ext>
            </a:extLst>
          </p:cNvPr>
          <p:cNvSpPr>
            <a:spLocks noGrp="1"/>
          </p:cNvSpPr>
          <p:nvPr/>
        </p:nvSpPr>
        <p:spPr>
          <a:xfrm>
            <a:off x="422910" y="274320"/>
            <a:ext cx="5314950" cy="4343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4200">
                <a:solidFill>
                  <a:srgbClr val="171717"/>
                </a:solidFill>
                <a:latin typeface="Bebas Neue"/>
                <a:ea typeface="Bebas Neue"/>
                <a:cs typeface="Bebas Neue"/>
              </a:defRPr>
            </a:pPr>
            <a:r>
              <a:rPr sz="2520">
                <a:solidFill>
                  <a:srgbClr val="171717"/>
                </a:solidFill>
                <a:latin typeface="Bebas Neue"/>
                <a:ea typeface="Bebas Neue"/>
                <a:cs typeface="Bebas Neue"/>
              </a:rPr>
              <a:t>THE CHALLENGES KEEP COMING.</a:t>
            </a:r>
          </a:p>
        </p:txBody>
      </p:sp>
      <p:sp>
        <p:nvSpPr>
          <p:cNvPr id="2" name="orange-rule">
            <a:extLst>
              <a:ext uri="{FF2B5EF4-FFF2-40B4-BE49-F238E27FC236}">
                <a16:creationId xmlns:a16="http://schemas.microsoft.com/office/drawing/2014/main" id="{71999918-CF11-4247-99BC-822D30FDF1AF}"/>
              </a:ext>
            </a:extLst>
          </p:cNvPr>
          <p:cNvSpPr>
            <a:spLocks noGrp="1"/>
          </p:cNvSpPr>
          <p:nvPr/>
        </p:nvSpPr>
        <p:spPr>
          <a:xfrm>
            <a:off x="434340" y="840105"/>
            <a:ext cx="674370" cy="51435"/>
          </a:xfrm>
          <a:prstGeom prst="rect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2595BF15-F87E-43F8-B2C1-B6BFE452442F}"/>
              </a:ext>
            </a:extLst>
          </p:cNvPr>
          <p:cNvSpPr>
            <a:spLocks noGrp="1"/>
          </p:cNvSpPr>
          <p:nvPr/>
        </p:nvSpPr>
        <p:spPr>
          <a:xfrm>
            <a:off x="1268730" y="720090"/>
            <a:ext cx="3486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325">
                <a:solidFill>
                  <a:srgbClr val="77736E"/>
                </a:solidFill>
                <a:latin typeface="Bebas Neue"/>
                <a:ea typeface="Bebas Neue"/>
                <a:cs typeface="Bebas Neue"/>
              </a:defRPr>
            </a:pPr>
            <a:r>
              <a:rPr sz="1395">
                <a:solidFill>
                  <a:srgbClr val="77736E"/>
                </a:solidFill>
                <a:latin typeface="Bebas Neue"/>
                <a:ea typeface="Bebas Neue"/>
                <a:cs typeface="Bebas Neue"/>
              </a:rPr>
              <a:t>AND THE LIST ISN'T GETTING SHORTER.</a:t>
            </a:r>
          </a:p>
        </p:txBody>
      </p:sp>
      <p:sp>
        <p:nvSpPr>
          <p:cNvPr id="4" name="paper-rule-1">
            <a:extLst>
              <a:ext uri="{FF2B5EF4-FFF2-40B4-BE49-F238E27FC236}">
                <a16:creationId xmlns:a16="http://schemas.microsoft.com/office/drawing/2014/main" id="{1064054F-FB72-403B-81C6-75B35DDC3327}"/>
              </a:ext>
            </a:extLst>
          </p:cNvPr>
          <p:cNvSpPr>
            <a:spLocks noGrp="1"/>
          </p:cNvSpPr>
          <p:nvPr/>
        </p:nvSpPr>
        <p:spPr>
          <a:xfrm>
            <a:off x="411480" y="1714500"/>
            <a:ext cx="8315325" cy="0"/>
          </a:xfrm>
          <a:prstGeom prst="line">
            <a:avLst/>
          </a:prstGeom>
          <a:noFill/>
          <a:ln w="19050">
            <a:solidFill>
              <a:srgbClr val="E8E3DC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paper-rule-2">
            <a:extLst>
              <a:ext uri="{FF2B5EF4-FFF2-40B4-BE49-F238E27FC236}">
                <a16:creationId xmlns:a16="http://schemas.microsoft.com/office/drawing/2014/main" id="{56DD3FED-CA6D-4943-82F2-B790043B09B2}"/>
              </a:ext>
            </a:extLst>
          </p:cNvPr>
          <p:cNvSpPr>
            <a:spLocks noGrp="1"/>
          </p:cNvSpPr>
          <p:nvPr/>
        </p:nvSpPr>
        <p:spPr>
          <a:xfrm>
            <a:off x="411480" y="2286000"/>
            <a:ext cx="8315325" cy="0"/>
          </a:xfrm>
          <a:prstGeom prst="line">
            <a:avLst/>
          </a:prstGeom>
          <a:noFill/>
          <a:ln w="19050">
            <a:solidFill>
              <a:srgbClr val="E8E3DC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paper-rule-3">
            <a:extLst>
              <a:ext uri="{FF2B5EF4-FFF2-40B4-BE49-F238E27FC236}">
                <a16:creationId xmlns:a16="http://schemas.microsoft.com/office/drawing/2014/main" id="{DEFF43B9-3BA1-438F-A562-DB5B148A6786}"/>
              </a:ext>
            </a:extLst>
          </p:cNvPr>
          <p:cNvSpPr>
            <a:spLocks noGrp="1"/>
          </p:cNvSpPr>
          <p:nvPr/>
        </p:nvSpPr>
        <p:spPr>
          <a:xfrm>
            <a:off x="411480" y="2857500"/>
            <a:ext cx="8315325" cy="0"/>
          </a:xfrm>
          <a:prstGeom prst="line">
            <a:avLst/>
          </a:prstGeom>
          <a:noFill/>
          <a:ln w="19050">
            <a:solidFill>
              <a:srgbClr val="E8E3DC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paper-rule-4">
            <a:extLst>
              <a:ext uri="{FF2B5EF4-FFF2-40B4-BE49-F238E27FC236}">
                <a16:creationId xmlns:a16="http://schemas.microsoft.com/office/drawing/2014/main" id="{B47CC4FE-5547-4B74-B996-20FD203A62A0}"/>
              </a:ext>
            </a:extLst>
          </p:cNvPr>
          <p:cNvSpPr>
            <a:spLocks noGrp="1"/>
          </p:cNvSpPr>
          <p:nvPr/>
        </p:nvSpPr>
        <p:spPr>
          <a:xfrm>
            <a:off x="411480" y="3429000"/>
            <a:ext cx="8315325" cy="0"/>
          </a:xfrm>
          <a:prstGeom prst="line">
            <a:avLst/>
          </a:prstGeom>
          <a:noFill/>
          <a:ln w="19050">
            <a:solidFill>
              <a:srgbClr val="E8E3DC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paper-rule-5">
            <a:extLst>
              <a:ext uri="{FF2B5EF4-FFF2-40B4-BE49-F238E27FC236}">
                <a16:creationId xmlns:a16="http://schemas.microsoft.com/office/drawing/2014/main" id="{C19D7C85-9736-4EA5-9F25-82AACB6130C4}"/>
              </a:ext>
            </a:extLst>
          </p:cNvPr>
          <p:cNvSpPr>
            <a:spLocks noGrp="1"/>
          </p:cNvSpPr>
          <p:nvPr/>
        </p:nvSpPr>
        <p:spPr>
          <a:xfrm>
            <a:off x="411480" y="4000500"/>
            <a:ext cx="8315325" cy="0"/>
          </a:xfrm>
          <a:prstGeom prst="line">
            <a:avLst/>
          </a:prstGeom>
          <a:noFill/>
          <a:ln w="19050">
            <a:solidFill>
              <a:srgbClr val="E8E3DC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paper-rule-6">
            <a:extLst>
              <a:ext uri="{FF2B5EF4-FFF2-40B4-BE49-F238E27FC236}">
                <a16:creationId xmlns:a16="http://schemas.microsoft.com/office/drawing/2014/main" id="{942EBCB0-DE06-4920-9B42-D800A7DD921B}"/>
              </a:ext>
            </a:extLst>
          </p:cNvPr>
          <p:cNvSpPr>
            <a:spLocks noGrp="1"/>
          </p:cNvSpPr>
          <p:nvPr/>
        </p:nvSpPr>
        <p:spPr>
          <a:xfrm>
            <a:off x="411480" y="4572000"/>
            <a:ext cx="8315325" cy="0"/>
          </a:xfrm>
          <a:prstGeom prst="line">
            <a:avLst/>
          </a:prstGeom>
          <a:noFill/>
          <a:ln w="19050">
            <a:solidFill>
              <a:srgbClr val="E8E3DC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olumn-guide-1">
            <a:extLst>
              <a:ext uri="{FF2B5EF4-FFF2-40B4-BE49-F238E27FC236}">
                <a16:creationId xmlns:a16="http://schemas.microsoft.com/office/drawing/2014/main" id="{3185C592-B848-4E02-930F-DFBDC515BF63}"/>
              </a:ext>
            </a:extLst>
          </p:cNvPr>
          <p:cNvSpPr>
            <a:spLocks noGrp="1"/>
          </p:cNvSpPr>
          <p:nvPr/>
        </p:nvSpPr>
        <p:spPr>
          <a:xfrm>
            <a:off x="2971800" y="1257300"/>
            <a:ext cx="0" cy="3486150"/>
          </a:xfrm>
          <a:prstGeom prst="line">
            <a:avLst/>
          </a:prstGeom>
          <a:noFill/>
          <a:ln w="19050">
            <a:solidFill>
              <a:srgbClr val="F0ECE6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olumn-guide-2">
            <a:extLst>
              <a:ext uri="{FF2B5EF4-FFF2-40B4-BE49-F238E27FC236}">
                <a16:creationId xmlns:a16="http://schemas.microsoft.com/office/drawing/2014/main" id="{A0DE48B4-9482-481F-8CEA-66FFB37C8207}"/>
              </a:ext>
            </a:extLst>
          </p:cNvPr>
          <p:cNvSpPr>
            <a:spLocks noGrp="1"/>
          </p:cNvSpPr>
          <p:nvPr/>
        </p:nvSpPr>
        <p:spPr>
          <a:xfrm>
            <a:off x="5737860" y="1257300"/>
            <a:ext cx="0" cy="3486150"/>
          </a:xfrm>
          <a:prstGeom prst="line">
            <a:avLst/>
          </a:prstGeom>
          <a:noFill/>
          <a:ln w="19050">
            <a:solidFill>
              <a:srgbClr val="F0ECE6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heckbox-0-0">
            <a:extLst>
              <a:ext uri="{FF2B5EF4-FFF2-40B4-BE49-F238E27FC236}">
                <a16:creationId xmlns:a16="http://schemas.microsoft.com/office/drawing/2014/main" id="{684C6AAC-8FF2-4699-ADC9-9C06A18856BA}"/>
              </a:ext>
            </a:extLst>
          </p:cNvPr>
          <p:cNvSpPr>
            <a:spLocks noGrp="1"/>
          </p:cNvSpPr>
          <p:nvPr/>
        </p:nvSpPr>
        <p:spPr>
          <a:xfrm>
            <a:off x="422910" y="14801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9C9690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item-0-0">
            <a:extLst>
              <a:ext uri="{FF2B5EF4-FFF2-40B4-BE49-F238E27FC236}">
                <a16:creationId xmlns:a16="http://schemas.microsoft.com/office/drawing/2014/main" id="{386F8449-BFF1-4EB3-90D6-88902F43198F}"/>
              </a:ext>
            </a:extLst>
          </p:cNvPr>
          <p:cNvSpPr>
            <a:spLocks noGrp="1"/>
          </p:cNvSpPr>
          <p:nvPr/>
        </p:nvSpPr>
        <p:spPr>
          <a:xfrm>
            <a:off x="662940" y="13944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225">
                <a:solidFill>
                  <a:srgbClr val="171717"/>
                </a:solidFill>
                <a:latin typeface="Bebas Neue"/>
                <a:ea typeface="Bebas Neue"/>
                <a:cs typeface="Bebas Neue"/>
              </a:defRPr>
            </a:pPr>
            <a:r>
              <a:rPr sz="1935">
                <a:solidFill>
                  <a:srgbClr val="171717"/>
                </a:solidFill>
                <a:latin typeface="Bebas Neue"/>
                <a:ea typeface="Bebas Neue"/>
                <a:cs typeface="Bebas Neue"/>
              </a:rPr>
              <a:t>PHYSICAL ACTIVITY</a:t>
            </a:r>
          </a:p>
        </p:txBody>
      </p:sp>
      <p:sp>
        <p:nvSpPr>
          <p:cNvPr id="20" name="checkbox-0-1">
            <a:extLst>
              <a:ext uri="{FF2B5EF4-FFF2-40B4-BE49-F238E27FC236}">
                <a16:creationId xmlns:a16="http://schemas.microsoft.com/office/drawing/2014/main" id="{D9EDCEA4-A433-4BDA-9C1E-7FD77CCAD02E}"/>
              </a:ext>
            </a:extLst>
          </p:cNvPr>
          <p:cNvSpPr>
            <a:spLocks noGrp="1"/>
          </p:cNvSpPr>
          <p:nvPr/>
        </p:nvSpPr>
        <p:spPr>
          <a:xfrm>
            <a:off x="422910" y="20516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CEC8C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item-0-1">
            <a:extLst>
              <a:ext uri="{FF2B5EF4-FFF2-40B4-BE49-F238E27FC236}">
                <a16:creationId xmlns:a16="http://schemas.microsoft.com/office/drawing/2014/main" id="{222DC4A1-D4B8-49C5-B654-DDAB1C1BFA2C}"/>
              </a:ext>
            </a:extLst>
          </p:cNvPr>
          <p:cNvSpPr>
            <a:spLocks noGrp="1"/>
          </p:cNvSpPr>
          <p:nvPr/>
        </p:nvSpPr>
        <p:spPr>
          <a:xfrm>
            <a:off x="662940" y="19659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77736E"/>
                </a:solidFill>
                <a:latin typeface="Bebas Neue"/>
                <a:ea typeface="Bebas Neue"/>
                <a:cs typeface="Bebas Neue"/>
              </a:defRPr>
            </a:pPr>
            <a:r>
              <a:rPr sz="1440">
                <a:solidFill>
                  <a:srgbClr val="77736E"/>
                </a:solidFill>
                <a:latin typeface="Bebas Neue"/>
                <a:ea typeface="Bebas Neue"/>
                <a:cs typeface="Bebas Neue"/>
              </a:rPr>
              <a:t>LONELINESS</a:t>
            </a:r>
          </a:p>
        </p:txBody>
      </p:sp>
      <p:sp>
        <p:nvSpPr>
          <p:cNvPr id="22" name="checkbox-0-2">
            <a:extLst>
              <a:ext uri="{FF2B5EF4-FFF2-40B4-BE49-F238E27FC236}">
                <a16:creationId xmlns:a16="http://schemas.microsoft.com/office/drawing/2014/main" id="{72AB032F-8CDF-4071-A9AE-A51765B57547}"/>
              </a:ext>
            </a:extLst>
          </p:cNvPr>
          <p:cNvSpPr>
            <a:spLocks noGrp="1"/>
          </p:cNvSpPr>
          <p:nvPr/>
        </p:nvSpPr>
        <p:spPr>
          <a:xfrm>
            <a:off x="422910" y="26231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9C9690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item-0-2">
            <a:extLst>
              <a:ext uri="{FF2B5EF4-FFF2-40B4-BE49-F238E27FC236}">
                <a16:creationId xmlns:a16="http://schemas.microsoft.com/office/drawing/2014/main" id="{F8F2E139-850B-49B2-8ADC-5CABE884D6ED}"/>
              </a:ext>
            </a:extLst>
          </p:cNvPr>
          <p:cNvSpPr>
            <a:spLocks noGrp="1"/>
          </p:cNvSpPr>
          <p:nvPr/>
        </p:nvSpPr>
        <p:spPr>
          <a:xfrm>
            <a:off x="662940" y="25374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225">
                <a:solidFill>
                  <a:srgbClr val="171717"/>
                </a:solidFill>
                <a:latin typeface="Bebas Neue"/>
                <a:ea typeface="Bebas Neue"/>
                <a:cs typeface="Bebas Neue"/>
              </a:defRPr>
            </a:pPr>
            <a:r>
              <a:rPr sz="1935">
                <a:solidFill>
                  <a:srgbClr val="171717"/>
                </a:solidFill>
                <a:latin typeface="Bebas Neue"/>
                <a:ea typeface="Bebas Neue"/>
                <a:cs typeface="Bebas Neue"/>
              </a:rPr>
              <a:t>BELONGING</a:t>
            </a:r>
          </a:p>
        </p:txBody>
      </p:sp>
      <p:sp>
        <p:nvSpPr>
          <p:cNvPr id="24" name="checkbox-0-3">
            <a:extLst>
              <a:ext uri="{FF2B5EF4-FFF2-40B4-BE49-F238E27FC236}">
                <a16:creationId xmlns:a16="http://schemas.microsoft.com/office/drawing/2014/main" id="{FFB66213-CF22-413C-9C6C-C680E4629F43}"/>
              </a:ext>
            </a:extLst>
          </p:cNvPr>
          <p:cNvSpPr>
            <a:spLocks noGrp="1"/>
          </p:cNvSpPr>
          <p:nvPr/>
        </p:nvSpPr>
        <p:spPr>
          <a:xfrm>
            <a:off x="422910" y="31946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CEC8C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item-0-3">
            <a:extLst>
              <a:ext uri="{FF2B5EF4-FFF2-40B4-BE49-F238E27FC236}">
                <a16:creationId xmlns:a16="http://schemas.microsoft.com/office/drawing/2014/main" id="{2B597A39-B0C7-4856-8C6B-808E283A664A}"/>
              </a:ext>
            </a:extLst>
          </p:cNvPr>
          <p:cNvSpPr>
            <a:spLocks noGrp="1"/>
          </p:cNvSpPr>
          <p:nvPr/>
        </p:nvSpPr>
        <p:spPr>
          <a:xfrm>
            <a:off x="662940" y="31089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77736E"/>
                </a:solidFill>
                <a:latin typeface="Bebas Neue"/>
                <a:ea typeface="Bebas Neue"/>
                <a:cs typeface="Bebas Neue"/>
              </a:defRPr>
            </a:pPr>
            <a:r>
              <a:rPr sz="1440">
                <a:solidFill>
                  <a:srgbClr val="77736E"/>
                </a:solidFill>
                <a:latin typeface="Bebas Neue"/>
                <a:ea typeface="Bebas Neue"/>
                <a:cs typeface="Bebas Neue"/>
              </a:rPr>
              <a:t>MENTAL WELL-BEING</a:t>
            </a:r>
          </a:p>
        </p:txBody>
      </p:sp>
      <p:sp>
        <p:nvSpPr>
          <p:cNvPr id="26" name="checkbox-0-4">
            <a:extLst>
              <a:ext uri="{FF2B5EF4-FFF2-40B4-BE49-F238E27FC236}">
                <a16:creationId xmlns:a16="http://schemas.microsoft.com/office/drawing/2014/main" id="{013E4FDE-5A8B-4EFE-A154-A17E0FCFC1A3}"/>
              </a:ext>
            </a:extLst>
          </p:cNvPr>
          <p:cNvSpPr>
            <a:spLocks noGrp="1"/>
          </p:cNvSpPr>
          <p:nvPr/>
        </p:nvSpPr>
        <p:spPr>
          <a:xfrm>
            <a:off x="422910" y="37661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CEC8C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item-0-4">
            <a:extLst>
              <a:ext uri="{FF2B5EF4-FFF2-40B4-BE49-F238E27FC236}">
                <a16:creationId xmlns:a16="http://schemas.microsoft.com/office/drawing/2014/main" id="{E443C5B7-7518-4E91-9A2B-8066B47E25CA}"/>
              </a:ext>
            </a:extLst>
          </p:cNvPr>
          <p:cNvSpPr>
            <a:spLocks noGrp="1"/>
          </p:cNvSpPr>
          <p:nvPr/>
        </p:nvSpPr>
        <p:spPr>
          <a:xfrm>
            <a:off x="662940" y="36804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77736E"/>
                </a:solidFill>
                <a:latin typeface="Bebas Neue"/>
                <a:ea typeface="Bebas Neue"/>
                <a:cs typeface="Bebas Neue"/>
              </a:defRPr>
            </a:pPr>
            <a:r>
              <a:rPr sz="1440">
                <a:solidFill>
                  <a:srgbClr val="77736E"/>
                </a:solidFill>
                <a:latin typeface="Bebas Neue"/>
                <a:ea typeface="Bebas Neue"/>
                <a:cs typeface="Bebas Neue"/>
              </a:rPr>
              <a:t>INCLUSION</a:t>
            </a:r>
          </a:p>
        </p:txBody>
      </p:sp>
      <p:sp>
        <p:nvSpPr>
          <p:cNvPr id="28" name="checkbox-0-5">
            <a:extLst>
              <a:ext uri="{FF2B5EF4-FFF2-40B4-BE49-F238E27FC236}">
                <a16:creationId xmlns:a16="http://schemas.microsoft.com/office/drawing/2014/main" id="{58BECE57-95D5-4859-B2E6-91C946A3F2B0}"/>
              </a:ext>
            </a:extLst>
          </p:cNvPr>
          <p:cNvSpPr>
            <a:spLocks noGrp="1"/>
          </p:cNvSpPr>
          <p:nvPr/>
        </p:nvSpPr>
        <p:spPr>
          <a:xfrm>
            <a:off x="422910" y="43376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CEC8C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item-0-5">
            <a:extLst>
              <a:ext uri="{FF2B5EF4-FFF2-40B4-BE49-F238E27FC236}">
                <a16:creationId xmlns:a16="http://schemas.microsoft.com/office/drawing/2014/main" id="{20C00D3A-CCBC-45A2-ACDE-8638727D1F05}"/>
              </a:ext>
            </a:extLst>
          </p:cNvPr>
          <p:cNvSpPr>
            <a:spLocks noGrp="1"/>
          </p:cNvSpPr>
          <p:nvPr/>
        </p:nvSpPr>
        <p:spPr>
          <a:xfrm>
            <a:off x="662940" y="42519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100">
                <a:solidFill>
                  <a:srgbClr val="D2CDC7"/>
                </a:solidFill>
                <a:latin typeface="Bebas Neue"/>
                <a:ea typeface="Bebas Neue"/>
                <a:cs typeface="Bebas Neue"/>
              </a:defRPr>
            </a:pPr>
            <a:r>
              <a:rPr sz="1260">
                <a:solidFill>
                  <a:srgbClr val="D2CDC7"/>
                </a:solidFill>
                <a:latin typeface="Bebas Neue"/>
                <a:ea typeface="Bebas Neue"/>
                <a:cs typeface="Bebas Neue"/>
              </a:rPr>
              <a:t>MORE TO SOLVE</a:t>
            </a:r>
          </a:p>
        </p:txBody>
      </p:sp>
      <p:sp>
        <p:nvSpPr>
          <p:cNvPr id="30" name="checkbox-1-0">
            <a:extLst>
              <a:ext uri="{FF2B5EF4-FFF2-40B4-BE49-F238E27FC236}">
                <a16:creationId xmlns:a16="http://schemas.microsoft.com/office/drawing/2014/main" id="{81401ACA-1772-4C05-B075-E13156853E7D}"/>
              </a:ext>
            </a:extLst>
          </p:cNvPr>
          <p:cNvSpPr>
            <a:spLocks noGrp="1"/>
          </p:cNvSpPr>
          <p:nvPr/>
        </p:nvSpPr>
        <p:spPr>
          <a:xfrm>
            <a:off x="3188970" y="1480185"/>
            <a:ext cx="137160" cy="137160"/>
          </a:xfrm>
          <a:prstGeom prst="rect">
            <a:avLst/>
          </a:prstGeom>
          <a:solidFill>
            <a:srgbClr val="FAF8F4"/>
          </a:solidFill>
          <a:ln w="38100">
            <a:solidFill>
              <a:srgbClr val="F5662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item-1-0">
            <a:extLst>
              <a:ext uri="{FF2B5EF4-FFF2-40B4-BE49-F238E27FC236}">
                <a16:creationId xmlns:a16="http://schemas.microsoft.com/office/drawing/2014/main" id="{A84883E5-57C3-48B7-93BC-2130112D1D6A}"/>
              </a:ext>
            </a:extLst>
          </p:cNvPr>
          <p:cNvSpPr>
            <a:spLocks noGrp="1"/>
          </p:cNvSpPr>
          <p:nvPr/>
        </p:nvSpPr>
        <p:spPr>
          <a:xfrm>
            <a:off x="3429000" y="13944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4050">
                <a:solidFill>
                  <a:srgbClr val="F56621"/>
                </a:solidFill>
                <a:latin typeface="Bebas Neue"/>
                <a:ea typeface="Bebas Neue"/>
                <a:cs typeface="Bebas Neue"/>
              </a:defRPr>
            </a:pPr>
            <a:r>
              <a:rPr sz="2430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STRENGTH</a:t>
            </a:r>
          </a:p>
        </p:txBody>
      </p:sp>
      <p:sp>
        <p:nvSpPr>
          <p:cNvPr id="32" name="checkbox-1-1">
            <a:extLst>
              <a:ext uri="{FF2B5EF4-FFF2-40B4-BE49-F238E27FC236}">
                <a16:creationId xmlns:a16="http://schemas.microsoft.com/office/drawing/2014/main" id="{CDDF1C36-F020-4642-96EC-7EB725A31A4C}"/>
              </a:ext>
            </a:extLst>
          </p:cNvPr>
          <p:cNvSpPr>
            <a:spLocks noGrp="1"/>
          </p:cNvSpPr>
          <p:nvPr/>
        </p:nvSpPr>
        <p:spPr>
          <a:xfrm>
            <a:off x="3188970" y="20516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CEC8C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item-1-1">
            <a:extLst>
              <a:ext uri="{FF2B5EF4-FFF2-40B4-BE49-F238E27FC236}">
                <a16:creationId xmlns:a16="http://schemas.microsoft.com/office/drawing/2014/main" id="{2889ADE4-FF94-463C-8A7D-336EB74C38EF}"/>
              </a:ext>
            </a:extLst>
          </p:cNvPr>
          <p:cNvSpPr>
            <a:spLocks noGrp="1"/>
          </p:cNvSpPr>
          <p:nvPr/>
        </p:nvSpPr>
        <p:spPr>
          <a:xfrm>
            <a:off x="3429000" y="19659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77736E"/>
                </a:solidFill>
                <a:latin typeface="Bebas Neue"/>
                <a:ea typeface="Bebas Neue"/>
                <a:cs typeface="Bebas Neue"/>
              </a:defRPr>
            </a:pPr>
            <a:r>
              <a:rPr sz="1440">
                <a:solidFill>
                  <a:srgbClr val="77736E"/>
                </a:solidFill>
                <a:latin typeface="Bebas Neue"/>
                <a:ea typeface="Bebas Neue"/>
                <a:cs typeface="Bebas Neue"/>
              </a:rPr>
              <a:t>CONFIDENCE</a:t>
            </a:r>
          </a:p>
        </p:txBody>
      </p:sp>
      <p:sp>
        <p:nvSpPr>
          <p:cNvPr id="34" name="checkbox-1-2">
            <a:extLst>
              <a:ext uri="{FF2B5EF4-FFF2-40B4-BE49-F238E27FC236}">
                <a16:creationId xmlns:a16="http://schemas.microsoft.com/office/drawing/2014/main" id="{961E36BD-1FDB-414A-A451-B9B91A049A8C}"/>
              </a:ext>
            </a:extLst>
          </p:cNvPr>
          <p:cNvSpPr>
            <a:spLocks noGrp="1"/>
          </p:cNvSpPr>
          <p:nvPr/>
        </p:nvSpPr>
        <p:spPr>
          <a:xfrm>
            <a:off x="3188970" y="26231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CEC8C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item-1-2">
            <a:extLst>
              <a:ext uri="{FF2B5EF4-FFF2-40B4-BE49-F238E27FC236}">
                <a16:creationId xmlns:a16="http://schemas.microsoft.com/office/drawing/2014/main" id="{629E51F3-53B5-4711-895F-5C0D852F8C35}"/>
              </a:ext>
            </a:extLst>
          </p:cNvPr>
          <p:cNvSpPr>
            <a:spLocks noGrp="1"/>
          </p:cNvSpPr>
          <p:nvPr/>
        </p:nvSpPr>
        <p:spPr>
          <a:xfrm>
            <a:off x="3429000" y="25374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77736E"/>
                </a:solidFill>
                <a:latin typeface="Bebas Neue"/>
                <a:ea typeface="Bebas Neue"/>
                <a:cs typeface="Bebas Neue"/>
              </a:defRPr>
            </a:pPr>
            <a:r>
              <a:rPr sz="1440">
                <a:solidFill>
                  <a:srgbClr val="77736E"/>
                </a:solidFill>
                <a:latin typeface="Bebas Neue"/>
                <a:ea typeface="Bebas Neue"/>
                <a:cs typeface="Bebas Neue"/>
              </a:rPr>
              <a:t>SOCIAL CONNECTION</a:t>
            </a:r>
          </a:p>
        </p:txBody>
      </p:sp>
      <p:sp>
        <p:nvSpPr>
          <p:cNvPr id="36" name="checkbox-1-3">
            <a:extLst>
              <a:ext uri="{FF2B5EF4-FFF2-40B4-BE49-F238E27FC236}">
                <a16:creationId xmlns:a16="http://schemas.microsoft.com/office/drawing/2014/main" id="{B9C6A060-2738-441F-94CD-C07A16B5D9B6}"/>
              </a:ext>
            </a:extLst>
          </p:cNvPr>
          <p:cNvSpPr>
            <a:spLocks noGrp="1"/>
          </p:cNvSpPr>
          <p:nvPr/>
        </p:nvSpPr>
        <p:spPr>
          <a:xfrm>
            <a:off x="3188970" y="31946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9C9690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item-1-3">
            <a:extLst>
              <a:ext uri="{FF2B5EF4-FFF2-40B4-BE49-F238E27FC236}">
                <a16:creationId xmlns:a16="http://schemas.microsoft.com/office/drawing/2014/main" id="{F7F4EC70-9318-4213-83C0-D82088997EC5}"/>
              </a:ext>
            </a:extLst>
          </p:cNvPr>
          <p:cNvSpPr>
            <a:spLocks noGrp="1"/>
          </p:cNvSpPr>
          <p:nvPr/>
        </p:nvSpPr>
        <p:spPr>
          <a:xfrm>
            <a:off x="3429000" y="31089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225">
                <a:solidFill>
                  <a:srgbClr val="171717"/>
                </a:solidFill>
                <a:latin typeface="Bebas Neue"/>
                <a:ea typeface="Bebas Neue"/>
                <a:cs typeface="Bebas Neue"/>
              </a:defRPr>
            </a:pPr>
            <a:r>
              <a:rPr sz="1935">
                <a:solidFill>
                  <a:srgbClr val="171717"/>
                </a:solidFill>
                <a:latin typeface="Bebas Neue"/>
                <a:ea typeface="Bebas Neue"/>
                <a:cs typeface="Bebas Neue"/>
              </a:rPr>
              <a:t>MEMBER RETENTION</a:t>
            </a:r>
          </a:p>
        </p:txBody>
      </p:sp>
      <p:sp>
        <p:nvSpPr>
          <p:cNvPr id="38" name="checkbox-1-4">
            <a:extLst>
              <a:ext uri="{FF2B5EF4-FFF2-40B4-BE49-F238E27FC236}">
                <a16:creationId xmlns:a16="http://schemas.microsoft.com/office/drawing/2014/main" id="{7CCDD026-135E-4DE6-87C5-0D8FA68067D5}"/>
              </a:ext>
            </a:extLst>
          </p:cNvPr>
          <p:cNvSpPr>
            <a:spLocks noGrp="1"/>
          </p:cNvSpPr>
          <p:nvPr/>
        </p:nvSpPr>
        <p:spPr>
          <a:xfrm>
            <a:off x="3188970" y="37661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CEC8C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item-1-4">
            <a:extLst>
              <a:ext uri="{FF2B5EF4-FFF2-40B4-BE49-F238E27FC236}">
                <a16:creationId xmlns:a16="http://schemas.microsoft.com/office/drawing/2014/main" id="{A860FFC9-D90F-4504-9267-FCDD432FD052}"/>
              </a:ext>
            </a:extLst>
          </p:cNvPr>
          <p:cNvSpPr>
            <a:spLocks noGrp="1"/>
          </p:cNvSpPr>
          <p:nvPr/>
        </p:nvSpPr>
        <p:spPr>
          <a:xfrm>
            <a:off x="3429000" y="36804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77736E"/>
                </a:solidFill>
                <a:latin typeface="Bebas Neue"/>
                <a:ea typeface="Bebas Neue"/>
                <a:cs typeface="Bebas Neue"/>
              </a:defRPr>
            </a:pPr>
            <a:r>
              <a:rPr sz="1440">
                <a:solidFill>
                  <a:srgbClr val="77736E"/>
                </a:solidFill>
                <a:latin typeface="Bebas Neue"/>
                <a:ea typeface="Bebas Neue"/>
                <a:cs typeface="Bebas Neue"/>
              </a:rPr>
              <a:t>AGING WELL</a:t>
            </a:r>
          </a:p>
        </p:txBody>
      </p:sp>
      <p:sp>
        <p:nvSpPr>
          <p:cNvPr id="40" name="checkbox-1-5">
            <a:extLst>
              <a:ext uri="{FF2B5EF4-FFF2-40B4-BE49-F238E27FC236}">
                <a16:creationId xmlns:a16="http://schemas.microsoft.com/office/drawing/2014/main" id="{181FEB16-600D-4789-9C9A-76B137A6E02B}"/>
              </a:ext>
            </a:extLst>
          </p:cNvPr>
          <p:cNvSpPr>
            <a:spLocks noGrp="1"/>
          </p:cNvSpPr>
          <p:nvPr/>
        </p:nvSpPr>
        <p:spPr>
          <a:xfrm>
            <a:off x="3188970" y="43376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CEC8C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item-1-5">
            <a:extLst>
              <a:ext uri="{FF2B5EF4-FFF2-40B4-BE49-F238E27FC236}">
                <a16:creationId xmlns:a16="http://schemas.microsoft.com/office/drawing/2014/main" id="{8DAC6EA5-7E0E-4B5C-B770-D5A42D3A4214}"/>
              </a:ext>
            </a:extLst>
          </p:cNvPr>
          <p:cNvSpPr>
            <a:spLocks noGrp="1"/>
          </p:cNvSpPr>
          <p:nvPr/>
        </p:nvSpPr>
        <p:spPr>
          <a:xfrm>
            <a:off x="3429000" y="42519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77736E"/>
                </a:solidFill>
                <a:latin typeface="Bebas Neue"/>
                <a:ea typeface="Bebas Neue"/>
                <a:cs typeface="Bebas Neue"/>
              </a:defRPr>
            </a:pPr>
            <a:r>
              <a:rPr sz="1440">
                <a:solidFill>
                  <a:srgbClr val="77736E"/>
                </a:solidFill>
                <a:latin typeface="Bebas Neue"/>
                <a:ea typeface="Bebas Neue"/>
                <a:cs typeface="Bebas Neue"/>
              </a:rPr>
              <a:t>PREVENTION</a:t>
            </a:r>
          </a:p>
        </p:txBody>
      </p:sp>
      <p:sp>
        <p:nvSpPr>
          <p:cNvPr id="42" name="checkbox-2-0">
            <a:extLst>
              <a:ext uri="{FF2B5EF4-FFF2-40B4-BE49-F238E27FC236}">
                <a16:creationId xmlns:a16="http://schemas.microsoft.com/office/drawing/2014/main" id="{5D46A176-A5A4-4289-9875-D2833B8FAE9D}"/>
              </a:ext>
            </a:extLst>
          </p:cNvPr>
          <p:cNvSpPr>
            <a:spLocks noGrp="1"/>
          </p:cNvSpPr>
          <p:nvPr/>
        </p:nvSpPr>
        <p:spPr>
          <a:xfrm>
            <a:off x="5955030" y="14801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9C9690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item-2-0">
            <a:extLst>
              <a:ext uri="{FF2B5EF4-FFF2-40B4-BE49-F238E27FC236}">
                <a16:creationId xmlns:a16="http://schemas.microsoft.com/office/drawing/2014/main" id="{1359BE31-931D-42E0-960D-0433457DBA34}"/>
              </a:ext>
            </a:extLst>
          </p:cNvPr>
          <p:cNvSpPr>
            <a:spLocks noGrp="1"/>
          </p:cNvSpPr>
          <p:nvPr/>
        </p:nvSpPr>
        <p:spPr>
          <a:xfrm>
            <a:off x="6195060" y="13944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225">
                <a:solidFill>
                  <a:srgbClr val="171717"/>
                </a:solidFill>
                <a:latin typeface="Bebas Neue"/>
                <a:ea typeface="Bebas Neue"/>
                <a:cs typeface="Bebas Neue"/>
              </a:defRPr>
            </a:pPr>
            <a:r>
              <a:rPr sz="1935">
                <a:solidFill>
                  <a:srgbClr val="171717"/>
                </a:solidFill>
                <a:latin typeface="Bebas Neue"/>
                <a:ea typeface="Bebas Neue"/>
                <a:cs typeface="Bebas Neue"/>
              </a:rPr>
              <a:t>HEALTHY AGING</a:t>
            </a:r>
          </a:p>
        </p:txBody>
      </p:sp>
      <p:sp>
        <p:nvSpPr>
          <p:cNvPr id="44" name="checkbox-2-1">
            <a:extLst>
              <a:ext uri="{FF2B5EF4-FFF2-40B4-BE49-F238E27FC236}">
                <a16:creationId xmlns:a16="http://schemas.microsoft.com/office/drawing/2014/main" id="{EE9EE178-4D51-4224-8122-3A2C80921158}"/>
              </a:ext>
            </a:extLst>
          </p:cNvPr>
          <p:cNvSpPr>
            <a:spLocks noGrp="1"/>
          </p:cNvSpPr>
          <p:nvPr/>
        </p:nvSpPr>
        <p:spPr>
          <a:xfrm>
            <a:off x="5955030" y="20516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CEC8C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5" name="item-2-1">
            <a:extLst>
              <a:ext uri="{FF2B5EF4-FFF2-40B4-BE49-F238E27FC236}">
                <a16:creationId xmlns:a16="http://schemas.microsoft.com/office/drawing/2014/main" id="{B862BDA4-29C3-4097-BCC9-ED11D5FDF3A2}"/>
              </a:ext>
            </a:extLst>
          </p:cNvPr>
          <p:cNvSpPr>
            <a:spLocks noGrp="1"/>
          </p:cNvSpPr>
          <p:nvPr/>
        </p:nvSpPr>
        <p:spPr>
          <a:xfrm>
            <a:off x="6195060" y="19659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77736E"/>
                </a:solidFill>
                <a:latin typeface="Bebas Neue"/>
                <a:ea typeface="Bebas Neue"/>
                <a:cs typeface="Bebas Neue"/>
              </a:defRPr>
            </a:pPr>
            <a:r>
              <a:rPr sz="1440">
                <a:solidFill>
                  <a:srgbClr val="77736E"/>
                </a:solidFill>
                <a:latin typeface="Bebas Neue"/>
                <a:ea typeface="Bebas Neue"/>
                <a:cs typeface="Bebas Neue"/>
              </a:rPr>
              <a:t>CHRONIC DISEASE</a:t>
            </a:r>
          </a:p>
        </p:txBody>
      </p:sp>
      <p:sp>
        <p:nvSpPr>
          <p:cNvPr id="46" name="checkbox-2-2">
            <a:extLst>
              <a:ext uri="{FF2B5EF4-FFF2-40B4-BE49-F238E27FC236}">
                <a16:creationId xmlns:a16="http://schemas.microsoft.com/office/drawing/2014/main" id="{C248A69A-00D4-4514-9DE3-2C2DA72FF229}"/>
              </a:ext>
            </a:extLst>
          </p:cNvPr>
          <p:cNvSpPr>
            <a:spLocks noGrp="1"/>
          </p:cNvSpPr>
          <p:nvPr/>
        </p:nvSpPr>
        <p:spPr>
          <a:xfrm>
            <a:off x="5955030" y="26231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9C9690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item-2-2">
            <a:extLst>
              <a:ext uri="{FF2B5EF4-FFF2-40B4-BE49-F238E27FC236}">
                <a16:creationId xmlns:a16="http://schemas.microsoft.com/office/drawing/2014/main" id="{88B78B9D-F0EA-4ADC-A1D8-8BF4C0AD9924}"/>
              </a:ext>
            </a:extLst>
          </p:cNvPr>
          <p:cNvSpPr>
            <a:spLocks noGrp="1"/>
          </p:cNvSpPr>
          <p:nvPr/>
        </p:nvSpPr>
        <p:spPr>
          <a:xfrm>
            <a:off x="6195060" y="25374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700">
                <a:solidFill>
                  <a:srgbClr val="171717"/>
                </a:solidFill>
                <a:latin typeface="Bebas Neue"/>
                <a:ea typeface="Bebas Neue"/>
                <a:cs typeface="Bebas Neue"/>
              </a:defRPr>
            </a:pPr>
            <a:r>
              <a:rPr sz="1620">
                <a:solidFill>
                  <a:srgbClr val="171717"/>
                </a:solidFill>
                <a:latin typeface="Bebas Neue"/>
                <a:ea typeface="Bebas Neue"/>
                <a:cs typeface="Bebas Neue"/>
              </a:rPr>
              <a:t>INSTRUCTOR DEVELOPMENT</a:t>
            </a:r>
          </a:p>
        </p:txBody>
      </p:sp>
      <p:sp>
        <p:nvSpPr>
          <p:cNvPr id="48" name="checkbox-2-3">
            <a:extLst>
              <a:ext uri="{FF2B5EF4-FFF2-40B4-BE49-F238E27FC236}">
                <a16:creationId xmlns:a16="http://schemas.microsoft.com/office/drawing/2014/main" id="{CDDB1684-E0F7-4FE4-812F-3BFA277C5D46}"/>
              </a:ext>
            </a:extLst>
          </p:cNvPr>
          <p:cNvSpPr>
            <a:spLocks noGrp="1"/>
          </p:cNvSpPr>
          <p:nvPr/>
        </p:nvSpPr>
        <p:spPr>
          <a:xfrm>
            <a:off x="5955030" y="31946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CEC8C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9" name="item-2-3">
            <a:extLst>
              <a:ext uri="{FF2B5EF4-FFF2-40B4-BE49-F238E27FC236}">
                <a16:creationId xmlns:a16="http://schemas.microsoft.com/office/drawing/2014/main" id="{77666B29-F003-4CAD-B71F-589010FE0B07}"/>
              </a:ext>
            </a:extLst>
          </p:cNvPr>
          <p:cNvSpPr>
            <a:spLocks noGrp="1"/>
          </p:cNvSpPr>
          <p:nvPr/>
        </p:nvSpPr>
        <p:spPr>
          <a:xfrm>
            <a:off x="6195060" y="31089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77736E"/>
                </a:solidFill>
                <a:latin typeface="Bebas Neue"/>
                <a:ea typeface="Bebas Neue"/>
                <a:cs typeface="Bebas Neue"/>
              </a:defRPr>
            </a:pPr>
            <a:r>
              <a:rPr sz="1440">
                <a:solidFill>
                  <a:srgbClr val="77736E"/>
                </a:solidFill>
                <a:latin typeface="Bebas Neue"/>
                <a:ea typeface="Bebas Neue"/>
                <a:cs typeface="Bebas Neue"/>
              </a:rPr>
              <a:t>MOTIVATION</a:t>
            </a:r>
          </a:p>
        </p:txBody>
      </p:sp>
      <p:sp>
        <p:nvSpPr>
          <p:cNvPr id="50" name="checkbox-2-4">
            <a:extLst>
              <a:ext uri="{FF2B5EF4-FFF2-40B4-BE49-F238E27FC236}">
                <a16:creationId xmlns:a16="http://schemas.microsoft.com/office/drawing/2014/main" id="{8FD0D77B-FCA8-48D4-82D8-57D96B601923}"/>
              </a:ext>
            </a:extLst>
          </p:cNvPr>
          <p:cNvSpPr>
            <a:spLocks noGrp="1"/>
          </p:cNvSpPr>
          <p:nvPr/>
        </p:nvSpPr>
        <p:spPr>
          <a:xfrm>
            <a:off x="5955030" y="37661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CEC8C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item-2-4">
            <a:extLst>
              <a:ext uri="{FF2B5EF4-FFF2-40B4-BE49-F238E27FC236}">
                <a16:creationId xmlns:a16="http://schemas.microsoft.com/office/drawing/2014/main" id="{29BD0B2D-1BB7-444C-AD15-5200BFB7F327}"/>
              </a:ext>
            </a:extLst>
          </p:cNvPr>
          <p:cNvSpPr>
            <a:spLocks noGrp="1"/>
          </p:cNvSpPr>
          <p:nvPr/>
        </p:nvSpPr>
        <p:spPr>
          <a:xfrm>
            <a:off x="6195060" y="36804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77736E"/>
                </a:solidFill>
                <a:latin typeface="Bebas Neue"/>
                <a:ea typeface="Bebas Neue"/>
                <a:cs typeface="Bebas Neue"/>
              </a:defRPr>
            </a:pPr>
            <a:r>
              <a:rPr sz="1440">
                <a:solidFill>
                  <a:srgbClr val="77736E"/>
                </a:solidFill>
                <a:latin typeface="Bebas Neue"/>
                <a:ea typeface="Bebas Neue"/>
                <a:cs typeface="Bebas Neue"/>
              </a:rPr>
              <a:t>ACCESSIBILITY</a:t>
            </a:r>
          </a:p>
        </p:txBody>
      </p:sp>
      <p:sp>
        <p:nvSpPr>
          <p:cNvPr id="52" name="checkbox-2-5">
            <a:extLst>
              <a:ext uri="{FF2B5EF4-FFF2-40B4-BE49-F238E27FC236}">
                <a16:creationId xmlns:a16="http://schemas.microsoft.com/office/drawing/2014/main" id="{415274BE-478F-49C2-9184-E3939EA3EEF3}"/>
              </a:ext>
            </a:extLst>
          </p:cNvPr>
          <p:cNvSpPr>
            <a:spLocks noGrp="1"/>
          </p:cNvSpPr>
          <p:nvPr/>
        </p:nvSpPr>
        <p:spPr>
          <a:xfrm>
            <a:off x="5955030" y="4337685"/>
            <a:ext cx="137160" cy="137160"/>
          </a:xfrm>
          <a:prstGeom prst="rect">
            <a:avLst/>
          </a:prstGeom>
          <a:solidFill>
            <a:srgbClr val="FAF8F4"/>
          </a:solidFill>
          <a:ln w="19050">
            <a:solidFill>
              <a:srgbClr val="CEC8C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item-2-5">
            <a:extLst>
              <a:ext uri="{FF2B5EF4-FFF2-40B4-BE49-F238E27FC236}">
                <a16:creationId xmlns:a16="http://schemas.microsoft.com/office/drawing/2014/main" id="{BA53C789-6931-48FD-9B84-79F58BE6AC3D}"/>
              </a:ext>
            </a:extLst>
          </p:cNvPr>
          <p:cNvSpPr>
            <a:spLocks noGrp="1"/>
          </p:cNvSpPr>
          <p:nvPr/>
        </p:nvSpPr>
        <p:spPr>
          <a:xfrm>
            <a:off x="6195060" y="4251960"/>
            <a:ext cx="245745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77736E"/>
                </a:solidFill>
                <a:latin typeface="Bebas Neue"/>
                <a:ea typeface="Bebas Neue"/>
                <a:cs typeface="Bebas Neue"/>
              </a:defRPr>
            </a:pPr>
            <a:r>
              <a:rPr sz="1440">
                <a:solidFill>
                  <a:srgbClr val="77736E"/>
                </a:solidFill>
                <a:latin typeface="Bebas Neue"/>
                <a:ea typeface="Bebas Neue"/>
                <a:cs typeface="Bebas Neue"/>
              </a:rPr>
              <a:t>COMMUNITY HEALTH</a:t>
            </a:r>
          </a:p>
        </p:txBody>
      </p:sp>
      <p:sp>
        <p:nvSpPr>
          <p:cNvPr id="55" name="continuation-rule">
            <a:extLst>
              <a:ext uri="{FF2B5EF4-FFF2-40B4-BE49-F238E27FC236}">
                <a16:creationId xmlns:a16="http://schemas.microsoft.com/office/drawing/2014/main" id="{23940E2F-BBF3-4A27-8271-0CCE1D2D1E0E}"/>
              </a:ext>
            </a:extLst>
          </p:cNvPr>
          <p:cNvSpPr>
            <a:spLocks noGrp="1"/>
          </p:cNvSpPr>
          <p:nvPr/>
        </p:nvSpPr>
        <p:spPr>
          <a:xfrm>
            <a:off x="411480" y="4892040"/>
            <a:ext cx="8315325" cy="0"/>
          </a:xfrm>
          <a:prstGeom prst="line">
            <a:avLst/>
          </a:prstGeom>
          <a:noFill/>
          <a:ln w="19050">
            <a:solidFill>
              <a:srgbClr val="F1EDE7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C96BD8-2862-4992-603E-2BF7D307E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411" y="4155622"/>
            <a:ext cx="865414" cy="86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49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photo-overlay">
            <a:extLst>
              <a:ext uri="{FF2B5EF4-FFF2-40B4-BE49-F238E27FC236}">
                <a16:creationId xmlns:a16="http://schemas.microsoft.com/office/drawing/2014/main" id="{E323E6D6-1E13-474A-ADD2-9198C90B164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6120F">
              <a:alpha val="54000"/>
            </a:srgbClr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-gradient">
            <a:extLst>
              <a:ext uri="{FF2B5EF4-FFF2-40B4-BE49-F238E27FC236}">
                <a16:creationId xmlns:a16="http://schemas.microsoft.com/office/drawing/2014/main" id="{BC019C6C-34B0-4D74-A652-D8CEAB7EA16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178719"/>
          </a:xfrm>
          <a:prstGeom prst="rect">
            <a:avLst/>
          </a:prstGeom>
          <a:gradFill>
            <a:gsLst>
              <a:gs pos="0">
                <a:srgbClr val="15110F">
                  <a:alpha val="93725"/>
                </a:srgbClr>
              </a:gs>
              <a:gs pos="55000">
                <a:srgbClr val="15110F">
                  <a:alpha val="65882"/>
                </a:srgbClr>
              </a:gs>
              <a:gs pos="100000">
                <a:srgbClr val="15110F">
                  <a:alpha val="0"/>
                </a:srgbClr>
              </a:gs>
            </a:gsLst>
            <a:lin ang="10800000"/>
          </a:gra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7AB3FFAF-04E8-4FC8-8ADB-0FCDBF984A0C}"/>
              </a:ext>
            </a:extLst>
          </p:cNvPr>
          <p:cNvSpPr>
            <a:spLocks noGrp="1"/>
          </p:cNvSpPr>
          <p:nvPr/>
        </p:nvSpPr>
        <p:spPr>
          <a:xfrm>
            <a:off x="371475" y="242888"/>
            <a:ext cx="7000875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85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2138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WHAT IF ONE OPPORTUNITY COULD ADDRESS MANY OF THEM?</a:t>
            </a:r>
          </a:p>
        </p:txBody>
      </p:sp>
      <p:sp>
        <p:nvSpPr>
          <p:cNvPr id="5" name="title-rule">
            <a:extLst>
              <a:ext uri="{FF2B5EF4-FFF2-40B4-BE49-F238E27FC236}">
                <a16:creationId xmlns:a16="http://schemas.microsoft.com/office/drawing/2014/main" id="{9976253C-8CCD-42E6-AD3A-B9DBC8609591}"/>
              </a:ext>
            </a:extLst>
          </p:cNvPr>
          <p:cNvSpPr>
            <a:spLocks noGrp="1"/>
          </p:cNvSpPr>
          <p:nvPr/>
        </p:nvSpPr>
        <p:spPr>
          <a:xfrm>
            <a:off x="371475" y="714375"/>
            <a:ext cx="657225" cy="35719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group">
            <a:extLst>
              <a:ext uri="{FF2B5EF4-FFF2-40B4-BE49-F238E27FC236}">
                <a16:creationId xmlns:a16="http://schemas.microsoft.com/office/drawing/2014/main" id="{0F7C46FA-7206-47ED-9CB8-7491DF093C21}"/>
              </a:ext>
            </a:extLst>
          </p:cNvPr>
          <p:cNvSpPr>
            <a:spLocks noGrp="1"/>
          </p:cNvSpPr>
          <p:nvPr/>
        </p:nvSpPr>
        <p:spPr>
          <a:xfrm>
            <a:off x="3148352" y="1755321"/>
            <a:ext cx="3317762" cy="175940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780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9750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GROUP</a:t>
            </a:r>
          </a:p>
        </p:txBody>
      </p:sp>
      <p:sp>
        <p:nvSpPr>
          <p:cNvPr id="7" name="physical-activity">
            <a:extLst>
              <a:ext uri="{FF2B5EF4-FFF2-40B4-BE49-F238E27FC236}">
                <a16:creationId xmlns:a16="http://schemas.microsoft.com/office/drawing/2014/main" id="{795BE27F-E8C7-4193-AC46-E660FD5553F5}"/>
              </a:ext>
            </a:extLst>
          </p:cNvPr>
          <p:cNvSpPr>
            <a:spLocks noGrp="1"/>
          </p:cNvSpPr>
          <p:nvPr/>
        </p:nvSpPr>
        <p:spPr>
          <a:xfrm>
            <a:off x="500062" y="1464469"/>
            <a:ext cx="1643063" cy="2714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135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PHYSICAL ACTIVITY</a:t>
            </a:r>
          </a:p>
        </p:txBody>
      </p:sp>
      <p:sp>
        <p:nvSpPr>
          <p:cNvPr id="8" name="strength">
            <a:extLst>
              <a:ext uri="{FF2B5EF4-FFF2-40B4-BE49-F238E27FC236}">
                <a16:creationId xmlns:a16="http://schemas.microsoft.com/office/drawing/2014/main" id="{90405561-8D51-4DA5-BA3F-3A08057E8F24}"/>
              </a:ext>
            </a:extLst>
          </p:cNvPr>
          <p:cNvSpPr>
            <a:spLocks noGrp="1"/>
          </p:cNvSpPr>
          <p:nvPr/>
        </p:nvSpPr>
        <p:spPr>
          <a:xfrm>
            <a:off x="2500313" y="1214437"/>
            <a:ext cx="1143000" cy="2714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135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STRENGTH</a:t>
            </a:r>
          </a:p>
        </p:txBody>
      </p:sp>
      <p:sp>
        <p:nvSpPr>
          <p:cNvPr id="9" name="healthy-aging">
            <a:extLst>
              <a:ext uri="{FF2B5EF4-FFF2-40B4-BE49-F238E27FC236}">
                <a16:creationId xmlns:a16="http://schemas.microsoft.com/office/drawing/2014/main" id="{8EE9D4E3-324A-4C6F-9152-764686ED63C0}"/>
              </a:ext>
            </a:extLst>
          </p:cNvPr>
          <p:cNvSpPr>
            <a:spLocks noGrp="1"/>
          </p:cNvSpPr>
          <p:nvPr/>
        </p:nvSpPr>
        <p:spPr>
          <a:xfrm>
            <a:off x="6929437" y="1250156"/>
            <a:ext cx="1643063" cy="2714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135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HEALTHY AGING</a:t>
            </a:r>
          </a:p>
        </p:txBody>
      </p:sp>
      <p:sp>
        <p:nvSpPr>
          <p:cNvPr id="10" name="motivation">
            <a:extLst>
              <a:ext uri="{FF2B5EF4-FFF2-40B4-BE49-F238E27FC236}">
                <a16:creationId xmlns:a16="http://schemas.microsoft.com/office/drawing/2014/main" id="{6D7D14D8-5020-45F2-9E37-6FF3F6C02977}"/>
              </a:ext>
            </a:extLst>
          </p:cNvPr>
          <p:cNvSpPr>
            <a:spLocks noGrp="1"/>
          </p:cNvSpPr>
          <p:nvPr/>
        </p:nvSpPr>
        <p:spPr>
          <a:xfrm>
            <a:off x="7679531" y="2357437"/>
            <a:ext cx="1071563" cy="2714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135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MOTIVATION</a:t>
            </a:r>
          </a:p>
        </p:txBody>
      </p:sp>
      <p:sp>
        <p:nvSpPr>
          <p:cNvPr id="11" name="instructor-development">
            <a:extLst>
              <a:ext uri="{FF2B5EF4-FFF2-40B4-BE49-F238E27FC236}">
                <a16:creationId xmlns:a16="http://schemas.microsoft.com/office/drawing/2014/main" id="{1F6C444E-0DD9-4600-B0E4-65E35F0ECBB3}"/>
              </a:ext>
            </a:extLst>
          </p:cNvPr>
          <p:cNvSpPr>
            <a:spLocks noGrp="1"/>
          </p:cNvSpPr>
          <p:nvPr/>
        </p:nvSpPr>
        <p:spPr>
          <a:xfrm>
            <a:off x="6572250" y="3464719"/>
            <a:ext cx="2143125" cy="2714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135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INSTRUCTOR DEVELOPMENT</a:t>
            </a:r>
          </a:p>
        </p:txBody>
      </p:sp>
      <p:sp>
        <p:nvSpPr>
          <p:cNvPr id="12" name="member-retention">
            <a:extLst>
              <a:ext uri="{FF2B5EF4-FFF2-40B4-BE49-F238E27FC236}">
                <a16:creationId xmlns:a16="http://schemas.microsoft.com/office/drawing/2014/main" id="{862A93DC-9E92-4F9D-AB41-01C66AB8FFA9}"/>
              </a:ext>
            </a:extLst>
          </p:cNvPr>
          <p:cNvSpPr>
            <a:spLocks noGrp="1"/>
          </p:cNvSpPr>
          <p:nvPr/>
        </p:nvSpPr>
        <p:spPr>
          <a:xfrm>
            <a:off x="4750594" y="4214812"/>
            <a:ext cx="1750219" cy="2714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135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MEMBER RETENTION</a:t>
            </a:r>
          </a:p>
        </p:txBody>
      </p:sp>
      <p:sp>
        <p:nvSpPr>
          <p:cNvPr id="13" name="belonging">
            <a:extLst>
              <a:ext uri="{FF2B5EF4-FFF2-40B4-BE49-F238E27FC236}">
                <a16:creationId xmlns:a16="http://schemas.microsoft.com/office/drawing/2014/main" id="{F3A9F6DC-9514-442B-93D8-F2E4C0881645}"/>
              </a:ext>
            </a:extLst>
          </p:cNvPr>
          <p:cNvSpPr>
            <a:spLocks noGrp="1"/>
          </p:cNvSpPr>
          <p:nvPr/>
        </p:nvSpPr>
        <p:spPr>
          <a:xfrm>
            <a:off x="2035969" y="3893344"/>
            <a:ext cx="1214438" cy="2714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135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BELONGING</a:t>
            </a:r>
          </a:p>
        </p:txBody>
      </p:sp>
      <p:sp>
        <p:nvSpPr>
          <p:cNvPr id="14" name="social-connection">
            <a:extLst>
              <a:ext uri="{FF2B5EF4-FFF2-40B4-BE49-F238E27FC236}">
                <a16:creationId xmlns:a16="http://schemas.microsoft.com/office/drawing/2014/main" id="{27FAA151-42FE-4A96-B911-78956E0D5677}"/>
              </a:ext>
            </a:extLst>
          </p:cNvPr>
          <p:cNvSpPr>
            <a:spLocks noGrp="1"/>
          </p:cNvSpPr>
          <p:nvPr/>
        </p:nvSpPr>
        <p:spPr>
          <a:xfrm>
            <a:off x="392907" y="3000375"/>
            <a:ext cx="1750219" cy="2714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135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SOCIAL CONNECTION</a:t>
            </a:r>
          </a:p>
        </p:txBody>
      </p:sp>
      <p:cxnSp>
        <p:nvCxnSpPr>
          <p:cNvPr id="37" name="Straight Arrow Connector 36"/>
          <p:cNvCxnSpPr>
            <a:cxnSpLocks/>
            <a:stCxn id="7" idx="3"/>
            <a:endCxn id="6" idx="1"/>
          </p:cNvCxnSpPr>
          <p:nvPr/>
        </p:nvCxnSpPr>
        <p:spPr>
          <a:xfrm>
            <a:off x="2143126" y="1600201"/>
            <a:ext cx="1005227" cy="1034822"/>
          </a:xfrm>
          <a:prstGeom prst="straightConnector1">
            <a:avLst/>
          </a:prstGeom>
          <a:ln w="19050" cap="rnd">
            <a:solidFill>
              <a:srgbClr val="F36C21">
                <a:alpha val="62000"/>
              </a:srgbClr>
            </a:solidFill>
            <a:prstDash val="solid"/>
          </a:ln>
        </p:spPr>
      </p:cxnSp>
      <p:cxnSp>
        <p:nvCxnSpPr>
          <p:cNvPr id="38" name="Straight Arrow Connector 37"/>
          <p:cNvCxnSpPr>
            <a:cxnSpLocks/>
            <a:stCxn id="8" idx="2"/>
            <a:endCxn id="6" idx="1"/>
          </p:cNvCxnSpPr>
          <p:nvPr/>
        </p:nvCxnSpPr>
        <p:spPr>
          <a:xfrm>
            <a:off x="3071813" y="1485901"/>
            <a:ext cx="76540" cy="1149122"/>
          </a:xfrm>
          <a:prstGeom prst="straightConnector1">
            <a:avLst/>
          </a:prstGeom>
          <a:ln w="19050" cap="rnd">
            <a:solidFill>
              <a:srgbClr val="F36C21">
                <a:alpha val="62000"/>
              </a:srgbClr>
            </a:solidFill>
            <a:prstDash val="solid"/>
          </a:ln>
        </p:spPr>
      </p:cxnSp>
      <p:cxnSp>
        <p:nvCxnSpPr>
          <p:cNvPr id="39" name="Straight Arrow Connector 38"/>
          <p:cNvCxnSpPr>
            <a:cxnSpLocks/>
            <a:stCxn id="9" idx="1"/>
            <a:endCxn id="6" idx="3"/>
          </p:cNvCxnSpPr>
          <p:nvPr/>
        </p:nvCxnSpPr>
        <p:spPr>
          <a:xfrm flipH="1">
            <a:off x="6466114" y="1385888"/>
            <a:ext cx="463324" cy="1249135"/>
          </a:xfrm>
          <a:prstGeom prst="straightConnector1">
            <a:avLst/>
          </a:prstGeom>
          <a:ln w="19050" cap="rnd">
            <a:solidFill>
              <a:srgbClr val="F36C21">
                <a:alpha val="62000"/>
              </a:srgbClr>
            </a:solidFill>
            <a:prstDash val="solid"/>
          </a:ln>
        </p:spPr>
      </p:cxnSp>
      <p:cxnSp>
        <p:nvCxnSpPr>
          <p:cNvPr id="40" name="Straight Arrow Connector 39"/>
          <p:cNvCxnSpPr>
            <a:cxnSpLocks/>
            <a:stCxn id="10" idx="1"/>
            <a:endCxn id="6" idx="3"/>
          </p:cNvCxnSpPr>
          <p:nvPr/>
        </p:nvCxnSpPr>
        <p:spPr>
          <a:xfrm flipH="1">
            <a:off x="6466114" y="2493169"/>
            <a:ext cx="1213418" cy="141854"/>
          </a:xfrm>
          <a:prstGeom prst="straightConnector1">
            <a:avLst/>
          </a:prstGeom>
          <a:ln w="19050" cap="rnd">
            <a:solidFill>
              <a:srgbClr val="F36C21">
                <a:alpha val="62000"/>
              </a:srgbClr>
            </a:solidFill>
            <a:prstDash val="solid"/>
          </a:ln>
        </p:spPr>
      </p:cxnSp>
      <p:cxnSp>
        <p:nvCxnSpPr>
          <p:cNvPr id="41" name="Straight Arrow Connector 40"/>
          <p:cNvCxnSpPr>
            <a:cxnSpLocks/>
            <a:stCxn id="11" idx="1"/>
            <a:endCxn id="6" idx="3"/>
          </p:cNvCxnSpPr>
          <p:nvPr/>
        </p:nvCxnSpPr>
        <p:spPr>
          <a:xfrm flipH="1" flipV="1">
            <a:off x="6466114" y="2635023"/>
            <a:ext cx="106136" cy="965428"/>
          </a:xfrm>
          <a:prstGeom prst="straightConnector1">
            <a:avLst/>
          </a:prstGeom>
          <a:ln w="19050" cap="rnd">
            <a:solidFill>
              <a:srgbClr val="F36C21">
                <a:alpha val="62000"/>
              </a:srgbClr>
            </a:solidFill>
            <a:prstDash val="solid"/>
          </a:ln>
        </p:spPr>
      </p:cxnSp>
      <p:cxnSp>
        <p:nvCxnSpPr>
          <p:cNvPr id="42" name="Straight Arrow Connector 41"/>
          <p:cNvCxnSpPr>
            <a:cxnSpLocks/>
            <a:stCxn id="12" idx="1"/>
            <a:endCxn id="6" idx="2"/>
          </p:cNvCxnSpPr>
          <p:nvPr/>
        </p:nvCxnSpPr>
        <p:spPr>
          <a:xfrm flipV="1">
            <a:off x="4750594" y="3514724"/>
            <a:ext cx="56639" cy="835820"/>
          </a:xfrm>
          <a:prstGeom prst="straightConnector1">
            <a:avLst/>
          </a:prstGeom>
          <a:ln w="19050" cap="rnd">
            <a:solidFill>
              <a:srgbClr val="F36C21">
                <a:alpha val="62000"/>
              </a:srgbClr>
            </a:solidFill>
            <a:prstDash val="solid"/>
          </a:ln>
        </p:spPr>
      </p:cxnSp>
      <p:cxnSp>
        <p:nvCxnSpPr>
          <p:cNvPr id="43" name="Straight Arrow Connector 42"/>
          <p:cNvCxnSpPr>
            <a:cxnSpLocks/>
            <a:stCxn id="13" idx="3"/>
            <a:endCxn id="6" idx="1"/>
          </p:cNvCxnSpPr>
          <p:nvPr/>
        </p:nvCxnSpPr>
        <p:spPr>
          <a:xfrm flipH="1" flipV="1">
            <a:off x="3148352" y="2635023"/>
            <a:ext cx="102054" cy="1394053"/>
          </a:xfrm>
          <a:prstGeom prst="straightConnector1">
            <a:avLst/>
          </a:prstGeom>
          <a:ln w="19050" cap="rnd">
            <a:solidFill>
              <a:srgbClr val="F36C21">
                <a:alpha val="62000"/>
              </a:srgbClr>
            </a:solidFill>
            <a:prstDash val="solid"/>
          </a:ln>
        </p:spPr>
      </p:cxnSp>
      <p:cxnSp>
        <p:nvCxnSpPr>
          <p:cNvPr id="44" name="Straight Arrow Connector 43"/>
          <p:cNvCxnSpPr>
            <a:cxnSpLocks/>
            <a:stCxn id="14" idx="3"/>
            <a:endCxn id="6" idx="1"/>
          </p:cNvCxnSpPr>
          <p:nvPr/>
        </p:nvCxnSpPr>
        <p:spPr>
          <a:xfrm flipV="1">
            <a:off x="2143126" y="2635022"/>
            <a:ext cx="1005227" cy="501084"/>
          </a:xfrm>
          <a:prstGeom prst="straightConnector1">
            <a:avLst/>
          </a:prstGeom>
          <a:ln w="19050" cap="rnd">
            <a:solidFill>
              <a:srgbClr val="F36C21">
                <a:alpha val="62000"/>
              </a:srgbClr>
            </a:solidFill>
            <a:prstDash val="solid"/>
          </a:ln>
        </p:spPr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E9065B93-0CDE-D406-FF08-8392E95D84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" b="27"/>
          <a:stretch>
            <a:fillRect/>
          </a:stretch>
        </p:blipFill>
        <p:spPr>
          <a:xfrm>
            <a:off x="0" y="0"/>
            <a:ext cx="11430000" cy="6429375"/>
          </a:xfrm>
          <a:prstGeom prst="rect">
            <a:avLst/>
          </a:prstGeom>
        </p:spPr>
      </p:pic>
      <p:sp>
        <p:nvSpPr>
          <p:cNvPr id="33" name="question-line-1">
            <a:extLst>
              <a:ext uri="{FF2B5EF4-FFF2-40B4-BE49-F238E27FC236}">
                <a16:creationId xmlns:a16="http://schemas.microsoft.com/office/drawing/2014/main" id="{96BCC81F-221C-E96C-1289-9C20FDB074F2}"/>
              </a:ext>
            </a:extLst>
          </p:cNvPr>
          <p:cNvSpPr>
            <a:spLocks noGrp="1"/>
          </p:cNvSpPr>
          <p:nvPr/>
        </p:nvSpPr>
        <p:spPr>
          <a:xfrm>
            <a:off x="471488" y="728663"/>
            <a:ext cx="3714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540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4950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WHEN I SAY</a:t>
            </a:r>
          </a:p>
        </p:txBody>
      </p:sp>
      <p:sp>
        <p:nvSpPr>
          <p:cNvPr id="34" name="question-line-2">
            <a:extLst>
              <a:ext uri="{FF2B5EF4-FFF2-40B4-BE49-F238E27FC236}">
                <a16:creationId xmlns:a16="http://schemas.microsoft.com/office/drawing/2014/main" id="{6CD2F2BB-949E-9A8B-4BFD-DC203A1F9615}"/>
              </a:ext>
            </a:extLst>
          </p:cNvPr>
          <p:cNvSpPr>
            <a:spLocks noGrp="1"/>
          </p:cNvSpPr>
          <p:nvPr/>
        </p:nvSpPr>
        <p:spPr>
          <a:xfrm>
            <a:off x="471487" y="1530806"/>
            <a:ext cx="6072188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5238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840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6300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GROUP FITNESS</a:t>
            </a:r>
          </a:p>
        </p:txBody>
      </p:sp>
      <p:sp>
        <p:nvSpPr>
          <p:cNvPr id="35" name="question-line-3">
            <a:extLst>
              <a:ext uri="{FF2B5EF4-FFF2-40B4-BE49-F238E27FC236}">
                <a16:creationId xmlns:a16="http://schemas.microsoft.com/office/drawing/2014/main" id="{E638FCC0-6902-BF76-A906-35E953EE9353}"/>
              </a:ext>
            </a:extLst>
          </p:cNvPr>
          <p:cNvSpPr>
            <a:spLocks noGrp="1"/>
          </p:cNvSpPr>
          <p:nvPr/>
        </p:nvSpPr>
        <p:spPr>
          <a:xfrm>
            <a:off x="471488" y="2536031"/>
            <a:ext cx="71437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690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5175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WHAT DO YOU THINK?</a:t>
            </a:r>
          </a:p>
        </p:txBody>
      </p:sp>
      <p:sp>
        <p:nvSpPr>
          <p:cNvPr id="36" name="what-do-you-see">
            <a:extLst>
              <a:ext uri="{FF2B5EF4-FFF2-40B4-BE49-F238E27FC236}">
                <a16:creationId xmlns:a16="http://schemas.microsoft.com/office/drawing/2014/main" id="{8A04A853-69E1-4FA7-37B0-4CD594EFFF87}"/>
              </a:ext>
            </a:extLst>
          </p:cNvPr>
          <p:cNvSpPr>
            <a:spLocks noGrp="1"/>
          </p:cNvSpPr>
          <p:nvPr/>
        </p:nvSpPr>
        <p:spPr>
          <a:xfrm>
            <a:off x="438830" y="3871912"/>
            <a:ext cx="2214563" cy="3000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1875" b="0">
                <a:solidFill>
                  <a:srgbClr val="77736E"/>
                </a:solidFill>
                <a:latin typeface="Bebas Neue"/>
                <a:ea typeface="Bebas Neue"/>
                <a:cs typeface="Bebas Neue"/>
              </a:defRPr>
            </a:pPr>
            <a:r>
              <a:rPr sz="2700">
                <a:solidFill>
                  <a:srgbClr val="77736E"/>
                </a:solidFill>
                <a:latin typeface="Bebas Neue"/>
                <a:ea typeface="Bebas Neue"/>
                <a:cs typeface="Bebas Neue"/>
              </a:rPr>
              <a:t>WHAT DO YOU SEE?</a:t>
            </a:r>
          </a:p>
        </p:txBody>
      </p:sp>
      <p:sp>
        <p:nvSpPr>
          <p:cNvPr id="45" name="orange-rule">
            <a:extLst>
              <a:ext uri="{FF2B5EF4-FFF2-40B4-BE49-F238E27FC236}">
                <a16:creationId xmlns:a16="http://schemas.microsoft.com/office/drawing/2014/main" id="{66054B86-907D-A42B-A855-B2E4A3CA118E}"/>
              </a:ext>
            </a:extLst>
          </p:cNvPr>
          <p:cNvSpPr>
            <a:spLocks noGrp="1"/>
          </p:cNvSpPr>
          <p:nvPr/>
        </p:nvSpPr>
        <p:spPr>
          <a:xfrm>
            <a:off x="526597" y="3463699"/>
            <a:ext cx="1071563" cy="57150"/>
          </a:xfrm>
          <a:prstGeom prst="rect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9973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darken-left">
            <a:extLst>
              <a:ext uri="{FF2B5EF4-FFF2-40B4-BE49-F238E27FC236}">
                <a16:creationId xmlns:a16="http://schemas.microsoft.com/office/drawing/2014/main" id="{5EE13ACD-FE01-4C85-937D-4352256720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857500" cy="5143500"/>
          </a:xfrm>
          <a:prstGeom prst="rect">
            <a:avLst/>
          </a:prstGeom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ade-middle">
            <a:extLst>
              <a:ext uri="{FF2B5EF4-FFF2-40B4-BE49-F238E27FC236}">
                <a16:creationId xmlns:a16="http://schemas.microsoft.com/office/drawing/2014/main" id="{46345DA0-BF81-4BCE-A1D6-5AD22782A6D9}"/>
              </a:ext>
            </a:extLst>
          </p:cNvPr>
          <p:cNvSpPr>
            <a:spLocks noGrp="1"/>
          </p:cNvSpPr>
          <p:nvPr/>
        </p:nvSpPr>
        <p:spPr>
          <a:xfrm>
            <a:off x="2857500" y="0"/>
            <a:ext cx="857250" cy="5143500"/>
          </a:xfrm>
          <a:prstGeom prst="rect">
            <a:avLst/>
          </a:prstGeom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ade-edge">
            <a:extLst>
              <a:ext uri="{FF2B5EF4-FFF2-40B4-BE49-F238E27FC236}">
                <a16:creationId xmlns:a16="http://schemas.microsoft.com/office/drawing/2014/main" id="{F28D57BC-6739-4387-BD9C-5F94CE8CC159}"/>
              </a:ext>
            </a:extLst>
          </p:cNvPr>
          <p:cNvSpPr>
            <a:spLocks noGrp="1"/>
          </p:cNvSpPr>
          <p:nvPr/>
        </p:nvSpPr>
        <p:spPr>
          <a:xfrm>
            <a:off x="3714750" y="0"/>
            <a:ext cx="742950" cy="5143500"/>
          </a:xfrm>
          <a:prstGeom prst="rect">
            <a:avLst/>
          </a:prstGeom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hared">
            <a:extLst>
              <a:ext uri="{FF2B5EF4-FFF2-40B4-BE49-F238E27FC236}">
                <a16:creationId xmlns:a16="http://schemas.microsoft.com/office/drawing/2014/main" id="{FA8D8774-C10B-4356-B5C8-0A5717C0C2A0}"/>
              </a:ext>
            </a:extLst>
          </p:cNvPr>
          <p:cNvSpPr>
            <a:spLocks noGrp="1"/>
          </p:cNvSpPr>
          <p:nvPr/>
        </p:nvSpPr>
        <p:spPr>
          <a:xfrm>
            <a:off x="445770" y="925830"/>
            <a:ext cx="32575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8700">
                <a:solidFill>
                  <a:srgbClr val="F56621"/>
                </a:solidFill>
                <a:latin typeface="Bebas Neue"/>
                <a:ea typeface="Bebas Neue"/>
                <a:cs typeface="Bebas Neue"/>
              </a:defRPr>
            </a:pPr>
            <a:r>
              <a:rPr lang="en-US" sz="6000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A S</a:t>
            </a:r>
            <a:r>
              <a:rPr sz="6000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HARED</a:t>
            </a:r>
          </a:p>
        </p:txBody>
      </p:sp>
      <p:sp>
        <p:nvSpPr>
          <p:cNvPr id="7" name="movement">
            <a:extLst>
              <a:ext uri="{FF2B5EF4-FFF2-40B4-BE49-F238E27FC236}">
                <a16:creationId xmlns:a16="http://schemas.microsoft.com/office/drawing/2014/main" id="{2FC100A9-EB37-4563-8F55-B6CA726F23D9}"/>
              </a:ext>
            </a:extLst>
          </p:cNvPr>
          <p:cNvSpPr>
            <a:spLocks noGrp="1"/>
          </p:cNvSpPr>
          <p:nvPr/>
        </p:nvSpPr>
        <p:spPr>
          <a:xfrm>
            <a:off x="419644" y="1811655"/>
            <a:ext cx="34861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7200">
                <a:solidFill>
                  <a:srgbClr val="FFFFFF"/>
                </a:solidFill>
                <a:latin typeface="Bebas Neue"/>
                <a:ea typeface="Bebas Neue"/>
                <a:cs typeface="Bebas Neue"/>
              </a:defRPr>
            </a:pPr>
            <a:r>
              <a:rPr sz="6000">
                <a:solidFill>
                  <a:srgbClr val="FFFFFF"/>
                </a:solidFill>
                <a:latin typeface="Bebas Neue"/>
                <a:ea typeface="Bebas Neue"/>
                <a:cs typeface="Bebas Neue"/>
              </a:rPr>
              <a:t>MOVEMENT</a:t>
            </a:r>
          </a:p>
        </p:txBody>
      </p:sp>
      <p:sp>
        <p:nvSpPr>
          <p:cNvPr id="8" name="experience">
            <a:extLst>
              <a:ext uri="{FF2B5EF4-FFF2-40B4-BE49-F238E27FC236}">
                <a16:creationId xmlns:a16="http://schemas.microsoft.com/office/drawing/2014/main" id="{48FA2885-6260-4E52-878C-662879F5D811}"/>
              </a:ext>
            </a:extLst>
          </p:cNvPr>
          <p:cNvSpPr>
            <a:spLocks noGrp="1"/>
          </p:cNvSpPr>
          <p:nvPr/>
        </p:nvSpPr>
        <p:spPr>
          <a:xfrm>
            <a:off x="468630" y="2720340"/>
            <a:ext cx="360045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6450">
                <a:solidFill>
                  <a:srgbClr val="FFFFFF"/>
                </a:solidFill>
                <a:latin typeface="Bebas Neue"/>
                <a:ea typeface="Bebas Neue"/>
                <a:cs typeface="Bebas Neue"/>
              </a:defRPr>
            </a:pPr>
            <a:r>
              <a:rPr sz="6000">
                <a:solidFill>
                  <a:srgbClr val="FFFFFF"/>
                </a:solidFill>
                <a:latin typeface="Bebas Neue"/>
                <a:ea typeface="Bebas Neue"/>
                <a:cs typeface="Bebas Neue"/>
              </a:rPr>
              <a:t>EXPERIENCE</a:t>
            </a:r>
          </a:p>
        </p:txBody>
      </p:sp>
      <p:sp>
        <p:nvSpPr>
          <p:cNvPr id="9" name="orange-rule">
            <a:extLst>
              <a:ext uri="{FF2B5EF4-FFF2-40B4-BE49-F238E27FC236}">
                <a16:creationId xmlns:a16="http://schemas.microsoft.com/office/drawing/2014/main" id="{ED602FD3-261C-4CD7-B385-AEDED24D3876}"/>
              </a:ext>
            </a:extLst>
          </p:cNvPr>
          <p:cNvSpPr>
            <a:spLocks noGrp="1"/>
          </p:cNvSpPr>
          <p:nvPr/>
        </p:nvSpPr>
        <p:spPr>
          <a:xfrm>
            <a:off x="565785" y="3589837"/>
            <a:ext cx="857250" cy="57150"/>
          </a:xfrm>
          <a:prstGeom prst="rect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6AAC90-0591-9FCC-BB84-E724563747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1411" y="4155622"/>
            <a:ext cx="865414" cy="86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4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cial">
            <a:extLst>
              <a:ext uri="{FF2B5EF4-FFF2-40B4-BE49-F238E27FC236}">
                <a16:creationId xmlns:a16="http://schemas.microsoft.com/office/drawing/2014/main" id="{480ACB3F-8610-4CDE-B383-0CAA7FD7B223}"/>
              </a:ext>
            </a:extLst>
          </p:cNvPr>
          <p:cNvSpPr>
            <a:spLocks noGrp="1"/>
          </p:cNvSpPr>
          <p:nvPr/>
        </p:nvSpPr>
        <p:spPr>
          <a:xfrm>
            <a:off x="442912" y="514350"/>
            <a:ext cx="3357563" cy="10144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5430"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930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6975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SOCIAL</a:t>
            </a:r>
          </a:p>
        </p:txBody>
      </p:sp>
      <p:sp>
        <p:nvSpPr>
          <p:cNvPr id="2" name="motion">
            <a:extLst>
              <a:ext uri="{FF2B5EF4-FFF2-40B4-BE49-F238E27FC236}">
                <a16:creationId xmlns:a16="http://schemas.microsoft.com/office/drawing/2014/main" id="{389507A6-14AB-400F-AE31-82AE0E29AF82}"/>
              </a:ext>
            </a:extLst>
          </p:cNvPr>
          <p:cNvSpPr>
            <a:spLocks noGrp="1"/>
          </p:cNvSpPr>
          <p:nvPr/>
        </p:nvSpPr>
        <p:spPr>
          <a:xfrm>
            <a:off x="2343150" y="514350"/>
            <a:ext cx="3571875" cy="10144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5430"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930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6975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MOTION</a:t>
            </a:r>
          </a:p>
        </p:txBody>
      </p:sp>
      <p:sp>
        <p:nvSpPr>
          <p:cNvPr id="3" name="title-rule">
            <a:extLst>
              <a:ext uri="{FF2B5EF4-FFF2-40B4-BE49-F238E27FC236}">
                <a16:creationId xmlns:a16="http://schemas.microsoft.com/office/drawing/2014/main" id="{46B9434E-F57C-412F-8D00-C2AA1AC3413A}"/>
              </a:ext>
            </a:extLst>
          </p:cNvPr>
          <p:cNvSpPr>
            <a:spLocks noGrp="1"/>
          </p:cNvSpPr>
          <p:nvPr/>
        </p:nvSpPr>
        <p:spPr>
          <a:xfrm>
            <a:off x="471488" y="1714501"/>
            <a:ext cx="857250" cy="50006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laim-line-1">
            <a:extLst>
              <a:ext uri="{FF2B5EF4-FFF2-40B4-BE49-F238E27FC236}">
                <a16:creationId xmlns:a16="http://schemas.microsoft.com/office/drawing/2014/main" id="{A4EC4280-3260-40F0-AD1A-3228F85DF637}"/>
              </a:ext>
            </a:extLst>
          </p:cNvPr>
          <p:cNvSpPr>
            <a:spLocks noGrp="1"/>
          </p:cNvSpPr>
          <p:nvPr/>
        </p:nvSpPr>
        <p:spPr>
          <a:xfrm>
            <a:off x="471488" y="2357438"/>
            <a:ext cx="7715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420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3150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MOVEMENT DOESN'T JUST CHANGE OUR BODIES.</a:t>
            </a:r>
          </a:p>
        </p:txBody>
      </p:sp>
      <p:sp>
        <p:nvSpPr>
          <p:cNvPr id="5" name="claim-line-2">
            <a:extLst>
              <a:ext uri="{FF2B5EF4-FFF2-40B4-BE49-F238E27FC236}">
                <a16:creationId xmlns:a16="http://schemas.microsoft.com/office/drawing/2014/main" id="{EAA77CD2-4158-4773-9044-3A026E364B76}"/>
              </a:ext>
            </a:extLst>
          </p:cNvPr>
          <p:cNvSpPr>
            <a:spLocks noGrp="1"/>
          </p:cNvSpPr>
          <p:nvPr/>
        </p:nvSpPr>
        <p:spPr>
          <a:xfrm>
            <a:off x="471488" y="3071812"/>
            <a:ext cx="7143750" cy="5857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480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3600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IT CHANGES OUR RELATIONSHIPS.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FADE0A-95F1-FBD6-9E38-18010EECB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411" y="4155622"/>
            <a:ext cx="865414" cy="86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50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 t="7813" b="78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07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network-ray-1">
            <a:extLst>
              <a:ext uri="{FF2B5EF4-FFF2-40B4-BE49-F238E27FC236}">
                <a16:creationId xmlns:a16="http://schemas.microsoft.com/office/drawing/2014/main" id="{A1DBB60E-9294-4A19-9FAE-3B48E96E8499}"/>
              </a:ext>
            </a:extLst>
          </p:cNvPr>
          <p:cNvSpPr>
            <a:spLocks noGrp="1"/>
          </p:cNvSpPr>
          <p:nvPr/>
        </p:nvSpPr>
        <p:spPr>
          <a:xfrm>
            <a:off x="285750" y="814388"/>
            <a:ext cx="3071813" cy="1150144"/>
          </a:xfrm>
          <a:prstGeom prst="line">
            <a:avLst/>
          </a:prstGeom>
          <a:noFill/>
          <a:ln w="11906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network-ray-2">
            <a:extLst>
              <a:ext uri="{FF2B5EF4-FFF2-40B4-BE49-F238E27FC236}">
                <a16:creationId xmlns:a16="http://schemas.microsoft.com/office/drawing/2014/main" id="{FC161A7A-45E8-4120-A911-16827BAA0486}"/>
              </a:ext>
            </a:extLst>
          </p:cNvPr>
          <p:cNvSpPr>
            <a:spLocks noGrp="1"/>
          </p:cNvSpPr>
          <p:nvPr/>
        </p:nvSpPr>
        <p:spPr>
          <a:xfrm>
            <a:off x="642938" y="814388"/>
            <a:ext cx="2428875" cy="1150144"/>
          </a:xfrm>
          <a:prstGeom prst="line">
            <a:avLst/>
          </a:prstGeom>
          <a:noFill/>
          <a:ln w="21431">
            <a:solidFill>
              <a:srgbClr val="E9A57C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network-ray-3">
            <a:extLst>
              <a:ext uri="{FF2B5EF4-FFF2-40B4-BE49-F238E27FC236}">
                <a16:creationId xmlns:a16="http://schemas.microsoft.com/office/drawing/2014/main" id="{2CBE2F6B-8D6D-482A-9F80-E06317628D8E}"/>
              </a:ext>
            </a:extLst>
          </p:cNvPr>
          <p:cNvSpPr>
            <a:spLocks noGrp="1"/>
          </p:cNvSpPr>
          <p:nvPr/>
        </p:nvSpPr>
        <p:spPr>
          <a:xfrm>
            <a:off x="0" y="1785938"/>
            <a:ext cx="2521744" cy="428625"/>
          </a:xfrm>
          <a:prstGeom prst="line">
            <a:avLst/>
          </a:prstGeom>
          <a:noFill/>
          <a:ln w="11906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network-ray-4">
            <a:extLst>
              <a:ext uri="{FF2B5EF4-FFF2-40B4-BE49-F238E27FC236}">
                <a16:creationId xmlns:a16="http://schemas.microsoft.com/office/drawing/2014/main" id="{094627FF-F92E-48FE-8B13-5BBF25F3C02F}"/>
              </a:ext>
            </a:extLst>
          </p:cNvPr>
          <p:cNvSpPr>
            <a:spLocks noGrp="1"/>
          </p:cNvSpPr>
          <p:nvPr/>
        </p:nvSpPr>
        <p:spPr>
          <a:xfrm>
            <a:off x="2035969" y="678656"/>
            <a:ext cx="1821656" cy="1285875"/>
          </a:xfrm>
          <a:prstGeom prst="line">
            <a:avLst/>
          </a:prstGeom>
          <a:noFill/>
          <a:ln w="21431">
            <a:solidFill>
              <a:srgbClr val="E9A57C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network-ray-5">
            <a:extLst>
              <a:ext uri="{FF2B5EF4-FFF2-40B4-BE49-F238E27FC236}">
                <a16:creationId xmlns:a16="http://schemas.microsoft.com/office/drawing/2014/main" id="{6975B14B-D5D9-4E83-8ED1-AB5F98B28643}"/>
              </a:ext>
            </a:extLst>
          </p:cNvPr>
          <p:cNvSpPr>
            <a:spLocks noGrp="1"/>
          </p:cNvSpPr>
          <p:nvPr/>
        </p:nvSpPr>
        <p:spPr>
          <a:xfrm>
            <a:off x="4557712" y="814388"/>
            <a:ext cx="1443038" cy="1150144"/>
          </a:xfrm>
          <a:prstGeom prst="line">
            <a:avLst/>
          </a:prstGeom>
          <a:noFill/>
          <a:ln w="21431">
            <a:solidFill>
              <a:srgbClr val="E9A57C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network-ray-6">
            <a:extLst>
              <a:ext uri="{FF2B5EF4-FFF2-40B4-BE49-F238E27FC236}">
                <a16:creationId xmlns:a16="http://schemas.microsoft.com/office/drawing/2014/main" id="{D36D88F4-57F1-4741-B738-83A5DD635FDE}"/>
              </a:ext>
            </a:extLst>
          </p:cNvPr>
          <p:cNvSpPr>
            <a:spLocks noGrp="1"/>
          </p:cNvSpPr>
          <p:nvPr/>
        </p:nvSpPr>
        <p:spPr>
          <a:xfrm>
            <a:off x="6629400" y="2250281"/>
            <a:ext cx="2514600" cy="285750"/>
          </a:xfrm>
          <a:prstGeom prst="line">
            <a:avLst/>
          </a:prstGeom>
          <a:noFill/>
          <a:ln w="21431">
            <a:solidFill>
              <a:srgbClr val="E9A57C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network-ray-7">
            <a:extLst>
              <a:ext uri="{FF2B5EF4-FFF2-40B4-BE49-F238E27FC236}">
                <a16:creationId xmlns:a16="http://schemas.microsoft.com/office/drawing/2014/main" id="{E1296162-DBCC-4F2F-8272-584ED96686F2}"/>
              </a:ext>
            </a:extLst>
          </p:cNvPr>
          <p:cNvSpPr>
            <a:spLocks noGrp="1"/>
          </p:cNvSpPr>
          <p:nvPr/>
        </p:nvSpPr>
        <p:spPr>
          <a:xfrm>
            <a:off x="6629400" y="2800350"/>
            <a:ext cx="2514600" cy="342900"/>
          </a:xfrm>
          <a:prstGeom prst="line">
            <a:avLst/>
          </a:prstGeom>
          <a:noFill/>
          <a:ln w="11906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network-ray-8">
            <a:extLst>
              <a:ext uri="{FF2B5EF4-FFF2-40B4-BE49-F238E27FC236}">
                <a16:creationId xmlns:a16="http://schemas.microsoft.com/office/drawing/2014/main" id="{7EAABBC8-1C1F-418B-8C4B-E0C096B066A8}"/>
              </a:ext>
            </a:extLst>
          </p:cNvPr>
          <p:cNvSpPr>
            <a:spLocks noGrp="1"/>
          </p:cNvSpPr>
          <p:nvPr/>
        </p:nvSpPr>
        <p:spPr>
          <a:xfrm>
            <a:off x="5429251" y="3128963"/>
            <a:ext cx="3250406" cy="1407319"/>
          </a:xfrm>
          <a:prstGeom prst="line">
            <a:avLst/>
          </a:prstGeom>
          <a:noFill/>
          <a:ln w="11906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network-ray-9">
            <a:extLst>
              <a:ext uri="{FF2B5EF4-FFF2-40B4-BE49-F238E27FC236}">
                <a16:creationId xmlns:a16="http://schemas.microsoft.com/office/drawing/2014/main" id="{3FA1F712-3F8C-4429-8E4C-B33A9A7A9FFB}"/>
              </a:ext>
            </a:extLst>
          </p:cNvPr>
          <p:cNvSpPr>
            <a:spLocks noGrp="1"/>
          </p:cNvSpPr>
          <p:nvPr/>
        </p:nvSpPr>
        <p:spPr>
          <a:xfrm>
            <a:off x="5750719" y="3128963"/>
            <a:ext cx="2035969" cy="1121569"/>
          </a:xfrm>
          <a:prstGeom prst="line">
            <a:avLst/>
          </a:prstGeom>
          <a:noFill/>
          <a:ln w="21431">
            <a:solidFill>
              <a:srgbClr val="E9A57C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network-ray-10">
            <a:extLst>
              <a:ext uri="{FF2B5EF4-FFF2-40B4-BE49-F238E27FC236}">
                <a16:creationId xmlns:a16="http://schemas.microsoft.com/office/drawing/2014/main" id="{CFE961AE-CD42-42E7-8A98-860FD77BC401}"/>
              </a:ext>
            </a:extLst>
          </p:cNvPr>
          <p:cNvSpPr>
            <a:spLocks noGrp="1"/>
          </p:cNvSpPr>
          <p:nvPr/>
        </p:nvSpPr>
        <p:spPr>
          <a:xfrm>
            <a:off x="4786313" y="3128963"/>
            <a:ext cx="464344" cy="1693069"/>
          </a:xfrm>
          <a:prstGeom prst="line">
            <a:avLst/>
          </a:prstGeom>
          <a:noFill/>
          <a:ln w="11906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network-ray-11">
            <a:extLst>
              <a:ext uri="{FF2B5EF4-FFF2-40B4-BE49-F238E27FC236}">
                <a16:creationId xmlns:a16="http://schemas.microsoft.com/office/drawing/2014/main" id="{FBC122E0-FCEB-4B1C-9301-BD8E542B397A}"/>
              </a:ext>
            </a:extLst>
          </p:cNvPr>
          <p:cNvSpPr>
            <a:spLocks noGrp="1"/>
          </p:cNvSpPr>
          <p:nvPr/>
        </p:nvSpPr>
        <p:spPr>
          <a:xfrm>
            <a:off x="2035969" y="3128963"/>
            <a:ext cx="1714500" cy="1407319"/>
          </a:xfrm>
          <a:prstGeom prst="line">
            <a:avLst/>
          </a:prstGeom>
          <a:noFill/>
          <a:ln w="11906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network-ray-12">
            <a:extLst>
              <a:ext uri="{FF2B5EF4-FFF2-40B4-BE49-F238E27FC236}">
                <a16:creationId xmlns:a16="http://schemas.microsoft.com/office/drawing/2014/main" id="{19421E18-D332-4861-AA6A-A411B2D52106}"/>
              </a:ext>
            </a:extLst>
          </p:cNvPr>
          <p:cNvSpPr>
            <a:spLocks noGrp="1"/>
          </p:cNvSpPr>
          <p:nvPr/>
        </p:nvSpPr>
        <p:spPr>
          <a:xfrm>
            <a:off x="321469" y="2786063"/>
            <a:ext cx="2200275" cy="535781"/>
          </a:xfrm>
          <a:prstGeom prst="line">
            <a:avLst/>
          </a:prstGeom>
          <a:noFill/>
          <a:ln w="11906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network-ray-13">
            <a:extLst>
              <a:ext uri="{FF2B5EF4-FFF2-40B4-BE49-F238E27FC236}">
                <a16:creationId xmlns:a16="http://schemas.microsoft.com/office/drawing/2014/main" id="{47DD06AE-2684-459D-A2B7-493716B89F8E}"/>
              </a:ext>
            </a:extLst>
          </p:cNvPr>
          <p:cNvSpPr>
            <a:spLocks noGrp="1"/>
          </p:cNvSpPr>
          <p:nvPr/>
        </p:nvSpPr>
        <p:spPr>
          <a:xfrm>
            <a:off x="571500" y="2536031"/>
            <a:ext cx="1950244" cy="0"/>
          </a:xfrm>
          <a:prstGeom prst="line">
            <a:avLst/>
          </a:prstGeom>
          <a:noFill/>
          <a:ln w="9525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ross-line-1">
            <a:extLst>
              <a:ext uri="{FF2B5EF4-FFF2-40B4-BE49-F238E27FC236}">
                <a16:creationId xmlns:a16="http://schemas.microsoft.com/office/drawing/2014/main" id="{B60201A9-4DF9-40C6-986C-82FB317A8169}"/>
              </a:ext>
            </a:extLst>
          </p:cNvPr>
          <p:cNvSpPr>
            <a:spLocks noGrp="1"/>
          </p:cNvSpPr>
          <p:nvPr/>
        </p:nvSpPr>
        <p:spPr>
          <a:xfrm>
            <a:off x="642938" y="814388"/>
            <a:ext cx="8036719" cy="3721894"/>
          </a:xfrm>
          <a:prstGeom prst="line">
            <a:avLst/>
          </a:prstGeom>
          <a:noFill/>
          <a:ln w="9525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ross-line-2">
            <a:extLst>
              <a:ext uri="{FF2B5EF4-FFF2-40B4-BE49-F238E27FC236}">
                <a16:creationId xmlns:a16="http://schemas.microsoft.com/office/drawing/2014/main" id="{FA834096-103A-4F0A-A8CF-0D6812A67B94}"/>
              </a:ext>
            </a:extLst>
          </p:cNvPr>
          <p:cNvSpPr>
            <a:spLocks noGrp="1"/>
          </p:cNvSpPr>
          <p:nvPr/>
        </p:nvSpPr>
        <p:spPr>
          <a:xfrm>
            <a:off x="0" y="1785938"/>
            <a:ext cx="7786688" cy="2464594"/>
          </a:xfrm>
          <a:prstGeom prst="line">
            <a:avLst/>
          </a:prstGeom>
          <a:noFill/>
          <a:ln w="9525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ross-line-3">
            <a:extLst>
              <a:ext uri="{FF2B5EF4-FFF2-40B4-BE49-F238E27FC236}">
                <a16:creationId xmlns:a16="http://schemas.microsoft.com/office/drawing/2014/main" id="{A07B0770-0910-4F35-AF64-C415BD4B60A3}"/>
              </a:ext>
            </a:extLst>
          </p:cNvPr>
          <p:cNvSpPr>
            <a:spLocks noGrp="1"/>
          </p:cNvSpPr>
          <p:nvPr/>
        </p:nvSpPr>
        <p:spPr>
          <a:xfrm>
            <a:off x="2035969" y="1964531"/>
            <a:ext cx="6643688" cy="2571750"/>
          </a:xfrm>
          <a:prstGeom prst="line">
            <a:avLst/>
          </a:prstGeom>
          <a:noFill/>
          <a:ln w="9525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elevate">
            <a:extLst>
              <a:ext uri="{FF2B5EF4-FFF2-40B4-BE49-F238E27FC236}">
                <a16:creationId xmlns:a16="http://schemas.microsoft.com/office/drawing/2014/main" id="{8987D979-DB5F-405E-84A4-1FFC7C125D32}"/>
              </a:ext>
            </a:extLst>
          </p:cNvPr>
          <p:cNvSpPr>
            <a:spLocks noGrp="1"/>
          </p:cNvSpPr>
          <p:nvPr/>
        </p:nvSpPr>
        <p:spPr>
          <a:xfrm>
            <a:off x="128588" y="271462"/>
            <a:ext cx="2286000" cy="3571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8961" lnSpcReduction="10000"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D8D2CA"/>
                </a:solidFill>
                <a:latin typeface="Bebas Neue"/>
                <a:ea typeface="Bebas Neue"/>
                <a:cs typeface="Bebas Neue"/>
              </a:defRPr>
            </a:pPr>
            <a:r>
              <a:rPr>
                <a:solidFill>
                  <a:prstClr val="white">
                    <a:lumMod val="85000"/>
                  </a:prstClr>
                </a:solidFill>
                <a:latin typeface="Bebas Neue"/>
                <a:ea typeface="Bebas Neue"/>
                <a:cs typeface="Bebas Neue"/>
              </a:rPr>
              <a:t>ELEVATE CONNECTION</a:t>
            </a:r>
          </a:p>
        </p:txBody>
      </p:sp>
      <p:sp>
        <p:nvSpPr>
          <p:cNvPr id="18" name="practice">
            <a:extLst>
              <a:ext uri="{FF2B5EF4-FFF2-40B4-BE49-F238E27FC236}">
                <a16:creationId xmlns:a16="http://schemas.microsoft.com/office/drawing/2014/main" id="{0B866EF2-412C-4E29-9BFD-AFBA7EF9EF53}"/>
              </a:ext>
            </a:extLst>
          </p:cNvPr>
          <p:cNvSpPr>
            <a:spLocks noGrp="1"/>
          </p:cNvSpPr>
          <p:nvPr/>
        </p:nvSpPr>
        <p:spPr>
          <a:xfrm>
            <a:off x="442912" y="1035844"/>
            <a:ext cx="2786063" cy="4143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3579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00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2250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PRACTICE CONNECTION SKILLS</a:t>
            </a:r>
          </a:p>
        </p:txBody>
      </p:sp>
      <p:sp>
        <p:nvSpPr>
          <p:cNvPr id="19" name="embed">
            <a:extLst>
              <a:ext uri="{FF2B5EF4-FFF2-40B4-BE49-F238E27FC236}">
                <a16:creationId xmlns:a16="http://schemas.microsoft.com/office/drawing/2014/main" id="{6FB71E3B-9057-4220-ADF4-33869B526C57}"/>
              </a:ext>
            </a:extLst>
          </p:cNvPr>
          <p:cNvSpPr>
            <a:spLocks noGrp="1"/>
          </p:cNvSpPr>
          <p:nvPr/>
        </p:nvSpPr>
        <p:spPr>
          <a:xfrm>
            <a:off x="5131255" y="459241"/>
            <a:ext cx="3547382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5238"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2625">
                <a:solidFill>
                  <a:srgbClr val="77736D"/>
                </a:solidFill>
                <a:latin typeface="Bebas Neue"/>
                <a:ea typeface="Bebas Neue"/>
                <a:cs typeface="Bebas Neue"/>
              </a:defRPr>
            </a:pPr>
            <a:r>
              <a:rPr sz="1969">
                <a:solidFill>
                  <a:srgbClr val="77736D"/>
                </a:solidFill>
                <a:latin typeface="Bebas Neue"/>
                <a:ea typeface="Bebas Neue"/>
                <a:cs typeface="Bebas Neue"/>
              </a:rPr>
              <a:t>EMBED CONNECTION</a:t>
            </a:r>
            <a:r>
              <a:rPr lang="en-US" sz="1969">
                <a:solidFill>
                  <a:srgbClr val="77736D"/>
                </a:solidFill>
                <a:latin typeface="Bebas Neue"/>
                <a:ea typeface="Bebas Neue"/>
                <a:cs typeface="Bebas Neue"/>
              </a:rPr>
              <a:t> </a:t>
            </a:r>
            <a:r>
              <a:rPr sz="1969">
                <a:solidFill>
                  <a:srgbClr val="77736D"/>
                </a:solidFill>
                <a:latin typeface="Bebas Neue"/>
                <a:ea typeface="Bebas Neue"/>
                <a:cs typeface="Bebas Neue"/>
              </a:rPr>
              <a:t>EVERYWHERE</a:t>
            </a:r>
          </a:p>
        </p:txBody>
      </p:sp>
      <p:sp>
        <p:nvSpPr>
          <p:cNvPr id="20" name="invite">
            <a:extLst>
              <a:ext uri="{FF2B5EF4-FFF2-40B4-BE49-F238E27FC236}">
                <a16:creationId xmlns:a16="http://schemas.microsoft.com/office/drawing/2014/main" id="{14CA2CBD-D6F9-4155-92A6-443EBF0396E3}"/>
              </a:ext>
            </a:extLst>
          </p:cNvPr>
          <p:cNvSpPr>
            <a:spLocks noGrp="1"/>
          </p:cNvSpPr>
          <p:nvPr/>
        </p:nvSpPr>
        <p:spPr>
          <a:xfrm>
            <a:off x="6393657" y="3600450"/>
            <a:ext cx="2321719" cy="4429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4292"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315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2363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INVITE CONTRIBUTION</a:t>
            </a:r>
          </a:p>
        </p:txBody>
      </p:sp>
      <p:sp>
        <p:nvSpPr>
          <p:cNvPr id="21" name="create">
            <a:extLst>
              <a:ext uri="{FF2B5EF4-FFF2-40B4-BE49-F238E27FC236}">
                <a16:creationId xmlns:a16="http://schemas.microsoft.com/office/drawing/2014/main" id="{A0768D93-7E24-450E-BF85-5BF05131AC91}"/>
              </a:ext>
            </a:extLst>
          </p:cNvPr>
          <p:cNvSpPr>
            <a:spLocks noGrp="1"/>
          </p:cNvSpPr>
          <p:nvPr/>
        </p:nvSpPr>
        <p:spPr>
          <a:xfrm>
            <a:off x="316366" y="3326946"/>
            <a:ext cx="3700463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9991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675">
                <a:solidFill>
                  <a:srgbClr val="F56621"/>
                </a:solidFill>
                <a:latin typeface="Bebas Neue"/>
                <a:ea typeface="Bebas Neue"/>
                <a:cs typeface="Bebas Neue"/>
              </a:defRPr>
            </a:pPr>
            <a:r>
              <a:rPr sz="3300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CREATE</a:t>
            </a:r>
            <a:r>
              <a:rPr lang="en-US" sz="3300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 </a:t>
            </a:r>
            <a:r>
              <a:rPr sz="3300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CONNECTED SPACES</a:t>
            </a:r>
          </a:p>
        </p:txBody>
      </p:sp>
      <p:sp>
        <p:nvSpPr>
          <p:cNvPr id="22" name="support">
            <a:extLst>
              <a:ext uri="{FF2B5EF4-FFF2-40B4-BE49-F238E27FC236}">
                <a16:creationId xmlns:a16="http://schemas.microsoft.com/office/drawing/2014/main" id="{90E8D382-BC44-4655-B564-2DC60CFF4478}"/>
              </a:ext>
            </a:extLst>
          </p:cNvPr>
          <p:cNvSpPr>
            <a:spLocks noGrp="1"/>
          </p:cNvSpPr>
          <p:nvPr/>
        </p:nvSpPr>
        <p:spPr>
          <a:xfrm>
            <a:off x="2550319" y="4194400"/>
            <a:ext cx="4503624" cy="606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8621"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3825">
                <a:solidFill>
                  <a:srgbClr val="F56621"/>
                </a:solidFill>
                <a:latin typeface="Bebas Neue"/>
                <a:ea typeface="Bebas Neue"/>
                <a:cs typeface="Bebas Neue"/>
              </a:defRPr>
            </a:pPr>
            <a:r>
              <a:rPr sz="3300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SUPPORT WELL-BEING</a:t>
            </a:r>
          </a:p>
        </p:txBody>
      </p:sp>
      <p:sp>
        <p:nvSpPr>
          <p:cNvPr id="23" name="hub-backdrop">
            <a:extLst>
              <a:ext uri="{FF2B5EF4-FFF2-40B4-BE49-F238E27FC236}">
                <a16:creationId xmlns:a16="http://schemas.microsoft.com/office/drawing/2014/main" id="{EB797759-D51C-4FCC-BA48-ADC7848DB6AF}"/>
              </a:ext>
            </a:extLst>
          </p:cNvPr>
          <p:cNvSpPr>
            <a:spLocks noGrp="1"/>
          </p:cNvSpPr>
          <p:nvPr/>
        </p:nvSpPr>
        <p:spPr>
          <a:xfrm>
            <a:off x="2514600" y="1843087"/>
            <a:ext cx="4114800" cy="1328738"/>
          </a:xfrm>
          <a:prstGeom prst="rect">
            <a:avLst/>
          </a:prstGeom>
          <a:solidFill>
            <a:srgbClr val="F2EFE9"/>
          </a:solidFill>
          <a:ln w="0">
            <a:noFill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connected">
            <a:extLst>
              <a:ext uri="{FF2B5EF4-FFF2-40B4-BE49-F238E27FC236}">
                <a16:creationId xmlns:a16="http://schemas.microsoft.com/office/drawing/2014/main" id="{C5203D02-E7E3-443A-8DA2-ED9F4C428607}"/>
              </a:ext>
            </a:extLst>
          </p:cNvPr>
          <p:cNvSpPr>
            <a:spLocks noGrp="1"/>
          </p:cNvSpPr>
          <p:nvPr/>
        </p:nvSpPr>
        <p:spPr>
          <a:xfrm>
            <a:off x="2786063" y="1900238"/>
            <a:ext cx="357187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4017"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585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4388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CONNECTED</a:t>
            </a:r>
          </a:p>
        </p:txBody>
      </p:sp>
      <p:sp>
        <p:nvSpPr>
          <p:cNvPr id="25" name="communities">
            <a:extLst>
              <a:ext uri="{FF2B5EF4-FFF2-40B4-BE49-F238E27FC236}">
                <a16:creationId xmlns:a16="http://schemas.microsoft.com/office/drawing/2014/main" id="{36A30ABE-6C45-410D-9D26-25DEB009EFAA}"/>
              </a:ext>
            </a:extLst>
          </p:cNvPr>
          <p:cNvSpPr>
            <a:spLocks noGrp="1"/>
          </p:cNvSpPr>
          <p:nvPr/>
        </p:nvSpPr>
        <p:spPr>
          <a:xfrm>
            <a:off x="2486025" y="2450306"/>
            <a:ext cx="41719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3023"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6450">
                <a:solidFill>
                  <a:srgbClr val="F56621"/>
                </a:solidFill>
                <a:latin typeface="Bebas Neue"/>
                <a:ea typeface="Bebas Neue"/>
                <a:cs typeface="Bebas Neue"/>
              </a:defRPr>
            </a:pPr>
            <a:r>
              <a:rPr sz="4838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COMMUNITIES</a:t>
            </a:r>
          </a:p>
        </p:txBody>
      </p:sp>
    </p:spTree>
    <p:extLst>
      <p:ext uri="{BB962C8B-B14F-4D97-AF65-F5344CB8AC3E}">
        <p14:creationId xmlns:p14="http://schemas.microsoft.com/office/powerpoint/2010/main" val="502069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ovement">
            <a:extLst>
              <a:ext uri="{FF2B5EF4-FFF2-40B4-BE49-F238E27FC236}">
                <a16:creationId xmlns:a16="http://schemas.microsoft.com/office/drawing/2014/main" id="{C8412BB8-34CA-4A3A-BEAB-35210C8A1E26}"/>
              </a:ext>
            </a:extLst>
          </p:cNvPr>
          <p:cNvSpPr>
            <a:spLocks noGrp="1"/>
          </p:cNvSpPr>
          <p:nvPr/>
        </p:nvSpPr>
        <p:spPr>
          <a:xfrm>
            <a:off x="457200" y="964407"/>
            <a:ext cx="3357563" cy="75009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9432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66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495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MOVEMENT</a:t>
            </a:r>
          </a:p>
        </p:txBody>
      </p:sp>
      <p:sp>
        <p:nvSpPr>
          <p:cNvPr id="2" name="activity">
            <a:extLst>
              <a:ext uri="{FF2B5EF4-FFF2-40B4-BE49-F238E27FC236}">
                <a16:creationId xmlns:a16="http://schemas.microsoft.com/office/drawing/2014/main" id="{4A722319-6E8C-4495-A205-2DE1DCC03471}"/>
              </a:ext>
            </a:extLst>
          </p:cNvPr>
          <p:cNvSpPr>
            <a:spLocks noGrp="1"/>
          </p:cNvSpPr>
          <p:nvPr/>
        </p:nvSpPr>
        <p:spPr>
          <a:xfrm>
            <a:off x="483734" y="1743075"/>
            <a:ext cx="2857500" cy="4429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600">
                <a:solidFill>
                  <a:srgbClr val="A7A29C"/>
                </a:solidFill>
                <a:latin typeface="Bebas Neue"/>
                <a:ea typeface="Bebas Neue"/>
                <a:cs typeface="Bebas Neue"/>
              </a:defRPr>
            </a:pPr>
            <a:r>
              <a:rPr sz="2700">
                <a:solidFill>
                  <a:prstClr val="white"/>
                </a:solidFill>
                <a:latin typeface="Bebas Neue"/>
                <a:ea typeface="Bebas Neue"/>
                <a:cs typeface="Bebas Neue"/>
              </a:rPr>
              <a:t>IS THE ACTIVITY</a:t>
            </a:r>
          </a:p>
        </p:txBody>
      </p:sp>
      <p:sp>
        <p:nvSpPr>
          <p:cNvPr id="3" name="movement-to-community">
            <a:extLst>
              <a:ext uri="{FF2B5EF4-FFF2-40B4-BE49-F238E27FC236}">
                <a16:creationId xmlns:a16="http://schemas.microsoft.com/office/drawing/2014/main" id="{27F187F3-5DA6-48F3-B7EF-7E8C53BCE7A2}"/>
              </a:ext>
            </a:extLst>
          </p:cNvPr>
          <p:cNvSpPr>
            <a:spLocks noGrp="1"/>
          </p:cNvSpPr>
          <p:nvPr/>
        </p:nvSpPr>
        <p:spPr>
          <a:xfrm>
            <a:off x="2405402" y="2168638"/>
            <a:ext cx="4357688" cy="900113"/>
          </a:xfrm>
          <a:prstGeom prst="rightArrow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mmunity">
            <a:extLst>
              <a:ext uri="{FF2B5EF4-FFF2-40B4-BE49-F238E27FC236}">
                <a16:creationId xmlns:a16="http://schemas.microsoft.com/office/drawing/2014/main" id="{DAD0FF23-2C1F-4F9D-B51B-D462A139663C}"/>
              </a:ext>
            </a:extLst>
          </p:cNvPr>
          <p:cNvSpPr>
            <a:spLocks noGrp="1"/>
          </p:cNvSpPr>
          <p:nvPr/>
        </p:nvSpPr>
        <p:spPr>
          <a:xfrm>
            <a:off x="5107781" y="3429000"/>
            <a:ext cx="3571875" cy="75009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9432"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660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4950">
                <a:solidFill>
                  <a:prstClr val="white"/>
                </a:solidFill>
                <a:latin typeface="Bebas Neue"/>
                <a:ea typeface="Bebas Neue"/>
                <a:cs typeface="Bebas Neue"/>
              </a:rPr>
              <a:t>COMMUNITY</a:t>
            </a:r>
          </a:p>
        </p:txBody>
      </p:sp>
      <p:sp>
        <p:nvSpPr>
          <p:cNvPr id="5" name="outcome">
            <a:extLst>
              <a:ext uri="{FF2B5EF4-FFF2-40B4-BE49-F238E27FC236}">
                <a16:creationId xmlns:a16="http://schemas.microsoft.com/office/drawing/2014/main" id="{0444D019-B575-406A-BB80-47B1CB067036}"/>
              </a:ext>
            </a:extLst>
          </p:cNvPr>
          <p:cNvSpPr>
            <a:spLocks noGrp="1"/>
          </p:cNvSpPr>
          <p:nvPr/>
        </p:nvSpPr>
        <p:spPr>
          <a:xfrm>
            <a:off x="5500688" y="4214812"/>
            <a:ext cx="3178969" cy="4429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36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270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IS THE OUTCOME</a:t>
            </a:r>
          </a:p>
        </p:txBody>
      </p:sp>
    </p:spTree>
    <p:extLst>
      <p:ext uri="{BB962C8B-B14F-4D97-AF65-F5344CB8AC3E}">
        <p14:creationId xmlns:p14="http://schemas.microsoft.com/office/powerpoint/2010/main" val="537476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815A4-01F3-76F3-E53B-47A16E358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ower-black-field">
            <a:extLst>
              <a:ext uri="{FF2B5EF4-FFF2-40B4-BE49-F238E27FC236}">
                <a16:creationId xmlns:a16="http://schemas.microsoft.com/office/drawing/2014/main" id="{D1AC7C8A-7A30-791F-AE68-CFC51DFFD65D}"/>
              </a:ext>
            </a:extLst>
          </p:cNvPr>
          <p:cNvSpPr>
            <a:spLocks noGrp="1"/>
          </p:cNvSpPr>
          <p:nvPr/>
        </p:nvSpPr>
        <p:spPr>
          <a:xfrm>
            <a:off x="0" y="3177540"/>
            <a:ext cx="9144000" cy="1965960"/>
          </a:xfrm>
          <a:prstGeom prst="rect">
            <a:avLst/>
          </a:prstGeom>
          <a:solidFill>
            <a:srgbClr val="171717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brand-rule">
            <a:extLst>
              <a:ext uri="{FF2B5EF4-FFF2-40B4-BE49-F238E27FC236}">
                <a16:creationId xmlns:a16="http://schemas.microsoft.com/office/drawing/2014/main" id="{2C73FB1D-CBC5-5B92-1154-18857F3D86EE}"/>
              </a:ext>
            </a:extLst>
          </p:cNvPr>
          <p:cNvSpPr>
            <a:spLocks noGrp="1"/>
          </p:cNvSpPr>
          <p:nvPr/>
        </p:nvSpPr>
        <p:spPr>
          <a:xfrm>
            <a:off x="468630" y="765810"/>
            <a:ext cx="1040130" cy="62865"/>
          </a:xfrm>
          <a:prstGeom prst="rect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omentum-step-1">
            <a:extLst>
              <a:ext uri="{FF2B5EF4-FFF2-40B4-BE49-F238E27FC236}">
                <a16:creationId xmlns:a16="http://schemas.microsoft.com/office/drawing/2014/main" id="{423B9F5D-8DFB-54D3-981F-F71AAA07CDAD}"/>
              </a:ext>
            </a:extLst>
          </p:cNvPr>
          <p:cNvSpPr>
            <a:spLocks noGrp="1"/>
          </p:cNvSpPr>
          <p:nvPr/>
        </p:nvSpPr>
        <p:spPr>
          <a:xfrm>
            <a:off x="3857625" y="2686050"/>
            <a:ext cx="1028700" cy="0"/>
          </a:xfrm>
          <a:prstGeom prst="line">
            <a:avLst/>
          </a:prstGeom>
          <a:noFill/>
          <a:ln w="28575">
            <a:solidFill>
              <a:srgbClr val="96918B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omentum-rise-1">
            <a:extLst>
              <a:ext uri="{FF2B5EF4-FFF2-40B4-BE49-F238E27FC236}">
                <a16:creationId xmlns:a16="http://schemas.microsoft.com/office/drawing/2014/main" id="{65336A8D-46A0-12C3-F4A7-F388E43B7DCA}"/>
              </a:ext>
            </a:extLst>
          </p:cNvPr>
          <p:cNvSpPr>
            <a:spLocks noGrp="1"/>
          </p:cNvSpPr>
          <p:nvPr/>
        </p:nvSpPr>
        <p:spPr>
          <a:xfrm>
            <a:off x="4886325" y="2343150"/>
            <a:ext cx="0" cy="342900"/>
          </a:xfrm>
          <a:prstGeom prst="line">
            <a:avLst/>
          </a:prstGeom>
          <a:noFill/>
          <a:ln w="28575">
            <a:solidFill>
              <a:srgbClr val="96918B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omentum-step-2">
            <a:extLst>
              <a:ext uri="{FF2B5EF4-FFF2-40B4-BE49-F238E27FC236}">
                <a16:creationId xmlns:a16="http://schemas.microsoft.com/office/drawing/2014/main" id="{CDB5ECC3-FF90-ECA3-50C9-7C3B08CA5BDE}"/>
              </a:ext>
            </a:extLst>
          </p:cNvPr>
          <p:cNvSpPr>
            <a:spLocks noGrp="1"/>
          </p:cNvSpPr>
          <p:nvPr/>
        </p:nvSpPr>
        <p:spPr>
          <a:xfrm>
            <a:off x="4886325" y="2343150"/>
            <a:ext cx="942975" cy="0"/>
          </a:xfrm>
          <a:prstGeom prst="line">
            <a:avLst/>
          </a:prstGeom>
          <a:noFill/>
          <a:ln w="28575">
            <a:solidFill>
              <a:srgbClr val="96918B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omentum-rise-2">
            <a:extLst>
              <a:ext uri="{FF2B5EF4-FFF2-40B4-BE49-F238E27FC236}">
                <a16:creationId xmlns:a16="http://schemas.microsoft.com/office/drawing/2014/main" id="{F2EF7B8E-9484-ECE0-6EA4-1A532E47F794}"/>
              </a:ext>
            </a:extLst>
          </p:cNvPr>
          <p:cNvSpPr>
            <a:spLocks noGrp="1"/>
          </p:cNvSpPr>
          <p:nvPr/>
        </p:nvSpPr>
        <p:spPr>
          <a:xfrm>
            <a:off x="5829300" y="1885950"/>
            <a:ext cx="0" cy="457200"/>
          </a:xfrm>
          <a:prstGeom prst="line">
            <a:avLst/>
          </a:prstGeom>
          <a:noFill/>
          <a:ln w="28575">
            <a:solidFill>
              <a:srgbClr val="96918B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omentum-step-3">
            <a:extLst>
              <a:ext uri="{FF2B5EF4-FFF2-40B4-BE49-F238E27FC236}">
                <a16:creationId xmlns:a16="http://schemas.microsoft.com/office/drawing/2014/main" id="{D7CCFDA7-CEC7-9D28-9CF5-810EC72BA487}"/>
              </a:ext>
            </a:extLst>
          </p:cNvPr>
          <p:cNvSpPr>
            <a:spLocks noGrp="1"/>
          </p:cNvSpPr>
          <p:nvPr/>
        </p:nvSpPr>
        <p:spPr>
          <a:xfrm>
            <a:off x="5829300" y="1885950"/>
            <a:ext cx="1000125" cy="0"/>
          </a:xfrm>
          <a:prstGeom prst="line">
            <a:avLst/>
          </a:prstGeom>
          <a:noFill/>
          <a:ln w="28575">
            <a:solidFill>
              <a:srgbClr val="96918B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omentum-rise-orange">
            <a:extLst>
              <a:ext uri="{FF2B5EF4-FFF2-40B4-BE49-F238E27FC236}">
                <a16:creationId xmlns:a16="http://schemas.microsoft.com/office/drawing/2014/main" id="{D95FF813-2567-A45F-534A-8E53DB2FEB7B}"/>
              </a:ext>
            </a:extLst>
          </p:cNvPr>
          <p:cNvSpPr>
            <a:spLocks noGrp="1"/>
          </p:cNvSpPr>
          <p:nvPr/>
        </p:nvSpPr>
        <p:spPr>
          <a:xfrm>
            <a:off x="6829425" y="1343025"/>
            <a:ext cx="0" cy="542925"/>
          </a:xfrm>
          <a:prstGeom prst="line">
            <a:avLst/>
          </a:prstGeom>
          <a:noFill/>
          <a:ln w="57150">
            <a:solidFill>
              <a:srgbClr val="F5662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omentum-step-orange">
            <a:extLst>
              <a:ext uri="{FF2B5EF4-FFF2-40B4-BE49-F238E27FC236}">
                <a16:creationId xmlns:a16="http://schemas.microsoft.com/office/drawing/2014/main" id="{CA65291E-E3D3-04C5-1F64-D659E5F72BBA}"/>
              </a:ext>
            </a:extLst>
          </p:cNvPr>
          <p:cNvSpPr>
            <a:spLocks noGrp="1"/>
          </p:cNvSpPr>
          <p:nvPr/>
        </p:nvSpPr>
        <p:spPr>
          <a:xfrm>
            <a:off x="6829425" y="1343025"/>
            <a:ext cx="1257300" cy="0"/>
          </a:xfrm>
          <a:prstGeom prst="line">
            <a:avLst/>
          </a:prstGeom>
          <a:noFill/>
          <a:ln w="57150">
            <a:solidFill>
              <a:srgbClr val="F5662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momentum-arrowhead">
            <a:extLst>
              <a:ext uri="{FF2B5EF4-FFF2-40B4-BE49-F238E27FC236}">
                <a16:creationId xmlns:a16="http://schemas.microsoft.com/office/drawing/2014/main" id="{FA5BC9D3-DFB0-E6CE-4245-F93138B25E5D}"/>
              </a:ext>
            </a:extLst>
          </p:cNvPr>
          <p:cNvSpPr>
            <a:spLocks noGrp="1"/>
          </p:cNvSpPr>
          <p:nvPr/>
        </p:nvSpPr>
        <p:spPr>
          <a:xfrm>
            <a:off x="8029575" y="1245870"/>
            <a:ext cx="285750" cy="194310"/>
          </a:xfrm>
          <a:prstGeom prst="rightArrow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momentum-label">
            <a:extLst>
              <a:ext uri="{FF2B5EF4-FFF2-40B4-BE49-F238E27FC236}">
                <a16:creationId xmlns:a16="http://schemas.microsoft.com/office/drawing/2014/main" id="{64A6372F-8FC0-FFFD-24F3-9DCE60848913}"/>
              </a:ext>
            </a:extLst>
          </p:cNvPr>
          <p:cNvSpPr>
            <a:spLocks noGrp="1"/>
          </p:cNvSpPr>
          <p:nvPr/>
        </p:nvSpPr>
        <p:spPr>
          <a:xfrm>
            <a:off x="6253027" y="997676"/>
            <a:ext cx="2331720" cy="20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1725">
                <a:solidFill>
                  <a:srgbClr val="77726C"/>
                </a:solidFill>
                <a:latin typeface="Bebas Neue"/>
                <a:ea typeface="Bebas Neue"/>
                <a:cs typeface="Bebas Neue"/>
              </a:defRPr>
            </a:pPr>
            <a:r>
              <a:rPr sz="2400">
                <a:solidFill>
                  <a:srgbClr val="77726C"/>
                </a:solidFill>
                <a:latin typeface="Bebas Neue"/>
                <a:ea typeface="Bebas Neue"/>
                <a:cs typeface="Bebas Neue"/>
              </a:rPr>
              <a:t>CULTURAL MOMENTUM</a:t>
            </a:r>
          </a:p>
        </p:txBody>
      </p:sp>
      <p:sp>
        <p:nvSpPr>
          <p:cNvPr id="12" name="strength">
            <a:extLst>
              <a:ext uri="{FF2B5EF4-FFF2-40B4-BE49-F238E27FC236}">
                <a16:creationId xmlns:a16="http://schemas.microsoft.com/office/drawing/2014/main" id="{ECA02B9F-58FE-B612-EA40-D34B80F43A4E}"/>
              </a:ext>
            </a:extLst>
          </p:cNvPr>
          <p:cNvSpPr>
            <a:spLocks noGrp="1"/>
          </p:cNvSpPr>
          <p:nvPr/>
        </p:nvSpPr>
        <p:spPr>
          <a:xfrm>
            <a:off x="411480" y="994410"/>
            <a:ext cx="4413613" cy="116096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9450">
                <a:solidFill>
                  <a:srgbClr val="F56621"/>
                </a:solidFill>
                <a:latin typeface="Bebas Neue"/>
                <a:ea typeface="Bebas Neue"/>
                <a:cs typeface="Bebas Neue"/>
              </a:defRPr>
            </a:pPr>
            <a:r>
              <a:rPr sz="10350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STRENGTH</a:t>
            </a:r>
          </a:p>
        </p:txBody>
      </p:sp>
      <p:sp>
        <p:nvSpPr>
          <p:cNvPr id="13" name="is-having-a">
            <a:extLst>
              <a:ext uri="{FF2B5EF4-FFF2-40B4-BE49-F238E27FC236}">
                <a16:creationId xmlns:a16="http://schemas.microsoft.com/office/drawing/2014/main" id="{03D23A6A-D0CC-AF82-DACC-54398EE11D6A}"/>
              </a:ext>
            </a:extLst>
          </p:cNvPr>
          <p:cNvSpPr>
            <a:spLocks noGrp="1"/>
          </p:cNvSpPr>
          <p:nvPr/>
        </p:nvSpPr>
        <p:spPr>
          <a:xfrm>
            <a:off x="491490" y="3411855"/>
            <a:ext cx="18859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4050">
                <a:solidFill>
                  <a:srgbClr val="F7F5F1"/>
                </a:solidFill>
                <a:latin typeface="Bebas Neue"/>
                <a:ea typeface="Bebas Neue"/>
                <a:cs typeface="Bebas Neue"/>
              </a:defRPr>
            </a:pPr>
            <a:r>
              <a:rPr sz="3300">
                <a:solidFill>
                  <a:srgbClr val="F7F5F1"/>
                </a:solidFill>
                <a:latin typeface="Bebas Neue"/>
                <a:ea typeface="Bebas Neue"/>
                <a:cs typeface="Bebas Neue"/>
              </a:rPr>
              <a:t>IS HAVING A</a:t>
            </a:r>
          </a:p>
        </p:txBody>
      </p:sp>
      <p:sp>
        <p:nvSpPr>
          <p:cNvPr id="14" name="moment">
            <a:extLst>
              <a:ext uri="{FF2B5EF4-FFF2-40B4-BE49-F238E27FC236}">
                <a16:creationId xmlns:a16="http://schemas.microsoft.com/office/drawing/2014/main" id="{20951CDC-BEF1-F04C-C754-6C4B514D8273}"/>
              </a:ext>
            </a:extLst>
          </p:cNvPr>
          <p:cNvSpPr>
            <a:spLocks noGrp="1"/>
          </p:cNvSpPr>
          <p:nvPr/>
        </p:nvSpPr>
        <p:spPr>
          <a:xfrm>
            <a:off x="5923190" y="3420836"/>
            <a:ext cx="29718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8325">
                <a:solidFill>
                  <a:srgbClr val="F7F5F1"/>
                </a:solidFill>
                <a:latin typeface="Bebas Neue"/>
                <a:ea typeface="Bebas Neue"/>
                <a:cs typeface="Bebas Neue"/>
              </a:defRPr>
            </a:pPr>
            <a:r>
              <a:rPr sz="7200">
                <a:solidFill>
                  <a:srgbClr val="F7F5F1"/>
                </a:solidFill>
                <a:latin typeface="Bebas Neue"/>
                <a:ea typeface="Bebas Neue"/>
                <a:cs typeface="Bebas Neue"/>
              </a:rPr>
              <a:t>MOMENT</a:t>
            </a:r>
          </a:p>
        </p:txBody>
      </p:sp>
    </p:spTree>
    <p:extLst>
      <p:ext uri="{BB962C8B-B14F-4D97-AF65-F5344CB8AC3E}">
        <p14:creationId xmlns:p14="http://schemas.microsoft.com/office/powerpoint/2010/main" val="3616562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16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l="25206" r="25206"/>
          <a:stretch>
            <a:fillRect/>
          </a:stretch>
        </p:blipFill>
        <p:spPr>
          <a:xfrm>
            <a:off x="0" y="0"/>
            <a:ext cx="4531995" cy="5143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rcRect l="25219" r="25219"/>
          <a:stretch>
            <a:fillRect/>
          </a:stretch>
        </p:blipFill>
        <p:spPr>
          <a:xfrm>
            <a:off x="4612005" y="0"/>
            <a:ext cx="4531995" cy="5143500"/>
          </a:xfrm>
          <a:prstGeom prst="rect">
            <a:avLst/>
          </a:prstGeom>
        </p:spPr>
      </p:pic>
      <p:sp>
        <p:nvSpPr>
          <p:cNvPr id="3" name="top-overlay-left">
            <a:extLst>
              <a:ext uri="{FF2B5EF4-FFF2-40B4-BE49-F238E27FC236}">
                <a16:creationId xmlns:a16="http://schemas.microsoft.com/office/drawing/2014/main" id="{24E717D5-626A-4729-A759-8F74850B172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531995" cy="771525"/>
          </a:xfrm>
          <a:prstGeom prst="rect">
            <a:avLst/>
          </a:prstGeom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op-overlay-right">
            <a:extLst>
              <a:ext uri="{FF2B5EF4-FFF2-40B4-BE49-F238E27FC236}">
                <a16:creationId xmlns:a16="http://schemas.microsoft.com/office/drawing/2014/main" id="{0B62508B-7716-4D61-83C7-4444957B02B7}"/>
              </a:ext>
            </a:extLst>
          </p:cNvPr>
          <p:cNvSpPr>
            <a:spLocks noGrp="1"/>
          </p:cNvSpPr>
          <p:nvPr/>
        </p:nvSpPr>
        <p:spPr>
          <a:xfrm>
            <a:off x="4612005" y="0"/>
            <a:ext cx="4531995" cy="771525"/>
          </a:xfrm>
          <a:prstGeom prst="rect">
            <a:avLst/>
          </a:prstGeom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bottom-overlay-left">
            <a:extLst>
              <a:ext uri="{FF2B5EF4-FFF2-40B4-BE49-F238E27FC236}">
                <a16:creationId xmlns:a16="http://schemas.microsoft.com/office/drawing/2014/main" id="{C2D77253-2DF0-4B83-8193-64DFE82299EC}"/>
              </a:ext>
            </a:extLst>
          </p:cNvPr>
          <p:cNvSpPr>
            <a:spLocks noGrp="1"/>
          </p:cNvSpPr>
          <p:nvPr/>
        </p:nvSpPr>
        <p:spPr>
          <a:xfrm>
            <a:off x="0" y="4560570"/>
            <a:ext cx="4531995" cy="582930"/>
          </a:xfrm>
          <a:prstGeom prst="rect">
            <a:avLst/>
          </a:prstGeom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bottom-overlay-right">
            <a:extLst>
              <a:ext uri="{FF2B5EF4-FFF2-40B4-BE49-F238E27FC236}">
                <a16:creationId xmlns:a16="http://schemas.microsoft.com/office/drawing/2014/main" id="{DD004997-6552-4FB5-904F-035441A35960}"/>
              </a:ext>
            </a:extLst>
          </p:cNvPr>
          <p:cNvSpPr>
            <a:spLocks noGrp="1"/>
          </p:cNvSpPr>
          <p:nvPr/>
        </p:nvSpPr>
        <p:spPr>
          <a:xfrm>
            <a:off x="4612005" y="4560570"/>
            <a:ext cx="4531995" cy="582930"/>
          </a:xfrm>
          <a:prstGeom prst="rect">
            <a:avLst/>
          </a:prstGeom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range-divider">
            <a:extLst>
              <a:ext uri="{FF2B5EF4-FFF2-40B4-BE49-F238E27FC236}">
                <a16:creationId xmlns:a16="http://schemas.microsoft.com/office/drawing/2014/main" id="{7B4F8CEA-D898-4274-8030-BC022C60E0F7}"/>
              </a:ext>
            </a:extLst>
          </p:cNvPr>
          <p:cNvSpPr>
            <a:spLocks noGrp="1"/>
          </p:cNvSpPr>
          <p:nvPr/>
        </p:nvSpPr>
        <p:spPr>
          <a:xfrm>
            <a:off x="4531995" y="0"/>
            <a:ext cx="80010" cy="5143500"/>
          </a:xfrm>
          <a:prstGeom prst="rect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8D5AB4-936D-6660-B2B9-F9A4B45ACA38}"/>
              </a:ext>
            </a:extLst>
          </p:cNvPr>
          <p:cNvSpPr txBox="1"/>
          <p:nvPr/>
        </p:nvSpPr>
        <p:spPr>
          <a:xfrm>
            <a:off x="-12247" y="159908"/>
            <a:ext cx="4526280" cy="600164"/>
          </a:xfrm>
          <a:prstGeom prst="rect">
            <a:avLst/>
          </a:prstGeom>
          <a:solidFill>
            <a:schemeClr val="bg1">
              <a:alpha val="50176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300">
                <a:solidFill>
                  <a:prstClr val="black"/>
                </a:solidFill>
                <a:latin typeface="Bebas Neue" panose="020B0606020202050201" pitchFamily="34" charset="0"/>
                <a:ea typeface="+mn-ea"/>
                <a:cs typeface="+mn-cs"/>
              </a:rPr>
              <a:t>NEXT TO EACH OTHER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A9FCAA-B7C5-F5BC-C95C-0AA1F132B891}"/>
              </a:ext>
            </a:extLst>
          </p:cNvPr>
          <p:cNvSpPr txBox="1"/>
          <p:nvPr/>
        </p:nvSpPr>
        <p:spPr>
          <a:xfrm>
            <a:off x="4629150" y="4445454"/>
            <a:ext cx="4526280" cy="600164"/>
          </a:xfrm>
          <a:prstGeom prst="rect">
            <a:avLst/>
          </a:prstGeom>
          <a:solidFill>
            <a:schemeClr val="bg1">
              <a:alpha val="50369"/>
            </a:schemeClr>
          </a:solidFill>
        </p:spPr>
        <p:txBody>
          <a:bodyPr wrap="square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300">
                <a:solidFill>
                  <a:prstClr val="black"/>
                </a:solidFill>
                <a:latin typeface="Bebas Neue" panose="020B0606020202050201" pitchFamily="34" charset="0"/>
                <a:ea typeface="+mn-ea"/>
                <a:cs typeface="+mn-cs"/>
              </a:rPr>
              <a:t>WITH EACH OTHER</a:t>
            </a:r>
          </a:p>
        </p:txBody>
      </p:sp>
    </p:spTree>
    <p:extLst>
      <p:ext uri="{BB962C8B-B14F-4D97-AF65-F5344CB8AC3E}">
        <p14:creationId xmlns:p14="http://schemas.microsoft.com/office/powerpoint/2010/main" val="1926535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4C7085-DE3B-5CB0-1BE5-24C75C13A7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59" b="20355"/>
          <a:stretch>
            <a:fillRect/>
          </a:stretch>
        </p:blipFill>
        <p:spPr>
          <a:xfrm>
            <a:off x="15" y="961"/>
            <a:ext cx="9143985" cy="514253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86126D-3A50-AA0D-57DF-A3F41FE7871F}"/>
              </a:ext>
            </a:extLst>
          </p:cNvPr>
          <p:cNvSpPr/>
          <p:nvPr/>
        </p:nvSpPr>
        <p:spPr>
          <a:xfrm>
            <a:off x="0" y="0"/>
            <a:ext cx="5229225" cy="5143500"/>
          </a:xfrm>
          <a:prstGeom prst="rect">
            <a:avLst/>
          </a:prstGeom>
          <a:solidFill>
            <a:schemeClr val="tx1">
              <a:alpha val="49841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what-if">
            <a:extLst>
              <a:ext uri="{FF2B5EF4-FFF2-40B4-BE49-F238E27FC236}">
                <a16:creationId xmlns:a16="http://schemas.microsoft.com/office/drawing/2014/main" id="{61B31262-9A8A-F262-DF18-75A41BB7D7F3}"/>
              </a:ext>
            </a:extLst>
          </p:cNvPr>
          <p:cNvSpPr>
            <a:spLocks noGrp="1"/>
          </p:cNvSpPr>
          <p:nvPr/>
        </p:nvSpPr>
        <p:spPr>
          <a:xfrm>
            <a:off x="457200" y="371475"/>
            <a:ext cx="3357563" cy="3857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150">
                <a:solidFill>
                  <a:srgbClr val="A8A39D"/>
                </a:solidFill>
                <a:latin typeface="Bebas Neue"/>
                <a:ea typeface="Bebas Neue"/>
                <a:cs typeface="Bebas Neue"/>
              </a:defRPr>
            </a:pPr>
            <a:r>
              <a:rPr sz="2363">
                <a:solidFill>
                  <a:prstClr val="white"/>
                </a:solidFill>
                <a:latin typeface="Bebas Neue"/>
                <a:ea typeface="Bebas Neue"/>
                <a:cs typeface="Bebas Neue"/>
              </a:rPr>
              <a:t>WHAT IF WE COULD</a:t>
            </a:r>
          </a:p>
        </p:txBody>
      </p:sp>
      <p:sp>
        <p:nvSpPr>
          <p:cNvPr id="5" name="meet-demand">
            <a:extLst>
              <a:ext uri="{FF2B5EF4-FFF2-40B4-BE49-F238E27FC236}">
                <a16:creationId xmlns:a16="http://schemas.microsoft.com/office/drawing/2014/main" id="{D79B04A9-1F6F-DE2E-5109-AB685D0EE0C7}"/>
              </a:ext>
            </a:extLst>
          </p:cNvPr>
          <p:cNvSpPr>
            <a:spLocks noGrp="1"/>
          </p:cNvSpPr>
          <p:nvPr/>
        </p:nvSpPr>
        <p:spPr>
          <a:xfrm>
            <a:off x="457200" y="807244"/>
            <a:ext cx="5214938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465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3488">
                <a:solidFill>
                  <a:prstClr val="white"/>
                </a:solidFill>
                <a:latin typeface="Bebas Neue"/>
                <a:ea typeface="Bebas Neue"/>
                <a:cs typeface="Bebas Neue"/>
              </a:rPr>
              <a:t>MEET THE DEMAND FOR</a:t>
            </a:r>
          </a:p>
        </p:txBody>
      </p:sp>
      <p:sp>
        <p:nvSpPr>
          <p:cNvPr id="7" name="strength">
            <a:extLst>
              <a:ext uri="{FF2B5EF4-FFF2-40B4-BE49-F238E27FC236}">
                <a16:creationId xmlns:a16="http://schemas.microsoft.com/office/drawing/2014/main" id="{77FA27A8-E511-E6BA-FDE5-40FF6DF6916F}"/>
              </a:ext>
            </a:extLst>
          </p:cNvPr>
          <p:cNvSpPr>
            <a:spLocks noGrp="1"/>
          </p:cNvSpPr>
          <p:nvPr/>
        </p:nvSpPr>
        <p:spPr>
          <a:xfrm>
            <a:off x="428625" y="1328738"/>
            <a:ext cx="7929563" cy="828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72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540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STRENGTH TRAINING</a:t>
            </a:r>
          </a:p>
        </p:txBody>
      </p:sp>
      <p:sp>
        <p:nvSpPr>
          <p:cNvPr id="8" name="and">
            <a:extLst>
              <a:ext uri="{FF2B5EF4-FFF2-40B4-BE49-F238E27FC236}">
                <a16:creationId xmlns:a16="http://schemas.microsoft.com/office/drawing/2014/main" id="{564A7ABA-009E-AC65-9E1F-DEE652B951CD}"/>
              </a:ext>
            </a:extLst>
          </p:cNvPr>
          <p:cNvSpPr>
            <a:spLocks noGrp="1"/>
          </p:cNvSpPr>
          <p:nvPr/>
        </p:nvSpPr>
        <p:spPr>
          <a:xfrm>
            <a:off x="464344" y="2393156"/>
            <a:ext cx="1464469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645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4838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AND</a:t>
            </a:r>
            <a:r>
              <a:rPr lang="en-US" sz="4838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 also build</a:t>
            </a:r>
            <a:endParaRPr sz="4838">
              <a:solidFill>
                <a:srgbClr val="F36C21"/>
              </a:solidFill>
              <a:latin typeface="Bebas Neue"/>
              <a:ea typeface="Bebas Neue"/>
              <a:cs typeface="Bebas Neue"/>
            </a:endParaRPr>
          </a:p>
        </p:txBody>
      </p:sp>
      <p:sp>
        <p:nvSpPr>
          <p:cNvPr id="9" name="and-rule">
            <a:extLst>
              <a:ext uri="{FF2B5EF4-FFF2-40B4-BE49-F238E27FC236}">
                <a16:creationId xmlns:a16="http://schemas.microsoft.com/office/drawing/2014/main" id="{B37C752D-C0D2-A022-4D22-18321AD9E344}"/>
              </a:ext>
            </a:extLst>
          </p:cNvPr>
          <p:cNvSpPr>
            <a:spLocks noGrp="1"/>
          </p:cNvSpPr>
          <p:nvPr/>
        </p:nvSpPr>
        <p:spPr>
          <a:xfrm>
            <a:off x="465364" y="2261917"/>
            <a:ext cx="2974862" cy="34289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ommunity-question">
            <a:extLst>
              <a:ext uri="{FF2B5EF4-FFF2-40B4-BE49-F238E27FC236}">
                <a16:creationId xmlns:a16="http://schemas.microsoft.com/office/drawing/2014/main" id="{7F908150-23FC-5BA0-3A7A-D39CF18477A2}"/>
              </a:ext>
            </a:extLst>
          </p:cNvPr>
          <p:cNvSpPr>
            <a:spLocks noGrp="1"/>
          </p:cNvSpPr>
          <p:nvPr/>
        </p:nvSpPr>
        <p:spPr>
          <a:xfrm>
            <a:off x="440871" y="3235099"/>
            <a:ext cx="5607844" cy="103584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9044"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915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6863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COMMUNITY?</a:t>
            </a:r>
          </a:p>
        </p:txBody>
      </p:sp>
    </p:spTree>
    <p:extLst>
      <p:ext uri="{BB962C8B-B14F-4D97-AF65-F5344CB8AC3E}">
        <p14:creationId xmlns:p14="http://schemas.microsoft.com/office/powerpoint/2010/main" val="321335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meless-ring">
            <a:extLst>
              <a:ext uri="{FF2B5EF4-FFF2-40B4-BE49-F238E27FC236}">
                <a16:creationId xmlns:a16="http://schemas.microsoft.com/office/drawing/2014/main" id="{B65ADA6A-AB8C-42A3-AA8D-F2E23E67A38D}"/>
              </a:ext>
            </a:extLst>
          </p:cNvPr>
          <p:cNvSpPr>
            <a:spLocks noGrp="1"/>
          </p:cNvSpPr>
          <p:nvPr/>
        </p:nvSpPr>
        <p:spPr>
          <a:xfrm>
            <a:off x="5943600" y="1897380"/>
            <a:ext cx="2686050" cy="2686050"/>
          </a:xfrm>
          <a:prstGeom prst="ellipse">
            <a:avLst/>
          </a:prstGeom>
          <a:noFill/>
          <a:ln w="95250">
            <a:solidFill>
              <a:srgbClr val="DED9D2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momentum-block-1">
            <a:extLst>
              <a:ext uri="{FF2B5EF4-FFF2-40B4-BE49-F238E27FC236}">
                <a16:creationId xmlns:a16="http://schemas.microsoft.com/office/drawing/2014/main" id="{506DEB28-0E06-4F15-8453-BEA2962E4267}"/>
              </a:ext>
            </a:extLst>
          </p:cNvPr>
          <p:cNvSpPr>
            <a:spLocks noGrp="1"/>
          </p:cNvSpPr>
          <p:nvPr/>
        </p:nvSpPr>
        <p:spPr>
          <a:xfrm>
            <a:off x="6172200" y="1405890"/>
            <a:ext cx="274320" cy="331470"/>
          </a:xfrm>
          <a:prstGeom prst="rect">
            <a:avLst/>
          </a:prstGeom>
          <a:solidFill>
            <a:srgbClr val="F5C6AE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omentum-block-2">
            <a:extLst>
              <a:ext uri="{FF2B5EF4-FFF2-40B4-BE49-F238E27FC236}">
                <a16:creationId xmlns:a16="http://schemas.microsoft.com/office/drawing/2014/main" id="{067DD1EF-6741-47AF-83C1-4BB223B4ADDC}"/>
              </a:ext>
            </a:extLst>
          </p:cNvPr>
          <p:cNvSpPr>
            <a:spLocks noGrp="1"/>
          </p:cNvSpPr>
          <p:nvPr/>
        </p:nvSpPr>
        <p:spPr>
          <a:xfrm>
            <a:off x="6640830" y="1154430"/>
            <a:ext cx="274320" cy="582930"/>
          </a:xfrm>
          <a:prstGeom prst="rect">
            <a:avLst/>
          </a:prstGeom>
          <a:solidFill>
            <a:srgbClr val="F2A074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omentum-block-3">
            <a:extLst>
              <a:ext uri="{FF2B5EF4-FFF2-40B4-BE49-F238E27FC236}">
                <a16:creationId xmlns:a16="http://schemas.microsoft.com/office/drawing/2014/main" id="{AC0A75E0-109D-4FF4-82BC-424A8453948E}"/>
              </a:ext>
            </a:extLst>
          </p:cNvPr>
          <p:cNvSpPr>
            <a:spLocks noGrp="1"/>
          </p:cNvSpPr>
          <p:nvPr/>
        </p:nvSpPr>
        <p:spPr>
          <a:xfrm>
            <a:off x="7109460" y="857250"/>
            <a:ext cx="274320" cy="880110"/>
          </a:xfrm>
          <a:prstGeom prst="rect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rending-main">
            <a:extLst>
              <a:ext uri="{FF2B5EF4-FFF2-40B4-BE49-F238E27FC236}">
                <a16:creationId xmlns:a16="http://schemas.microsoft.com/office/drawing/2014/main" id="{09DA49A3-C4CE-410D-B06F-7ECA9815BC14}"/>
              </a:ext>
            </a:extLst>
          </p:cNvPr>
          <p:cNvSpPr>
            <a:spLocks noGrp="1"/>
          </p:cNvSpPr>
          <p:nvPr/>
        </p:nvSpPr>
        <p:spPr>
          <a:xfrm>
            <a:off x="502920" y="668655"/>
            <a:ext cx="6858000" cy="1228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12300">
                <a:solidFill>
                  <a:srgbClr val="F56621"/>
                </a:solidFill>
                <a:latin typeface="Bebas Neue"/>
                <a:ea typeface="Bebas Neue"/>
                <a:cs typeface="Bebas Neue"/>
              </a:defRPr>
            </a:pPr>
            <a:r>
              <a:rPr sz="7380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TRENDING</a:t>
            </a:r>
          </a:p>
        </p:txBody>
      </p:sp>
      <p:sp>
        <p:nvSpPr>
          <p:cNvPr id="6" name="strength-is">
            <a:extLst>
              <a:ext uri="{FF2B5EF4-FFF2-40B4-BE49-F238E27FC236}">
                <a16:creationId xmlns:a16="http://schemas.microsoft.com/office/drawing/2014/main" id="{78095FBF-E95A-4ACE-9CB0-B09FCAF21C9B}"/>
              </a:ext>
            </a:extLst>
          </p:cNvPr>
          <p:cNvSpPr>
            <a:spLocks noGrp="1"/>
          </p:cNvSpPr>
          <p:nvPr/>
        </p:nvSpPr>
        <p:spPr>
          <a:xfrm>
            <a:off x="500471" y="521698"/>
            <a:ext cx="2028825" cy="3200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850">
                <a:solidFill>
                  <a:srgbClr val="171717"/>
                </a:solidFill>
                <a:latin typeface="Bebas Neue"/>
                <a:ea typeface="Bebas Neue"/>
                <a:cs typeface="Bebas Neue"/>
              </a:defRPr>
            </a:pPr>
            <a:r>
              <a:rPr sz="3000">
                <a:solidFill>
                  <a:srgbClr val="171717"/>
                </a:solidFill>
                <a:latin typeface="Bebas Neue"/>
                <a:ea typeface="Bebas Neue"/>
                <a:cs typeface="Bebas Neue"/>
              </a:rPr>
              <a:t>STRENGTH IS</a:t>
            </a:r>
          </a:p>
        </p:txBody>
      </p:sp>
      <p:sp>
        <p:nvSpPr>
          <p:cNvPr id="7" name="divider-rule">
            <a:extLst>
              <a:ext uri="{FF2B5EF4-FFF2-40B4-BE49-F238E27FC236}">
                <a16:creationId xmlns:a16="http://schemas.microsoft.com/office/drawing/2014/main" id="{AD629CF3-D084-4DFA-909A-48C7E83F1F4D}"/>
              </a:ext>
            </a:extLst>
          </p:cNvPr>
          <p:cNvSpPr>
            <a:spLocks noGrp="1"/>
          </p:cNvSpPr>
          <p:nvPr/>
        </p:nvSpPr>
        <p:spPr>
          <a:xfrm>
            <a:off x="525780" y="2028825"/>
            <a:ext cx="8092440" cy="45720"/>
          </a:xfrm>
          <a:prstGeom prst="rect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8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ommunity-is">
            <a:extLst>
              <a:ext uri="{FF2B5EF4-FFF2-40B4-BE49-F238E27FC236}">
                <a16:creationId xmlns:a16="http://schemas.microsoft.com/office/drawing/2014/main" id="{6FE02428-F777-4805-9B05-EA74C036B43E}"/>
              </a:ext>
            </a:extLst>
          </p:cNvPr>
          <p:cNvSpPr>
            <a:spLocks noGrp="1"/>
          </p:cNvSpPr>
          <p:nvPr/>
        </p:nvSpPr>
        <p:spPr>
          <a:xfrm>
            <a:off x="488225" y="2368460"/>
            <a:ext cx="2228850" cy="3200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850">
                <a:solidFill>
                  <a:srgbClr val="77726C"/>
                </a:solidFill>
                <a:latin typeface="Bebas Neue"/>
                <a:ea typeface="Bebas Neue"/>
                <a:cs typeface="Bebas Neue"/>
              </a:defRPr>
            </a:pPr>
            <a:r>
              <a:rPr sz="3000">
                <a:solidFill>
                  <a:srgbClr val="77726C"/>
                </a:solidFill>
                <a:latin typeface="Bebas Neue"/>
                <a:ea typeface="Bebas Neue"/>
                <a:cs typeface="Bebas Neue"/>
              </a:rPr>
              <a:t>COMMUNITY IS</a:t>
            </a:r>
          </a:p>
        </p:txBody>
      </p:sp>
      <p:sp>
        <p:nvSpPr>
          <p:cNvPr id="9" name="timeless">
            <a:extLst>
              <a:ext uri="{FF2B5EF4-FFF2-40B4-BE49-F238E27FC236}">
                <a16:creationId xmlns:a16="http://schemas.microsoft.com/office/drawing/2014/main" id="{DF68F81C-9254-4DF6-B19D-CAC2BCEDE3D3}"/>
              </a:ext>
            </a:extLst>
          </p:cNvPr>
          <p:cNvSpPr>
            <a:spLocks noGrp="1"/>
          </p:cNvSpPr>
          <p:nvPr/>
        </p:nvSpPr>
        <p:spPr>
          <a:xfrm>
            <a:off x="480060" y="2532560"/>
            <a:ext cx="685800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12300">
                <a:solidFill>
                  <a:srgbClr val="171717"/>
                </a:solidFill>
                <a:latin typeface="Bebas Neue"/>
                <a:ea typeface="Bebas Neue"/>
                <a:cs typeface="Bebas Neue"/>
              </a:defRPr>
            </a:pPr>
            <a:r>
              <a:rPr sz="7380">
                <a:solidFill>
                  <a:srgbClr val="171717"/>
                </a:solidFill>
                <a:latin typeface="Bebas Neue"/>
                <a:ea typeface="Bebas Neue"/>
                <a:cs typeface="Bebas Neue"/>
              </a:rPr>
              <a:t>TIMELESS</a:t>
            </a:r>
          </a:p>
        </p:txBody>
      </p:sp>
      <p:sp>
        <p:nvSpPr>
          <p:cNvPr id="10" name="imagine">
            <a:extLst>
              <a:ext uri="{FF2B5EF4-FFF2-40B4-BE49-F238E27FC236}">
                <a16:creationId xmlns:a16="http://schemas.microsoft.com/office/drawing/2014/main" id="{D635E5A7-E73D-4D96-9E13-A9B82E152466}"/>
              </a:ext>
            </a:extLst>
          </p:cNvPr>
          <p:cNvSpPr>
            <a:spLocks noGrp="1"/>
          </p:cNvSpPr>
          <p:nvPr/>
        </p:nvSpPr>
        <p:spPr>
          <a:xfrm>
            <a:off x="0" y="4267471"/>
            <a:ext cx="9144000" cy="19022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2325">
                <a:solidFill>
                  <a:srgbClr val="171717"/>
                </a:solidFill>
                <a:latin typeface="Bebas Neue"/>
                <a:ea typeface="Bebas Neue"/>
                <a:cs typeface="Bebas Neue"/>
              </a:defRPr>
            </a:pPr>
            <a:r>
              <a:rPr sz="3600">
                <a:solidFill>
                  <a:srgbClr val="171717"/>
                </a:solidFill>
                <a:latin typeface="Bebas Neue"/>
                <a:ea typeface="Bebas Neue"/>
                <a:cs typeface="Bebas Neue"/>
              </a:rPr>
              <a:t>IMAGINE BUILDING</a:t>
            </a:r>
            <a:r>
              <a:rPr lang="en-US" sz="3600">
                <a:solidFill>
                  <a:srgbClr val="171717"/>
                </a:solidFill>
                <a:latin typeface="Bebas Neue"/>
                <a:ea typeface="Bebas Neue"/>
                <a:cs typeface="Bebas Neue"/>
              </a:rPr>
              <a:t> BOTH IN THE SAME ROOM</a:t>
            </a:r>
            <a:endParaRPr sz="3600">
              <a:solidFill>
                <a:srgbClr val="171717"/>
              </a:solidFill>
              <a:latin typeface="Bebas Neue"/>
              <a:ea typeface="Bebas Neue"/>
              <a:cs typeface="Bebas Neue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B16143-03A3-2511-6243-1D7BEC0C1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6121" y="4278087"/>
            <a:ext cx="865414" cy="86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37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l="18799" r="18799"/>
          <a:stretch>
            <a:fillRect/>
          </a:stretch>
        </p:blipFill>
        <p:spPr>
          <a:xfrm>
            <a:off x="0" y="1071562"/>
            <a:ext cx="4514850" cy="4071938"/>
          </a:xfrm>
          <a:prstGeom prst="rect">
            <a:avLst/>
          </a:prstGeom>
        </p:spPr>
      </p:pic>
      <p:sp>
        <p:nvSpPr>
          <p:cNvPr id="2" name="equipment-field">
            <a:extLst>
              <a:ext uri="{FF2B5EF4-FFF2-40B4-BE49-F238E27FC236}">
                <a16:creationId xmlns:a16="http://schemas.microsoft.com/office/drawing/2014/main" id="{263FE6E0-6866-45B4-8022-55482A4D20E5}"/>
              </a:ext>
            </a:extLst>
          </p:cNvPr>
          <p:cNvSpPr>
            <a:spLocks noGrp="1"/>
          </p:cNvSpPr>
          <p:nvPr/>
        </p:nvSpPr>
        <p:spPr>
          <a:xfrm>
            <a:off x="4629150" y="1071562"/>
            <a:ext cx="4514850" cy="4071938"/>
          </a:xfrm>
          <a:prstGeom prst="rect">
            <a:avLst/>
          </a:prstGeom>
          <a:solidFill>
            <a:srgbClr val="FFFDF8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629150" y="1414462"/>
            <a:ext cx="4514850" cy="3386138"/>
          </a:xfrm>
          <a:prstGeom prst="rect">
            <a:avLst/>
          </a:prstGeom>
        </p:spPr>
      </p:pic>
      <p:sp>
        <p:nvSpPr>
          <p:cNvPr id="4" name="header">
            <a:extLst>
              <a:ext uri="{FF2B5EF4-FFF2-40B4-BE49-F238E27FC236}">
                <a16:creationId xmlns:a16="http://schemas.microsoft.com/office/drawing/2014/main" id="{31ACBC2D-004F-4734-AAB1-7FE275BB8CF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071563"/>
          </a:xfrm>
          <a:prstGeom prst="rect">
            <a:avLst/>
          </a:prstGeom>
          <a:solidFill>
            <a:srgbClr val="141516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not-just-any">
            <a:extLst>
              <a:ext uri="{FF2B5EF4-FFF2-40B4-BE49-F238E27FC236}">
                <a16:creationId xmlns:a16="http://schemas.microsoft.com/office/drawing/2014/main" id="{65D03CFF-2D90-4EE5-B649-9D610C8C749C}"/>
              </a:ext>
            </a:extLst>
          </p:cNvPr>
          <p:cNvSpPr>
            <a:spLocks noGrp="1"/>
          </p:cNvSpPr>
          <p:nvPr/>
        </p:nvSpPr>
        <p:spPr>
          <a:xfrm>
            <a:off x="1422627" y="117362"/>
            <a:ext cx="1928813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 lnSpcReduction="10000"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2250">
                <a:solidFill>
                  <a:srgbClr val="A8A39D"/>
                </a:solidFill>
                <a:latin typeface="Bebas Neue"/>
                <a:ea typeface="Bebas Neue"/>
                <a:cs typeface="Bebas Neue"/>
              </a:defRPr>
            </a:pPr>
            <a:r>
              <a:rPr sz="1688">
                <a:solidFill>
                  <a:prstClr val="white"/>
                </a:solidFill>
                <a:latin typeface="Bebas Neue"/>
                <a:ea typeface="Bebas Neue"/>
                <a:cs typeface="Bebas Neue"/>
              </a:rPr>
              <a:t>NOT JUST ANY</a:t>
            </a:r>
          </a:p>
        </p:txBody>
      </p:sp>
      <p:sp>
        <p:nvSpPr>
          <p:cNvPr id="6" name="strength-class">
            <a:extLst>
              <a:ext uri="{FF2B5EF4-FFF2-40B4-BE49-F238E27FC236}">
                <a16:creationId xmlns:a16="http://schemas.microsoft.com/office/drawing/2014/main" id="{ACED4A03-8BE2-43B2-8AAF-E4AB8BA48C05}"/>
              </a:ext>
            </a:extLst>
          </p:cNvPr>
          <p:cNvSpPr>
            <a:spLocks noGrp="1"/>
          </p:cNvSpPr>
          <p:nvPr/>
        </p:nvSpPr>
        <p:spPr>
          <a:xfrm>
            <a:off x="3461657" y="129608"/>
            <a:ext cx="2357438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250">
                <a:solidFill>
                  <a:srgbClr val="F56621"/>
                </a:solidFill>
                <a:latin typeface="Bebas Neue"/>
                <a:ea typeface="Bebas Neue"/>
                <a:cs typeface="Bebas Neue"/>
              </a:defRPr>
            </a:pPr>
            <a:r>
              <a:rPr sz="1688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STRENGTH CLASS</a:t>
            </a:r>
          </a:p>
        </p:txBody>
      </p:sp>
      <p:sp>
        <p:nvSpPr>
          <p:cNvPr id="7" name="offer-strength">
            <a:extLst>
              <a:ext uri="{FF2B5EF4-FFF2-40B4-BE49-F238E27FC236}">
                <a16:creationId xmlns:a16="http://schemas.microsoft.com/office/drawing/2014/main" id="{D9AC2414-4994-4E57-A8A0-ED317D2C3050}"/>
              </a:ext>
            </a:extLst>
          </p:cNvPr>
          <p:cNvSpPr>
            <a:spLocks noGrp="1"/>
          </p:cNvSpPr>
          <p:nvPr/>
        </p:nvSpPr>
        <p:spPr>
          <a:xfrm>
            <a:off x="571500" y="371475"/>
            <a:ext cx="8001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4575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360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WE OFFER STRENGTH TRAINING</a:t>
            </a:r>
          </a:p>
        </p:txBody>
      </p:sp>
      <p:sp>
        <p:nvSpPr>
          <p:cNvPr id="8" name="split-divider">
            <a:extLst>
              <a:ext uri="{FF2B5EF4-FFF2-40B4-BE49-F238E27FC236}">
                <a16:creationId xmlns:a16="http://schemas.microsoft.com/office/drawing/2014/main" id="{FF064125-72F2-4E13-9829-3035443AC54E}"/>
              </a:ext>
            </a:extLst>
          </p:cNvPr>
          <p:cNvSpPr>
            <a:spLocks noGrp="1"/>
          </p:cNvSpPr>
          <p:nvPr/>
        </p:nvSpPr>
        <p:spPr>
          <a:xfrm>
            <a:off x="4514850" y="1071562"/>
            <a:ext cx="114300" cy="4071938"/>
          </a:xfrm>
          <a:prstGeom prst="rect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question-shadow">
            <a:extLst>
              <a:ext uri="{FF2B5EF4-FFF2-40B4-BE49-F238E27FC236}">
                <a16:creationId xmlns:a16="http://schemas.microsoft.com/office/drawing/2014/main" id="{C2416812-2E41-4EE1-852B-6D1F42EF23B0}"/>
              </a:ext>
            </a:extLst>
          </p:cNvPr>
          <p:cNvSpPr>
            <a:spLocks noGrp="1"/>
          </p:cNvSpPr>
          <p:nvPr/>
        </p:nvSpPr>
        <p:spPr>
          <a:xfrm>
            <a:off x="3128963" y="4336256"/>
            <a:ext cx="3000375" cy="614363"/>
          </a:xfrm>
          <a:prstGeom prst="rect">
            <a:avLst/>
          </a:prstGeom>
          <a:solidFill>
            <a:srgbClr val="141516">
              <a:alpha val="90980"/>
            </a:srgbClr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but-do-we">
            <a:extLst>
              <a:ext uri="{FF2B5EF4-FFF2-40B4-BE49-F238E27FC236}">
                <a16:creationId xmlns:a16="http://schemas.microsoft.com/office/drawing/2014/main" id="{CF2D406B-D5E2-41A0-8952-CFEA1760F8B6}"/>
              </a:ext>
            </a:extLst>
          </p:cNvPr>
          <p:cNvSpPr>
            <a:spLocks noGrp="1"/>
          </p:cNvSpPr>
          <p:nvPr/>
        </p:nvSpPr>
        <p:spPr>
          <a:xfrm>
            <a:off x="3271838" y="4429125"/>
            <a:ext cx="2714625" cy="4143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 fontScale="91139"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3675">
                <a:solidFill>
                  <a:srgbClr val="F56621"/>
                </a:solidFill>
                <a:latin typeface="Bebas Neue"/>
                <a:ea typeface="Bebas Neue"/>
                <a:cs typeface="Bebas Neue"/>
              </a:defRPr>
            </a:pPr>
            <a:r>
              <a:rPr sz="3000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BUT DO WE?</a:t>
            </a:r>
          </a:p>
        </p:txBody>
      </p:sp>
    </p:spTree>
    <p:extLst>
      <p:ext uri="{BB962C8B-B14F-4D97-AF65-F5344CB8AC3E}">
        <p14:creationId xmlns:p14="http://schemas.microsoft.com/office/powerpoint/2010/main" val="756717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headline">
            <a:extLst>
              <a:ext uri="{FF2B5EF4-FFF2-40B4-BE49-F238E27FC236}">
                <a16:creationId xmlns:a16="http://schemas.microsoft.com/office/drawing/2014/main" id="{03A06317-91E1-4A22-92CC-715FF8F31E28}"/>
              </a:ext>
            </a:extLst>
          </p:cNvPr>
          <p:cNvSpPr>
            <a:spLocks noGrp="1"/>
          </p:cNvSpPr>
          <p:nvPr/>
        </p:nvSpPr>
        <p:spPr>
          <a:xfrm>
            <a:off x="457200" y="342900"/>
            <a:ext cx="6429375" cy="7286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630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4725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STRENGTH DOESN’T HAPPEN</a:t>
            </a:r>
          </a:p>
        </p:txBody>
      </p:sp>
      <p:sp>
        <p:nvSpPr>
          <p:cNvPr id="2" name="by-accident">
            <a:extLst>
              <a:ext uri="{FF2B5EF4-FFF2-40B4-BE49-F238E27FC236}">
                <a16:creationId xmlns:a16="http://schemas.microsoft.com/office/drawing/2014/main" id="{5CB3C29D-78B8-4E14-8780-C4D370EEE42A}"/>
              </a:ext>
            </a:extLst>
          </p:cNvPr>
          <p:cNvSpPr>
            <a:spLocks noGrp="1"/>
          </p:cNvSpPr>
          <p:nvPr/>
        </p:nvSpPr>
        <p:spPr>
          <a:xfrm>
            <a:off x="457200" y="992981"/>
            <a:ext cx="44291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6450">
                <a:solidFill>
                  <a:srgbClr val="F56621"/>
                </a:solidFill>
                <a:latin typeface="Bebas Neue"/>
                <a:ea typeface="Bebas Neue"/>
                <a:cs typeface="Bebas Neue"/>
              </a:defRPr>
            </a:pPr>
            <a:r>
              <a:rPr sz="4838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BY ACCIDENT</a:t>
            </a:r>
          </a:p>
        </p:txBody>
      </p:sp>
      <p:sp>
        <p:nvSpPr>
          <p:cNvPr id="3" name="purpose-step">
            <a:extLst>
              <a:ext uri="{FF2B5EF4-FFF2-40B4-BE49-F238E27FC236}">
                <a16:creationId xmlns:a16="http://schemas.microsoft.com/office/drawing/2014/main" id="{96A0C802-A6D3-48D7-A85D-B80018DCEF87}"/>
              </a:ext>
            </a:extLst>
          </p:cNvPr>
          <p:cNvSpPr>
            <a:spLocks noGrp="1"/>
          </p:cNvSpPr>
          <p:nvPr/>
        </p:nvSpPr>
        <p:spPr>
          <a:xfrm>
            <a:off x="785813" y="4414838"/>
            <a:ext cx="1857375" cy="57150"/>
          </a:xfrm>
          <a:prstGeom prst="rect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plan-step">
            <a:extLst>
              <a:ext uri="{FF2B5EF4-FFF2-40B4-BE49-F238E27FC236}">
                <a16:creationId xmlns:a16="http://schemas.microsoft.com/office/drawing/2014/main" id="{D09A2E57-A3F7-4AA7-9E81-F9FF13C52C03}"/>
              </a:ext>
            </a:extLst>
          </p:cNvPr>
          <p:cNvSpPr>
            <a:spLocks noGrp="1"/>
          </p:cNvSpPr>
          <p:nvPr/>
        </p:nvSpPr>
        <p:spPr>
          <a:xfrm>
            <a:off x="3357563" y="3700463"/>
            <a:ext cx="3000375" cy="57150"/>
          </a:xfrm>
          <a:prstGeom prst="rect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progression-step">
            <a:extLst>
              <a:ext uri="{FF2B5EF4-FFF2-40B4-BE49-F238E27FC236}">
                <a16:creationId xmlns:a16="http://schemas.microsoft.com/office/drawing/2014/main" id="{18881871-FA21-4B34-B70B-D7A12ADC4F31}"/>
              </a:ext>
            </a:extLst>
          </p:cNvPr>
          <p:cNvSpPr>
            <a:spLocks noGrp="1"/>
          </p:cNvSpPr>
          <p:nvPr/>
        </p:nvSpPr>
        <p:spPr>
          <a:xfrm>
            <a:off x="6643688" y="2928938"/>
            <a:ext cx="2000250" cy="57150"/>
          </a:xfrm>
          <a:prstGeom prst="rect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ne">
            <a:extLst>
              <a:ext uri="{FF2B5EF4-FFF2-40B4-BE49-F238E27FC236}">
                <a16:creationId xmlns:a16="http://schemas.microsoft.com/office/drawing/2014/main" id="{4522D247-3695-462B-8A65-23B3516BDC66}"/>
              </a:ext>
            </a:extLst>
          </p:cNvPr>
          <p:cNvSpPr>
            <a:spLocks noGrp="1"/>
          </p:cNvSpPr>
          <p:nvPr/>
        </p:nvSpPr>
        <p:spPr>
          <a:xfrm>
            <a:off x="685801" y="3571875"/>
            <a:ext cx="678656" cy="4429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750">
                <a:solidFill>
                  <a:srgbClr val="D8D2CA"/>
                </a:solidFill>
                <a:latin typeface="Bebas Neue"/>
                <a:ea typeface="Bebas Neue"/>
                <a:cs typeface="Bebas Neue"/>
              </a:defRPr>
            </a:pPr>
            <a:r>
              <a:rPr sz="2813">
                <a:solidFill>
                  <a:srgbClr val="D8D2CA"/>
                </a:solidFill>
                <a:latin typeface="Bebas Neue"/>
                <a:ea typeface="Bebas Neue"/>
                <a:cs typeface="Bebas Neue"/>
              </a:rPr>
              <a:t>01</a:t>
            </a:r>
          </a:p>
        </p:txBody>
      </p:sp>
      <p:sp>
        <p:nvSpPr>
          <p:cNvPr id="7" name="purpose">
            <a:extLst>
              <a:ext uri="{FF2B5EF4-FFF2-40B4-BE49-F238E27FC236}">
                <a16:creationId xmlns:a16="http://schemas.microsoft.com/office/drawing/2014/main" id="{0FF9DA92-CB26-462E-95F7-CA28328D95C8}"/>
              </a:ext>
            </a:extLst>
          </p:cNvPr>
          <p:cNvSpPr>
            <a:spLocks noGrp="1"/>
          </p:cNvSpPr>
          <p:nvPr/>
        </p:nvSpPr>
        <p:spPr>
          <a:xfrm>
            <a:off x="1071563" y="3771900"/>
            <a:ext cx="20002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540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4050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PURPOSE</a:t>
            </a:r>
          </a:p>
        </p:txBody>
      </p:sp>
      <p:sp>
        <p:nvSpPr>
          <p:cNvPr id="8" name="two">
            <a:extLst>
              <a:ext uri="{FF2B5EF4-FFF2-40B4-BE49-F238E27FC236}">
                <a16:creationId xmlns:a16="http://schemas.microsoft.com/office/drawing/2014/main" id="{C6CB485A-93C8-4D2B-8DA0-77CD3CAB3B23}"/>
              </a:ext>
            </a:extLst>
          </p:cNvPr>
          <p:cNvSpPr>
            <a:spLocks noGrp="1"/>
          </p:cNvSpPr>
          <p:nvPr/>
        </p:nvSpPr>
        <p:spPr>
          <a:xfrm>
            <a:off x="3228976" y="2814637"/>
            <a:ext cx="678656" cy="4429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750">
                <a:solidFill>
                  <a:srgbClr val="D8D2CA"/>
                </a:solidFill>
                <a:latin typeface="Bebas Neue"/>
                <a:ea typeface="Bebas Neue"/>
                <a:cs typeface="Bebas Neue"/>
              </a:defRPr>
            </a:pPr>
            <a:r>
              <a:rPr sz="2813">
                <a:solidFill>
                  <a:srgbClr val="D8D2CA"/>
                </a:solidFill>
                <a:latin typeface="Bebas Neue"/>
                <a:ea typeface="Bebas Neue"/>
                <a:cs typeface="Bebas Neue"/>
              </a:rPr>
              <a:t>02</a:t>
            </a:r>
          </a:p>
        </p:txBody>
      </p:sp>
      <p:sp>
        <p:nvSpPr>
          <p:cNvPr id="9" name="plan">
            <a:extLst>
              <a:ext uri="{FF2B5EF4-FFF2-40B4-BE49-F238E27FC236}">
                <a16:creationId xmlns:a16="http://schemas.microsoft.com/office/drawing/2014/main" id="{62761C9C-DF40-477B-946D-F834B16263EE}"/>
              </a:ext>
            </a:extLst>
          </p:cNvPr>
          <p:cNvSpPr>
            <a:spLocks noGrp="1"/>
          </p:cNvSpPr>
          <p:nvPr/>
        </p:nvSpPr>
        <p:spPr>
          <a:xfrm>
            <a:off x="3571875" y="2957513"/>
            <a:ext cx="300037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615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4613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PLAN</a:t>
            </a:r>
          </a:p>
        </p:txBody>
      </p:sp>
      <p:sp>
        <p:nvSpPr>
          <p:cNvPr id="10" name="three">
            <a:extLst>
              <a:ext uri="{FF2B5EF4-FFF2-40B4-BE49-F238E27FC236}">
                <a16:creationId xmlns:a16="http://schemas.microsoft.com/office/drawing/2014/main" id="{F93C084D-313C-404A-B93C-00FCEB5B7E8F}"/>
              </a:ext>
            </a:extLst>
          </p:cNvPr>
          <p:cNvSpPr>
            <a:spLocks noGrp="1"/>
          </p:cNvSpPr>
          <p:nvPr/>
        </p:nvSpPr>
        <p:spPr>
          <a:xfrm>
            <a:off x="6227305" y="2043112"/>
            <a:ext cx="678656" cy="4429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750">
                <a:solidFill>
                  <a:srgbClr val="D8D2CA"/>
                </a:solidFill>
                <a:latin typeface="Bebas Neue"/>
                <a:ea typeface="Bebas Neue"/>
                <a:cs typeface="Bebas Neue"/>
              </a:defRPr>
            </a:pPr>
            <a:r>
              <a:rPr sz="2813">
                <a:solidFill>
                  <a:srgbClr val="D8D2CA"/>
                </a:solidFill>
                <a:latin typeface="Bebas Neue"/>
                <a:ea typeface="Bebas Neue"/>
                <a:cs typeface="Bebas Neue"/>
              </a:rPr>
              <a:t>03</a:t>
            </a:r>
          </a:p>
        </p:txBody>
      </p:sp>
      <p:sp>
        <p:nvSpPr>
          <p:cNvPr id="11" name="progression">
            <a:extLst>
              <a:ext uri="{FF2B5EF4-FFF2-40B4-BE49-F238E27FC236}">
                <a16:creationId xmlns:a16="http://schemas.microsoft.com/office/drawing/2014/main" id="{2665EEBD-4D2F-4F40-9E97-4692EAAED281}"/>
              </a:ext>
            </a:extLst>
          </p:cNvPr>
          <p:cNvSpPr>
            <a:spLocks noGrp="1"/>
          </p:cNvSpPr>
          <p:nvPr/>
        </p:nvSpPr>
        <p:spPr>
          <a:xfrm>
            <a:off x="6429375" y="2157413"/>
            <a:ext cx="2357438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5700">
                <a:solidFill>
                  <a:srgbClr val="F56621"/>
                </a:solidFill>
                <a:latin typeface="Bebas Neue"/>
                <a:ea typeface="Bebas Neue"/>
                <a:cs typeface="Bebas Neue"/>
              </a:defRPr>
            </a:pPr>
            <a:r>
              <a:rPr sz="4275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PROGRESSION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620EDAB-8465-14DE-6AEE-085AFD71D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6121" y="4278087"/>
            <a:ext cx="865414" cy="86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884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-field">
            <a:extLst>
              <a:ext uri="{FF2B5EF4-FFF2-40B4-BE49-F238E27FC236}">
                <a16:creationId xmlns:a16="http://schemas.microsoft.com/office/drawing/2014/main" id="{3B6FB653-D63C-4DEA-ADFF-DFFA6C4F6131}"/>
              </a:ext>
            </a:extLst>
          </p:cNvPr>
          <p:cNvSpPr>
            <a:spLocks noGrp="1"/>
          </p:cNvSpPr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141516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enter-seam">
            <a:extLst>
              <a:ext uri="{FF2B5EF4-FFF2-40B4-BE49-F238E27FC236}">
                <a16:creationId xmlns:a16="http://schemas.microsoft.com/office/drawing/2014/main" id="{23EC8A7F-AC37-43AC-A1D6-61A8FCA89433}"/>
              </a:ext>
            </a:extLst>
          </p:cNvPr>
          <p:cNvSpPr>
            <a:spLocks noGrp="1"/>
          </p:cNvSpPr>
          <p:nvPr/>
        </p:nvSpPr>
        <p:spPr>
          <a:xfrm>
            <a:off x="4514850" y="0"/>
            <a:ext cx="114300" cy="5143500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effective">
            <a:extLst>
              <a:ext uri="{FF2B5EF4-FFF2-40B4-BE49-F238E27FC236}">
                <a16:creationId xmlns:a16="http://schemas.microsoft.com/office/drawing/2014/main" id="{11E2188D-DEEE-4A6C-AE44-84589673085C}"/>
              </a:ext>
            </a:extLst>
          </p:cNvPr>
          <p:cNvSpPr>
            <a:spLocks noGrp="1"/>
          </p:cNvSpPr>
          <p:nvPr/>
        </p:nvSpPr>
        <p:spPr>
          <a:xfrm>
            <a:off x="414338" y="614362"/>
            <a:ext cx="3714750" cy="6143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525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3938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EFFECTIVE ENOUGH</a:t>
            </a:r>
          </a:p>
        </p:txBody>
      </p:sp>
      <p:sp>
        <p:nvSpPr>
          <p:cNvPr id="4" name="to-create-results">
            <a:extLst>
              <a:ext uri="{FF2B5EF4-FFF2-40B4-BE49-F238E27FC236}">
                <a16:creationId xmlns:a16="http://schemas.microsoft.com/office/drawing/2014/main" id="{46DE4C46-EAA8-469E-B2F3-BD5514C134B7}"/>
              </a:ext>
            </a:extLst>
          </p:cNvPr>
          <p:cNvSpPr>
            <a:spLocks noGrp="1"/>
          </p:cNvSpPr>
          <p:nvPr/>
        </p:nvSpPr>
        <p:spPr>
          <a:xfrm>
            <a:off x="428625" y="1714500"/>
            <a:ext cx="21431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600">
                <a:solidFill>
                  <a:srgbClr val="A8A39D"/>
                </a:solidFill>
                <a:latin typeface="Bebas Neue"/>
                <a:ea typeface="Bebas Neue"/>
                <a:cs typeface="Bebas Neue"/>
              </a:defRPr>
            </a:pPr>
            <a:r>
              <a:rPr sz="2700">
                <a:solidFill>
                  <a:srgbClr val="A8A39D"/>
                </a:solidFill>
                <a:latin typeface="Bebas Neue"/>
                <a:ea typeface="Bebas Neue"/>
                <a:cs typeface="Bebas Neue"/>
              </a:rPr>
              <a:t>TO CREATE</a:t>
            </a:r>
          </a:p>
        </p:txBody>
      </p:sp>
      <p:sp>
        <p:nvSpPr>
          <p:cNvPr id="5" name="results">
            <a:extLst>
              <a:ext uri="{FF2B5EF4-FFF2-40B4-BE49-F238E27FC236}">
                <a16:creationId xmlns:a16="http://schemas.microsoft.com/office/drawing/2014/main" id="{FBB50FCC-5ACF-4D08-8B71-5E56F3F598AB}"/>
              </a:ext>
            </a:extLst>
          </p:cNvPr>
          <p:cNvSpPr>
            <a:spLocks noGrp="1"/>
          </p:cNvSpPr>
          <p:nvPr/>
        </p:nvSpPr>
        <p:spPr>
          <a:xfrm>
            <a:off x="400050" y="2143125"/>
            <a:ext cx="3857625" cy="103584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9044"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915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6863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RESULTS.</a:t>
            </a:r>
          </a:p>
        </p:txBody>
      </p:sp>
      <p:sp>
        <p:nvSpPr>
          <p:cNvPr id="6" name="engaging">
            <a:extLst>
              <a:ext uri="{FF2B5EF4-FFF2-40B4-BE49-F238E27FC236}">
                <a16:creationId xmlns:a16="http://schemas.microsoft.com/office/drawing/2014/main" id="{B12BA75A-22F8-4AD3-B8C7-86A4C6ED85A8}"/>
              </a:ext>
            </a:extLst>
          </p:cNvPr>
          <p:cNvSpPr>
            <a:spLocks noGrp="1"/>
          </p:cNvSpPr>
          <p:nvPr/>
        </p:nvSpPr>
        <p:spPr>
          <a:xfrm>
            <a:off x="5000625" y="614362"/>
            <a:ext cx="3714750" cy="6143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525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3938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ENGAGING ENOUGH</a:t>
            </a:r>
          </a:p>
        </p:txBody>
      </p:sp>
      <p:sp>
        <p:nvSpPr>
          <p:cNvPr id="7" name="to-create-adherence">
            <a:extLst>
              <a:ext uri="{FF2B5EF4-FFF2-40B4-BE49-F238E27FC236}">
                <a16:creationId xmlns:a16="http://schemas.microsoft.com/office/drawing/2014/main" id="{B4BCCC2B-AD24-4B90-8892-7E569B8B10AB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21431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3600">
                <a:solidFill>
                  <a:srgbClr val="A8A39D"/>
                </a:solidFill>
                <a:latin typeface="Bebas Neue"/>
                <a:ea typeface="Bebas Neue"/>
                <a:cs typeface="Bebas Neue"/>
              </a:defRPr>
            </a:pPr>
            <a:r>
              <a:rPr sz="2700">
                <a:solidFill>
                  <a:srgbClr val="A8A39D"/>
                </a:solidFill>
                <a:latin typeface="Bebas Neue"/>
                <a:ea typeface="Bebas Neue"/>
                <a:cs typeface="Bebas Neue"/>
              </a:rPr>
              <a:t>TO CREATE</a:t>
            </a:r>
          </a:p>
        </p:txBody>
      </p:sp>
      <p:sp>
        <p:nvSpPr>
          <p:cNvPr id="8" name="adherence">
            <a:extLst>
              <a:ext uri="{FF2B5EF4-FFF2-40B4-BE49-F238E27FC236}">
                <a16:creationId xmlns:a16="http://schemas.microsoft.com/office/drawing/2014/main" id="{C4E764AF-B669-41FA-B939-F9D1CF846739}"/>
              </a:ext>
            </a:extLst>
          </p:cNvPr>
          <p:cNvSpPr>
            <a:spLocks noGrp="1"/>
          </p:cNvSpPr>
          <p:nvPr/>
        </p:nvSpPr>
        <p:spPr>
          <a:xfrm>
            <a:off x="4872038" y="2143125"/>
            <a:ext cx="3857625" cy="103584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810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6075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ADHERENCE.</a:t>
            </a:r>
          </a:p>
        </p:txBody>
      </p:sp>
      <p:sp>
        <p:nvSpPr>
          <p:cNvPr id="9" name="both-band">
            <a:extLst>
              <a:ext uri="{FF2B5EF4-FFF2-40B4-BE49-F238E27FC236}">
                <a16:creationId xmlns:a16="http://schemas.microsoft.com/office/drawing/2014/main" id="{C49F8ED8-BACE-493C-BD1F-2B3D616C7BEB}"/>
              </a:ext>
            </a:extLst>
          </p:cNvPr>
          <p:cNvSpPr>
            <a:spLocks noGrp="1"/>
          </p:cNvSpPr>
          <p:nvPr/>
        </p:nvSpPr>
        <p:spPr>
          <a:xfrm>
            <a:off x="0" y="4229100"/>
            <a:ext cx="9144000" cy="914400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both">
            <a:extLst>
              <a:ext uri="{FF2B5EF4-FFF2-40B4-BE49-F238E27FC236}">
                <a16:creationId xmlns:a16="http://schemas.microsoft.com/office/drawing/2014/main" id="{2A3A24D7-E480-4ABA-9BC4-C3CA090E6BA8}"/>
              </a:ext>
            </a:extLst>
          </p:cNvPr>
          <p:cNvSpPr>
            <a:spLocks noGrp="1"/>
          </p:cNvSpPr>
          <p:nvPr/>
        </p:nvSpPr>
        <p:spPr>
          <a:xfrm>
            <a:off x="2143125" y="4443412"/>
            <a:ext cx="4857750" cy="4714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390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2925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THE STANDARD IS BOTH.</a:t>
            </a:r>
          </a:p>
        </p:txBody>
      </p:sp>
    </p:spTree>
    <p:extLst>
      <p:ext uri="{BB962C8B-B14F-4D97-AF65-F5344CB8AC3E}">
        <p14:creationId xmlns:p14="http://schemas.microsoft.com/office/powerpoint/2010/main" val="1234242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ystem-field">
            <a:extLst>
              <a:ext uri="{FF2B5EF4-FFF2-40B4-BE49-F238E27FC236}">
                <a16:creationId xmlns:a16="http://schemas.microsoft.com/office/drawing/2014/main" id="{F75D617F-33B9-4A6B-BD3B-D76EB6BE8F47}"/>
              </a:ext>
            </a:extLst>
          </p:cNvPr>
          <p:cNvSpPr>
            <a:spLocks noGrp="1"/>
          </p:cNvSpPr>
          <p:nvPr/>
        </p:nvSpPr>
        <p:spPr>
          <a:xfrm>
            <a:off x="5643562" y="0"/>
            <a:ext cx="3500438" cy="5143500"/>
          </a:xfrm>
          <a:prstGeom prst="rect">
            <a:avLst/>
          </a:prstGeom>
          <a:solidFill>
            <a:srgbClr val="141516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professionally">
            <a:extLst>
              <a:ext uri="{FF2B5EF4-FFF2-40B4-BE49-F238E27FC236}">
                <a16:creationId xmlns:a16="http://schemas.microsoft.com/office/drawing/2014/main" id="{89A9619B-C610-4652-ABD6-6087045F265B}"/>
              </a:ext>
            </a:extLst>
          </p:cNvPr>
          <p:cNvSpPr>
            <a:spLocks noGrp="1"/>
          </p:cNvSpPr>
          <p:nvPr/>
        </p:nvSpPr>
        <p:spPr>
          <a:xfrm>
            <a:off x="414337" y="842963"/>
            <a:ext cx="4929188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9291"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705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5288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PROFESSIONALLY</a:t>
            </a:r>
          </a:p>
        </p:txBody>
      </p:sp>
      <p:sp>
        <p:nvSpPr>
          <p:cNvPr id="3" name="programmed">
            <a:extLst>
              <a:ext uri="{FF2B5EF4-FFF2-40B4-BE49-F238E27FC236}">
                <a16:creationId xmlns:a16="http://schemas.microsoft.com/office/drawing/2014/main" id="{34FC117E-F52C-46B1-9FCF-418B7BDEFD90}"/>
              </a:ext>
            </a:extLst>
          </p:cNvPr>
          <p:cNvSpPr>
            <a:spLocks noGrp="1"/>
          </p:cNvSpPr>
          <p:nvPr/>
        </p:nvSpPr>
        <p:spPr>
          <a:xfrm>
            <a:off x="371475" y="1600200"/>
            <a:ext cx="5000625" cy="10715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930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6975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PROGRAMMED</a:t>
            </a:r>
          </a:p>
        </p:txBody>
      </p:sp>
      <p:sp>
        <p:nvSpPr>
          <p:cNvPr id="4" name="title-rule">
            <a:extLst>
              <a:ext uri="{FF2B5EF4-FFF2-40B4-BE49-F238E27FC236}">
                <a16:creationId xmlns:a16="http://schemas.microsoft.com/office/drawing/2014/main" id="{224B0269-D931-4B3A-864B-EC7F91603D92}"/>
              </a:ext>
            </a:extLst>
          </p:cNvPr>
          <p:cNvSpPr>
            <a:spLocks noGrp="1"/>
          </p:cNvSpPr>
          <p:nvPr/>
        </p:nvSpPr>
        <p:spPr>
          <a:xfrm>
            <a:off x="442912" y="2971800"/>
            <a:ext cx="4357688" cy="57150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ystem-caption">
            <a:extLst>
              <a:ext uri="{FF2B5EF4-FFF2-40B4-BE49-F238E27FC236}">
                <a16:creationId xmlns:a16="http://schemas.microsoft.com/office/drawing/2014/main" id="{3DBFF12E-5DF6-49E9-9E29-AC752C50DE0D}"/>
              </a:ext>
            </a:extLst>
          </p:cNvPr>
          <p:cNvSpPr>
            <a:spLocks noGrp="1"/>
          </p:cNvSpPr>
          <p:nvPr/>
        </p:nvSpPr>
        <p:spPr>
          <a:xfrm>
            <a:off x="442913" y="3314700"/>
            <a:ext cx="3857625" cy="4143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300">
                <a:solidFill>
                  <a:srgbClr val="A8A39D"/>
                </a:solidFill>
                <a:latin typeface="Bebas Neue"/>
                <a:ea typeface="Bebas Neue"/>
                <a:cs typeface="Bebas Neue"/>
              </a:defRPr>
            </a:pPr>
            <a:r>
              <a:rPr sz="2475">
                <a:solidFill>
                  <a:srgbClr val="A8A39D"/>
                </a:solidFill>
                <a:latin typeface="Bebas Neue"/>
                <a:ea typeface="Bebas Neue"/>
                <a:cs typeface="Bebas Neue"/>
              </a:rPr>
              <a:t>A DISCIPLINED SYSTEM</a:t>
            </a:r>
            <a:r>
              <a:rPr lang="en-US" sz="2475">
                <a:solidFill>
                  <a:srgbClr val="A8A39D"/>
                </a:solidFill>
                <a:latin typeface="Bebas Neue"/>
                <a:ea typeface="Bebas Neue"/>
                <a:cs typeface="Bebas Neue"/>
              </a:rPr>
              <a:t>…</a:t>
            </a:r>
            <a:endParaRPr sz="2475">
              <a:solidFill>
                <a:srgbClr val="A8A39D"/>
              </a:solidFill>
              <a:latin typeface="Bebas Neue"/>
              <a:ea typeface="Bebas Neue"/>
              <a:cs typeface="Bebas Neue"/>
            </a:endParaRPr>
          </a:p>
        </p:txBody>
      </p:sp>
      <p:sp>
        <p:nvSpPr>
          <p:cNvPr id="6" name="tick-1">
            <a:extLst>
              <a:ext uri="{FF2B5EF4-FFF2-40B4-BE49-F238E27FC236}">
                <a16:creationId xmlns:a16="http://schemas.microsoft.com/office/drawing/2014/main" id="{B007154E-0CEC-44F4-A7A2-880F52CF4998}"/>
              </a:ext>
            </a:extLst>
          </p:cNvPr>
          <p:cNvSpPr>
            <a:spLocks noGrp="1"/>
          </p:cNvSpPr>
          <p:nvPr/>
        </p:nvSpPr>
        <p:spPr>
          <a:xfrm>
            <a:off x="5886450" y="521494"/>
            <a:ext cx="385763" cy="42863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item-1">
            <a:extLst>
              <a:ext uri="{FF2B5EF4-FFF2-40B4-BE49-F238E27FC236}">
                <a16:creationId xmlns:a16="http://schemas.microsoft.com/office/drawing/2014/main" id="{DCC96479-B394-447A-9386-FBC68019D7BA}"/>
              </a:ext>
            </a:extLst>
          </p:cNvPr>
          <p:cNvSpPr>
            <a:spLocks noGrp="1"/>
          </p:cNvSpPr>
          <p:nvPr/>
        </p:nvSpPr>
        <p:spPr>
          <a:xfrm>
            <a:off x="6429375" y="400050"/>
            <a:ext cx="228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9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lang="en-US" sz="2925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Based in science.</a:t>
            </a:r>
            <a:endParaRPr sz="2925">
              <a:solidFill>
                <a:srgbClr val="FFFDF8"/>
              </a:solidFill>
              <a:latin typeface="Bebas Neue"/>
              <a:ea typeface="Bebas Neue"/>
              <a:cs typeface="Bebas Neue"/>
            </a:endParaRPr>
          </a:p>
        </p:txBody>
      </p:sp>
      <p:sp>
        <p:nvSpPr>
          <p:cNvPr id="8" name="tick-2">
            <a:extLst>
              <a:ext uri="{FF2B5EF4-FFF2-40B4-BE49-F238E27FC236}">
                <a16:creationId xmlns:a16="http://schemas.microsoft.com/office/drawing/2014/main" id="{3531DE36-2120-4133-AB86-F021CDF13733}"/>
              </a:ext>
            </a:extLst>
          </p:cNvPr>
          <p:cNvSpPr>
            <a:spLocks noGrp="1"/>
          </p:cNvSpPr>
          <p:nvPr/>
        </p:nvSpPr>
        <p:spPr>
          <a:xfrm>
            <a:off x="5886450" y="1271587"/>
            <a:ext cx="385763" cy="42863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item-2">
            <a:extLst>
              <a:ext uri="{FF2B5EF4-FFF2-40B4-BE49-F238E27FC236}">
                <a16:creationId xmlns:a16="http://schemas.microsoft.com/office/drawing/2014/main" id="{6F66A706-D028-4F3F-800C-A598EF1273B2}"/>
              </a:ext>
            </a:extLst>
          </p:cNvPr>
          <p:cNvSpPr>
            <a:spLocks noGrp="1"/>
          </p:cNvSpPr>
          <p:nvPr/>
        </p:nvSpPr>
        <p:spPr>
          <a:xfrm>
            <a:off x="6429375" y="1150144"/>
            <a:ext cx="228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9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2925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P</a:t>
            </a:r>
            <a:r>
              <a:rPr lang="en-US" sz="2925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eriodized</a:t>
            </a:r>
            <a:r>
              <a:rPr sz="2925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.</a:t>
            </a:r>
          </a:p>
        </p:txBody>
      </p:sp>
      <p:sp>
        <p:nvSpPr>
          <p:cNvPr id="10" name="tick-3">
            <a:extLst>
              <a:ext uri="{FF2B5EF4-FFF2-40B4-BE49-F238E27FC236}">
                <a16:creationId xmlns:a16="http://schemas.microsoft.com/office/drawing/2014/main" id="{56445677-AC4C-448F-A8DE-DAB3ABF085F9}"/>
              </a:ext>
            </a:extLst>
          </p:cNvPr>
          <p:cNvSpPr>
            <a:spLocks noGrp="1"/>
          </p:cNvSpPr>
          <p:nvPr/>
        </p:nvSpPr>
        <p:spPr>
          <a:xfrm>
            <a:off x="5886450" y="2021681"/>
            <a:ext cx="385763" cy="42863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item-3">
            <a:extLst>
              <a:ext uri="{FF2B5EF4-FFF2-40B4-BE49-F238E27FC236}">
                <a16:creationId xmlns:a16="http://schemas.microsoft.com/office/drawing/2014/main" id="{FD9AB24E-06F2-4C38-9A21-DF760A20AA3A}"/>
              </a:ext>
            </a:extLst>
          </p:cNvPr>
          <p:cNvSpPr>
            <a:spLocks noGrp="1"/>
          </p:cNvSpPr>
          <p:nvPr/>
        </p:nvSpPr>
        <p:spPr>
          <a:xfrm>
            <a:off x="6429375" y="1900238"/>
            <a:ext cx="228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9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2925" err="1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TEST</a:t>
            </a:r>
            <a:r>
              <a:rPr lang="en-US" sz="2925" err="1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ed</a:t>
            </a:r>
            <a:r>
              <a:rPr sz="2925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.</a:t>
            </a:r>
          </a:p>
        </p:txBody>
      </p:sp>
      <p:sp>
        <p:nvSpPr>
          <p:cNvPr id="12" name="tick-4">
            <a:extLst>
              <a:ext uri="{FF2B5EF4-FFF2-40B4-BE49-F238E27FC236}">
                <a16:creationId xmlns:a16="http://schemas.microsoft.com/office/drawing/2014/main" id="{4338CDAF-02E8-4D90-A8B6-256B666098E2}"/>
              </a:ext>
            </a:extLst>
          </p:cNvPr>
          <p:cNvSpPr>
            <a:spLocks noGrp="1"/>
          </p:cNvSpPr>
          <p:nvPr/>
        </p:nvSpPr>
        <p:spPr>
          <a:xfrm>
            <a:off x="5886450" y="2771775"/>
            <a:ext cx="385763" cy="42863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item-4">
            <a:extLst>
              <a:ext uri="{FF2B5EF4-FFF2-40B4-BE49-F238E27FC236}">
                <a16:creationId xmlns:a16="http://schemas.microsoft.com/office/drawing/2014/main" id="{4E0D9305-F1BE-473C-ADC1-85CF667B23E8}"/>
              </a:ext>
            </a:extLst>
          </p:cNvPr>
          <p:cNvSpPr>
            <a:spLocks noGrp="1"/>
          </p:cNvSpPr>
          <p:nvPr/>
        </p:nvSpPr>
        <p:spPr>
          <a:xfrm>
            <a:off x="6429375" y="2650331"/>
            <a:ext cx="228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9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lang="en-US" sz="2925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Engineered music</a:t>
            </a:r>
            <a:r>
              <a:rPr sz="2925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.</a:t>
            </a:r>
          </a:p>
        </p:txBody>
      </p:sp>
      <p:sp>
        <p:nvSpPr>
          <p:cNvPr id="14" name="tick-5">
            <a:extLst>
              <a:ext uri="{FF2B5EF4-FFF2-40B4-BE49-F238E27FC236}">
                <a16:creationId xmlns:a16="http://schemas.microsoft.com/office/drawing/2014/main" id="{E3546C23-424E-4A95-B85F-654854EFAAC6}"/>
              </a:ext>
            </a:extLst>
          </p:cNvPr>
          <p:cNvSpPr>
            <a:spLocks noGrp="1"/>
          </p:cNvSpPr>
          <p:nvPr/>
        </p:nvSpPr>
        <p:spPr>
          <a:xfrm>
            <a:off x="5886450" y="3521869"/>
            <a:ext cx="385763" cy="42863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item-5">
            <a:extLst>
              <a:ext uri="{FF2B5EF4-FFF2-40B4-BE49-F238E27FC236}">
                <a16:creationId xmlns:a16="http://schemas.microsoft.com/office/drawing/2014/main" id="{3F2CABFC-558E-4770-B806-54599AF69A31}"/>
              </a:ext>
            </a:extLst>
          </p:cNvPr>
          <p:cNvSpPr>
            <a:spLocks noGrp="1"/>
          </p:cNvSpPr>
          <p:nvPr/>
        </p:nvSpPr>
        <p:spPr>
          <a:xfrm>
            <a:off x="6429375" y="3400425"/>
            <a:ext cx="228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9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2925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COACHING.</a:t>
            </a:r>
          </a:p>
        </p:txBody>
      </p:sp>
      <p:sp>
        <p:nvSpPr>
          <p:cNvPr id="16" name="tick-6">
            <a:extLst>
              <a:ext uri="{FF2B5EF4-FFF2-40B4-BE49-F238E27FC236}">
                <a16:creationId xmlns:a16="http://schemas.microsoft.com/office/drawing/2014/main" id="{CDB19E5C-E854-40E2-B3CA-B23712C00487}"/>
              </a:ext>
            </a:extLst>
          </p:cNvPr>
          <p:cNvSpPr>
            <a:spLocks noGrp="1"/>
          </p:cNvSpPr>
          <p:nvPr/>
        </p:nvSpPr>
        <p:spPr>
          <a:xfrm>
            <a:off x="5886450" y="4271962"/>
            <a:ext cx="385763" cy="42863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item-6">
            <a:extLst>
              <a:ext uri="{FF2B5EF4-FFF2-40B4-BE49-F238E27FC236}">
                <a16:creationId xmlns:a16="http://schemas.microsoft.com/office/drawing/2014/main" id="{BCCAC8BF-B23F-4D8B-9C10-650E28FA1E7F}"/>
              </a:ext>
            </a:extLst>
          </p:cNvPr>
          <p:cNvSpPr>
            <a:spLocks noGrp="1"/>
          </p:cNvSpPr>
          <p:nvPr/>
        </p:nvSpPr>
        <p:spPr>
          <a:xfrm>
            <a:off x="6429375" y="4150519"/>
            <a:ext cx="228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2500"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90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3300" err="1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RE</a:t>
            </a:r>
            <a:r>
              <a:rPr lang="en-US" sz="3300" err="1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peatable</a:t>
            </a:r>
            <a:r>
              <a:rPr sz="3300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05179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otes-field">
            <a:extLst>
              <a:ext uri="{FF2B5EF4-FFF2-40B4-BE49-F238E27FC236}">
                <a16:creationId xmlns:a16="http://schemas.microsoft.com/office/drawing/2014/main" id="{A37F8A25-9501-4A6D-91EF-25D2225FA7DA}"/>
              </a:ext>
            </a:extLst>
          </p:cNvPr>
          <p:cNvSpPr>
            <a:spLocks noGrp="1"/>
          </p:cNvSpPr>
          <p:nvPr/>
        </p:nvSpPr>
        <p:spPr>
          <a:xfrm>
            <a:off x="3000375" y="0"/>
            <a:ext cx="6143625" cy="5143500"/>
          </a:xfrm>
          <a:prstGeom prst="rect">
            <a:avLst/>
          </a:prstGeom>
          <a:solidFill>
            <a:srgbClr val="FFFDF8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128963" y="297440"/>
            <a:ext cx="5886450" cy="4548620"/>
          </a:xfrm>
          <a:prstGeom prst="rect">
            <a:avLst/>
          </a:prstGeom>
        </p:spPr>
      </p:pic>
      <p:sp>
        <p:nvSpPr>
          <p:cNvPr id="3" name="seam">
            <a:extLst>
              <a:ext uri="{FF2B5EF4-FFF2-40B4-BE49-F238E27FC236}">
                <a16:creationId xmlns:a16="http://schemas.microsoft.com/office/drawing/2014/main" id="{5CFABF9B-42C2-4D69-9B7A-F52B01181186}"/>
              </a:ext>
            </a:extLst>
          </p:cNvPr>
          <p:cNvSpPr>
            <a:spLocks noGrp="1"/>
          </p:cNvSpPr>
          <p:nvPr/>
        </p:nvSpPr>
        <p:spPr>
          <a:xfrm>
            <a:off x="2886075" y="0"/>
            <a:ext cx="114300" cy="5143500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what">
            <a:extLst>
              <a:ext uri="{FF2B5EF4-FFF2-40B4-BE49-F238E27FC236}">
                <a16:creationId xmlns:a16="http://schemas.microsoft.com/office/drawing/2014/main" id="{B49CB889-8A1D-4B1A-8521-9F27B94F8F92}"/>
              </a:ext>
            </a:extLst>
          </p:cNvPr>
          <p:cNvSpPr>
            <a:spLocks noGrp="1"/>
          </p:cNvSpPr>
          <p:nvPr/>
        </p:nvSpPr>
        <p:spPr>
          <a:xfrm>
            <a:off x="300038" y="557212"/>
            <a:ext cx="2143125" cy="5572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4800">
                <a:solidFill>
                  <a:srgbClr val="A8A39D"/>
                </a:solidFill>
                <a:latin typeface="Bebas Neue"/>
                <a:ea typeface="Bebas Neue"/>
                <a:cs typeface="Bebas Neue"/>
              </a:defRPr>
            </a:pPr>
            <a:r>
              <a:rPr sz="3600">
                <a:solidFill>
                  <a:srgbClr val="A8A39D"/>
                </a:solidFill>
                <a:latin typeface="Bebas Neue"/>
                <a:ea typeface="Bebas Neue"/>
                <a:cs typeface="Bebas Neue"/>
              </a:rPr>
              <a:t>WHAT</a:t>
            </a:r>
          </a:p>
        </p:txBody>
      </p:sp>
      <p:sp>
        <p:nvSpPr>
          <p:cNvPr id="5" name="professional">
            <a:extLst>
              <a:ext uri="{FF2B5EF4-FFF2-40B4-BE49-F238E27FC236}">
                <a16:creationId xmlns:a16="http://schemas.microsoft.com/office/drawing/2014/main" id="{4DC7F0ED-ADA4-4D1C-9450-B3F6C9A8FC9F}"/>
              </a:ext>
            </a:extLst>
          </p:cNvPr>
          <p:cNvSpPr>
            <a:spLocks noGrp="1"/>
          </p:cNvSpPr>
          <p:nvPr/>
        </p:nvSpPr>
        <p:spPr>
          <a:xfrm>
            <a:off x="271463" y="1243013"/>
            <a:ext cx="245745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495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3713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PROFESSIONAL</a:t>
            </a:r>
          </a:p>
        </p:txBody>
      </p:sp>
      <p:sp>
        <p:nvSpPr>
          <p:cNvPr id="6" name="programming">
            <a:extLst>
              <a:ext uri="{FF2B5EF4-FFF2-40B4-BE49-F238E27FC236}">
                <a16:creationId xmlns:a16="http://schemas.microsoft.com/office/drawing/2014/main" id="{EC6884C8-C6B5-48F8-9CF7-5246CC747E22}"/>
              </a:ext>
            </a:extLst>
          </p:cNvPr>
          <p:cNvSpPr>
            <a:spLocks noGrp="1"/>
          </p:cNvSpPr>
          <p:nvPr/>
        </p:nvSpPr>
        <p:spPr>
          <a:xfrm>
            <a:off x="257175" y="1835944"/>
            <a:ext cx="2514600" cy="6715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510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3825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PROGRAMMING</a:t>
            </a:r>
          </a:p>
        </p:txBody>
      </p:sp>
      <p:sp>
        <p:nvSpPr>
          <p:cNvPr id="7" name="makes">
            <a:extLst>
              <a:ext uri="{FF2B5EF4-FFF2-40B4-BE49-F238E27FC236}">
                <a16:creationId xmlns:a16="http://schemas.microsoft.com/office/drawing/2014/main" id="{489C4AA6-4F5E-4A92-888F-3668F68CC4A1}"/>
              </a:ext>
            </a:extLst>
          </p:cNvPr>
          <p:cNvSpPr>
            <a:spLocks noGrp="1"/>
          </p:cNvSpPr>
          <p:nvPr/>
        </p:nvSpPr>
        <p:spPr>
          <a:xfrm>
            <a:off x="300038" y="3186113"/>
            <a:ext cx="1857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4350">
                <a:solidFill>
                  <a:srgbClr val="A8A39D"/>
                </a:solidFill>
                <a:latin typeface="Bebas Neue"/>
                <a:ea typeface="Bebas Neue"/>
                <a:cs typeface="Bebas Neue"/>
              </a:defRPr>
            </a:pPr>
            <a:r>
              <a:rPr sz="3263">
                <a:solidFill>
                  <a:srgbClr val="A8A39D"/>
                </a:solidFill>
                <a:latin typeface="Bebas Neue"/>
                <a:ea typeface="Bebas Neue"/>
                <a:cs typeface="Bebas Neue"/>
              </a:rPr>
              <a:t>MAKES</a:t>
            </a:r>
          </a:p>
        </p:txBody>
      </p:sp>
      <p:sp>
        <p:nvSpPr>
          <p:cNvPr id="8" name="possible">
            <a:extLst>
              <a:ext uri="{FF2B5EF4-FFF2-40B4-BE49-F238E27FC236}">
                <a16:creationId xmlns:a16="http://schemas.microsoft.com/office/drawing/2014/main" id="{50A5023D-178A-47DE-8D70-652F68010A86}"/>
              </a:ext>
            </a:extLst>
          </p:cNvPr>
          <p:cNvSpPr>
            <a:spLocks noGrp="1"/>
          </p:cNvSpPr>
          <p:nvPr/>
        </p:nvSpPr>
        <p:spPr>
          <a:xfrm>
            <a:off x="271462" y="3714750"/>
            <a:ext cx="2500313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630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4725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POSSIBLE</a:t>
            </a:r>
          </a:p>
        </p:txBody>
      </p:sp>
      <p:sp>
        <p:nvSpPr>
          <p:cNvPr id="9" name="baseline">
            <a:extLst>
              <a:ext uri="{FF2B5EF4-FFF2-40B4-BE49-F238E27FC236}">
                <a16:creationId xmlns:a16="http://schemas.microsoft.com/office/drawing/2014/main" id="{B169FA83-BCB5-40A2-9D0C-E74B92C70731}"/>
              </a:ext>
            </a:extLst>
          </p:cNvPr>
          <p:cNvSpPr>
            <a:spLocks noGrp="1"/>
          </p:cNvSpPr>
          <p:nvPr/>
        </p:nvSpPr>
        <p:spPr>
          <a:xfrm>
            <a:off x="300038" y="4643438"/>
            <a:ext cx="2286000" cy="57150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362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l="14815" r="14815"/>
          <a:stretch>
            <a:fillRect/>
          </a:stretch>
        </p:blipFill>
        <p:spPr>
          <a:xfrm>
            <a:off x="3714750" y="0"/>
            <a:ext cx="5429250" cy="5143500"/>
          </a:xfrm>
          <a:prstGeom prst="rect">
            <a:avLst/>
          </a:prstGeom>
        </p:spPr>
      </p:pic>
      <p:sp>
        <p:nvSpPr>
          <p:cNvPr id="3" name="text-field">
            <a:extLst>
              <a:ext uri="{FF2B5EF4-FFF2-40B4-BE49-F238E27FC236}">
                <a16:creationId xmlns:a16="http://schemas.microsoft.com/office/drawing/2014/main" id="{B34DBECB-5BAA-4E16-83AA-C7D817CA058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714750" cy="5143500"/>
          </a:xfrm>
          <a:prstGeom prst="rect">
            <a:avLst/>
          </a:prstGeom>
          <a:solidFill>
            <a:srgbClr val="0D0E0F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range-seam">
            <a:extLst>
              <a:ext uri="{FF2B5EF4-FFF2-40B4-BE49-F238E27FC236}">
                <a16:creationId xmlns:a16="http://schemas.microsoft.com/office/drawing/2014/main" id="{4CAF38AA-9697-49E5-892F-2AF95A21ECEA}"/>
              </a:ext>
            </a:extLst>
          </p:cNvPr>
          <p:cNvSpPr>
            <a:spLocks noGrp="1"/>
          </p:cNvSpPr>
          <p:nvPr/>
        </p:nvSpPr>
        <p:spPr>
          <a:xfrm>
            <a:off x="3643312" y="0"/>
            <a:ext cx="71438" cy="5143500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benefit-label">
            <a:extLst>
              <a:ext uri="{FF2B5EF4-FFF2-40B4-BE49-F238E27FC236}">
                <a16:creationId xmlns:a16="http://schemas.microsoft.com/office/drawing/2014/main" id="{B76E3EED-736A-4735-AE98-307F0D72C144}"/>
              </a:ext>
            </a:extLst>
          </p:cNvPr>
          <p:cNvSpPr>
            <a:spLocks noGrp="1"/>
          </p:cNvSpPr>
          <p:nvPr/>
        </p:nvSpPr>
        <p:spPr>
          <a:xfrm>
            <a:off x="400050" y="685800"/>
            <a:ext cx="2928938" cy="4714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4050">
                <a:solidFill>
                  <a:srgbClr val="A8A39D"/>
                </a:solidFill>
                <a:latin typeface="Bebas Neue"/>
                <a:ea typeface="Bebas Neue"/>
                <a:cs typeface="Bebas Neue"/>
              </a:defRPr>
            </a:pPr>
            <a:r>
              <a:rPr sz="3038">
                <a:solidFill>
                  <a:srgbClr val="A8A39D"/>
                </a:solidFill>
                <a:latin typeface="Bebas Neue"/>
                <a:ea typeface="Bebas Neue"/>
                <a:cs typeface="Bebas Neue"/>
              </a:rPr>
              <a:t>THE BENEFIT TO</a:t>
            </a:r>
          </a:p>
        </p:txBody>
      </p:sp>
      <p:sp>
        <p:nvSpPr>
          <p:cNvPr id="6" name="participant">
            <a:extLst>
              <a:ext uri="{FF2B5EF4-FFF2-40B4-BE49-F238E27FC236}">
                <a16:creationId xmlns:a16="http://schemas.microsoft.com/office/drawing/2014/main" id="{4DDF3D05-423D-4954-A3A6-C98454012F79}"/>
              </a:ext>
            </a:extLst>
          </p:cNvPr>
          <p:cNvSpPr>
            <a:spLocks noGrp="1"/>
          </p:cNvSpPr>
          <p:nvPr/>
        </p:nvSpPr>
        <p:spPr>
          <a:xfrm>
            <a:off x="357187" y="1243012"/>
            <a:ext cx="3157538" cy="19288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rmAutofit/>
          </a:bodyPr>
          <a:lstStyle/>
          <a:p>
            <a:pPr defTabSz="685800" eaLnBrk="1" fontAlgn="auto" hangingPunct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defRPr sz="84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630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THE</a:t>
            </a:r>
          </a:p>
          <a:p>
            <a:pPr defTabSz="685800" eaLnBrk="1" fontAlgn="auto" hangingPunct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defRPr sz="84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6300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PARTICIPANT</a:t>
            </a:r>
          </a:p>
        </p:txBody>
      </p:sp>
      <p:sp>
        <p:nvSpPr>
          <p:cNvPr id="7" name="orange-rule">
            <a:extLst>
              <a:ext uri="{FF2B5EF4-FFF2-40B4-BE49-F238E27FC236}">
                <a16:creationId xmlns:a16="http://schemas.microsoft.com/office/drawing/2014/main" id="{4247E73E-1BA9-499B-8A4A-3CEEF7E33DE9}"/>
              </a:ext>
            </a:extLst>
          </p:cNvPr>
          <p:cNvSpPr>
            <a:spLocks noGrp="1"/>
          </p:cNvSpPr>
          <p:nvPr/>
        </p:nvSpPr>
        <p:spPr>
          <a:xfrm>
            <a:off x="400050" y="3714750"/>
            <a:ext cx="2428875" cy="71438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7623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left-shadow">
            <a:extLst>
              <a:ext uri="{FF2B5EF4-FFF2-40B4-BE49-F238E27FC236}">
                <a16:creationId xmlns:a16="http://schemas.microsoft.com/office/drawing/2014/main" id="{E687589D-63FB-4838-A163-3E81C15E35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071938" cy="5143500"/>
          </a:xfrm>
          <a:prstGeom prst="rect">
            <a:avLst/>
          </a:prstGeom>
          <a:solidFill>
            <a:srgbClr val="0D0E0F">
              <a:alpha val="90980"/>
            </a:srgbClr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bottom-shadow">
            <a:extLst>
              <a:ext uri="{FF2B5EF4-FFF2-40B4-BE49-F238E27FC236}">
                <a16:creationId xmlns:a16="http://schemas.microsoft.com/office/drawing/2014/main" id="{15D303EC-BC5F-4051-9A7C-76DFF0BEC713}"/>
              </a:ext>
            </a:extLst>
          </p:cNvPr>
          <p:cNvSpPr>
            <a:spLocks noGrp="1"/>
          </p:cNvSpPr>
          <p:nvPr/>
        </p:nvSpPr>
        <p:spPr>
          <a:xfrm>
            <a:off x="0" y="3857625"/>
            <a:ext cx="9144000" cy="1285875"/>
          </a:xfrm>
          <a:prstGeom prst="rect">
            <a:avLst/>
          </a:prstGeom>
          <a:solidFill>
            <a:srgbClr val="0D0E0F">
              <a:alpha val="72941"/>
            </a:srgbClr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benefit-label">
            <a:extLst>
              <a:ext uri="{FF2B5EF4-FFF2-40B4-BE49-F238E27FC236}">
                <a16:creationId xmlns:a16="http://schemas.microsoft.com/office/drawing/2014/main" id="{0A41855F-E3B8-42EC-A993-6FA7C91F4165}"/>
              </a:ext>
            </a:extLst>
          </p:cNvPr>
          <p:cNvSpPr>
            <a:spLocks noGrp="1"/>
          </p:cNvSpPr>
          <p:nvPr/>
        </p:nvSpPr>
        <p:spPr>
          <a:xfrm>
            <a:off x="414337" y="457200"/>
            <a:ext cx="2786063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900">
                <a:solidFill>
                  <a:srgbClr val="A8A39D"/>
                </a:solidFill>
                <a:latin typeface="Bebas Neue"/>
                <a:ea typeface="Bebas Neue"/>
                <a:cs typeface="Bebas Neue"/>
              </a:defRPr>
            </a:pPr>
            <a:r>
              <a:rPr sz="2925">
                <a:solidFill>
                  <a:srgbClr val="A8A39D"/>
                </a:solidFill>
                <a:latin typeface="Bebas Neue"/>
                <a:ea typeface="Bebas Neue"/>
                <a:cs typeface="Bebas Neue"/>
              </a:rPr>
              <a:t>THE BENEFIT TO</a:t>
            </a:r>
          </a:p>
        </p:txBody>
      </p:sp>
      <p:sp>
        <p:nvSpPr>
          <p:cNvPr id="5" name="instructor">
            <a:extLst>
              <a:ext uri="{FF2B5EF4-FFF2-40B4-BE49-F238E27FC236}">
                <a16:creationId xmlns:a16="http://schemas.microsoft.com/office/drawing/2014/main" id="{A35733F3-297C-438B-BD09-A2126E0560BB}"/>
              </a:ext>
            </a:extLst>
          </p:cNvPr>
          <p:cNvSpPr>
            <a:spLocks noGrp="1"/>
          </p:cNvSpPr>
          <p:nvPr/>
        </p:nvSpPr>
        <p:spPr>
          <a:xfrm>
            <a:off x="371475" y="928688"/>
            <a:ext cx="3571875" cy="1571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rmAutofit lnSpcReduction="10000"/>
          </a:bodyPr>
          <a:lstStyle/>
          <a:p>
            <a:pPr defTabSz="685800" eaLnBrk="1" fontAlgn="auto" hangingPunct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defRPr sz="81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6075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THE</a:t>
            </a:r>
          </a:p>
          <a:p>
            <a:pPr defTabSz="685800" eaLnBrk="1" fontAlgn="auto" hangingPunct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defRPr sz="81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6075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INSTRUCTOR</a:t>
            </a:r>
          </a:p>
        </p:txBody>
      </p:sp>
      <p:sp>
        <p:nvSpPr>
          <p:cNvPr id="6" name="car-eography-label">
            <a:extLst>
              <a:ext uri="{FF2B5EF4-FFF2-40B4-BE49-F238E27FC236}">
                <a16:creationId xmlns:a16="http://schemas.microsoft.com/office/drawing/2014/main" id="{33940606-C12D-486E-9284-6DF23EF7F74C}"/>
              </a:ext>
            </a:extLst>
          </p:cNvPr>
          <p:cNvSpPr>
            <a:spLocks noGrp="1"/>
          </p:cNvSpPr>
          <p:nvPr/>
        </p:nvSpPr>
        <p:spPr>
          <a:xfrm>
            <a:off x="414338" y="2743200"/>
            <a:ext cx="3000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435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3263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CAR-EOGRAPHY</a:t>
            </a:r>
          </a:p>
        </p:txBody>
      </p:sp>
      <p:sp>
        <p:nvSpPr>
          <p:cNvPr id="7" name="hours">
            <a:extLst>
              <a:ext uri="{FF2B5EF4-FFF2-40B4-BE49-F238E27FC236}">
                <a16:creationId xmlns:a16="http://schemas.microsoft.com/office/drawing/2014/main" id="{91AAA8D7-56D0-498A-94F0-E3F404E0969F}"/>
              </a:ext>
            </a:extLst>
          </p:cNvPr>
          <p:cNvSpPr>
            <a:spLocks noGrp="1"/>
          </p:cNvSpPr>
          <p:nvPr/>
        </p:nvSpPr>
        <p:spPr>
          <a:xfrm>
            <a:off x="414337" y="3571875"/>
            <a:ext cx="2643188" cy="10429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2172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99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7425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300</a:t>
            </a:r>
          </a:p>
        </p:txBody>
      </p:sp>
      <p:sp>
        <p:nvSpPr>
          <p:cNvPr id="8" name="hours-label">
            <a:extLst>
              <a:ext uri="{FF2B5EF4-FFF2-40B4-BE49-F238E27FC236}">
                <a16:creationId xmlns:a16="http://schemas.microsoft.com/office/drawing/2014/main" id="{9E3729CE-7D46-4171-83FF-21E9D0A80EAE}"/>
              </a:ext>
            </a:extLst>
          </p:cNvPr>
          <p:cNvSpPr>
            <a:spLocks noGrp="1"/>
          </p:cNvSpPr>
          <p:nvPr/>
        </p:nvSpPr>
        <p:spPr>
          <a:xfrm>
            <a:off x="2328863" y="4029075"/>
            <a:ext cx="1428750" cy="4429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60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2700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HOURS</a:t>
            </a:r>
          </a:p>
        </p:txBody>
      </p:sp>
    </p:spTree>
    <p:extLst>
      <p:ext uri="{BB962C8B-B14F-4D97-AF65-F5344CB8AC3E}">
        <p14:creationId xmlns:p14="http://schemas.microsoft.com/office/powerpoint/2010/main" val="11312940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rcRect l="14507" r="14507"/>
          <a:stretch>
            <a:fillRect/>
          </a:stretch>
        </p:blipFill>
        <p:spPr>
          <a:xfrm>
            <a:off x="0" y="1000125"/>
            <a:ext cx="2286000" cy="169664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rcRect l="1414" r="1414"/>
          <a:stretch>
            <a:fillRect/>
          </a:stretch>
        </p:blipFill>
        <p:spPr>
          <a:xfrm>
            <a:off x="2286000" y="1000125"/>
            <a:ext cx="2286000" cy="169664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rcRect t="2231" b="2231"/>
          <a:stretch>
            <a:fillRect/>
          </a:stretch>
        </p:blipFill>
        <p:spPr>
          <a:xfrm>
            <a:off x="4572000" y="1000125"/>
            <a:ext cx="2286000" cy="169664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rcRect l="1250" r="1250"/>
          <a:stretch>
            <a:fillRect/>
          </a:stretch>
        </p:blipFill>
        <p:spPr>
          <a:xfrm>
            <a:off x="6858000" y="1000125"/>
            <a:ext cx="2286000" cy="169664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/>
          <a:srcRect t="27441" b="27441"/>
          <a:stretch>
            <a:fillRect/>
          </a:stretch>
        </p:blipFill>
        <p:spPr>
          <a:xfrm>
            <a:off x="0" y="2696766"/>
            <a:ext cx="3048000" cy="169664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/>
          <a:srcRect t="27454" b="27454"/>
          <a:stretch>
            <a:fillRect/>
          </a:stretch>
        </p:blipFill>
        <p:spPr>
          <a:xfrm>
            <a:off x="3048000" y="2696766"/>
            <a:ext cx="3048000" cy="169664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9"/>
          <a:srcRect t="22168" b="22168"/>
          <a:stretch>
            <a:fillRect/>
          </a:stretch>
        </p:blipFill>
        <p:spPr>
          <a:xfrm>
            <a:off x="6096000" y="2696766"/>
            <a:ext cx="3048000" cy="1696641"/>
          </a:xfrm>
          <a:prstGeom prst="rect">
            <a:avLst/>
          </a:prstGeom>
        </p:spPr>
      </p:pic>
      <p:sp>
        <p:nvSpPr>
          <p:cNvPr id="8" name="horizontal-gutter">
            <a:extLst>
              <a:ext uri="{FF2B5EF4-FFF2-40B4-BE49-F238E27FC236}">
                <a16:creationId xmlns:a16="http://schemas.microsoft.com/office/drawing/2014/main" id="{DF470B8D-50A6-46F8-A403-CD5BF0F82C4A}"/>
              </a:ext>
            </a:extLst>
          </p:cNvPr>
          <p:cNvSpPr>
            <a:spLocks noGrp="1"/>
          </p:cNvSpPr>
          <p:nvPr/>
        </p:nvSpPr>
        <p:spPr>
          <a:xfrm>
            <a:off x="0" y="2675335"/>
            <a:ext cx="9144000" cy="42863"/>
          </a:xfrm>
          <a:prstGeom prst="rect">
            <a:avLst/>
          </a:prstGeom>
          <a:solidFill>
            <a:srgbClr val="141516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op-gutter-1">
            <a:extLst>
              <a:ext uri="{FF2B5EF4-FFF2-40B4-BE49-F238E27FC236}">
                <a16:creationId xmlns:a16="http://schemas.microsoft.com/office/drawing/2014/main" id="{2D13AA2A-5ECA-4D2A-B6FE-1EC597BB9B9E}"/>
              </a:ext>
            </a:extLst>
          </p:cNvPr>
          <p:cNvSpPr>
            <a:spLocks noGrp="1"/>
          </p:cNvSpPr>
          <p:nvPr/>
        </p:nvSpPr>
        <p:spPr>
          <a:xfrm>
            <a:off x="2264569" y="1000125"/>
            <a:ext cx="42863" cy="1696641"/>
          </a:xfrm>
          <a:prstGeom prst="rect">
            <a:avLst/>
          </a:prstGeom>
          <a:solidFill>
            <a:srgbClr val="141516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op-gutter-2">
            <a:extLst>
              <a:ext uri="{FF2B5EF4-FFF2-40B4-BE49-F238E27FC236}">
                <a16:creationId xmlns:a16="http://schemas.microsoft.com/office/drawing/2014/main" id="{30F44AAE-79E0-4C90-862C-6A43B029B283}"/>
              </a:ext>
            </a:extLst>
          </p:cNvPr>
          <p:cNvSpPr>
            <a:spLocks noGrp="1"/>
          </p:cNvSpPr>
          <p:nvPr/>
        </p:nvSpPr>
        <p:spPr>
          <a:xfrm>
            <a:off x="4550569" y="1000125"/>
            <a:ext cx="42863" cy="1696641"/>
          </a:xfrm>
          <a:prstGeom prst="rect">
            <a:avLst/>
          </a:prstGeom>
          <a:solidFill>
            <a:srgbClr val="141516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op-gutter-3">
            <a:extLst>
              <a:ext uri="{FF2B5EF4-FFF2-40B4-BE49-F238E27FC236}">
                <a16:creationId xmlns:a16="http://schemas.microsoft.com/office/drawing/2014/main" id="{EC51A2BD-1428-4981-A30D-A6ABCB75AF17}"/>
              </a:ext>
            </a:extLst>
          </p:cNvPr>
          <p:cNvSpPr>
            <a:spLocks noGrp="1"/>
          </p:cNvSpPr>
          <p:nvPr/>
        </p:nvSpPr>
        <p:spPr>
          <a:xfrm>
            <a:off x="6836569" y="1000125"/>
            <a:ext cx="42863" cy="1696641"/>
          </a:xfrm>
          <a:prstGeom prst="rect">
            <a:avLst/>
          </a:prstGeom>
          <a:solidFill>
            <a:srgbClr val="141516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bottom-gutter-1">
            <a:extLst>
              <a:ext uri="{FF2B5EF4-FFF2-40B4-BE49-F238E27FC236}">
                <a16:creationId xmlns:a16="http://schemas.microsoft.com/office/drawing/2014/main" id="{D0FFC1EE-0BCD-4604-AFF6-26EB0FAF9837}"/>
              </a:ext>
            </a:extLst>
          </p:cNvPr>
          <p:cNvSpPr>
            <a:spLocks noGrp="1"/>
          </p:cNvSpPr>
          <p:nvPr/>
        </p:nvSpPr>
        <p:spPr>
          <a:xfrm>
            <a:off x="3026569" y="2696766"/>
            <a:ext cx="42863" cy="1696641"/>
          </a:xfrm>
          <a:prstGeom prst="rect">
            <a:avLst/>
          </a:prstGeom>
          <a:solidFill>
            <a:srgbClr val="141516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bottom-gutter-2">
            <a:extLst>
              <a:ext uri="{FF2B5EF4-FFF2-40B4-BE49-F238E27FC236}">
                <a16:creationId xmlns:a16="http://schemas.microsoft.com/office/drawing/2014/main" id="{4D2ECAFE-3CB0-477B-B0F6-8520BF38F4D6}"/>
              </a:ext>
            </a:extLst>
          </p:cNvPr>
          <p:cNvSpPr>
            <a:spLocks noGrp="1"/>
          </p:cNvSpPr>
          <p:nvPr/>
        </p:nvSpPr>
        <p:spPr>
          <a:xfrm>
            <a:off x="6074569" y="2696766"/>
            <a:ext cx="42863" cy="1696641"/>
          </a:xfrm>
          <a:prstGeom prst="rect">
            <a:avLst/>
          </a:prstGeom>
          <a:solidFill>
            <a:srgbClr val="141516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-band">
            <a:extLst>
              <a:ext uri="{FF2B5EF4-FFF2-40B4-BE49-F238E27FC236}">
                <a16:creationId xmlns:a16="http://schemas.microsoft.com/office/drawing/2014/main" id="{3C85932A-F562-4FE1-9DD4-14452566973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000125"/>
          </a:xfrm>
          <a:prstGeom prst="rect">
            <a:avLst/>
          </a:prstGeom>
          <a:solidFill>
            <a:srgbClr val="141516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eyebrow">
            <a:extLst>
              <a:ext uri="{FF2B5EF4-FFF2-40B4-BE49-F238E27FC236}">
                <a16:creationId xmlns:a16="http://schemas.microsoft.com/office/drawing/2014/main" id="{A67C1109-4548-422B-9811-035F55F9C7D3}"/>
              </a:ext>
            </a:extLst>
          </p:cNvPr>
          <p:cNvSpPr>
            <a:spLocks noGrp="1"/>
          </p:cNvSpPr>
          <p:nvPr/>
        </p:nvSpPr>
        <p:spPr>
          <a:xfrm>
            <a:off x="414338" y="128588"/>
            <a:ext cx="3571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 fontScale="98039"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550">
                <a:solidFill>
                  <a:srgbClr val="F56621"/>
                </a:solidFill>
                <a:latin typeface="Bebas Neue"/>
                <a:ea typeface="Bebas Neue"/>
                <a:cs typeface="Bebas Neue"/>
              </a:defRPr>
            </a:pPr>
            <a:r>
              <a:rPr sz="1913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THE BENEFIT TO THE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529DA356-359D-43AE-A40B-0F9F3E076EBE}"/>
              </a:ext>
            </a:extLst>
          </p:cNvPr>
          <p:cNvSpPr>
            <a:spLocks noGrp="1"/>
          </p:cNvSpPr>
          <p:nvPr/>
        </p:nvSpPr>
        <p:spPr>
          <a:xfrm>
            <a:off x="400050" y="371475"/>
            <a:ext cx="6643688" cy="5572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4875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3656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GROUP FITNESS DIRECTOR</a:t>
            </a:r>
          </a:p>
        </p:txBody>
      </p:sp>
      <p:sp>
        <p:nvSpPr>
          <p:cNvPr id="17" name="title-accent">
            <a:extLst>
              <a:ext uri="{FF2B5EF4-FFF2-40B4-BE49-F238E27FC236}">
                <a16:creationId xmlns:a16="http://schemas.microsoft.com/office/drawing/2014/main" id="{EB81FCD5-F28E-45B3-A01A-0EE85C6E20AF}"/>
              </a:ext>
            </a:extLst>
          </p:cNvPr>
          <p:cNvSpPr>
            <a:spLocks noGrp="1"/>
          </p:cNvSpPr>
          <p:nvPr/>
        </p:nvSpPr>
        <p:spPr>
          <a:xfrm>
            <a:off x="7822407" y="414338"/>
            <a:ext cx="892969" cy="57150"/>
          </a:xfrm>
          <a:prstGeom prst="rect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team-scale">
            <a:extLst>
              <a:ext uri="{FF2B5EF4-FFF2-40B4-BE49-F238E27FC236}">
                <a16:creationId xmlns:a16="http://schemas.microsoft.com/office/drawing/2014/main" id="{192B0AB4-5769-4916-90F4-823BE0EFD276}"/>
              </a:ext>
            </a:extLst>
          </p:cNvPr>
          <p:cNvSpPr>
            <a:spLocks noGrp="1"/>
          </p:cNvSpPr>
          <p:nvPr/>
        </p:nvSpPr>
        <p:spPr>
          <a:xfrm>
            <a:off x="6465094" y="557212"/>
            <a:ext cx="2250281" cy="2428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1950">
                <a:solidFill>
                  <a:srgbClr val="A8A39D"/>
                </a:solidFill>
                <a:latin typeface="Bebas Neue"/>
                <a:ea typeface="Bebas Neue"/>
                <a:cs typeface="Bebas Neue"/>
              </a:defRPr>
            </a:pPr>
            <a:r>
              <a:rPr sz="1463">
                <a:solidFill>
                  <a:srgbClr val="A8A39D"/>
                </a:solidFill>
                <a:latin typeface="Bebas Neue"/>
                <a:ea typeface="Bebas Neue"/>
                <a:cs typeface="Bebas Neue"/>
              </a:rPr>
              <a:t>TEAMS BECOME A SYSTEM</a:t>
            </a:r>
          </a:p>
        </p:txBody>
      </p:sp>
      <p:sp>
        <p:nvSpPr>
          <p:cNvPr id="19" name="footer-band">
            <a:extLst>
              <a:ext uri="{FF2B5EF4-FFF2-40B4-BE49-F238E27FC236}">
                <a16:creationId xmlns:a16="http://schemas.microsoft.com/office/drawing/2014/main" id="{4BBF9101-F677-4F69-ADC2-F5718DBE2B78}"/>
              </a:ext>
            </a:extLst>
          </p:cNvPr>
          <p:cNvSpPr>
            <a:spLocks noGrp="1"/>
          </p:cNvSpPr>
          <p:nvPr/>
        </p:nvSpPr>
        <p:spPr>
          <a:xfrm>
            <a:off x="0" y="4393407"/>
            <a:ext cx="9144000" cy="750094"/>
          </a:xfrm>
          <a:prstGeom prst="rect">
            <a:avLst/>
          </a:prstGeom>
          <a:solidFill>
            <a:srgbClr val="141516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ne-program">
            <a:extLst>
              <a:ext uri="{FF2B5EF4-FFF2-40B4-BE49-F238E27FC236}">
                <a16:creationId xmlns:a16="http://schemas.microsoft.com/office/drawing/2014/main" id="{899686F5-DD23-48D8-B51C-061391EDB66A}"/>
              </a:ext>
            </a:extLst>
          </p:cNvPr>
          <p:cNvSpPr>
            <a:spLocks noGrp="1"/>
          </p:cNvSpPr>
          <p:nvPr/>
        </p:nvSpPr>
        <p:spPr>
          <a:xfrm>
            <a:off x="385762" y="4543425"/>
            <a:ext cx="2357438" cy="4143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375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2531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ONE PROGRAM</a:t>
            </a:r>
          </a:p>
        </p:txBody>
      </p:sp>
      <p:sp>
        <p:nvSpPr>
          <p:cNvPr id="21" name="divider-one">
            <a:extLst>
              <a:ext uri="{FF2B5EF4-FFF2-40B4-BE49-F238E27FC236}">
                <a16:creationId xmlns:a16="http://schemas.microsoft.com/office/drawing/2014/main" id="{6D0EA696-B911-4916-87F3-EEBC7DB554F6}"/>
              </a:ext>
            </a:extLst>
          </p:cNvPr>
          <p:cNvSpPr>
            <a:spLocks noGrp="1"/>
          </p:cNvSpPr>
          <p:nvPr/>
        </p:nvSpPr>
        <p:spPr>
          <a:xfrm>
            <a:off x="2986088" y="4572000"/>
            <a:ext cx="35719" cy="342900"/>
          </a:xfrm>
          <a:prstGeom prst="rect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ne-standard">
            <a:extLst>
              <a:ext uri="{FF2B5EF4-FFF2-40B4-BE49-F238E27FC236}">
                <a16:creationId xmlns:a16="http://schemas.microsoft.com/office/drawing/2014/main" id="{01055C06-3105-4071-9F70-ADA745F7D1CB}"/>
              </a:ext>
            </a:extLst>
          </p:cNvPr>
          <p:cNvSpPr>
            <a:spLocks noGrp="1"/>
          </p:cNvSpPr>
          <p:nvPr/>
        </p:nvSpPr>
        <p:spPr>
          <a:xfrm>
            <a:off x="3357563" y="4543425"/>
            <a:ext cx="2428875" cy="4143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3375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2531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ONE STANDARD</a:t>
            </a:r>
          </a:p>
        </p:txBody>
      </p:sp>
      <p:sp>
        <p:nvSpPr>
          <p:cNvPr id="23" name="divider-two">
            <a:extLst>
              <a:ext uri="{FF2B5EF4-FFF2-40B4-BE49-F238E27FC236}">
                <a16:creationId xmlns:a16="http://schemas.microsoft.com/office/drawing/2014/main" id="{8971D55A-DED3-49A8-B586-7DA4DC66698D}"/>
              </a:ext>
            </a:extLst>
          </p:cNvPr>
          <p:cNvSpPr>
            <a:spLocks noGrp="1"/>
          </p:cNvSpPr>
          <p:nvPr/>
        </p:nvSpPr>
        <p:spPr>
          <a:xfrm>
            <a:off x="6100763" y="4572000"/>
            <a:ext cx="35719" cy="342900"/>
          </a:xfrm>
          <a:prstGeom prst="rect">
            <a:avLst/>
          </a:prstGeom>
          <a:solidFill>
            <a:srgbClr val="F566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one-team">
            <a:extLst>
              <a:ext uri="{FF2B5EF4-FFF2-40B4-BE49-F238E27FC236}">
                <a16:creationId xmlns:a16="http://schemas.microsoft.com/office/drawing/2014/main" id="{8041929F-5A65-4AA1-9847-24E405295078}"/>
              </a:ext>
            </a:extLst>
          </p:cNvPr>
          <p:cNvSpPr>
            <a:spLocks noGrp="1"/>
          </p:cNvSpPr>
          <p:nvPr/>
        </p:nvSpPr>
        <p:spPr>
          <a:xfrm>
            <a:off x="6465094" y="4543425"/>
            <a:ext cx="2250281" cy="4143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3375">
                <a:solidFill>
                  <a:srgbClr val="F56621"/>
                </a:solidFill>
                <a:latin typeface="Bebas Neue"/>
                <a:ea typeface="Bebas Neue"/>
                <a:cs typeface="Bebas Neue"/>
              </a:defRPr>
            </a:pPr>
            <a:r>
              <a:rPr sz="2531">
                <a:solidFill>
                  <a:srgbClr val="F56621"/>
                </a:solidFill>
                <a:latin typeface="Bebas Neue"/>
                <a:ea typeface="Bebas Neue"/>
                <a:cs typeface="Bebas Neue"/>
              </a:rPr>
              <a:t>ONE TEAM</a:t>
            </a:r>
          </a:p>
        </p:txBody>
      </p:sp>
    </p:spTree>
    <p:extLst>
      <p:ext uri="{BB962C8B-B14F-4D97-AF65-F5344CB8AC3E}">
        <p14:creationId xmlns:p14="http://schemas.microsoft.com/office/powerpoint/2010/main" val="7533948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9630" r="9630"/>
          <a:stretch>
            <a:fillRect/>
          </a:stretch>
        </p:blipFill>
        <p:spPr>
          <a:xfrm>
            <a:off x="0" y="0"/>
            <a:ext cx="6229350" cy="5143500"/>
          </a:xfrm>
          <a:prstGeom prst="rect">
            <a:avLst/>
          </a:prstGeom>
        </p:spPr>
      </p:pic>
      <p:sp>
        <p:nvSpPr>
          <p:cNvPr id="2" name="image-wash">
            <a:extLst>
              <a:ext uri="{FF2B5EF4-FFF2-40B4-BE49-F238E27FC236}">
                <a16:creationId xmlns:a16="http://schemas.microsoft.com/office/drawing/2014/main" id="{48666A17-DDA7-4518-A373-808BCAEAD92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229350" cy="5143500"/>
          </a:xfrm>
          <a:prstGeom prst="rect">
            <a:avLst/>
          </a:prstGeom>
          <a:solidFill>
            <a:srgbClr val="0D0E0F">
              <a:alpha val="9412"/>
            </a:srgbClr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seam">
            <a:extLst>
              <a:ext uri="{FF2B5EF4-FFF2-40B4-BE49-F238E27FC236}">
                <a16:creationId xmlns:a16="http://schemas.microsoft.com/office/drawing/2014/main" id="{0816F16A-967F-4C8B-AD1F-34E46D2A5711}"/>
              </a:ext>
            </a:extLst>
          </p:cNvPr>
          <p:cNvSpPr>
            <a:spLocks noGrp="1"/>
          </p:cNvSpPr>
          <p:nvPr/>
        </p:nvSpPr>
        <p:spPr>
          <a:xfrm>
            <a:off x="6157912" y="0"/>
            <a:ext cx="71438" cy="5143500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benefit-label">
            <a:extLst>
              <a:ext uri="{FF2B5EF4-FFF2-40B4-BE49-F238E27FC236}">
                <a16:creationId xmlns:a16="http://schemas.microsoft.com/office/drawing/2014/main" id="{35BB6FB3-836B-4B5C-8891-6196E4AB0A50}"/>
              </a:ext>
            </a:extLst>
          </p:cNvPr>
          <p:cNvSpPr>
            <a:spLocks noGrp="1"/>
          </p:cNvSpPr>
          <p:nvPr/>
        </p:nvSpPr>
        <p:spPr>
          <a:xfrm>
            <a:off x="6429375" y="779689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300">
                <a:solidFill>
                  <a:srgbClr val="A8A39D"/>
                </a:solidFill>
                <a:latin typeface="Bebas Neue"/>
                <a:ea typeface="Bebas Neue"/>
                <a:cs typeface="Bebas Neue"/>
              </a:defRPr>
            </a:pPr>
            <a:r>
              <a:rPr sz="2475">
                <a:solidFill>
                  <a:srgbClr val="A8A39D"/>
                </a:solidFill>
                <a:latin typeface="Bebas Neue"/>
                <a:ea typeface="Bebas Neue"/>
                <a:cs typeface="Bebas Neue"/>
              </a:rPr>
              <a:t>THE BENEFIT TO</a:t>
            </a:r>
          </a:p>
        </p:txBody>
      </p:sp>
      <p:sp>
        <p:nvSpPr>
          <p:cNvPr id="5" name="ymca">
            <a:extLst>
              <a:ext uri="{FF2B5EF4-FFF2-40B4-BE49-F238E27FC236}">
                <a16:creationId xmlns:a16="http://schemas.microsoft.com/office/drawing/2014/main" id="{EC0CCE36-3542-4B3E-8E7B-247BCF299A93}"/>
              </a:ext>
            </a:extLst>
          </p:cNvPr>
          <p:cNvSpPr>
            <a:spLocks noGrp="1"/>
          </p:cNvSpPr>
          <p:nvPr/>
        </p:nvSpPr>
        <p:spPr>
          <a:xfrm>
            <a:off x="6457950" y="1114425"/>
            <a:ext cx="23717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8291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585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4388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THE YMCA</a:t>
            </a:r>
          </a:p>
        </p:txBody>
      </p:sp>
      <p:sp>
        <p:nvSpPr>
          <p:cNvPr id="6" name="bigger">
            <a:extLst>
              <a:ext uri="{FF2B5EF4-FFF2-40B4-BE49-F238E27FC236}">
                <a16:creationId xmlns:a16="http://schemas.microsoft.com/office/drawing/2014/main" id="{93E6DCD9-0D10-4342-91A8-EAB0AE868866}"/>
              </a:ext>
            </a:extLst>
          </p:cNvPr>
          <p:cNvSpPr>
            <a:spLocks noGrp="1"/>
          </p:cNvSpPr>
          <p:nvPr/>
        </p:nvSpPr>
        <p:spPr>
          <a:xfrm>
            <a:off x="6449787" y="2157413"/>
            <a:ext cx="2471738" cy="885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8908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870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6525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BIGGER</a:t>
            </a:r>
          </a:p>
        </p:txBody>
      </p:sp>
      <p:sp>
        <p:nvSpPr>
          <p:cNvPr id="7" name="than">
            <a:extLst>
              <a:ext uri="{FF2B5EF4-FFF2-40B4-BE49-F238E27FC236}">
                <a16:creationId xmlns:a16="http://schemas.microsoft.com/office/drawing/2014/main" id="{B8D3D924-EE55-4490-8765-3C87C9095C0C}"/>
              </a:ext>
            </a:extLst>
          </p:cNvPr>
          <p:cNvSpPr>
            <a:spLocks noGrp="1"/>
          </p:cNvSpPr>
          <p:nvPr/>
        </p:nvSpPr>
        <p:spPr>
          <a:xfrm>
            <a:off x="6490607" y="2865665"/>
            <a:ext cx="2143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7222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600">
                <a:solidFill>
                  <a:srgbClr val="A8A39D"/>
                </a:solidFill>
                <a:latin typeface="Bebas Neue"/>
                <a:ea typeface="Bebas Neue"/>
                <a:cs typeface="Bebas Neue"/>
              </a:defRPr>
            </a:pPr>
            <a:r>
              <a:rPr sz="2700">
                <a:solidFill>
                  <a:srgbClr val="A8A39D"/>
                </a:solidFill>
                <a:latin typeface="Bebas Neue"/>
                <a:ea typeface="Bebas Neue"/>
                <a:cs typeface="Bebas Neue"/>
              </a:rPr>
              <a:t>TH</a:t>
            </a:r>
            <a:r>
              <a:rPr lang="en-US" sz="2700">
                <a:solidFill>
                  <a:srgbClr val="A8A39D"/>
                </a:solidFill>
                <a:latin typeface="Bebas Neue"/>
                <a:ea typeface="Bebas Neue"/>
                <a:cs typeface="Bebas Neue"/>
              </a:rPr>
              <a:t>E</a:t>
            </a:r>
            <a:r>
              <a:rPr sz="2700">
                <a:solidFill>
                  <a:srgbClr val="A8A39D"/>
                </a:solidFill>
                <a:latin typeface="Bebas Neue"/>
                <a:ea typeface="Bebas Neue"/>
                <a:cs typeface="Bebas Neue"/>
              </a:rPr>
              <a:t>N ONE</a:t>
            </a:r>
          </a:p>
        </p:txBody>
      </p:sp>
      <p:sp>
        <p:nvSpPr>
          <p:cNvPr id="8" name="instructor">
            <a:extLst>
              <a:ext uri="{FF2B5EF4-FFF2-40B4-BE49-F238E27FC236}">
                <a16:creationId xmlns:a16="http://schemas.microsoft.com/office/drawing/2014/main" id="{939AC164-6DF9-4F05-90FC-94881BEE8D23}"/>
              </a:ext>
            </a:extLst>
          </p:cNvPr>
          <p:cNvSpPr>
            <a:spLocks noGrp="1"/>
          </p:cNvSpPr>
          <p:nvPr/>
        </p:nvSpPr>
        <p:spPr>
          <a:xfrm>
            <a:off x="6519182" y="3294289"/>
            <a:ext cx="2443163" cy="6143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2500"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525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4500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INSTRUCTOR</a:t>
            </a:r>
          </a:p>
        </p:txBody>
      </p:sp>
      <p:sp>
        <p:nvSpPr>
          <p:cNvPr id="9" name="orange-rule">
            <a:extLst>
              <a:ext uri="{FF2B5EF4-FFF2-40B4-BE49-F238E27FC236}">
                <a16:creationId xmlns:a16="http://schemas.microsoft.com/office/drawing/2014/main" id="{9CF27BCC-0C26-4274-9D25-984488177DAE}"/>
              </a:ext>
            </a:extLst>
          </p:cNvPr>
          <p:cNvSpPr>
            <a:spLocks noGrp="1"/>
          </p:cNvSpPr>
          <p:nvPr/>
        </p:nvSpPr>
        <p:spPr>
          <a:xfrm>
            <a:off x="6515100" y="4486275"/>
            <a:ext cx="1857375" cy="57150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368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ticky">
            <a:extLst>
              <a:ext uri="{FF2B5EF4-FFF2-40B4-BE49-F238E27FC236}">
                <a16:creationId xmlns:a16="http://schemas.microsoft.com/office/drawing/2014/main" id="{1F20207D-1A7C-4B6C-B1BC-1E81243535AA}"/>
              </a:ext>
            </a:extLst>
          </p:cNvPr>
          <p:cNvSpPr>
            <a:spLocks noGrp="1"/>
          </p:cNvSpPr>
          <p:nvPr/>
        </p:nvSpPr>
        <p:spPr>
          <a:xfrm>
            <a:off x="414338" y="342900"/>
            <a:ext cx="40005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5833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600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4500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STICKY WEB</a:t>
            </a:r>
          </a:p>
        </p:txBody>
      </p:sp>
      <p:sp>
        <p:nvSpPr>
          <p:cNvPr id="2" name="subhead">
            <a:extLst>
              <a:ext uri="{FF2B5EF4-FFF2-40B4-BE49-F238E27FC236}">
                <a16:creationId xmlns:a16="http://schemas.microsoft.com/office/drawing/2014/main" id="{3896CF6E-6CD4-44D3-A516-6C792FCC56E8}"/>
              </a:ext>
            </a:extLst>
          </p:cNvPr>
          <p:cNvSpPr>
            <a:spLocks noGrp="1"/>
          </p:cNvSpPr>
          <p:nvPr/>
        </p:nvSpPr>
        <p:spPr>
          <a:xfrm>
            <a:off x="442912" y="978694"/>
            <a:ext cx="492918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2700">
                <a:solidFill>
                  <a:srgbClr val="A8A39D"/>
                </a:solidFill>
                <a:latin typeface="Bebas Neue"/>
                <a:ea typeface="Bebas Neue"/>
                <a:cs typeface="Bebas Neue"/>
              </a:defRPr>
            </a:pPr>
            <a:r>
              <a:rPr sz="2025">
                <a:solidFill>
                  <a:srgbClr val="A8A39D"/>
                </a:solidFill>
                <a:latin typeface="Bebas Neue"/>
                <a:ea typeface="Bebas Neue"/>
                <a:cs typeface="Bebas Neue"/>
              </a:rPr>
              <a:t>EVERY CONNECTION REINFORCES THE OTHERS</a:t>
            </a:r>
          </a:p>
        </p:txBody>
      </p:sp>
      <p:sp>
        <p:nvSpPr>
          <p:cNvPr id="3" name="web-1-2">
            <a:extLst>
              <a:ext uri="{FF2B5EF4-FFF2-40B4-BE49-F238E27FC236}">
                <a16:creationId xmlns:a16="http://schemas.microsoft.com/office/drawing/2014/main" id="{A4A4C42E-B5B7-4687-BE6D-D5B33C889812}"/>
              </a:ext>
            </a:extLst>
          </p:cNvPr>
          <p:cNvSpPr>
            <a:spLocks noGrp="1"/>
          </p:cNvSpPr>
          <p:nvPr/>
        </p:nvSpPr>
        <p:spPr>
          <a:xfrm rot="-39153">
            <a:off x="1485697" y="2003823"/>
            <a:ext cx="6272619" cy="21431"/>
          </a:xfrm>
          <a:prstGeom prst="rect">
            <a:avLst/>
          </a:prstGeom>
          <a:solidFill>
            <a:srgbClr val="D9D1C8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web-1-3">
            <a:extLst>
              <a:ext uri="{FF2B5EF4-FFF2-40B4-BE49-F238E27FC236}">
                <a16:creationId xmlns:a16="http://schemas.microsoft.com/office/drawing/2014/main" id="{753CC0A3-6C94-43A8-95D7-43DC55407C7D}"/>
              </a:ext>
            </a:extLst>
          </p:cNvPr>
          <p:cNvSpPr>
            <a:spLocks noGrp="1"/>
          </p:cNvSpPr>
          <p:nvPr/>
        </p:nvSpPr>
        <p:spPr>
          <a:xfrm rot="996165">
            <a:off x="1350397" y="2968229"/>
            <a:ext cx="6500357" cy="21431"/>
          </a:xfrm>
          <a:prstGeom prst="rect">
            <a:avLst/>
          </a:prstGeom>
          <a:solidFill>
            <a:srgbClr val="E8B08D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web-1-4">
            <a:extLst>
              <a:ext uri="{FF2B5EF4-FFF2-40B4-BE49-F238E27FC236}">
                <a16:creationId xmlns:a16="http://schemas.microsoft.com/office/drawing/2014/main" id="{7AA47223-3346-4CFA-A3EF-F777C47D5BAD}"/>
              </a:ext>
            </a:extLst>
          </p:cNvPr>
          <p:cNvSpPr>
            <a:spLocks noGrp="1"/>
          </p:cNvSpPr>
          <p:nvPr/>
        </p:nvSpPr>
        <p:spPr>
          <a:xfrm rot="2402375">
            <a:off x="1013473" y="3336132"/>
            <a:ext cx="4030955" cy="21431"/>
          </a:xfrm>
          <a:prstGeom prst="rect">
            <a:avLst/>
          </a:prstGeom>
          <a:solidFill>
            <a:srgbClr val="D9D1C8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web-1-5">
            <a:extLst>
              <a:ext uri="{FF2B5EF4-FFF2-40B4-BE49-F238E27FC236}">
                <a16:creationId xmlns:a16="http://schemas.microsoft.com/office/drawing/2014/main" id="{D0E0331D-6A4B-4B4E-AAAA-FF593EBD91B3}"/>
              </a:ext>
            </a:extLst>
          </p:cNvPr>
          <p:cNvSpPr>
            <a:spLocks noGrp="1"/>
          </p:cNvSpPr>
          <p:nvPr/>
        </p:nvSpPr>
        <p:spPr>
          <a:xfrm rot="5307468">
            <a:off x="581880" y="2968229"/>
            <a:ext cx="1858048" cy="21431"/>
          </a:xfrm>
          <a:prstGeom prst="rect">
            <a:avLst/>
          </a:prstGeom>
          <a:solidFill>
            <a:srgbClr val="E8B08D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web-2-3">
            <a:extLst>
              <a:ext uri="{FF2B5EF4-FFF2-40B4-BE49-F238E27FC236}">
                <a16:creationId xmlns:a16="http://schemas.microsoft.com/office/drawing/2014/main" id="{DC870889-EEF9-48F3-B9AB-B1678B658E01}"/>
              </a:ext>
            </a:extLst>
          </p:cNvPr>
          <p:cNvSpPr>
            <a:spLocks noGrp="1"/>
          </p:cNvSpPr>
          <p:nvPr/>
        </p:nvSpPr>
        <p:spPr>
          <a:xfrm rot="5476382">
            <a:off x="6772038" y="2932510"/>
            <a:ext cx="1929289" cy="21431"/>
          </a:xfrm>
          <a:prstGeom prst="rect">
            <a:avLst/>
          </a:prstGeom>
          <a:solidFill>
            <a:srgbClr val="D9D1C8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web-2-4">
            <a:extLst>
              <a:ext uri="{FF2B5EF4-FFF2-40B4-BE49-F238E27FC236}">
                <a16:creationId xmlns:a16="http://schemas.microsoft.com/office/drawing/2014/main" id="{16BAA75E-1935-4E3F-90B0-79F0EF0E1CD3}"/>
              </a:ext>
            </a:extLst>
          </p:cNvPr>
          <p:cNvSpPr>
            <a:spLocks noGrp="1"/>
          </p:cNvSpPr>
          <p:nvPr/>
        </p:nvSpPr>
        <p:spPr>
          <a:xfrm rot="8405609">
            <a:off x="4088311" y="3300413"/>
            <a:ext cx="4153493" cy="21431"/>
          </a:xfrm>
          <a:prstGeom prst="rect">
            <a:avLst/>
          </a:prstGeom>
          <a:solidFill>
            <a:srgbClr val="E8B08D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web-2-5">
            <a:extLst>
              <a:ext uri="{FF2B5EF4-FFF2-40B4-BE49-F238E27FC236}">
                <a16:creationId xmlns:a16="http://schemas.microsoft.com/office/drawing/2014/main" id="{1C41B4D4-A8CA-41E7-AC2C-473A46DDBF6F}"/>
              </a:ext>
            </a:extLst>
          </p:cNvPr>
          <p:cNvSpPr>
            <a:spLocks noGrp="1"/>
          </p:cNvSpPr>
          <p:nvPr/>
        </p:nvSpPr>
        <p:spPr>
          <a:xfrm rot="9766630">
            <a:off x="1389857" y="2932510"/>
            <a:ext cx="6514305" cy="21431"/>
          </a:xfrm>
          <a:prstGeom prst="rect">
            <a:avLst/>
          </a:prstGeom>
          <a:solidFill>
            <a:srgbClr val="D9D1C8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web-3-4">
            <a:extLst>
              <a:ext uri="{FF2B5EF4-FFF2-40B4-BE49-F238E27FC236}">
                <a16:creationId xmlns:a16="http://schemas.microsoft.com/office/drawing/2014/main" id="{A6451953-9C58-4A30-9E80-80C14D1C5E08}"/>
              </a:ext>
            </a:extLst>
          </p:cNvPr>
          <p:cNvSpPr>
            <a:spLocks noGrp="1"/>
          </p:cNvSpPr>
          <p:nvPr/>
        </p:nvSpPr>
        <p:spPr>
          <a:xfrm rot="10009489">
            <a:off x="4529514" y="4264819"/>
            <a:ext cx="3228224" cy="21431"/>
          </a:xfrm>
          <a:prstGeom prst="rect">
            <a:avLst/>
          </a:prstGeom>
          <a:solidFill>
            <a:srgbClr val="D9D1C8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web-3-5">
            <a:extLst>
              <a:ext uri="{FF2B5EF4-FFF2-40B4-BE49-F238E27FC236}">
                <a16:creationId xmlns:a16="http://schemas.microsoft.com/office/drawing/2014/main" id="{251CA433-725D-4D8B-8D40-ED2A5C4F08A0}"/>
              </a:ext>
            </a:extLst>
          </p:cNvPr>
          <p:cNvSpPr>
            <a:spLocks noGrp="1"/>
          </p:cNvSpPr>
          <p:nvPr/>
        </p:nvSpPr>
        <p:spPr>
          <a:xfrm rot="10800000">
            <a:off x="1535907" y="3896917"/>
            <a:ext cx="6179344" cy="21431"/>
          </a:xfrm>
          <a:prstGeom prst="rect">
            <a:avLst/>
          </a:prstGeom>
          <a:solidFill>
            <a:srgbClr val="E8B08D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web-4-5">
            <a:extLst>
              <a:ext uri="{FF2B5EF4-FFF2-40B4-BE49-F238E27FC236}">
                <a16:creationId xmlns:a16="http://schemas.microsoft.com/office/drawing/2014/main" id="{0A57D966-45CE-4521-9470-B7E71274726C}"/>
              </a:ext>
            </a:extLst>
          </p:cNvPr>
          <p:cNvSpPr>
            <a:spLocks noGrp="1"/>
          </p:cNvSpPr>
          <p:nvPr/>
        </p:nvSpPr>
        <p:spPr>
          <a:xfrm rot="-9982612">
            <a:off x="1491961" y="4264819"/>
            <a:ext cx="3123984" cy="21431"/>
          </a:xfrm>
          <a:prstGeom prst="rect">
            <a:avLst/>
          </a:prstGeom>
          <a:solidFill>
            <a:srgbClr val="D9D1C8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member-thread-1">
            <a:extLst>
              <a:ext uri="{FF2B5EF4-FFF2-40B4-BE49-F238E27FC236}">
                <a16:creationId xmlns:a16="http://schemas.microsoft.com/office/drawing/2014/main" id="{96B8A6C8-57D6-45F3-85B5-AE562B23F489}"/>
              </a:ext>
            </a:extLst>
          </p:cNvPr>
          <p:cNvSpPr>
            <a:spLocks noGrp="1"/>
          </p:cNvSpPr>
          <p:nvPr/>
        </p:nvSpPr>
        <p:spPr>
          <a:xfrm rot="-9601653">
            <a:off x="1387158" y="2589610"/>
            <a:ext cx="3283585" cy="42863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member-thread-2">
            <a:extLst>
              <a:ext uri="{FF2B5EF4-FFF2-40B4-BE49-F238E27FC236}">
                <a16:creationId xmlns:a16="http://schemas.microsoft.com/office/drawing/2014/main" id="{01B7B568-B00F-4FB5-91E1-DA488CF2527D}"/>
              </a:ext>
            </a:extLst>
          </p:cNvPr>
          <p:cNvSpPr>
            <a:spLocks noGrp="1"/>
          </p:cNvSpPr>
          <p:nvPr/>
        </p:nvSpPr>
        <p:spPr>
          <a:xfrm rot="-1231673">
            <a:off x="4463986" y="2553891"/>
            <a:ext cx="3402143" cy="42863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member-thread-3">
            <a:extLst>
              <a:ext uri="{FF2B5EF4-FFF2-40B4-BE49-F238E27FC236}">
                <a16:creationId xmlns:a16="http://schemas.microsoft.com/office/drawing/2014/main" id="{6AB1A229-9103-4892-843E-6A2D02854899}"/>
              </a:ext>
            </a:extLst>
          </p:cNvPr>
          <p:cNvSpPr>
            <a:spLocks noGrp="1"/>
          </p:cNvSpPr>
          <p:nvPr/>
        </p:nvSpPr>
        <p:spPr>
          <a:xfrm rot="790511">
            <a:off x="4529514" y="3518297"/>
            <a:ext cx="3228224" cy="42863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member-thread-4">
            <a:extLst>
              <a:ext uri="{FF2B5EF4-FFF2-40B4-BE49-F238E27FC236}">
                <a16:creationId xmlns:a16="http://schemas.microsoft.com/office/drawing/2014/main" id="{CBEE49F8-C595-4CEA-8350-BBC9A4C2A619}"/>
              </a:ext>
            </a:extLst>
          </p:cNvPr>
          <p:cNvSpPr>
            <a:spLocks noGrp="1"/>
          </p:cNvSpPr>
          <p:nvPr/>
        </p:nvSpPr>
        <p:spPr>
          <a:xfrm rot="5400000">
            <a:off x="3836194" y="3886200"/>
            <a:ext cx="1471613" cy="42863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member-thread-5">
            <a:extLst>
              <a:ext uri="{FF2B5EF4-FFF2-40B4-BE49-F238E27FC236}">
                <a16:creationId xmlns:a16="http://schemas.microsoft.com/office/drawing/2014/main" id="{6B3BD216-F723-4EA0-A780-1BA7C9E13855}"/>
              </a:ext>
            </a:extLst>
          </p:cNvPr>
          <p:cNvSpPr>
            <a:spLocks noGrp="1"/>
          </p:cNvSpPr>
          <p:nvPr/>
        </p:nvSpPr>
        <p:spPr>
          <a:xfrm rot="9982612">
            <a:off x="1491961" y="3518297"/>
            <a:ext cx="3123984" cy="42863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member-block">
            <a:extLst>
              <a:ext uri="{FF2B5EF4-FFF2-40B4-BE49-F238E27FC236}">
                <a16:creationId xmlns:a16="http://schemas.microsoft.com/office/drawing/2014/main" id="{00FEA363-BD03-4661-908D-DBB8F9BFEE10}"/>
              </a:ext>
            </a:extLst>
          </p:cNvPr>
          <p:cNvSpPr>
            <a:spLocks noGrp="1"/>
          </p:cNvSpPr>
          <p:nvPr/>
        </p:nvSpPr>
        <p:spPr>
          <a:xfrm>
            <a:off x="3571875" y="2728913"/>
            <a:ext cx="2000250" cy="885825"/>
          </a:xfrm>
          <a:prstGeom prst="rect">
            <a:avLst/>
          </a:prstGeom>
          <a:solidFill>
            <a:srgbClr val="141516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member">
            <a:extLst>
              <a:ext uri="{FF2B5EF4-FFF2-40B4-BE49-F238E27FC236}">
                <a16:creationId xmlns:a16="http://schemas.microsoft.com/office/drawing/2014/main" id="{E59F1C90-F0BD-44E1-BEB4-C7844F82248D}"/>
              </a:ext>
            </a:extLst>
          </p:cNvPr>
          <p:cNvSpPr>
            <a:spLocks noGrp="1"/>
          </p:cNvSpPr>
          <p:nvPr/>
        </p:nvSpPr>
        <p:spPr>
          <a:xfrm>
            <a:off x="3729038" y="2957513"/>
            <a:ext cx="1685925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85859" lnSpcReduction="10000"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495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3713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MEMBER</a:t>
            </a:r>
          </a:p>
        </p:txBody>
      </p:sp>
      <p:sp>
        <p:nvSpPr>
          <p:cNvPr id="20" name="node-bg-1">
            <a:extLst>
              <a:ext uri="{FF2B5EF4-FFF2-40B4-BE49-F238E27FC236}">
                <a16:creationId xmlns:a16="http://schemas.microsoft.com/office/drawing/2014/main" id="{CAE6C2FF-A913-480A-928F-4E80CE212928}"/>
              </a:ext>
            </a:extLst>
          </p:cNvPr>
          <p:cNvSpPr>
            <a:spLocks noGrp="1"/>
          </p:cNvSpPr>
          <p:nvPr/>
        </p:nvSpPr>
        <p:spPr>
          <a:xfrm>
            <a:off x="514350" y="1800225"/>
            <a:ext cx="1943100" cy="500063"/>
          </a:xfrm>
          <a:prstGeom prst="rect">
            <a:avLst/>
          </a:prstGeom>
          <a:solidFill>
            <a:srgbClr val="FFFDF8"/>
          </a:solidFill>
          <a:ln w="19050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node-text-1">
            <a:extLst>
              <a:ext uri="{FF2B5EF4-FFF2-40B4-BE49-F238E27FC236}">
                <a16:creationId xmlns:a16="http://schemas.microsoft.com/office/drawing/2014/main" id="{98283029-C814-4E48-9E6A-62F9E25AD3C7}"/>
              </a:ext>
            </a:extLst>
          </p:cNvPr>
          <p:cNvSpPr>
            <a:spLocks noGrp="1"/>
          </p:cNvSpPr>
          <p:nvPr/>
        </p:nvSpPr>
        <p:spPr>
          <a:xfrm>
            <a:off x="600075" y="1900238"/>
            <a:ext cx="1771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8409" lnSpcReduction="10000"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330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2475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WORKOUT</a:t>
            </a:r>
          </a:p>
        </p:txBody>
      </p:sp>
      <p:sp>
        <p:nvSpPr>
          <p:cNvPr id="22" name="node-bg-2">
            <a:extLst>
              <a:ext uri="{FF2B5EF4-FFF2-40B4-BE49-F238E27FC236}">
                <a16:creationId xmlns:a16="http://schemas.microsoft.com/office/drawing/2014/main" id="{253E650B-3A09-4C55-B335-76606A9B728C}"/>
              </a:ext>
            </a:extLst>
          </p:cNvPr>
          <p:cNvSpPr>
            <a:spLocks noGrp="1"/>
          </p:cNvSpPr>
          <p:nvPr/>
        </p:nvSpPr>
        <p:spPr>
          <a:xfrm>
            <a:off x="6686550" y="1728787"/>
            <a:ext cx="2143125" cy="500063"/>
          </a:xfrm>
          <a:prstGeom prst="rect">
            <a:avLst/>
          </a:prstGeom>
          <a:solidFill>
            <a:srgbClr val="FFFDF8"/>
          </a:solidFill>
          <a:ln w="19050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node-text-2">
            <a:extLst>
              <a:ext uri="{FF2B5EF4-FFF2-40B4-BE49-F238E27FC236}">
                <a16:creationId xmlns:a16="http://schemas.microsoft.com/office/drawing/2014/main" id="{DD5035AC-8023-4FBE-9D0A-6B4140DE81C0}"/>
              </a:ext>
            </a:extLst>
          </p:cNvPr>
          <p:cNvSpPr>
            <a:spLocks noGrp="1"/>
          </p:cNvSpPr>
          <p:nvPr/>
        </p:nvSpPr>
        <p:spPr>
          <a:xfrm>
            <a:off x="6772275" y="1828800"/>
            <a:ext cx="19716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285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2138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WORKOUT FRIENDS</a:t>
            </a:r>
          </a:p>
        </p:txBody>
      </p:sp>
      <p:sp>
        <p:nvSpPr>
          <p:cNvPr id="24" name="node-bg-3">
            <a:extLst>
              <a:ext uri="{FF2B5EF4-FFF2-40B4-BE49-F238E27FC236}">
                <a16:creationId xmlns:a16="http://schemas.microsoft.com/office/drawing/2014/main" id="{6A1372DE-3886-4509-9177-BC24BB90FF6B}"/>
              </a:ext>
            </a:extLst>
          </p:cNvPr>
          <p:cNvSpPr>
            <a:spLocks noGrp="1"/>
          </p:cNvSpPr>
          <p:nvPr/>
        </p:nvSpPr>
        <p:spPr>
          <a:xfrm>
            <a:off x="6600825" y="3657600"/>
            <a:ext cx="2228850" cy="500063"/>
          </a:xfrm>
          <a:prstGeom prst="rect">
            <a:avLst/>
          </a:prstGeom>
          <a:solidFill>
            <a:srgbClr val="FFFDF8"/>
          </a:solidFill>
          <a:ln w="19050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node-text-3">
            <a:extLst>
              <a:ext uri="{FF2B5EF4-FFF2-40B4-BE49-F238E27FC236}">
                <a16:creationId xmlns:a16="http://schemas.microsoft.com/office/drawing/2014/main" id="{BEFAF110-D8D6-40C3-A32C-F730863DC5A8}"/>
              </a:ext>
            </a:extLst>
          </p:cNvPr>
          <p:cNvSpPr>
            <a:spLocks noGrp="1"/>
          </p:cNvSpPr>
          <p:nvPr/>
        </p:nvSpPr>
        <p:spPr>
          <a:xfrm>
            <a:off x="6686550" y="3757613"/>
            <a:ext cx="2057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285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2138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INSTRUCTOR TEAM</a:t>
            </a:r>
          </a:p>
        </p:txBody>
      </p:sp>
      <p:sp>
        <p:nvSpPr>
          <p:cNvPr id="26" name="node-bg-4">
            <a:extLst>
              <a:ext uri="{FF2B5EF4-FFF2-40B4-BE49-F238E27FC236}">
                <a16:creationId xmlns:a16="http://schemas.microsoft.com/office/drawing/2014/main" id="{7B72BFF4-6F15-4120-AE40-AB78FFFAC3E8}"/>
              </a:ext>
            </a:extLst>
          </p:cNvPr>
          <p:cNvSpPr>
            <a:spLocks noGrp="1"/>
          </p:cNvSpPr>
          <p:nvPr/>
        </p:nvSpPr>
        <p:spPr>
          <a:xfrm>
            <a:off x="3714750" y="4414838"/>
            <a:ext cx="1714500" cy="457200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node-text-4">
            <a:extLst>
              <a:ext uri="{FF2B5EF4-FFF2-40B4-BE49-F238E27FC236}">
                <a16:creationId xmlns:a16="http://schemas.microsoft.com/office/drawing/2014/main" id="{91198257-A993-47FD-90BC-D4364AA589FA}"/>
              </a:ext>
            </a:extLst>
          </p:cNvPr>
          <p:cNvSpPr>
            <a:spLocks noGrp="1"/>
          </p:cNvSpPr>
          <p:nvPr/>
        </p:nvSpPr>
        <p:spPr>
          <a:xfrm>
            <a:off x="3800475" y="4514850"/>
            <a:ext cx="1543050" cy="3000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87045" lnSpcReduction="20000"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330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2475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YMCA</a:t>
            </a:r>
          </a:p>
        </p:txBody>
      </p:sp>
      <p:sp>
        <p:nvSpPr>
          <p:cNvPr id="28" name="node-bg-5">
            <a:extLst>
              <a:ext uri="{FF2B5EF4-FFF2-40B4-BE49-F238E27FC236}">
                <a16:creationId xmlns:a16="http://schemas.microsoft.com/office/drawing/2014/main" id="{0F04A4F9-E16C-435A-B40B-BFD7D1DB600B}"/>
              </a:ext>
            </a:extLst>
          </p:cNvPr>
          <p:cNvSpPr>
            <a:spLocks noGrp="1"/>
          </p:cNvSpPr>
          <p:nvPr/>
        </p:nvSpPr>
        <p:spPr>
          <a:xfrm>
            <a:off x="528637" y="3657600"/>
            <a:ext cx="2014538" cy="500063"/>
          </a:xfrm>
          <a:prstGeom prst="rect">
            <a:avLst/>
          </a:prstGeom>
          <a:solidFill>
            <a:srgbClr val="FFFDF8"/>
          </a:solidFill>
          <a:ln w="19050">
            <a:solidFill>
              <a:srgbClr val="D8D2CA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node-text-5">
            <a:extLst>
              <a:ext uri="{FF2B5EF4-FFF2-40B4-BE49-F238E27FC236}">
                <a16:creationId xmlns:a16="http://schemas.microsoft.com/office/drawing/2014/main" id="{DD41C1B2-B8B5-43D8-9905-07D6262D3B85}"/>
              </a:ext>
            </a:extLst>
          </p:cNvPr>
          <p:cNvSpPr>
            <a:spLocks noGrp="1"/>
          </p:cNvSpPr>
          <p:nvPr/>
        </p:nvSpPr>
        <p:spPr>
          <a:xfrm>
            <a:off x="614362" y="3757613"/>
            <a:ext cx="184308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8409" lnSpcReduction="10000"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3300">
                <a:solidFill>
                  <a:srgbClr val="141516"/>
                </a:solidFill>
                <a:latin typeface="Bebas Neue"/>
                <a:ea typeface="Bebas Neue"/>
                <a:cs typeface="Bebas Neue"/>
              </a:defRPr>
            </a:pPr>
            <a:r>
              <a:rPr sz="2475">
                <a:solidFill>
                  <a:srgbClr val="141516"/>
                </a:solidFill>
                <a:latin typeface="Bebas Neue"/>
                <a:ea typeface="Bebas Neue"/>
                <a:cs typeface="Bebas Neue"/>
              </a:rPr>
              <a:t>INSTRUCTOR</a:t>
            </a:r>
          </a:p>
        </p:txBody>
      </p:sp>
    </p:spTree>
    <p:extLst>
      <p:ext uri="{BB962C8B-B14F-4D97-AF65-F5344CB8AC3E}">
        <p14:creationId xmlns:p14="http://schemas.microsoft.com/office/powerpoint/2010/main" val="17866362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l="13793" t="11639" b="1562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op-band">
            <a:extLst>
              <a:ext uri="{FF2B5EF4-FFF2-40B4-BE49-F238E27FC236}">
                <a16:creationId xmlns:a16="http://schemas.microsoft.com/office/drawing/2014/main" id="{A0D4907A-24E2-417B-A890-AED4794DE4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571625"/>
          </a:xfrm>
          <a:prstGeom prst="rect">
            <a:avLst/>
          </a:prstGeom>
          <a:solidFill>
            <a:srgbClr val="0D0E0F">
              <a:alpha val="51000"/>
            </a:srgbClr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everybody">
            <a:extLst>
              <a:ext uri="{FF2B5EF4-FFF2-40B4-BE49-F238E27FC236}">
                <a16:creationId xmlns:a16="http://schemas.microsoft.com/office/drawing/2014/main" id="{15605027-E741-465A-BBC3-4544F09C9B66}"/>
              </a:ext>
            </a:extLst>
          </p:cNvPr>
          <p:cNvSpPr>
            <a:spLocks noGrp="1"/>
          </p:cNvSpPr>
          <p:nvPr/>
        </p:nvSpPr>
        <p:spPr>
          <a:xfrm>
            <a:off x="414338" y="300037"/>
            <a:ext cx="5286375" cy="9286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1808"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885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6638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EVERYBODY</a:t>
            </a:r>
          </a:p>
        </p:txBody>
      </p:sp>
      <p:sp>
        <p:nvSpPr>
          <p:cNvPr id="5" name="wins">
            <a:extLst>
              <a:ext uri="{FF2B5EF4-FFF2-40B4-BE49-F238E27FC236}">
                <a16:creationId xmlns:a16="http://schemas.microsoft.com/office/drawing/2014/main" id="{DFD3142F-6B4C-40FC-8A7C-7F7ABB9156C7}"/>
              </a:ext>
            </a:extLst>
          </p:cNvPr>
          <p:cNvSpPr>
            <a:spLocks noGrp="1"/>
          </p:cNvSpPr>
          <p:nvPr/>
        </p:nvSpPr>
        <p:spPr>
          <a:xfrm>
            <a:off x="6000750" y="242887"/>
            <a:ext cx="2714625" cy="10715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6786" lnSpcReduction="10000"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1050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7875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WINS</a:t>
            </a:r>
          </a:p>
        </p:txBody>
      </p:sp>
      <p:sp>
        <p:nvSpPr>
          <p:cNvPr id="6" name="role-band">
            <a:extLst>
              <a:ext uri="{FF2B5EF4-FFF2-40B4-BE49-F238E27FC236}">
                <a16:creationId xmlns:a16="http://schemas.microsoft.com/office/drawing/2014/main" id="{9D26A5F7-270D-4EF2-A1D1-07398CB10643}"/>
              </a:ext>
            </a:extLst>
          </p:cNvPr>
          <p:cNvSpPr>
            <a:spLocks noGrp="1"/>
          </p:cNvSpPr>
          <p:nvPr/>
        </p:nvSpPr>
        <p:spPr>
          <a:xfrm>
            <a:off x="0" y="4086225"/>
            <a:ext cx="9144000" cy="1057275"/>
          </a:xfrm>
          <a:prstGeom prst="rect">
            <a:avLst/>
          </a:prstGeom>
          <a:solidFill>
            <a:srgbClr val="0D0E0F">
              <a:alpha val="51000"/>
            </a:srgbClr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participant-role">
            <a:extLst>
              <a:ext uri="{FF2B5EF4-FFF2-40B4-BE49-F238E27FC236}">
                <a16:creationId xmlns:a16="http://schemas.microsoft.com/office/drawing/2014/main" id="{5D7D0735-11C5-4352-8787-99B9B39FA457}"/>
              </a:ext>
            </a:extLst>
          </p:cNvPr>
          <p:cNvSpPr>
            <a:spLocks noGrp="1"/>
          </p:cNvSpPr>
          <p:nvPr/>
        </p:nvSpPr>
        <p:spPr>
          <a:xfrm>
            <a:off x="314325" y="4357687"/>
            <a:ext cx="1743075" cy="4143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375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2531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PARTICIPANT</a:t>
            </a:r>
          </a:p>
        </p:txBody>
      </p:sp>
      <p:sp>
        <p:nvSpPr>
          <p:cNvPr id="8" name="instructor-role">
            <a:extLst>
              <a:ext uri="{FF2B5EF4-FFF2-40B4-BE49-F238E27FC236}">
                <a16:creationId xmlns:a16="http://schemas.microsoft.com/office/drawing/2014/main" id="{BD9164CE-BD79-482B-909B-BC2A4747EFA3}"/>
              </a:ext>
            </a:extLst>
          </p:cNvPr>
          <p:cNvSpPr>
            <a:spLocks noGrp="1"/>
          </p:cNvSpPr>
          <p:nvPr/>
        </p:nvSpPr>
        <p:spPr>
          <a:xfrm>
            <a:off x="2428875" y="4357687"/>
            <a:ext cx="1571625" cy="4143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3375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2531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INSTRUCTOR</a:t>
            </a:r>
          </a:p>
        </p:txBody>
      </p:sp>
      <p:sp>
        <p:nvSpPr>
          <p:cNvPr id="9" name="director-role">
            <a:extLst>
              <a:ext uri="{FF2B5EF4-FFF2-40B4-BE49-F238E27FC236}">
                <a16:creationId xmlns:a16="http://schemas.microsoft.com/office/drawing/2014/main" id="{99AB60ED-1856-4AA5-A3D5-85624D2327FF}"/>
              </a:ext>
            </a:extLst>
          </p:cNvPr>
          <p:cNvSpPr>
            <a:spLocks noGrp="1"/>
          </p:cNvSpPr>
          <p:nvPr/>
        </p:nvSpPr>
        <p:spPr>
          <a:xfrm>
            <a:off x="4371975" y="4357687"/>
            <a:ext cx="2728913" cy="4143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315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2363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GROUP FITNESS DIRECTOR</a:t>
            </a:r>
          </a:p>
        </p:txBody>
      </p:sp>
      <p:sp>
        <p:nvSpPr>
          <p:cNvPr id="10" name="ymca-role">
            <a:extLst>
              <a:ext uri="{FF2B5EF4-FFF2-40B4-BE49-F238E27FC236}">
                <a16:creationId xmlns:a16="http://schemas.microsoft.com/office/drawing/2014/main" id="{7BCC0074-FB0A-4827-B727-D95926B92930}"/>
              </a:ext>
            </a:extLst>
          </p:cNvPr>
          <p:cNvSpPr>
            <a:spLocks noGrp="1"/>
          </p:cNvSpPr>
          <p:nvPr/>
        </p:nvSpPr>
        <p:spPr>
          <a:xfrm>
            <a:off x="7643812" y="4357687"/>
            <a:ext cx="1071563" cy="4143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3375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2531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YMCA</a:t>
            </a:r>
          </a:p>
        </p:txBody>
      </p:sp>
      <p:sp>
        <p:nvSpPr>
          <p:cNvPr id="11" name="role-line">
            <a:extLst>
              <a:ext uri="{FF2B5EF4-FFF2-40B4-BE49-F238E27FC236}">
                <a16:creationId xmlns:a16="http://schemas.microsoft.com/office/drawing/2014/main" id="{58FF5531-C775-41ED-9B39-A0EFD1ABD46A}"/>
              </a:ext>
            </a:extLst>
          </p:cNvPr>
          <p:cNvSpPr>
            <a:spLocks noGrp="1"/>
          </p:cNvSpPr>
          <p:nvPr/>
        </p:nvSpPr>
        <p:spPr>
          <a:xfrm>
            <a:off x="442913" y="4214813"/>
            <a:ext cx="8258175" cy="0"/>
          </a:xfrm>
          <a:prstGeom prst="line">
            <a:avLst/>
          </a:prstGeom>
          <a:noFill/>
          <a:ln w="57150">
            <a:solidFill>
              <a:srgbClr val="F36C21"/>
            </a:solidFill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8206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74317-0462-4D7A-E748-1AFCE3C9E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8545EFB-D40D-1576-2382-753DD1B089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2" y="2678"/>
            <a:ext cx="9134472" cy="513814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5C394B9-63AF-D0DC-778F-0B57590EC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00" y="289083"/>
            <a:ext cx="7484374" cy="625317"/>
          </a:xfrm>
        </p:spPr>
        <p:txBody>
          <a:bodyPr/>
          <a:lstStyle/>
          <a:p>
            <a:r>
              <a:rPr lang="en-US" sz="30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Connection in action</a:t>
            </a:r>
            <a:endParaRPr lang="en-US" sz="200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9F9BB8D-CAE0-19B0-134E-6272E4785E03}"/>
              </a:ext>
            </a:extLst>
          </p:cNvPr>
          <p:cNvSpPr/>
          <p:nvPr/>
        </p:nvSpPr>
        <p:spPr bwMode="auto">
          <a:xfrm>
            <a:off x="3269522" y="1003527"/>
            <a:ext cx="1993231" cy="221381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 cap="flat" cmpd="sng" algn="ctr">
            <a:solidFill>
              <a:srgbClr val="DD58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1pPr>
            <a:lvl2pPr marL="342839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2pPr>
            <a:lvl3pPr marL="685681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3pPr>
            <a:lvl4pPr marL="1028522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4pPr>
            <a:lvl5pPr marL="1371362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5pPr>
            <a:lvl6pPr marL="1714205" algn="l" defTabSz="342839" rtl="0" eaLnBrk="1" latinLnBrk="0" hangingPunct="1"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6pPr>
            <a:lvl7pPr marL="2057042" algn="l" defTabSz="342839" rtl="0" eaLnBrk="1" latinLnBrk="0" hangingPunct="1"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7pPr>
            <a:lvl8pPr marL="2399880" algn="l" defTabSz="342839" rtl="0" eaLnBrk="1" latinLnBrk="0" hangingPunct="1"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8pPr>
            <a:lvl9pPr marL="2742719" algn="l" defTabSz="342839" rtl="0" eaLnBrk="1" latinLnBrk="0" hangingPunct="1">
              <a:defRPr sz="1800" kern="1200">
                <a:solidFill>
                  <a:schemeClr val="tx1"/>
                </a:solidFill>
                <a:latin typeface="Verdana" pitchFamily="80" charset="0"/>
                <a:ea typeface="ＭＳ Ｐゴシック" pitchFamily="80" charset="-128"/>
                <a:cs typeface="ＭＳ Ｐゴシック" pitchFamily="80" charset="-128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6D26942-4D5B-A76F-AA3C-209B02609EE8}"/>
              </a:ext>
            </a:extLst>
          </p:cNvPr>
          <p:cNvSpPr/>
          <p:nvPr/>
        </p:nvSpPr>
        <p:spPr bwMode="auto">
          <a:xfrm>
            <a:off x="2690184" y="3306465"/>
            <a:ext cx="3151909" cy="922635"/>
          </a:xfrm>
          <a:prstGeom prst="roundRect">
            <a:avLst/>
          </a:prstGeom>
          <a:ln>
            <a:solidFill>
              <a:srgbClr val="DD5828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>
                <a:solidFill>
                  <a:srgbClr val="DD5828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Gael </a:t>
            </a:r>
            <a:r>
              <a:rPr lang="en-US" sz="1600" b="1" err="1">
                <a:solidFill>
                  <a:srgbClr val="DD5828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Gebow</a:t>
            </a:r>
            <a:endParaRPr lang="en-US" sz="1600" b="1">
              <a:solidFill>
                <a:srgbClr val="DD5828"/>
              </a:solidFill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>
                <a:solidFill>
                  <a:srgbClr val="DD5828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Association VP, Membership, Healthy Living, &amp; Family Advancement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>
                <a:solidFill>
                  <a:srgbClr val="DD5828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rPr>
              <a:t>YMCA of Snohomish County</a:t>
            </a:r>
            <a:endParaRPr kumimoji="0" lang="en-US" sz="1200" i="0" u="none" strike="noStrike" cap="none" normalizeH="0" baseline="0">
              <a:ln>
                <a:noFill/>
              </a:ln>
              <a:solidFill>
                <a:srgbClr val="DD5828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0190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A04AC-DE17-C4A3-5CFC-F5CBEE96B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4BF7B8-BA4E-B8CF-A09A-20D837E0CE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28" y="0"/>
            <a:ext cx="9134472" cy="5138141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3F974DF-90A6-70E4-F025-BE5CF1EE9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52" y="119821"/>
            <a:ext cx="8366760" cy="1064902"/>
          </a:xfrm>
        </p:spPr>
        <p:txBody>
          <a:bodyPr/>
          <a:lstStyle/>
          <a:p>
            <a:r>
              <a:rPr lang="en-US" sz="3000">
                <a:solidFill>
                  <a:schemeClr val="accent1"/>
                </a:solidFill>
              </a:rPr>
              <a:t>Creating connection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905611-ED8D-DA15-CF67-117D63FB5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614" y="652272"/>
            <a:ext cx="6496772" cy="36554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492578-119A-6CC9-8C8A-7182CD80A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3957" y="1247274"/>
            <a:ext cx="3720021" cy="279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17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idden-group">
            <a:extLst>
              <a:ext uri="{FF2B5EF4-FFF2-40B4-BE49-F238E27FC236}">
                <a16:creationId xmlns:a16="http://schemas.microsoft.com/office/drawing/2014/main" id="{B4B11CD8-E701-411A-8154-329F1A984E3E}"/>
              </a:ext>
            </a:extLst>
          </p:cNvPr>
          <p:cNvSpPr>
            <a:spLocks noGrp="1"/>
          </p:cNvSpPr>
          <p:nvPr/>
        </p:nvSpPr>
        <p:spPr>
          <a:xfrm>
            <a:off x="5657850" y="3686175"/>
            <a:ext cx="3214688" cy="1457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2391" lnSpcReduction="10000"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  <a:defRPr sz="13800">
                <a:solidFill>
                  <a:srgbClr val="151515"/>
                </a:solidFill>
                <a:latin typeface="Bebas Neue"/>
                <a:ea typeface="Bebas Neue"/>
                <a:cs typeface="Bebas Neue"/>
              </a:defRPr>
            </a:pPr>
            <a:r>
              <a:rPr sz="10350">
                <a:solidFill>
                  <a:prstClr val="black">
                    <a:lumMod val="85000"/>
                    <a:lumOff val="15000"/>
                  </a:prstClr>
                </a:solidFill>
                <a:latin typeface="Bebas Neue"/>
                <a:ea typeface="Bebas Neue"/>
                <a:cs typeface="Bebas Neue"/>
              </a:rPr>
              <a:t>GROUP</a:t>
            </a:r>
          </a:p>
        </p:txBody>
      </p:sp>
      <p:sp>
        <p:nvSpPr>
          <p:cNvPr id="2" name="opening-bar">
            <a:extLst>
              <a:ext uri="{FF2B5EF4-FFF2-40B4-BE49-F238E27FC236}">
                <a16:creationId xmlns:a16="http://schemas.microsoft.com/office/drawing/2014/main" id="{E944909A-6AEE-4E1C-A330-E9F6FC6A2309}"/>
              </a:ext>
            </a:extLst>
          </p:cNvPr>
          <p:cNvSpPr>
            <a:spLocks noGrp="1"/>
          </p:cNvSpPr>
          <p:nvPr/>
        </p:nvSpPr>
        <p:spPr>
          <a:xfrm>
            <a:off x="500063" y="557212"/>
            <a:ext cx="57150" cy="2043113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line-1">
            <a:extLst>
              <a:ext uri="{FF2B5EF4-FFF2-40B4-BE49-F238E27FC236}">
                <a16:creationId xmlns:a16="http://schemas.microsoft.com/office/drawing/2014/main" id="{0EE14F88-D0DC-435D-B0F1-E02D710CCC17}"/>
              </a:ext>
            </a:extLst>
          </p:cNvPr>
          <p:cNvSpPr>
            <a:spLocks noGrp="1"/>
          </p:cNvSpPr>
          <p:nvPr/>
        </p:nvSpPr>
        <p:spPr>
          <a:xfrm>
            <a:off x="742950" y="642937"/>
            <a:ext cx="6715125" cy="9001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0517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87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6525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HIDING IN</a:t>
            </a:r>
          </a:p>
        </p:txBody>
      </p:sp>
      <p:sp>
        <p:nvSpPr>
          <p:cNvPr id="4" name="line-2">
            <a:extLst>
              <a:ext uri="{FF2B5EF4-FFF2-40B4-BE49-F238E27FC236}">
                <a16:creationId xmlns:a16="http://schemas.microsoft.com/office/drawing/2014/main" id="{57516089-A69B-4EC5-B29A-3C5772D62341}"/>
              </a:ext>
            </a:extLst>
          </p:cNvPr>
          <p:cNvSpPr>
            <a:spLocks noGrp="1"/>
          </p:cNvSpPr>
          <p:nvPr/>
        </p:nvSpPr>
        <p:spPr>
          <a:xfrm>
            <a:off x="700087" y="1464469"/>
            <a:ext cx="7643813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2105"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1140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8550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PLAIN SIGHT</a:t>
            </a:r>
          </a:p>
        </p:txBody>
      </p:sp>
      <p:sp>
        <p:nvSpPr>
          <p:cNvPr id="5" name="statement-rule">
            <a:extLst>
              <a:ext uri="{FF2B5EF4-FFF2-40B4-BE49-F238E27FC236}">
                <a16:creationId xmlns:a16="http://schemas.microsoft.com/office/drawing/2014/main" id="{A07ACBB2-8577-493F-833B-85B1C8BBCCB1}"/>
              </a:ext>
            </a:extLst>
          </p:cNvPr>
          <p:cNvSpPr>
            <a:spLocks noGrp="1"/>
          </p:cNvSpPr>
          <p:nvPr/>
        </p:nvSpPr>
        <p:spPr>
          <a:xfrm>
            <a:off x="742950" y="3086100"/>
            <a:ext cx="1343025" cy="57150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tatement">
            <a:extLst>
              <a:ext uri="{FF2B5EF4-FFF2-40B4-BE49-F238E27FC236}">
                <a16:creationId xmlns:a16="http://schemas.microsoft.com/office/drawing/2014/main" id="{E97AAE5F-5AAA-4517-98CE-683EF33181DC}"/>
              </a:ext>
            </a:extLst>
          </p:cNvPr>
          <p:cNvSpPr>
            <a:spLocks noGrp="1"/>
          </p:cNvSpPr>
          <p:nvPr/>
        </p:nvSpPr>
        <p:spPr>
          <a:xfrm>
            <a:off x="742950" y="3343275"/>
            <a:ext cx="6072188" cy="9001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rmAutofit/>
          </a:bodyPr>
          <a:lstStyle/>
          <a:p>
            <a:pPr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345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2588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One of the YMCA’s greatest opportunities</a:t>
            </a:r>
          </a:p>
          <a:p>
            <a:pPr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345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2588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has been hiding in plain sight all along.</a:t>
            </a:r>
          </a:p>
        </p:txBody>
      </p:sp>
    </p:spTree>
    <p:extLst>
      <p:ext uri="{BB962C8B-B14F-4D97-AF65-F5344CB8AC3E}">
        <p14:creationId xmlns:p14="http://schemas.microsoft.com/office/powerpoint/2010/main" val="1049340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7813" b="78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photo-wash">
            <a:extLst>
              <a:ext uri="{FF2B5EF4-FFF2-40B4-BE49-F238E27FC236}">
                <a16:creationId xmlns:a16="http://schemas.microsoft.com/office/drawing/2014/main" id="{BC0AD055-2181-44D3-A2EC-9A65322738A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0505">
              <a:alpha val="14118"/>
            </a:srgbClr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op-gradient">
            <a:extLst>
              <a:ext uri="{FF2B5EF4-FFF2-40B4-BE49-F238E27FC236}">
                <a16:creationId xmlns:a16="http://schemas.microsoft.com/office/drawing/2014/main" id="{7724CAD5-08A5-4333-8B79-D0FF860BF2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571625"/>
          </a:xfrm>
          <a:prstGeom prst="rect">
            <a:avLst/>
          </a:prstGeom>
          <a:gradFill>
            <a:gsLst>
              <a:gs pos="0">
                <a:srgbClr val="050505">
                  <a:alpha val="85098"/>
                </a:srgbClr>
              </a:gs>
              <a:gs pos="58000">
                <a:srgbClr val="050505">
                  <a:alpha val="47843"/>
                </a:srgbClr>
              </a:gs>
              <a:gs pos="100000">
                <a:srgbClr val="050505">
                  <a:alpha val="0"/>
                </a:srgbClr>
              </a:gs>
            </a:gsLst>
            <a:lin ang="10800000"/>
          </a:gra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bottom-gradient">
            <a:extLst>
              <a:ext uri="{FF2B5EF4-FFF2-40B4-BE49-F238E27FC236}">
                <a16:creationId xmlns:a16="http://schemas.microsoft.com/office/drawing/2014/main" id="{D1D44544-8C73-4133-8331-9D4369492559}"/>
              </a:ext>
            </a:extLst>
          </p:cNvPr>
          <p:cNvSpPr>
            <a:spLocks noGrp="1"/>
          </p:cNvSpPr>
          <p:nvPr/>
        </p:nvSpPr>
        <p:spPr>
          <a:xfrm>
            <a:off x="0" y="3471862"/>
            <a:ext cx="9144000" cy="1671638"/>
          </a:xfrm>
          <a:prstGeom prst="rect">
            <a:avLst/>
          </a:prstGeom>
          <a:gradFill>
            <a:gsLst>
              <a:gs pos="0">
                <a:srgbClr val="050505">
                  <a:alpha val="96078"/>
                </a:srgbClr>
              </a:gs>
              <a:gs pos="52000">
                <a:srgbClr val="050505">
                  <a:alpha val="83922"/>
                </a:srgbClr>
              </a:gs>
              <a:gs pos="100000">
                <a:srgbClr val="050505">
                  <a:alpha val="0"/>
                </a:srgbClr>
              </a:gs>
            </a:gsLst>
            <a:lin ang="0"/>
          </a:gra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roup">
            <a:extLst>
              <a:ext uri="{FF2B5EF4-FFF2-40B4-BE49-F238E27FC236}">
                <a16:creationId xmlns:a16="http://schemas.microsoft.com/office/drawing/2014/main" id="{DA800E22-E8DD-4E3F-841F-40E823CDACB4}"/>
              </a:ext>
            </a:extLst>
          </p:cNvPr>
          <p:cNvSpPr>
            <a:spLocks noGrp="1"/>
          </p:cNvSpPr>
          <p:nvPr/>
        </p:nvSpPr>
        <p:spPr>
          <a:xfrm>
            <a:off x="400050" y="214313"/>
            <a:ext cx="5214938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85271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1290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9675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GROUP</a:t>
            </a:r>
          </a:p>
        </p:txBody>
      </p:sp>
      <p:sp>
        <p:nvSpPr>
          <p:cNvPr id="6" name="title-rule">
            <a:extLst>
              <a:ext uri="{FF2B5EF4-FFF2-40B4-BE49-F238E27FC236}">
                <a16:creationId xmlns:a16="http://schemas.microsoft.com/office/drawing/2014/main" id="{F02FCD6C-2BB9-4F53-8042-C2B07BC2F329}"/>
              </a:ext>
            </a:extLst>
          </p:cNvPr>
          <p:cNvSpPr>
            <a:spLocks noGrp="1"/>
          </p:cNvSpPr>
          <p:nvPr/>
        </p:nvSpPr>
        <p:spPr>
          <a:xfrm>
            <a:off x="442913" y="1343025"/>
            <a:ext cx="1857375" cy="71438"/>
          </a:xfrm>
          <a:prstGeom prst="rect">
            <a:avLst/>
          </a:prstGeom>
          <a:solidFill>
            <a:srgbClr val="F36C21"/>
          </a:solidFill>
          <a:ln w="0">
            <a:noFill/>
            <a:prstDash val="solid"/>
          </a:ln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workout-line">
            <a:extLst>
              <a:ext uri="{FF2B5EF4-FFF2-40B4-BE49-F238E27FC236}">
                <a16:creationId xmlns:a16="http://schemas.microsoft.com/office/drawing/2014/main" id="{457CF13C-7455-4126-A2E2-1108B49D20CE}"/>
              </a:ext>
            </a:extLst>
          </p:cNvPr>
          <p:cNvSpPr>
            <a:spLocks noGrp="1"/>
          </p:cNvSpPr>
          <p:nvPr/>
        </p:nvSpPr>
        <p:spPr>
          <a:xfrm>
            <a:off x="442912" y="3829050"/>
            <a:ext cx="6072188" cy="3857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7826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3450">
                <a:solidFill>
                  <a:srgbClr val="FFFDF8"/>
                </a:solidFill>
                <a:latin typeface="Bebas Neue"/>
                <a:ea typeface="Bebas Neue"/>
                <a:cs typeface="Bebas Neue"/>
              </a:defRPr>
            </a:pPr>
            <a:r>
              <a:rPr sz="2588">
                <a:solidFill>
                  <a:srgbClr val="FFFDF8"/>
                </a:solidFill>
                <a:latin typeface="Bebas Neue"/>
                <a:ea typeface="Bebas Neue"/>
                <a:cs typeface="Bebas Neue"/>
              </a:rPr>
              <a:t>PEOPLE COME FOR THE WORKOUT.</a:t>
            </a:r>
          </a:p>
        </p:txBody>
      </p:sp>
      <p:sp>
        <p:nvSpPr>
          <p:cNvPr id="8" name="community-line">
            <a:extLst>
              <a:ext uri="{FF2B5EF4-FFF2-40B4-BE49-F238E27FC236}">
                <a16:creationId xmlns:a16="http://schemas.microsoft.com/office/drawing/2014/main" id="{2B3A7E17-26F8-4054-A4A0-C97127040400}"/>
              </a:ext>
            </a:extLst>
          </p:cNvPr>
          <p:cNvSpPr>
            <a:spLocks noGrp="1"/>
          </p:cNvSpPr>
          <p:nvPr/>
        </p:nvSpPr>
        <p:spPr>
          <a:xfrm>
            <a:off x="414338" y="4214813"/>
            <a:ext cx="771525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normAutofit fontScale="95960" lnSpcReduction="10000"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4950">
                <a:solidFill>
                  <a:srgbClr val="F36C21"/>
                </a:solidFill>
                <a:latin typeface="Bebas Neue"/>
                <a:ea typeface="Bebas Neue"/>
                <a:cs typeface="Bebas Neue"/>
              </a:defRPr>
            </a:pPr>
            <a:r>
              <a:rPr sz="3713">
                <a:solidFill>
                  <a:srgbClr val="F36C21"/>
                </a:solidFill>
                <a:latin typeface="Bebas Neue"/>
                <a:ea typeface="Bebas Neue"/>
                <a:cs typeface="Bebas Neue"/>
              </a:rPr>
              <a:t>THEY STAY FOR THE COMMUNITY.</a:t>
            </a:r>
          </a:p>
        </p:txBody>
      </p:sp>
    </p:spTree>
    <p:extLst>
      <p:ext uri="{BB962C8B-B14F-4D97-AF65-F5344CB8AC3E}">
        <p14:creationId xmlns:p14="http://schemas.microsoft.com/office/powerpoint/2010/main" val="9679291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3B5D4-0CE9-578E-B960-EA21E1D92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3B1C3E-2241-7F97-A25E-9D6D6A0916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3" y="2680"/>
            <a:ext cx="9139235" cy="5140819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BFC1E4B1-0D12-03B6-11D5-04517D2068B8}"/>
              </a:ext>
            </a:extLst>
          </p:cNvPr>
          <p:cNvSpPr txBox="1">
            <a:spLocks/>
          </p:cNvSpPr>
          <p:nvPr/>
        </p:nvSpPr>
        <p:spPr bwMode="black">
          <a:xfrm>
            <a:off x="1683944" y="1555440"/>
            <a:ext cx="6437015" cy="101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5000" kern="0"/>
              <a:t>THANK YOU</a:t>
            </a: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85361FB5-C0C8-1620-7916-775022D73580}"/>
              </a:ext>
            </a:extLst>
          </p:cNvPr>
          <p:cNvSpPr txBox="1">
            <a:spLocks/>
          </p:cNvSpPr>
          <p:nvPr/>
        </p:nvSpPr>
        <p:spPr bwMode="black">
          <a:xfrm>
            <a:off x="1792361" y="2571750"/>
            <a:ext cx="2734147" cy="101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1400" b="0" kern="0" cap="none"/>
              <a:t>Jenn Gilburg</a:t>
            </a:r>
          </a:p>
          <a:p>
            <a:r>
              <a:rPr lang="en-US" sz="1400" b="0" kern="0" cap="none"/>
              <a:t>YMCA OF THE USA</a:t>
            </a:r>
          </a:p>
          <a:p>
            <a:r>
              <a:rPr lang="en-US" sz="1400" b="0" kern="0" cap="none"/>
              <a:t>312 917 4091</a:t>
            </a:r>
          </a:p>
          <a:p>
            <a:r>
              <a:rPr lang="en-US" sz="1400" b="0" kern="0" cap="none"/>
              <a:t>Jennifer.Gilburg@ymca.net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1CF4A7D-F7A5-69C9-8B91-DD7EDB367A9B}"/>
              </a:ext>
            </a:extLst>
          </p:cNvPr>
          <p:cNvSpPr txBox="1">
            <a:spLocks/>
          </p:cNvSpPr>
          <p:nvPr/>
        </p:nvSpPr>
        <p:spPr bwMode="black">
          <a:xfrm>
            <a:off x="1792361" y="3762013"/>
            <a:ext cx="3065148" cy="101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1400" b="0" kern="0" cap="none"/>
              <a:t>Gael </a:t>
            </a:r>
            <a:r>
              <a:rPr lang="en-US" sz="1400" b="0" kern="0" cap="none" err="1"/>
              <a:t>Gebow</a:t>
            </a:r>
            <a:endParaRPr lang="en-US" sz="1400" b="0" kern="0" cap="none"/>
          </a:p>
          <a:p>
            <a:r>
              <a:rPr lang="en-US" sz="1400" b="0" kern="0" cap="none"/>
              <a:t>YMCA OF SNOHOMISH COUNTY</a:t>
            </a:r>
          </a:p>
          <a:p>
            <a:r>
              <a:rPr lang="en-US" sz="1400" b="0" kern="0" cap="none"/>
              <a:t>GGebow@ymca-snoco.org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6934593D-C1E7-19EA-4060-4C81FDCD781C}"/>
              </a:ext>
            </a:extLst>
          </p:cNvPr>
          <p:cNvSpPr txBox="1">
            <a:spLocks/>
          </p:cNvSpPr>
          <p:nvPr/>
        </p:nvSpPr>
        <p:spPr bwMode="black">
          <a:xfrm>
            <a:off x="4902451" y="2571750"/>
            <a:ext cx="2734147" cy="101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1400" b="0" kern="0" cap="none"/>
              <a:t>Cathy Spencer Browning</a:t>
            </a:r>
          </a:p>
          <a:p>
            <a:r>
              <a:rPr lang="en-US" sz="1400" b="0" kern="0" cap="none"/>
              <a:t>MOSSA</a:t>
            </a:r>
          </a:p>
          <a:p>
            <a:r>
              <a:rPr lang="en-US" sz="1400" b="0" kern="0" cap="none"/>
              <a:t>800 729 7837</a:t>
            </a:r>
          </a:p>
          <a:p>
            <a:r>
              <a:rPr lang="en-US" sz="1400" b="0" kern="0" cap="none"/>
              <a:t>Cathy@mossa.net</a:t>
            </a:r>
          </a:p>
        </p:txBody>
      </p:sp>
    </p:spTree>
    <p:extLst>
      <p:ext uri="{BB962C8B-B14F-4D97-AF65-F5344CB8AC3E}">
        <p14:creationId xmlns:p14="http://schemas.microsoft.com/office/powerpoint/2010/main" val="42416314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Y-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YMCA-Red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Office Theme">
      <a:majorFont>
        <a:latin typeface="Verdana"/>
        <a:ea typeface="ＭＳ Ｐゴシック"/>
        <a:cs typeface="ＭＳ Ｐゴシック"/>
      </a:majorFont>
      <a:minorFont>
        <a:latin typeface="Verdan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YMCA-Blue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Office Theme">
      <a:majorFont>
        <a:latin typeface="Verdana"/>
        <a:ea typeface="ＭＳ Ｐゴシック"/>
        <a:cs typeface="ＭＳ Ｐゴシック"/>
      </a:majorFont>
      <a:minorFont>
        <a:latin typeface="Verdan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fcb273-2fb4-4271-9cbe-7ae7456ca174">
      <Terms xmlns="http://schemas.microsoft.com/office/infopath/2007/PartnerControls"/>
    </lcf76f155ced4ddcb4097134ff3c332f>
    <TaxCatchAll xmlns="19195021-7cb9-4af5-8bc8-091a3235577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92CB326016D646BE80485D94E0D861" ma:contentTypeVersion="13" ma:contentTypeDescription="Create a new document." ma:contentTypeScope="" ma:versionID="b2b7b10cd7bdb8441c6d7dede6236e4d">
  <xsd:schema xmlns:xsd="http://www.w3.org/2001/XMLSchema" xmlns:xs="http://www.w3.org/2001/XMLSchema" xmlns:p="http://schemas.microsoft.com/office/2006/metadata/properties" xmlns:ns2="e9fcb273-2fb4-4271-9cbe-7ae7456ca174" xmlns:ns3="19195021-7cb9-4af5-8bc8-091a32355777" targetNamespace="http://schemas.microsoft.com/office/2006/metadata/properties" ma:root="true" ma:fieldsID="ed78c6ad06b145cc870246d2f6f48fb8" ns2:_="" ns3:_="">
    <xsd:import namespace="e9fcb273-2fb4-4271-9cbe-7ae7456ca174"/>
    <xsd:import namespace="19195021-7cb9-4af5-8bc8-091a323557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fcb273-2fb4-4271-9cbe-7ae7456ca1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9fddadc6-a98e-4636-af0d-46b986ea9f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195021-7cb9-4af5-8bc8-091a3235577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29cce75d-dd4d-4fdd-a052-09fef1584e27}" ma:internalName="TaxCatchAll" ma:showField="CatchAllData" ma:web="19195021-7cb9-4af5-8bc8-091a323557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E073E1-7A13-489F-AF01-7626380DB9C5}">
  <ds:schemaRefs>
    <ds:schemaRef ds:uri="19195021-7cb9-4af5-8bc8-091a32355777"/>
    <ds:schemaRef ds:uri="e9fcb273-2fb4-4271-9cbe-7ae7456ca17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15453C9-65CE-43EB-921F-2C8DD5D00E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90C628-4749-4446-80A1-E205071A8625}">
  <ds:schemaRefs>
    <ds:schemaRef ds:uri="19195021-7cb9-4af5-8bc8-091a32355777"/>
    <ds:schemaRef ds:uri="e9fcb273-2fb4-4271-9cbe-7ae7456ca17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Application>Microsoft Office PowerPoint</Application>
  <PresentationFormat>On-screen Show (16:9)</PresentationFormat>
  <Slides>39</Slides>
  <Notes>36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blank</vt:lpstr>
      <vt:lpstr>YMCA-Red</vt:lpstr>
      <vt:lpstr>YMCA-Blue</vt:lpstr>
      <vt:lpstr>Office Theme</vt:lpstr>
      <vt:lpstr>PowerPoint Presentation</vt:lpstr>
      <vt:lpstr>welcome</vt:lpstr>
      <vt:lpstr>Let’s connect</vt:lpstr>
      <vt:lpstr>The future of group fitness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Connection in action</vt:lpstr>
      <vt:lpstr>Creating connection</vt:lpstr>
      <vt:lpstr>PowerPoint Presentation</vt:lpstr>
      <vt:lpstr>PowerPoint Presentation</vt:lpstr>
      <vt:lpstr>PowerPoint Presentation</vt:lpstr>
    </vt:vector>
  </TitlesOfParts>
  <Company>YMCA of the USA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Benefit Message</dc:title>
  <dc:creator>Ziev, Francine</dc:creator>
  <cp:revision>3</cp:revision>
  <cp:lastPrinted>2019-06-05T21:12:39Z</cp:lastPrinted>
  <dcterms:created xsi:type="dcterms:W3CDTF">2013-08-28T21:38:18Z</dcterms:created>
  <dcterms:modified xsi:type="dcterms:W3CDTF">2026-09-15T16:44:23Z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0x0101007792CB326016D646BE80485D94E0D861</vt:lpwstr>
  </property>
  <property fmtid="{D5CDD505-2E9C-101B-9397-08002B2CF9AE}" pid="3" name="MediaServiceImageTags">
    <vt:lpwstr/>
  </property>
</Properties>
</file>