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136" r:id="rId5"/>
    <p:sldMasterId id="2147484144" r:id="rId6"/>
    <p:sldMasterId id="2147484152" r:id="rId7"/>
    <p:sldMasterId id="2147484182" r:id="rId8"/>
  </p:sldMasterIdLst>
  <p:notesMasterIdLst>
    <p:notesMasterId r:id="rId43"/>
  </p:notesMasterIdLst>
  <p:handoutMasterIdLst>
    <p:handoutMasterId r:id="rId44"/>
  </p:handoutMasterIdLst>
  <p:sldIdLst>
    <p:sldId id="2147482779" r:id="rId9"/>
    <p:sldId id="2147482784" r:id="rId10"/>
    <p:sldId id="2147482782" r:id="rId11"/>
    <p:sldId id="2147482785" r:id="rId12"/>
    <p:sldId id="2147482783" r:id="rId13"/>
    <p:sldId id="2147482808" r:id="rId14"/>
    <p:sldId id="2147482809" r:id="rId15"/>
    <p:sldId id="2147482789" r:id="rId16"/>
    <p:sldId id="2147482791" r:id="rId17"/>
    <p:sldId id="2147482792" r:id="rId18"/>
    <p:sldId id="2147482790" r:id="rId19"/>
    <p:sldId id="258" r:id="rId20"/>
    <p:sldId id="2147482802" r:id="rId21"/>
    <p:sldId id="2147482812" r:id="rId22"/>
    <p:sldId id="2147482813" r:id="rId23"/>
    <p:sldId id="2147482807" r:id="rId24"/>
    <p:sldId id="2147482795" r:id="rId25"/>
    <p:sldId id="2147482814" r:id="rId26"/>
    <p:sldId id="259" r:id="rId27"/>
    <p:sldId id="2147482793" r:id="rId28"/>
    <p:sldId id="2147482794" r:id="rId29"/>
    <p:sldId id="2147482502" r:id="rId30"/>
    <p:sldId id="2147482503" r:id="rId31"/>
    <p:sldId id="404" r:id="rId32"/>
    <p:sldId id="2147482761" r:id="rId33"/>
    <p:sldId id="2147482811" r:id="rId34"/>
    <p:sldId id="2147482815" r:id="rId35"/>
    <p:sldId id="2147482817" r:id="rId36"/>
    <p:sldId id="293" r:id="rId37"/>
    <p:sldId id="2147483604" r:id="rId38"/>
    <p:sldId id="2147482823" r:id="rId39"/>
    <p:sldId id="2147483605" r:id="rId40"/>
    <p:sldId id="2147482819" r:id="rId41"/>
    <p:sldId id="2147482818" r:id="rId42"/>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2E91"/>
    <a:srgbClr val="0060AF"/>
    <a:srgbClr val="FCAF17"/>
    <a:srgbClr val="006B6B"/>
    <a:srgbClr val="636466"/>
    <a:srgbClr val="C6168D"/>
    <a:srgbClr val="00AEEF"/>
    <a:srgbClr val="20BDBE"/>
    <a:srgbClr val="F15922"/>
    <a:srgbClr val="01A4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72B8D4-8B66-497D-A1FC-B339A98D4931}" v="6" dt="2026-09-04T17:27:59.2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908" autoAdjust="0"/>
  </p:normalViewPr>
  <p:slideViewPr>
    <p:cSldViewPr snapToGrid="0">
      <p:cViewPr varScale="1">
        <p:scale>
          <a:sx n="98" d="100"/>
          <a:sy n="98" d="100"/>
        </p:scale>
        <p:origin x="856" y="56"/>
      </p:cViewPr>
      <p:guideLst>
        <p:guide orient="horz" pos="1620"/>
        <p:guide orient="horz" pos="717"/>
        <p:guide orient="horz" pos="3074"/>
        <p:guide pos="2880"/>
        <p:guide pos="4135"/>
        <p:guide/>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6/11/relationships/changesInfo" Target="changesInfos/changesInfo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an Sokalski" userId="6ee3316c-0d5e-43a2-a3ec-b09b01039c7b" providerId="ADAL" clId="{9F8D1E38-39BA-4F5F-904D-F9EAFFE28E77}"/>
    <pc:docChg chg="custSel addSld delSld modSld">
      <pc:chgData name="Sian Sokalski" userId="6ee3316c-0d5e-43a2-a3ec-b09b01039c7b" providerId="ADAL" clId="{9F8D1E38-39BA-4F5F-904D-F9EAFFE28E77}" dt="2026-09-04T17:28:06.847" v="7" actId="478"/>
      <pc:docMkLst>
        <pc:docMk/>
      </pc:docMkLst>
      <pc:sldChg chg="delSp add mod setBg">
        <pc:chgData name="Sian Sokalski" userId="6ee3316c-0d5e-43a2-a3ec-b09b01039c7b" providerId="ADAL" clId="{9F8D1E38-39BA-4F5F-904D-F9EAFFE28E77}" dt="2026-09-04T17:28:06.847" v="7" actId="478"/>
        <pc:sldMkLst>
          <pc:docMk/>
          <pc:sldMk cId="1166371052" sldId="258"/>
        </pc:sldMkLst>
        <pc:spChg chg="del">
          <ac:chgData name="Sian Sokalski" userId="6ee3316c-0d5e-43a2-a3ec-b09b01039c7b" providerId="ADAL" clId="{9F8D1E38-39BA-4F5F-904D-F9EAFFE28E77}" dt="2026-09-04T17:28:06.847" v="7" actId="478"/>
          <ac:spMkLst>
            <pc:docMk/>
            <pc:sldMk cId="1166371052" sldId="258"/>
            <ac:spMk id="8" creationId="{266F4EBC-D800-759D-6199-D0D850CFDECE}"/>
          </ac:spMkLst>
        </pc:spChg>
      </pc:sldChg>
      <pc:sldChg chg="del">
        <pc:chgData name="Sian Sokalski" userId="6ee3316c-0d5e-43a2-a3ec-b09b01039c7b" providerId="ADAL" clId="{9F8D1E38-39BA-4F5F-904D-F9EAFFE28E77}" dt="2026-09-04T17:26:26.167" v="0" actId="47"/>
        <pc:sldMkLst>
          <pc:docMk/>
          <pc:sldMk cId="413561905" sldId="264"/>
        </pc:sldMkLst>
      </pc:sldChg>
      <pc:sldChg chg="del">
        <pc:chgData name="Sian Sokalski" userId="6ee3316c-0d5e-43a2-a3ec-b09b01039c7b" providerId="ADAL" clId="{9F8D1E38-39BA-4F5F-904D-F9EAFFE28E77}" dt="2026-09-04T17:26:26.167" v="0" actId="47"/>
        <pc:sldMkLst>
          <pc:docMk/>
          <pc:sldMk cId="3342744891" sldId="299"/>
        </pc:sldMkLst>
      </pc:sldChg>
      <pc:sldChg chg="del">
        <pc:chgData name="Sian Sokalski" userId="6ee3316c-0d5e-43a2-a3ec-b09b01039c7b" providerId="ADAL" clId="{9F8D1E38-39BA-4F5F-904D-F9EAFFE28E77}" dt="2026-09-04T17:26:26.167" v="0" actId="47"/>
        <pc:sldMkLst>
          <pc:docMk/>
          <pc:sldMk cId="1371326178" sldId="300"/>
        </pc:sldMkLst>
      </pc:sldChg>
      <pc:sldChg chg="del">
        <pc:chgData name="Sian Sokalski" userId="6ee3316c-0d5e-43a2-a3ec-b09b01039c7b" providerId="ADAL" clId="{9F8D1E38-39BA-4F5F-904D-F9EAFFE28E77}" dt="2026-09-04T17:26:26.167" v="0" actId="47"/>
        <pc:sldMkLst>
          <pc:docMk/>
          <pc:sldMk cId="4092525127" sldId="302"/>
        </pc:sldMkLst>
      </pc:sldChg>
      <pc:sldChg chg="del">
        <pc:chgData name="Sian Sokalski" userId="6ee3316c-0d5e-43a2-a3ec-b09b01039c7b" providerId="ADAL" clId="{9F8D1E38-39BA-4F5F-904D-F9EAFFE28E77}" dt="2026-09-04T17:26:26.167" v="0" actId="47"/>
        <pc:sldMkLst>
          <pc:docMk/>
          <pc:sldMk cId="238036918" sldId="306"/>
        </pc:sldMkLst>
      </pc:sldChg>
      <pc:sldChg chg="del">
        <pc:chgData name="Sian Sokalski" userId="6ee3316c-0d5e-43a2-a3ec-b09b01039c7b" providerId="ADAL" clId="{9F8D1E38-39BA-4F5F-904D-F9EAFFE28E77}" dt="2026-09-04T17:26:26.167" v="0" actId="47"/>
        <pc:sldMkLst>
          <pc:docMk/>
          <pc:sldMk cId="3927926389" sldId="307"/>
        </pc:sldMkLst>
      </pc:sldChg>
      <pc:sldChg chg="del">
        <pc:chgData name="Sian Sokalski" userId="6ee3316c-0d5e-43a2-a3ec-b09b01039c7b" providerId="ADAL" clId="{9F8D1E38-39BA-4F5F-904D-F9EAFFE28E77}" dt="2026-09-04T17:26:26.167" v="0" actId="47"/>
        <pc:sldMkLst>
          <pc:docMk/>
          <pc:sldMk cId="2955366512" sldId="308"/>
        </pc:sldMkLst>
      </pc:sldChg>
      <pc:sldChg chg="del">
        <pc:chgData name="Sian Sokalski" userId="6ee3316c-0d5e-43a2-a3ec-b09b01039c7b" providerId="ADAL" clId="{9F8D1E38-39BA-4F5F-904D-F9EAFFE28E77}" dt="2026-09-04T17:26:26.167" v="0" actId="47"/>
        <pc:sldMkLst>
          <pc:docMk/>
          <pc:sldMk cId="2140285502" sldId="309"/>
        </pc:sldMkLst>
      </pc:sldChg>
      <pc:sldChg chg="del">
        <pc:chgData name="Sian Sokalski" userId="6ee3316c-0d5e-43a2-a3ec-b09b01039c7b" providerId="ADAL" clId="{9F8D1E38-39BA-4F5F-904D-F9EAFFE28E77}" dt="2026-09-04T17:26:26.167" v="0" actId="47"/>
        <pc:sldMkLst>
          <pc:docMk/>
          <pc:sldMk cId="3906047965" sldId="310"/>
        </pc:sldMkLst>
      </pc:sldChg>
      <pc:sldChg chg="del">
        <pc:chgData name="Sian Sokalski" userId="6ee3316c-0d5e-43a2-a3ec-b09b01039c7b" providerId="ADAL" clId="{9F8D1E38-39BA-4F5F-904D-F9EAFFE28E77}" dt="2026-09-04T17:26:26.167" v="0" actId="47"/>
        <pc:sldMkLst>
          <pc:docMk/>
          <pc:sldMk cId="3867494837" sldId="311"/>
        </pc:sldMkLst>
      </pc:sldChg>
      <pc:sldChg chg="del">
        <pc:chgData name="Sian Sokalski" userId="6ee3316c-0d5e-43a2-a3ec-b09b01039c7b" providerId="ADAL" clId="{9F8D1E38-39BA-4F5F-904D-F9EAFFE28E77}" dt="2026-09-04T17:26:26.167" v="0" actId="47"/>
        <pc:sldMkLst>
          <pc:docMk/>
          <pc:sldMk cId="2915659184" sldId="312"/>
        </pc:sldMkLst>
      </pc:sldChg>
      <pc:sldChg chg="del">
        <pc:chgData name="Sian Sokalski" userId="6ee3316c-0d5e-43a2-a3ec-b09b01039c7b" providerId="ADAL" clId="{9F8D1E38-39BA-4F5F-904D-F9EAFFE28E77}" dt="2026-09-04T17:26:26.167" v="0" actId="47"/>
        <pc:sldMkLst>
          <pc:docMk/>
          <pc:sldMk cId="303918002" sldId="313"/>
        </pc:sldMkLst>
      </pc:sldChg>
      <pc:sldChg chg="del">
        <pc:chgData name="Sian Sokalski" userId="6ee3316c-0d5e-43a2-a3ec-b09b01039c7b" providerId="ADAL" clId="{9F8D1E38-39BA-4F5F-904D-F9EAFFE28E77}" dt="2026-09-04T17:26:26.167" v="0" actId="47"/>
        <pc:sldMkLst>
          <pc:docMk/>
          <pc:sldMk cId="3980555587" sldId="314"/>
        </pc:sldMkLst>
      </pc:sldChg>
      <pc:sldChg chg="del">
        <pc:chgData name="Sian Sokalski" userId="6ee3316c-0d5e-43a2-a3ec-b09b01039c7b" providerId="ADAL" clId="{9F8D1E38-39BA-4F5F-904D-F9EAFFE28E77}" dt="2026-09-04T17:26:26.167" v="0" actId="47"/>
        <pc:sldMkLst>
          <pc:docMk/>
          <pc:sldMk cId="1904091820" sldId="315"/>
        </pc:sldMkLst>
      </pc:sldChg>
      <pc:sldChg chg="del">
        <pc:chgData name="Sian Sokalski" userId="6ee3316c-0d5e-43a2-a3ec-b09b01039c7b" providerId="ADAL" clId="{9F8D1E38-39BA-4F5F-904D-F9EAFFE28E77}" dt="2026-09-04T17:26:26.167" v="0" actId="47"/>
        <pc:sldMkLst>
          <pc:docMk/>
          <pc:sldMk cId="1170191208" sldId="316"/>
        </pc:sldMkLst>
      </pc:sldChg>
      <pc:sldChg chg="del">
        <pc:chgData name="Sian Sokalski" userId="6ee3316c-0d5e-43a2-a3ec-b09b01039c7b" providerId="ADAL" clId="{9F8D1E38-39BA-4F5F-904D-F9EAFFE28E77}" dt="2026-09-04T17:26:26.167" v="0" actId="47"/>
        <pc:sldMkLst>
          <pc:docMk/>
          <pc:sldMk cId="2618882826" sldId="317"/>
        </pc:sldMkLst>
      </pc:sldChg>
      <pc:sldChg chg="del">
        <pc:chgData name="Sian Sokalski" userId="6ee3316c-0d5e-43a2-a3ec-b09b01039c7b" providerId="ADAL" clId="{9F8D1E38-39BA-4F5F-904D-F9EAFFE28E77}" dt="2026-09-04T17:26:26.167" v="0" actId="47"/>
        <pc:sldMkLst>
          <pc:docMk/>
          <pc:sldMk cId="3433884832" sldId="318"/>
        </pc:sldMkLst>
      </pc:sldChg>
      <pc:sldChg chg="del">
        <pc:chgData name="Sian Sokalski" userId="6ee3316c-0d5e-43a2-a3ec-b09b01039c7b" providerId="ADAL" clId="{9F8D1E38-39BA-4F5F-904D-F9EAFFE28E77}" dt="2026-09-04T17:26:26.167" v="0" actId="47"/>
        <pc:sldMkLst>
          <pc:docMk/>
          <pc:sldMk cId="1976048225" sldId="319"/>
        </pc:sldMkLst>
      </pc:sldChg>
      <pc:sldChg chg="del">
        <pc:chgData name="Sian Sokalski" userId="6ee3316c-0d5e-43a2-a3ec-b09b01039c7b" providerId="ADAL" clId="{9F8D1E38-39BA-4F5F-904D-F9EAFFE28E77}" dt="2026-09-04T17:26:26.167" v="0" actId="47"/>
        <pc:sldMkLst>
          <pc:docMk/>
          <pc:sldMk cId="2201786057" sldId="320"/>
        </pc:sldMkLst>
      </pc:sldChg>
      <pc:sldChg chg="del">
        <pc:chgData name="Sian Sokalski" userId="6ee3316c-0d5e-43a2-a3ec-b09b01039c7b" providerId="ADAL" clId="{9F8D1E38-39BA-4F5F-904D-F9EAFFE28E77}" dt="2026-09-04T17:26:26.167" v="0" actId="47"/>
        <pc:sldMkLst>
          <pc:docMk/>
          <pc:sldMk cId="424163143" sldId="321"/>
        </pc:sldMkLst>
      </pc:sldChg>
      <pc:sldChg chg="del">
        <pc:chgData name="Sian Sokalski" userId="6ee3316c-0d5e-43a2-a3ec-b09b01039c7b" providerId="ADAL" clId="{9F8D1E38-39BA-4F5F-904D-F9EAFFE28E77}" dt="2026-09-04T17:26:26.167" v="0" actId="47"/>
        <pc:sldMkLst>
          <pc:docMk/>
          <pc:sldMk cId="3969538825" sldId="322"/>
        </pc:sldMkLst>
      </pc:sldChg>
      <pc:sldChg chg="del">
        <pc:chgData name="Sian Sokalski" userId="6ee3316c-0d5e-43a2-a3ec-b09b01039c7b" providerId="ADAL" clId="{9F8D1E38-39BA-4F5F-904D-F9EAFFE28E77}" dt="2026-09-04T17:26:26.167" v="0" actId="47"/>
        <pc:sldMkLst>
          <pc:docMk/>
          <pc:sldMk cId="1761191471" sldId="323"/>
        </pc:sldMkLst>
      </pc:sldChg>
      <pc:sldChg chg="del">
        <pc:chgData name="Sian Sokalski" userId="6ee3316c-0d5e-43a2-a3ec-b09b01039c7b" providerId="ADAL" clId="{9F8D1E38-39BA-4F5F-904D-F9EAFFE28E77}" dt="2026-09-04T17:26:26.167" v="0" actId="47"/>
        <pc:sldMkLst>
          <pc:docMk/>
          <pc:sldMk cId="3656470493" sldId="324"/>
        </pc:sldMkLst>
      </pc:sldChg>
      <pc:sldChg chg="del">
        <pc:chgData name="Sian Sokalski" userId="6ee3316c-0d5e-43a2-a3ec-b09b01039c7b" providerId="ADAL" clId="{9F8D1E38-39BA-4F5F-904D-F9EAFFE28E77}" dt="2026-09-04T17:26:26.167" v="0" actId="47"/>
        <pc:sldMkLst>
          <pc:docMk/>
          <pc:sldMk cId="794061799" sldId="325"/>
        </pc:sldMkLst>
      </pc:sldChg>
      <pc:sldChg chg="del">
        <pc:chgData name="Sian Sokalski" userId="6ee3316c-0d5e-43a2-a3ec-b09b01039c7b" providerId="ADAL" clId="{9F8D1E38-39BA-4F5F-904D-F9EAFFE28E77}" dt="2026-09-04T17:26:26.167" v="0" actId="47"/>
        <pc:sldMkLst>
          <pc:docMk/>
          <pc:sldMk cId="474249455" sldId="326"/>
        </pc:sldMkLst>
      </pc:sldChg>
      <pc:sldChg chg="del">
        <pc:chgData name="Sian Sokalski" userId="6ee3316c-0d5e-43a2-a3ec-b09b01039c7b" providerId="ADAL" clId="{9F8D1E38-39BA-4F5F-904D-F9EAFFE28E77}" dt="2026-09-04T17:26:26.167" v="0" actId="47"/>
        <pc:sldMkLst>
          <pc:docMk/>
          <pc:sldMk cId="1859363406" sldId="327"/>
        </pc:sldMkLst>
      </pc:sldChg>
      <pc:sldChg chg="del">
        <pc:chgData name="Sian Sokalski" userId="6ee3316c-0d5e-43a2-a3ec-b09b01039c7b" providerId="ADAL" clId="{9F8D1E38-39BA-4F5F-904D-F9EAFFE28E77}" dt="2026-09-04T17:26:26.167" v="0" actId="47"/>
        <pc:sldMkLst>
          <pc:docMk/>
          <pc:sldMk cId="1215025297" sldId="2147482771"/>
        </pc:sldMkLst>
      </pc:sldChg>
      <pc:sldChg chg="del">
        <pc:chgData name="Sian Sokalski" userId="6ee3316c-0d5e-43a2-a3ec-b09b01039c7b" providerId="ADAL" clId="{9F8D1E38-39BA-4F5F-904D-F9EAFFE28E77}" dt="2026-09-04T17:26:26.167" v="0" actId="47"/>
        <pc:sldMkLst>
          <pc:docMk/>
          <pc:sldMk cId="2482301907" sldId="2147482772"/>
        </pc:sldMkLst>
      </pc:sldChg>
      <pc:sldChg chg="del">
        <pc:chgData name="Sian Sokalski" userId="6ee3316c-0d5e-43a2-a3ec-b09b01039c7b" providerId="ADAL" clId="{9F8D1E38-39BA-4F5F-904D-F9EAFFE28E77}" dt="2026-09-04T17:26:26.167" v="0" actId="47"/>
        <pc:sldMkLst>
          <pc:docMk/>
          <pc:sldMk cId="3996234749" sldId="2147482773"/>
        </pc:sldMkLst>
      </pc:sldChg>
      <pc:sldChg chg="del">
        <pc:chgData name="Sian Sokalski" userId="6ee3316c-0d5e-43a2-a3ec-b09b01039c7b" providerId="ADAL" clId="{9F8D1E38-39BA-4F5F-904D-F9EAFFE28E77}" dt="2026-09-04T17:26:26.167" v="0" actId="47"/>
        <pc:sldMkLst>
          <pc:docMk/>
          <pc:sldMk cId="1630058129" sldId="2147482774"/>
        </pc:sldMkLst>
      </pc:sldChg>
      <pc:sldChg chg="del">
        <pc:chgData name="Sian Sokalski" userId="6ee3316c-0d5e-43a2-a3ec-b09b01039c7b" providerId="ADAL" clId="{9F8D1E38-39BA-4F5F-904D-F9EAFFE28E77}" dt="2026-09-04T17:26:26.167" v="0" actId="47"/>
        <pc:sldMkLst>
          <pc:docMk/>
          <pc:sldMk cId="29131482" sldId="2147482775"/>
        </pc:sldMkLst>
      </pc:sldChg>
      <pc:sldChg chg="del">
        <pc:chgData name="Sian Sokalski" userId="6ee3316c-0d5e-43a2-a3ec-b09b01039c7b" providerId="ADAL" clId="{9F8D1E38-39BA-4F5F-904D-F9EAFFE28E77}" dt="2026-09-04T17:26:26.167" v="0" actId="47"/>
        <pc:sldMkLst>
          <pc:docMk/>
          <pc:sldMk cId="1729346548" sldId="2147482776"/>
        </pc:sldMkLst>
      </pc:sldChg>
      <pc:sldChg chg="del">
        <pc:chgData name="Sian Sokalski" userId="6ee3316c-0d5e-43a2-a3ec-b09b01039c7b" providerId="ADAL" clId="{9F8D1E38-39BA-4F5F-904D-F9EAFFE28E77}" dt="2026-09-04T17:26:26.167" v="0" actId="47"/>
        <pc:sldMkLst>
          <pc:docMk/>
          <pc:sldMk cId="3075676334" sldId="2147482777"/>
        </pc:sldMkLst>
      </pc:sldChg>
      <pc:sldChg chg="del">
        <pc:chgData name="Sian Sokalski" userId="6ee3316c-0d5e-43a2-a3ec-b09b01039c7b" providerId="ADAL" clId="{9F8D1E38-39BA-4F5F-904D-F9EAFFE28E77}" dt="2026-09-04T17:26:26.167" v="0" actId="47"/>
        <pc:sldMkLst>
          <pc:docMk/>
          <pc:sldMk cId="238900542" sldId="2147482778"/>
        </pc:sldMkLst>
      </pc:sldChg>
      <pc:sldChg chg="del">
        <pc:chgData name="Sian Sokalski" userId="6ee3316c-0d5e-43a2-a3ec-b09b01039c7b" providerId="ADAL" clId="{9F8D1E38-39BA-4F5F-904D-F9EAFFE28E77}" dt="2026-09-04T17:26:26.167" v="0" actId="47"/>
        <pc:sldMkLst>
          <pc:docMk/>
          <pc:sldMk cId="2755644763" sldId="2147482816"/>
        </pc:sldMkLst>
      </pc:sldChg>
      <pc:sldChg chg="del">
        <pc:chgData name="Sian Sokalski" userId="6ee3316c-0d5e-43a2-a3ec-b09b01039c7b" providerId="ADAL" clId="{9F8D1E38-39BA-4F5F-904D-F9EAFFE28E77}" dt="2026-09-04T17:26:26.167" v="0" actId="47"/>
        <pc:sldMkLst>
          <pc:docMk/>
          <pc:sldMk cId="2806824281" sldId="2147482820"/>
        </pc:sldMkLst>
      </pc:sldChg>
      <pc:sldChg chg="modSp del mod">
        <pc:chgData name="Sian Sokalski" userId="6ee3316c-0d5e-43a2-a3ec-b09b01039c7b" providerId="ADAL" clId="{9F8D1E38-39BA-4F5F-904D-F9EAFFE28E77}" dt="2026-09-04T17:27:38.188" v="3" actId="47"/>
        <pc:sldMkLst>
          <pc:docMk/>
          <pc:sldMk cId="3584097437" sldId="2147482821"/>
        </pc:sldMkLst>
        <pc:picChg chg="mod">
          <ac:chgData name="Sian Sokalski" userId="6ee3316c-0d5e-43a2-a3ec-b09b01039c7b" providerId="ADAL" clId="{9F8D1E38-39BA-4F5F-904D-F9EAFFE28E77}" dt="2026-09-04T17:26:55.599" v="1" actId="1076"/>
          <ac:picMkLst>
            <pc:docMk/>
            <pc:sldMk cId="3584097437" sldId="2147482821"/>
            <ac:picMk id="3" creationId="{C99A58F9-C688-939A-E26F-0DE3328D6563}"/>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OEA</c:v>
                </c:pt>
              </c:strCache>
            </c:strRef>
          </c:tx>
          <c:dPt>
            <c:idx val="0"/>
            <c:bubble3D val="0"/>
            <c:spPr>
              <a:solidFill>
                <a:srgbClr val="46BDBE"/>
              </a:solidFill>
              <a:ln w="19050">
                <a:solidFill>
                  <a:schemeClr val="lt1"/>
                </a:solidFill>
              </a:ln>
              <a:effectLst/>
            </c:spPr>
            <c:extLst>
              <c:ext xmlns:c16="http://schemas.microsoft.com/office/drawing/2014/chart" uri="{C3380CC4-5D6E-409C-BE32-E72D297353CC}">
                <c16:uniqueId val="{00000001-20EA-48CF-B07D-1A6B30B2C5F6}"/>
              </c:ext>
            </c:extLst>
          </c:dPt>
          <c:dPt>
            <c:idx val="1"/>
            <c:bubble3D val="0"/>
            <c:spPr>
              <a:solidFill>
                <a:srgbClr val="01A490"/>
              </a:solidFill>
              <a:ln w="19050">
                <a:solidFill>
                  <a:schemeClr val="lt1"/>
                </a:solidFill>
              </a:ln>
              <a:effectLst/>
            </c:spPr>
            <c:extLst>
              <c:ext xmlns:c16="http://schemas.microsoft.com/office/drawing/2014/chart" uri="{C3380CC4-5D6E-409C-BE32-E72D297353CC}">
                <c16:uniqueId val="{00000003-20EA-48CF-B07D-1A6B30B2C5F6}"/>
              </c:ext>
            </c:extLst>
          </c:dPt>
          <c:dPt>
            <c:idx val="2"/>
            <c:bubble3D val="0"/>
            <c:spPr>
              <a:solidFill>
                <a:srgbClr val="006B6B"/>
              </a:solidFill>
              <a:ln w="19050">
                <a:solidFill>
                  <a:schemeClr val="lt1"/>
                </a:solidFill>
              </a:ln>
              <a:effectLst/>
            </c:spPr>
            <c:extLst>
              <c:ext xmlns:c16="http://schemas.microsoft.com/office/drawing/2014/chart" uri="{C3380CC4-5D6E-409C-BE32-E72D297353CC}">
                <c16:uniqueId val="{00000005-20EA-48CF-B07D-1A6B30B2C5F6}"/>
              </c:ext>
            </c:extLst>
          </c:dPt>
          <c:dPt>
            <c:idx val="3"/>
            <c:bubble3D val="0"/>
            <c:spPr>
              <a:solidFill>
                <a:srgbClr val="20BDBE"/>
              </a:solidFill>
              <a:ln w="19050">
                <a:solidFill>
                  <a:schemeClr val="lt1"/>
                </a:solidFill>
              </a:ln>
              <a:effectLst/>
            </c:spPr>
            <c:extLst>
              <c:ext xmlns:c16="http://schemas.microsoft.com/office/drawing/2014/chart" uri="{C3380CC4-5D6E-409C-BE32-E72D297353CC}">
                <c16:uniqueId val="{00000007-20EA-48CF-B07D-1A6B30B2C5F6}"/>
              </c:ext>
            </c:extLst>
          </c:dPt>
          <c:dPt>
            <c:idx val="4"/>
            <c:bubble3D val="0"/>
            <c:spPr>
              <a:solidFill>
                <a:srgbClr val="01A490"/>
              </a:solidFill>
              <a:ln w="19050">
                <a:solidFill>
                  <a:schemeClr val="lt1"/>
                </a:solidFill>
              </a:ln>
              <a:effectLst/>
            </c:spPr>
            <c:extLst>
              <c:ext xmlns:c16="http://schemas.microsoft.com/office/drawing/2014/chart" uri="{C3380CC4-5D6E-409C-BE32-E72D297353CC}">
                <c16:uniqueId val="{00000009-20EA-48CF-B07D-1A6B30B2C5F6}"/>
              </c:ext>
            </c:extLst>
          </c:dPt>
          <c:dPt>
            <c:idx val="5"/>
            <c:bubble3D val="0"/>
            <c:spPr>
              <a:solidFill>
                <a:srgbClr val="F47920"/>
              </a:solidFill>
              <a:ln w="19050">
                <a:solidFill>
                  <a:schemeClr val="lt1"/>
                </a:solidFill>
              </a:ln>
              <a:effectLst/>
            </c:spPr>
            <c:extLst>
              <c:ext xmlns:c16="http://schemas.microsoft.com/office/drawing/2014/chart" uri="{C3380CC4-5D6E-409C-BE32-E72D297353CC}">
                <c16:uniqueId val="{0000000B-20EA-48CF-B07D-1A6B30B2C5F6}"/>
              </c:ext>
            </c:extLst>
          </c:dPt>
          <c:dPt>
            <c:idx val="6"/>
            <c:bubble3D val="0"/>
            <c:spPr>
              <a:solidFill>
                <a:srgbClr val="FCAF17"/>
              </a:solidFill>
              <a:ln w="19050">
                <a:solidFill>
                  <a:schemeClr val="lt1"/>
                </a:solidFill>
              </a:ln>
              <a:effectLst/>
            </c:spPr>
            <c:extLst>
              <c:ext xmlns:c16="http://schemas.microsoft.com/office/drawing/2014/chart" uri="{C3380CC4-5D6E-409C-BE32-E72D297353CC}">
                <c16:uniqueId val="{0000000D-20EA-48CF-B07D-1A6B30B2C5F6}"/>
              </c:ext>
            </c:extLst>
          </c:dPt>
          <c:dPt>
            <c:idx val="7"/>
            <c:bubble3D val="0"/>
            <c:spPr>
              <a:solidFill>
                <a:srgbClr val="DD5828"/>
              </a:solidFill>
              <a:ln w="19050">
                <a:solidFill>
                  <a:schemeClr val="lt1"/>
                </a:solidFill>
              </a:ln>
              <a:effectLst/>
            </c:spPr>
            <c:extLst>
              <c:ext xmlns:c16="http://schemas.microsoft.com/office/drawing/2014/chart" uri="{C3380CC4-5D6E-409C-BE32-E72D297353CC}">
                <c16:uniqueId val="{0000000F-20EA-48CF-B07D-1A6B30B2C5F6}"/>
              </c:ext>
            </c:extLst>
          </c:dPt>
          <c:dPt>
            <c:idx val="8"/>
            <c:bubble3D val="0"/>
            <c:spPr>
              <a:solidFill>
                <a:srgbClr val="F47920"/>
              </a:solidFill>
              <a:ln w="19050">
                <a:solidFill>
                  <a:schemeClr val="lt1"/>
                </a:solidFill>
              </a:ln>
              <a:effectLst/>
            </c:spPr>
            <c:extLst>
              <c:ext xmlns:c16="http://schemas.microsoft.com/office/drawing/2014/chart" uri="{C3380CC4-5D6E-409C-BE32-E72D297353CC}">
                <c16:uniqueId val="{00000011-20EA-48CF-B07D-1A6B30B2C5F6}"/>
              </c:ext>
            </c:extLst>
          </c:dPt>
          <c:dPt>
            <c:idx val="9"/>
            <c:bubble3D val="0"/>
            <c:spPr>
              <a:solidFill>
                <a:srgbClr val="FCAF17"/>
              </a:solidFill>
              <a:ln w="19050">
                <a:solidFill>
                  <a:schemeClr val="lt1"/>
                </a:solidFill>
              </a:ln>
              <a:effectLst/>
            </c:spPr>
            <c:extLst>
              <c:ext xmlns:c16="http://schemas.microsoft.com/office/drawing/2014/chart" uri="{C3380CC4-5D6E-409C-BE32-E72D297353CC}">
                <c16:uniqueId val="{00000013-20EA-48CF-B07D-1A6B30B2C5F6}"/>
              </c:ext>
            </c:extLst>
          </c:dPt>
          <c:cat>
            <c:numRef>
              <c:f>Sheet1!$A$2:$A$11</c:f>
              <c:numCache>
                <c:formatCode>General</c:formatCode>
                <c:ptCount val="10"/>
              </c:numCache>
            </c:num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14-20EA-48CF-B07D-1A6B30B2C5F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217D30-07B7-E406-E9B5-318136C575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129A3D-C55F-A149-C838-F54912383C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1CFDFD-4AED-9845-812F-228263557FF6}" type="datetimeFigureOut">
              <a:rPr lang="en-US" smtClean="0"/>
              <a:t>9/4/2026</a:t>
            </a:fld>
            <a:endParaRPr lang="en-US"/>
          </a:p>
        </p:txBody>
      </p:sp>
      <p:sp>
        <p:nvSpPr>
          <p:cNvPr id="4" name="Footer Placeholder 3">
            <a:extLst>
              <a:ext uri="{FF2B5EF4-FFF2-40B4-BE49-F238E27FC236}">
                <a16:creationId xmlns:a16="http://schemas.microsoft.com/office/drawing/2014/main" id="{A4AA9A32-A85A-D903-2D77-1A76763B8F2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69DCE9D-6380-A84F-D70F-9E2A4D25B1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CF0B1A-6CF8-DF4E-BD2F-04CBEA3A0A35}" type="slidenum">
              <a:rPr lang="en-US" smtClean="0"/>
              <a:t>‹#›</a:t>
            </a:fld>
            <a:endParaRPr lang="en-US"/>
          </a:p>
        </p:txBody>
      </p:sp>
    </p:spTree>
    <p:extLst>
      <p:ext uri="{BB962C8B-B14F-4D97-AF65-F5344CB8AC3E}">
        <p14:creationId xmlns:p14="http://schemas.microsoft.com/office/powerpoint/2010/main" val="2883743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FF330-24B5-4C8A-0D4A-663FD57F4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CDEEA-19EB-7B83-F337-A89EE38A3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28632-5007-6F4F-79CD-20DC9EA0F7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1D0F9F-1EBD-72BF-4A77-14DA389AF20A}"/>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2355022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defTabSz="342830" eaLnBrk="1" fontAlgn="auto" hangingPunct="1">
              <a:spcBef>
                <a:spcPts val="0"/>
              </a:spcBef>
              <a:spcAft>
                <a:spcPts val="1000"/>
              </a:spcAft>
              <a:buFont typeface="Arial" panose="020B0604020202020204" pitchFamily="34" charset="0"/>
              <a:buNone/>
              <a:defRPr/>
            </a:pPr>
            <a:r>
              <a:rPr lang="en-US" dirty="0">
                <a:solidFill>
                  <a:sysClr val="windowText" lastClr="000000"/>
                </a:solidFill>
                <a:ea typeface="Aptos" panose="020B0004020202020204" pitchFamily="34" charset="0"/>
                <a:cs typeface="Aptos" panose="020B0004020202020204" pitchFamily="34" charset="0"/>
              </a:rPr>
              <a:t>Through the 6 pillars of connection you’ve heard about, we’re going to focus today’s time together through elevating and embedding connection, and inviting contribution.  We’ll do this through:</a:t>
            </a:r>
          </a:p>
          <a:p>
            <a:pPr marL="285750" lvl="0" indent="-285750" defTabSz="342830" eaLnBrk="1" fontAlgn="auto" hangingPunct="1">
              <a:spcBef>
                <a:spcPts val="0"/>
              </a:spcBef>
              <a:spcAft>
                <a:spcPts val="1000"/>
              </a:spcAft>
              <a:buFont typeface="Arial" panose="020B0604020202020204" pitchFamily="34" charset="0"/>
              <a:buChar char="•"/>
              <a:defRPr/>
            </a:pPr>
            <a:r>
              <a:rPr lang="en-US" dirty="0">
                <a:solidFill>
                  <a:sysClr val="windowText" lastClr="000000"/>
                </a:solidFill>
                <a:ea typeface="Aptos" panose="020B0004020202020204" pitchFamily="34" charset="0"/>
                <a:cs typeface="Aptos" panose="020B0004020202020204" pitchFamily="34" charset="0"/>
              </a:rPr>
              <a:t>Grounding in National Council </a:t>
            </a:r>
            <a:r>
              <a:rPr lang="en-US" b="1" dirty="0">
                <a:solidFill>
                  <a:schemeClr val="accent4"/>
                </a:solidFill>
                <a:ea typeface="Aptos" panose="020B0004020202020204" pitchFamily="34" charset="0"/>
                <a:cs typeface="Aptos" panose="020B0004020202020204" pitchFamily="34" charset="0"/>
              </a:rPr>
              <a:t>structure</a:t>
            </a:r>
            <a:r>
              <a:rPr lang="en-US" dirty="0">
                <a:solidFill>
                  <a:sysClr val="windowText" lastClr="000000"/>
                </a:solidFill>
                <a:ea typeface="Aptos" panose="020B0004020202020204" pitchFamily="34" charset="0"/>
                <a:cs typeface="Aptos" panose="020B0004020202020204" pitchFamily="34" charset="0"/>
              </a:rPr>
              <a:t> and constitution </a:t>
            </a:r>
            <a:r>
              <a:rPr lang="en-US" b="1" dirty="0">
                <a:solidFill>
                  <a:schemeClr val="accent4"/>
                </a:solidFill>
                <a:ea typeface="Aptos" panose="020B0004020202020204" pitchFamily="34" charset="0"/>
                <a:cs typeface="Aptos" panose="020B0004020202020204" pitchFamily="34" charset="0"/>
              </a:rPr>
              <a:t>framework</a:t>
            </a:r>
          </a:p>
          <a:p>
            <a:pPr marL="285750" indent="-285750" defTabSz="342830" eaLnBrk="1" fontAlgn="auto" hangingPunct="1">
              <a:spcBef>
                <a:spcPts val="0"/>
              </a:spcBef>
              <a:spcAft>
                <a:spcPts val="1000"/>
              </a:spcAft>
              <a:buFont typeface="Arial" panose="020B0604020202020204" pitchFamily="34" charset="0"/>
              <a:buChar char="•"/>
              <a:defRPr/>
            </a:pPr>
            <a:r>
              <a:rPr lang="en-US" dirty="0">
                <a:solidFill>
                  <a:sysClr val="windowText" lastClr="000000"/>
                </a:solidFill>
                <a:ea typeface="Times New Roman" panose="02020603050405020304" pitchFamily="18" charset="0"/>
                <a:cs typeface="Aptos" panose="020B0004020202020204" pitchFamily="34" charset="0"/>
              </a:rPr>
              <a:t>Understand governance as a </a:t>
            </a:r>
            <a:r>
              <a:rPr lang="en-US" b="1" dirty="0">
                <a:solidFill>
                  <a:schemeClr val="accent4"/>
                </a:solidFill>
                <a:ea typeface="Times New Roman" panose="02020603050405020304" pitchFamily="18" charset="0"/>
                <a:cs typeface="Aptos" panose="020B0004020202020204" pitchFamily="34" charset="0"/>
              </a:rPr>
              <a:t>year‑round cycle</a:t>
            </a:r>
            <a:r>
              <a:rPr lang="en-US" dirty="0">
                <a:solidFill>
                  <a:sysClr val="windowText" lastClr="000000"/>
                </a:solidFill>
                <a:ea typeface="Times New Roman" panose="02020603050405020304" pitchFamily="18" charset="0"/>
                <a:cs typeface="Aptos" panose="020B0004020202020204" pitchFamily="34" charset="0"/>
              </a:rPr>
              <a:t>, not a one‑time event</a:t>
            </a:r>
            <a:endParaRPr lang="en-US" dirty="0">
              <a:solidFill>
                <a:sysClr val="windowText" lastClr="000000"/>
              </a:solidFill>
              <a:ea typeface="Aptos" panose="020B0004020202020204" pitchFamily="34" charset="0"/>
              <a:cs typeface="Aptos" panose="020B0004020202020204" pitchFamily="34" charset="0"/>
            </a:endParaRPr>
          </a:p>
          <a:p>
            <a:pPr marL="285750" indent="-285750" defTabSz="342830" eaLnBrk="1" fontAlgn="auto" hangingPunct="1">
              <a:spcBef>
                <a:spcPts val="0"/>
              </a:spcBef>
              <a:spcAft>
                <a:spcPts val="1000"/>
              </a:spcAft>
              <a:buFont typeface="Arial" panose="020B0604020202020204" pitchFamily="34" charset="0"/>
              <a:buChar char="•"/>
              <a:defRPr/>
            </a:pPr>
            <a:r>
              <a:rPr lang="en-US" dirty="0">
                <a:solidFill>
                  <a:sysClr val="windowText" lastClr="000000"/>
                </a:solidFill>
                <a:ea typeface="Times New Roman" panose="02020603050405020304" pitchFamily="18" charset="0"/>
                <a:cs typeface="Aptos" panose="020B0004020202020204" pitchFamily="34" charset="0"/>
              </a:rPr>
              <a:t>Identify how </a:t>
            </a:r>
            <a:r>
              <a:rPr lang="en-US" b="1" dirty="0">
                <a:solidFill>
                  <a:schemeClr val="accent4"/>
                </a:solidFill>
                <a:ea typeface="Times New Roman" panose="02020603050405020304" pitchFamily="18" charset="0"/>
                <a:cs typeface="Aptos" panose="020B0004020202020204" pitchFamily="34" charset="0"/>
              </a:rPr>
              <a:t>Y leaders elevate the association’s voice</a:t>
            </a:r>
            <a:r>
              <a:rPr lang="en-US" dirty="0">
                <a:solidFill>
                  <a:sysClr val="windowText" lastClr="000000"/>
                </a:solidFill>
                <a:ea typeface="Times New Roman" panose="02020603050405020304" pitchFamily="18" charset="0"/>
                <a:cs typeface="Aptos" panose="020B0004020202020204" pitchFamily="34" charset="0"/>
              </a:rPr>
              <a:t> and where key opportunities exist</a:t>
            </a:r>
            <a:endParaRPr lang="en-US" dirty="0">
              <a:solidFill>
                <a:sysClr val="windowText" lastClr="000000"/>
              </a:solidFill>
              <a:ea typeface="Aptos" panose="020B0004020202020204" pitchFamily="34" charset="0"/>
              <a:cs typeface="Aptos" panose="020B0004020202020204" pitchFamily="34" charset="0"/>
            </a:endParaRPr>
          </a:p>
          <a:p>
            <a:pPr marL="285750" lvl="0" indent="-285750" defTabSz="342830" eaLnBrk="1" fontAlgn="auto" hangingPunct="1">
              <a:spcBef>
                <a:spcPts val="0"/>
              </a:spcBef>
              <a:spcAft>
                <a:spcPts val="1000"/>
              </a:spcAft>
              <a:buFont typeface="Arial" panose="020B0604020202020204" pitchFamily="34" charset="0"/>
              <a:buChar char="•"/>
              <a:defRPr/>
            </a:pPr>
            <a:r>
              <a:rPr lang="en-US" dirty="0">
                <a:solidFill>
                  <a:sysClr val="windowText" lastClr="000000"/>
                </a:solidFill>
                <a:ea typeface="Aptos" panose="020B0004020202020204" pitchFamily="34" charset="0"/>
                <a:cs typeface="Aptos" panose="020B0004020202020204" pitchFamily="34" charset="0"/>
              </a:rPr>
              <a:t>Explore how governance </a:t>
            </a:r>
            <a:r>
              <a:rPr lang="en-US" b="1" dirty="0">
                <a:solidFill>
                  <a:schemeClr val="accent4"/>
                </a:solidFill>
                <a:ea typeface="Aptos" panose="020B0004020202020204" pitchFamily="34" charset="0"/>
                <a:cs typeface="Aptos" panose="020B0004020202020204" pitchFamily="34" charset="0"/>
              </a:rPr>
              <a:t>creates connected communities</a:t>
            </a:r>
          </a:p>
          <a:p>
            <a:pPr marL="285750" lvl="0" indent="-285750" defTabSz="342830" eaLnBrk="1" fontAlgn="auto" hangingPunct="1">
              <a:spcBef>
                <a:spcPts val="0"/>
              </a:spcBef>
              <a:spcAft>
                <a:spcPts val="1000"/>
              </a:spcAft>
              <a:buFont typeface="Arial" panose="020B0604020202020204" pitchFamily="34" charset="0"/>
              <a:buChar char="•"/>
              <a:defRPr/>
            </a:pPr>
            <a:r>
              <a:rPr lang="en-US" dirty="0">
                <a:solidFill>
                  <a:sysClr val="windowText" lastClr="000000"/>
                </a:solidFill>
                <a:ea typeface="Aptos" panose="020B0004020202020204" pitchFamily="34" charset="0"/>
                <a:cs typeface="Aptos" panose="020B0004020202020204" pitchFamily="34" charset="0"/>
              </a:rPr>
              <a:t>Learn the foundations of </a:t>
            </a:r>
            <a:r>
              <a:rPr lang="en-US" b="1" dirty="0">
                <a:solidFill>
                  <a:schemeClr val="accent4"/>
                </a:solidFill>
                <a:ea typeface="Aptos" panose="020B0004020202020204" pitchFamily="34" charset="0"/>
                <a:cs typeface="Aptos" panose="020B0004020202020204" pitchFamily="34" charset="0"/>
              </a:rPr>
              <a:t>Membership Qualifications</a:t>
            </a:r>
          </a:p>
          <a:p>
            <a:pPr marL="285750" lvl="0" indent="-285750" defTabSz="342830" eaLnBrk="1" fontAlgn="auto" hangingPunct="1">
              <a:spcBef>
                <a:spcPts val="0"/>
              </a:spcBef>
              <a:spcAft>
                <a:spcPts val="1000"/>
              </a:spcAft>
              <a:buFont typeface="Arial" panose="020B0604020202020204" pitchFamily="34" charset="0"/>
              <a:buChar char="•"/>
              <a:defRPr/>
            </a:pPr>
            <a:r>
              <a:rPr lang="en-US" dirty="0">
                <a:solidFill>
                  <a:sysClr val="windowText" lastClr="000000"/>
                </a:solidFill>
                <a:ea typeface="Aptos" panose="020B0004020202020204" pitchFamily="34" charset="0"/>
                <a:cs typeface="Aptos" panose="020B0004020202020204" pitchFamily="34" charset="0"/>
              </a:rPr>
              <a:t>Recognize the power of</a:t>
            </a:r>
            <a:r>
              <a:rPr lang="en-US" b="1" dirty="0">
                <a:solidFill>
                  <a:sysClr val="windowText" lastClr="000000"/>
                </a:solidFill>
                <a:ea typeface="Aptos" panose="020B0004020202020204" pitchFamily="34" charset="0"/>
                <a:cs typeface="Aptos" panose="020B0004020202020204" pitchFamily="34" charset="0"/>
              </a:rPr>
              <a:t> </a:t>
            </a:r>
            <a:r>
              <a:rPr lang="en-US" b="1" dirty="0">
                <a:solidFill>
                  <a:schemeClr val="accent4"/>
                </a:solidFill>
                <a:ea typeface="Aptos" panose="020B0004020202020204" pitchFamily="34" charset="0"/>
                <a:cs typeface="Aptos" panose="020B0004020202020204" pitchFamily="34" charset="0"/>
              </a:rPr>
              <a:t>governance relationships</a:t>
            </a:r>
          </a:p>
          <a:p>
            <a:pPr marL="285750" lvl="0" indent="-285750" defTabSz="342830" eaLnBrk="1" fontAlgn="auto" hangingPunct="1">
              <a:spcBef>
                <a:spcPts val="0"/>
              </a:spcBef>
              <a:spcAft>
                <a:spcPts val="1000"/>
              </a:spcAft>
              <a:buFont typeface="Arial" panose="020B0604020202020204" pitchFamily="34" charset="0"/>
              <a:buChar char="•"/>
              <a:defRPr/>
            </a:pPr>
            <a:r>
              <a:rPr lang="en-US" b="0" dirty="0">
                <a:solidFill>
                  <a:schemeClr val="accent4"/>
                </a:solidFill>
                <a:ea typeface="Aptos" panose="020B0004020202020204" pitchFamily="34" charset="0"/>
                <a:cs typeface="Aptos" panose="020B0004020202020204" pitchFamily="34" charset="0"/>
              </a:rPr>
              <a:t>Provide </a:t>
            </a:r>
            <a:r>
              <a:rPr lang="en-US" b="1" dirty="0">
                <a:solidFill>
                  <a:schemeClr val="accent4"/>
                </a:solidFill>
                <a:ea typeface="Aptos" panose="020B0004020202020204" pitchFamily="34" charset="0"/>
                <a:cs typeface="Aptos" panose="020B0004020202020204" pitchFamily="34" charset="0"/>
              </a:rPr>
              <a:t>practical tools and insights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a:t>
            </a:fld>
            <a:endParaRPr lang="en-US"/>
          </a:p>
        </p:txBody>
      </p:sp>
    </p:spTree>
    <p:extLst>
      <p:ext uri="{BB962C8B-B14F-4D97-AF65-F5344CB8AC3E}">
        <p14:creationId xmlns:p14="http://schemas.microsoft.com/office/powerpoint/2010/main" val="2706010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The National Council Constitution was formed in 1923 and is still the foundational document guiding the work of YMCAs in the US.  </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a:t>
            </a:fld>
            <a:endParaRPr lang="en-US"/>
          </a:p>
        </p:txBody>
      </p:sp>
    </p:spTree>
    <p:extLst>
      <p:ext uri="{BB962C8B-B14F-4D97-AF65-F5344CB8AC3E}">
        <p14:creationId xmlns:p14="http://schemas.microsoft.com/office/powerpoint/2010/main" val="3851992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National Council of YMCAs is structured as a federated organization.  What does it mean to you to be federated?  Can you think of other examples of federations?</a:t>
            </a:r>
          </a:p>
          <a:p>
            <a:r>
              <a:rPr lang="en-US"/>
              <a:t>(Ask for audience feedback/ideas)</a:t>
            </a:r>
          </a:p>
          <a:p>
            <a:br>
              <a:rPr lang="en-US"/>
            </a:br>
            <a:r>
              <a:rPr lang="en-US"/>
              <a:t>(on click definition will appear) Simply put, federated means being joined together into a single organization while letting individual parts keep some independence.</a:t>
            </a:r>
          </a:p>
          <a:p>
            <a:endParaRPr lang="en-US"/>
          </a:p>
          <a:p>
            <a:r>
              <a:rPr lang="en-US"/>
              <a:t>Does this resonate with your understanding of how our current federated structure works? (Audience feedback)</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a:t>
            </a:fld>
            <a:endParaRPr lang="en-US"/>
          </a:p>
        </p:txBody>
      </p:sp>
    </p:spTree>
    <p:extLst>
      <p:ext uri="{BB962C8B-B14F-4D97-AF65-F5344CB8AC3E}">
        <p14:creationId xmlns:p14="http://schemas.microsoft.com/office/powerpoint/2010/main" val="695783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D7D66-EE29-FBA3-058B-17FA4B7FB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C7ED8-9544-8AA1-694C-6CEF413734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70C01-64F2-BAFA-B50A-427DD81F51D8}"/>
              </a:ext>
            </a:extLst>
          </p:cNvPr>
          <p:cNvSpPr>
            <a:spLocks noGrp="1"/>
          </p:cNvSpPr>
          <p:nvPr>
            <p:ph type="body" idx="1"/>
          </p:nvPr>
        </p:nvSpPr>
        <p:spPr/>
        <p:txBody>
          <a:bodyPr/>
          <a:lstStyle/>
          <a:p>
            <a:r>
              <a:rPr lang="en-US" dirty="0"/>
              <a:t>KEY POINTS
• The YMCA is a federation: local associations are joined through a common national framework while retaining meaningful independence and local authority.
• In this illustrative comparison, Y-USA parallels the Executive Branch by carrying out national responsibilities, leading the Movement, and providing services and support to member associations.
• The National Board parallels the Legislative Branch by exercising the governance authority assigned through the National Council Constitution and Bylaws.
• Local YMCAs parallel states because member associations are independent and autonomous, serve distinct communities, and participate in a shared national system.
• The strength of the federated model comes from balancing national unity with local autonomy. No single part constitutes the Movement on its own.
• The National Council Constitution serves as the common covenant connecting Y-USA, the National Board, and member associations around shared purpose, authority, responsibilities, and membership expectations.
• Accountability flows in multiple directions: national leadership serves and supports the Movement, the National Board governs within its authority, and local associations uphold the qualifications and commitments of National Council membership.
• This is a governance analogy, not a one-to-one legal equivalence. The YMCA structure does not directly replicate every element of the U.S. federal government, including a separate Judicial Branch.
PRESENTATION NARRATIVE
The YMCA Movement can be understood through the familiar lens of American federalism. In both structures, a national framework creates unity around shared purposes while constituent bodies retain meaningful independence and local authority.
• Y-USA is comparable to the Executive Branch in this analogy. Y-USA carries out national responsibilities by leading the Movement, delivering resources and services, advancing national positioning, and overseeing national governance and membership qualifications.
• The National Board is comparable to the Legislative Branch in this analogy. The National Board exercises the governance authority assigned to it through the National Council Constitution and Bylaws, including national oversight and Board action.
• Local YMCAs are comparable to the states. Member associations are independent and autonomous, operate in their local communities, and retain local authority while participating in and remaining accountable to the shared National Council framework.
This comparison is intended as an illustrative governance analogy rather than a one-to-one legal equivalence. The United States also has a separate Judicial Branch, while the YMCA National Council structure described here does not map directly to all three branches of the federal government.</a:t>
            </a:r>
          </a:p>
          <a:p>
            <a:endParaRPr lang="en-US" dirty="0"/>
          </a:p>
        </p:txBody>
      </p:sp>
      <p:sp>
        <p:nvSpPr>
          <p:cNvPr id="4" name="Slide Number Placeholder 3">
            <a:extLst>
              <a:ext uri="{FF2B5EF4-FFF2-40B4-BE49-F238E27FC236}">
                <a16:creationId xmlns:a16="http://schemas.microsoft.com/office/drawing/2014/main" id="{FFC018AE-A834-32A8-1BFD-EE4DBFA3FFB4}"/>
              </a:ext>
            </a:extLst>
          </p:cNvPr>
          <p:cNvSpPr>
            <a:spLocks noGrp="1"/>
          </p:cNvSpPr>
          <p:nvPr>
            <p:ph type="sldNum" sz="quarter" idx="5"/>
          </p:nvPr>
        </p:nvSpPr>
        <p:spPr/>
        <p:txBody>
          <a:bodyPr/>
          <a:lstStyle/>
          <a:p>
            <a:pPr>
              <a:defRPr/>
            </a:pPr>
            <a:fld id="{F50C3D00-B2F6-4D83-A049-FE51B6E62AD3}" type="slidenum">
              <a:rPr lang="en-US" smtClean="0"/>
              <a:pPr>
                <a:defRPr/>
              </a:pPr>
              <a:t>6</a:t>
            </a:fld>
            <a:endParaRPr lang="en-US"/>
          </a:p>
        </p:txBody>
      </p:sp>
    </p:spTree>
    <p:extLst>
      <p:ext uri="{BB962C8B-B14F-4D97-AF65-F5344CB8AC3E}">
        <p14:creationId xmlns:p14="http://schemas.microsoft.com/office/powerpoint/2010/main" val="1783808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18C2B-EBDE-71FA-3629-68E6FF0CE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45A97A-1A49-3276-B7B8-4D0DCBBFDB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58C46A-A3BB-1845-093C-A136D8FBAC99}"/>
              </a:ext>
            </a:extLst>
          </p:cNvPr>
          <p:cNvSpPr>
            <a:spLocks noGrp="1"/>
          </p:cNvSpPr>
          <p:nvPr>
            <p:ph type="body" idx="1"/>
          </p:nvPr>
        </p:nvSpPr>
        <p:spPr/>
        <p:txBody>
          <a:bodyPr/>
          <a:lstStyle/>
          <a:p>
            <a:r>
              <a:rPr lang="en-US" dirty="0">
                <a:latin typeface="Verdana"/>
                <a:ea typeface="ＭＳ Ｐゴシック"/>
              </a:rPr>
              <a:t>KEY MESSAGES
This slide captures a simple but important truth: the YMCA is not Y-USA, the National Board, or any single local association. The YMCA is the collective Movement. The federated structure joins the parts around a shared purpose while preserving meaningful local autonomy.
FOR THE MOVEMENT
Key message: The national structure exists to serve local Ys.
• Y-USA’s constitutional purpose is to help associations achieve their purposes and goals as a national Movement.
• National leadership, resources, services, innovation, positioning, and governance support are intended to strengthen local YMCA impact.
• National work should ultimately improve the ability of local YMCAs to serve their communities.
BY THE MOVEMENT
Key message: The Movement is shaped by local leaders.
• National governance is not meant to be created in isolation.
• Local leaders elevate issues, participate in Association Assemblies, serve on committees, comment on policy proposals, initiate petitions, and vote on governance matters.
• Strong national direction reflects the experience and participation of leaders throughout the Movement.
OF THE MOVEMENT
Key message: The Movement is collectively stewarded by its member associations.
• Member associations are independent and autonomous.
• Y-USA, the National Board, and local YMCAs are connected through a common Constitution, shared commitments, and mutual accountability.
• No single organization constitutes the YMCA Movement on its own. The Movement is sustained through shared stewardship.
CLOSING
“For the Movement, by the Movement, and of the Movement” describes a healthy federation. National structures serve local Ys, local leaders shape the future, and member associations collectively steward the Movement. The balance of service, participation, and shared ownership is what gives the YMCA federation its strength.</a:t>
            </a:r>
          </a:p>
          <a:p>
            <a:endParaRPr lang="en-US" dirty="0"/>
          </a:p>
        </p:txBody>
      </p:sp>
      <p:sp>
        <p:nvSpPr>
          <p:cNvPr id="4" name="Slide Number Placeholder 3">
            <a:extLst>
              <a:ext uri="{FF2B5EF4-FFF2-40B4-BE49-F238E27FC236}">
                <a16:creationId xmlns:a16="http://schemas.microsoft.com/office/drawing/2014/main" id="{42506950-7910-5A20-3961-51EB92DC8EB3}"/>
              </a:ext>
            </a:extLst>
          </p:cNvPr>
          <p:cNvSpPr>
            <a:spLocks noGrp="1"/>
          </p:cNvSpPr>
          <p:nvPr>
            <p:ph type="sldNum" sz="quarter" idx="5"/>
          </p:nvPr>
        </p:nvSpPr>
        <p:spPr/>
        <p:txBody>
          <a:bodyPr/>
          <a:lstStyle/>
          <a:p>
            <a:pPr>
              <a:defRPr/>
            </a:pPr>
            <a:fld id="{F50C3D00-B2F6-4D83-A049-FE51B6E62AD3}" type="slidenum">
              <a:rPr lang="en-US" smtClean="0"/>
              <a:pPr>
                <a:defRPr/>
              </a:pPr>
              <a:t>7</a:t>
            </a:fld>
            <a:endParaRPr lang="en-US"/>
          </a:p>
        </p:txBody>
      </p:sp>
    </p:spTree>
    <p:extLst>
      <p:ext uri="{BB962C8B-B14F-4D97-AF65-F5344CB8AC3E}">
        <p14:creationId xmlns:p14="http://schemas.microsoft.com/office/powerpoint/2010/main" val="2334618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B647-0F8F-AAB9-B9C1-1468F17B6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C59F1-A987-4557-E14A-AF31C9AEB2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8C0DA-6294-5041-A175-F2329F676196}"/>
              </a:ext>
            </a:extLst>
          </p:cNvPr>
          <p:cNvSpPr>
            <a:spLocks noGrp="1"/>
          </p:cNvSpPr>
          <p:nvPr>
            <p:ph type="body" idx="1"/>
          </p:nvPr>
        </p:nvSpPr>
        <p:spPr/>
        <p:txBody>
          <a:bodyPr/>
          <a:lstStyle/>
          <a:p>
            <a:r>
              <a:rPr lang="en-US" dirty="0"/>
              <a:t>How does it all fit together?</a:t>
            </a:r>
          </a:p>
          <a:p>
            <a:endParaRPr lang="en-US" dirty="0"/>
          </a:p>
          <a:p>
            <a:r>
              <a:rPr lang="en-US" dirty="0"/>
              <a:t>Member Associations and Y-USA are parts of the National Council, with the National Board serving as the governing authority to direct the implementation of the Constitution for the Movement as a whole.</a:t>
            </a:r>
          </a:p>
        </p:txBody>
      </p:sp>
      <p:sp>
        <p:nvSpPr>
          <p:cNvPr id="4" name="Slide Number Placeholder 3">
            <a:extLst>
              <a:ext uri="{FF2B5EF4-FFF2-40B4-BE49-F238E27FC236}">
                <a16:creationId xmlns:a16="http://schemas.microsoft.com/office/drawing/2014/main" id="{101F6194-2E74-1E98-9659-E8D151E2789C}"/>
              </a:ext>
            </a:extLst>
          </p:cNvPr>
          <p:cNvSpPr>
            <a:spLocks noGrp="1"/>
          </p:cNvSpPr>
          <p:nvPr>
            <p:ph type="sldNum" sz="quarter" idx="5"/>
          </p:nvPr>
        </p:nvSpPr>
        <p:spPr/>
        <p:txBody>
          <a:bodyPr/>
          <a:lstStyle/>
          <a:p>
            <a:pPr>
              <a:defRPr/>
            </a:pPr>
            <a:fld id="{F50C3D00-B2F6-4D83-A049-FE51B6E62AD3}" type="slidenum">
              <a:rPr lang="en-US" smtClean="0"/>
              <a:pPr>
                <a:defRPr/>
              </a:pPr>
              <a:t>8</a:t>
            </a:fld>
            <a:endParaRPr lang="en-US"/>
          </a:p>
        </p:txBody>
      </p:sp>
    </p:spTree>
    <p:extLst>
      <p:ext uri="{BB962C8B-B14F-4D97-AF65-F5344CB8AC3E}">
        <p14:creationId xmlns:p14="http://schemas.microsoft.com/office/powerpoint/2010/main" val="4036648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33974-7942-099A-9CB8-D2208637A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3E156-DE84-B14B-24CC-947E5049B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BC3141-B7A4-5B42-90C9-07FD32311A91}"/>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National Council Constitution was formed in 1923 and is still the foundational document guiding the work of YMCAs in the US.  </a:t>
            </a:r>
          </a:p>
          <a:p>
            <a:pPr marL="285750" indent="-285750">
              <a:lnSpc>
                <a:spcPct val="150000"/>
              </a:lnSpc>
              <a:buFont typeface="Arial" panose="020B0604020202020204" pitchFamily="34" charset="0"/>
              <a:buChar char="•"/>
            </a:pPr>
            <a:r>
              <a:rPr lang="en-US" sz="900" dirty="0"/>
              <a:t>YMCA of the USA provides services and support to member associations (700+ in the U.S. and Puerto Rico)</a:t>
            </a:r>
          </a:p>
          <a:p>
            <a:pPr marL="285750" indent="-285750">
              <a:lnSpc>
                <a:spcPct val="150000"/>
              </a:lnSpc>
              <a:buFont typeface="Arial" panose="020B0604020202020204" pitchFamily="34" charset="0"/>
              <a:buChar char="•"/>
            </a:pPr>
            <a:r>
              <a:rPr lang="en-US" sz="900" dirty="0"/>
              <a:t>Provides leadership for the Y Movement</a:t>
            </a:r>
          </a:p>
          <a:p>
            <a:pPr marL="285750" indent="-285750">
              <a:lnSpc>
                <a:spcPct val="150000"/>
              </a:lnSpc>
              <a:buFont typeface="Arial" panose="020B0604020202020204" pitchFamily="34" charset="0"/>
              <a:buChar char="•"/>
            </a:pPr>
            <a:r>
              <a:rPr lang="en-US" sz="900" dirty="0"/>
              <a:t>Maintains friendly relationships with other YMCA movements outside the U.S.</a:t>
            </a:r>
          </a:p>
          <a:p>
            <a:pPr marL="285750" indent="-285750">
              <a:lnSpc>
                <a:spcPct val="150000"/>
              </a:lnSpc>
              <a:buFont typeface="Arial" panose="020B0604020202020204" pitchFamily="34" charset="0"/>
              <a:buChar char="•"/>
            </a:pPr>
            <a:r>
              <a:rPr lang="en-US" sz="900" dirty="0"/>
              <a:t>Represents the U.S. Y’s in dealing with national and international organizations/governments</a:t>
            </a:r>
          </a:p>
          <a:p>
            <a:endParaRPr lang="en-US" dirty="0"/>
          </a:p>
          <a:p>
            <a:r>
              <a:rPr lang="en-US" dirty="0"/>
              <a:t>Contents of constitution</a:t>
            </a:r>
          </a:p>
          <a:p>
            <a:r>
              <a:rPr lang="en-US" dirty="0"/>
              <a:t>Article I: Purpose, Basic Objective, and Functions of YMCA of the USA</a:t>
            </a:r>
          </a:p>
          <a:p>
            <a:r>
              <a:rPr lang="en-US" dirty="0"/>
              <a:t>Article II: Qualifications for Membership in the National Council</a:t>
            </a:r>
          </a:p>
          <a:p>
            <a:r>
              <a:rPr lang="en-US" dirty="0"/>
              <a:t>Article III: Purpose and Functions of the Association Assemblies</a:t>
            </a:r>
          </a:p>
          <a:p>
            <a:r>
              <a:rPr lang="en-US" dirty="0"/>
              <a:t>Article IV: Role, Responsibilities and Functions of the National Board</a:t>
            </a:r>
          </a:p>
          <a:p>
            <a:r>
              <a:rPr lang="en-US" dirty="0"/>
              <a:t>Article V: Life Members of the Board</a:t>
            </a:r>
          </a:p>
          <a:p>
            <a:r>
              <a:rPr lang="en-US" dirty="0"/>
              <a:t>Article VI: Representativeness</a:t>
            </a:r>
          </a:p>
          <a:p>
            <a:r>
              <a:rPr lang="en-US" dirty="0"/>
              <a:t>Article VII: General Assembly</a:t>
            </a:r>
          </a:p>
          <a:p>
            <a:r>
              <a:rPr lang="en-US" dirty="0"/>
              <a:t>Article VIII: Intellectual Property/Names, Marks, and Symbols</a:t>
            </a:r>
          </a:p>
          <a:p>
            <a:r>
              <a:rPr lang="en-US" dirty="0"/>
              <a:t>Article IX: Financial Support of the National Council</a:t>
            </a:r>
          </a:p>
          <a:p>
            <a:r>
              <a:rPr lang="en-US" dirty="0"/>
              <a:t>Article X: Initiative, Referendum, and Amendments, and Voting by Member Associations</a:t>
            </a:r>
          </a:p>
          <a:p>
            <a:r>
              <a:rPr lang="en-US" dirty="0"/>
              <a:t>Article XI: Word Construction/Interpretation</a:t>
            </a:r>
          </a:p>
          <a:p>
            <a:endParaRPr lang="en-US" dirty="0"/>
          </a:p>
        </p:txBody>
      </p:sp>
      <p:sp>
        <p:nvSpPr>
          <p:cNvPr id="4" name="Slide Number Placeholder 3">
            <a:extLst>
              <a:ext uri="{FF2B5EF4-FFF2-40B4-BE49-F238E27FC236}">
                <a16:creationId xmlns:a16="http://schemas.microsoft.com/office/drawing/2014/main" id="{7BAE54EB-9566-B102-CE29-191C063594C7}"/>
              </a:ext>
            </a:extLst>
          </p:cNvPr>
          <p:cNvSpPr>
            <a:spLocks noGrp="1"/>
          </p:cNvSpPr>
          <p:nvPr>
            <p:ph type="sldNum" sz="quarter" idx="5"/>
          </p:nvPr>
        </p:nvSpPr>
        <p:spPr/>
        <p:txBody>
          <a:bodyPr/>
          <a:lstStyle/>
          <a:p>
            <a:pPr>
              <a:defRPr/>
            </a:pPr>
            <a:fld id="{F50C3D00-B2F6-4D83-A049-FE51B6E62AD3}" type="slidenum">
              <a:rPr lang="en-US" smtClean="0"/>
              <a:pPr>
                <a:defRPr/>
              </a:pPr>
              <a:t>9</a:t>
            </a:fld>
            <a:endParaRPr lang="en-US"/>
          </a:p>
        </p:txBody>
      </p:sp>
    </p:spTree>
    <p:extLst>
      <p:ext uri="{BB962C8B-B14F-4D97-AF65-F5344CB8AC3E}">
        <p14:creationId xmlns:p14="http://schemas.microsoft.com/office/powerpoint/2010/main" val="2415630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D5FF9-768C-3462-1713-60B4E4609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BEEE4E-E6AB-A28F-5CC8-2380ACE7D7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EE000B-E157-A069-50F1-E693DD4D3754}"/>
              </a:ext>
            </a:extLst>
          </p:cNvPr>
          <p:cNvSpPr>
            <a:spLocks noGrp="1"/>
          </p:cNvSpPr>
          <p:nvPr>
            <p:ph type="body" idx="1"/>
          </p:nvPr>
        </p:nvSpPr>
        <p:spPr/>
        <p:txBody>
          <a:bodyPr/>
          <a:lstStyle/>
          <a:p>
            <a:r>
              <a:rPr lang="en-US" dirty="0"/>
              <a:t>Examples of recent amendments to the constitution.</a:t>
            </a:r>
          </a:p>
          <a:p>
            <a:r>
              <a:rPr lang="en-US" dirty="0"/>
              <a:t>Completed through a vote of member associations</a:t>
            </a:r>
          </a:p>
          <a:p>
            <a:endParaRPr lang="en-US" dirty="0"/>
          </a:p>
          <a:p>
            <a:endParaRPr lang="en-US" dirty="0"/>
          </a:p>
        </p:txBody>
      </p:sp>
      <p:sp>
        <p:nvSpPr>
          <p:cNvPr id="4" name="Slide Number Placeholder 3">
            <a:extLst>
              <a:ext uri="{FF2B5EF4-FFF2-40B4-BE49-F238E27FC236}">
                <a16:creationId xmlns:a16="http://schemas.microsoft.com/office/drawing/2014/main" id="{7EF1A5B9-81FD-3734-9099-DC6DA7A73CC4}"/>
              </a:ext>
            </a:extLst>
          </p:cNvPr>
          <p:cNvSpPr>
            <a:spLocks noGrp="1"/>
          </p:cNvSpPr>
          <p:nvPr>
            <p:ph type="sldNum" sz="quarter" idx="5"/>
          </p:nvPr>
        </p:nvSpPr>
        <p:spPr/>
        <p:txBody>
          <a:bodyPr/>
          <a:lstStyle/>
          <a:p>
            <a:pPr>
              <a:defRPr/>
            </a:pPr>
            <a:fld id="{F50C3D00-B2F6-4D83-A049-FE51B6E62AD3}" type="slidenum">
              <a:rPr lang="en-US" smtClean="0"/>
              <a:pPr>
                <a:defRPr/>
              </a:pPr>
              <a:t>10</a:t>
            </a:fld>
            <a:endParaRPr lang="en-US"/>
          </a:p>
        </p:txBody>
      </p:sp>
    </p:spTree>
    <p:extLst>
      <p:ext uri="{BB962C8B-B14F-4D97-AF65-F5344CB8AC3E}">
        <p14:creationId xmlns:p14="http://schemas.microsoft.com/office/powerpoint/2010/main" val="2966756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B67D5-041B-380A-2E76-83952A86E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8989F-0D4F-65C8-CF75-C169C022E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67326-10DB-1926-9497-F77D61E82993}"/>
              </a:ext>
            </a:extLst>
          </p:cNvPr>
          <p:cNvSpPr>
            <a:spLocks noGrp="1"/>
          </p:cNvSpPr>
          <p:nvPr>
            <p:ph type="body" idx="1"/>
          </p:nvPr>
        </p:nvSpPr>
        <p:spPr/>
        <p:txBody>
          <a:bodyPr/>
          <a:lstStyle/>
          <a:p>
            <a:pPr marL="285750" indent="-285750">
              <a:lnSpc>
                <a:spcPct val="150000"/>
              </a:lnSpc>
              <a:buFont typeface="Arial" panose="020B0604020202020204" pitchFamily="34" charset="0"/>
              <a:buChar char="•"/>
            </a:pPr>
            <a:r>
              <a:rPr lang="en-US" sz="1200" b="1" kern="1200" dirty="0">
                <a:solidFill>
                  <a:schemeClr val="tx1"/>
                </a:solidFill>
                <a:effectLst/>
                <a:latin typeface="Verdana" pitchFamily="64" charset="0"/>
                <a:ea typeface="ＭＳ Ｐゴシック" pitchFamily="64" charset="-128"/>
                <a:cs typeface="ＭＳ Ｐゴシック" pitchFamily="64" charset="-128"/>
              </a:rPr>
              <a:t>Per Y-USA’s constitution - </a:t>
            </a:r>
            <a:r>
              <a:rPr lang="en-US" sz="1200" kern="1200" dirty="0">
                <a:solidFill>
                  <a:schemeClr val="tx1"/>
                </a:solidFill>
                <a:effectLst/>
                <a:latin typeface="Verdana" pitchFamily="64" charset="0"/>
                <a:ea typeface="ＭＳ Ｐゴシック" pitchFamily="64" charset="-128"/>
                <a:cs typeface="ＭＳ Ｐゴシック" pitchFamily="64" charset="-128"/>
              </a:rPr>
              <a:t>The basic objective of </a:t>
            </a:r>
            <a:r>
              <a:rPr lang="en-US" sz="1200" b="1" kern="1200" dirty="0">
                <a:solidFill>
                  <a:schemeClr val="tx1"/>
                </a:solidFill>
                <a:effectLst/>
                <a:latin typeface="Verdana" pitchFamily="64" charset="0"/>
                <a:ea typeface="ＭＳ Ｐゴシック" pitchFamily="64" charset="-128"/>
                <a:cs typeface="ＭＳ Ｐゴシック" pitchFamily="64" charset="-128"/>
              </a:rPr>
              <a:t>YMCA of the USA </a:t>
            </a:r>
            <a:r>
              <a:rPr lang="en-US" sz="1200" kern="1200" dirty="0">
                <a:solidFill>
                  <a:schemeClr val="tx1"/>
                </a:solidFill>
                <a:effectLst/>
                <a:latin typeface="Verdana" pitchFamily="64" charset="0"/>
                <a:ea typeface="ＭＳ Ｐゴシック" pitchFamily="64" charset="-128"/>
                <a:cs typeface="ＭＳ Ｐゴシック" pitchFamily="64" charset="-128"/>
              </a:rPr>
              <a:t>(Y-USA), as determined by Y associations and stated in the National Council constitution, is to “serve as a means through which associations can achieve their purposes and goals as a national movement, and to make available services which will enrich and strengthen associations in carrying on their work.”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Verdana" pitchFamily="64" charset="0"/>
              <a:ea typeface="ＭＳ Ｐゴシック" pitchFamily="64" charset="-128"/>
              <a:cs typeface="ＭＳ Ｐゴシック" pitchFamily="64" charset="-128"/>
            </a:endParaRPr>
          </a:p>
          <a:p>
            <a:pPr lvl="1"/>
            <a:r>
              <a:rPr lang="en-US" sz="1200" kern="1200" dirty="0">
                <a:solidFill>
                  <a:schemeClr val="tx1"/>
                </a:solidFill>
                <a:effectLst/>
                <a:latin typeface="Verdana" pitchFamily="64" charset="0"/>
                <a:ea typeface="ＭＳ Ｐゴシック" pitchFamily="64" charset="-128"/>
                <a:cs typeface="+mn-cs"/>
              </a:rPr>
              <a:t>Y-USA achieves this objective today by fulfilling four </a:t>
            </a:r>
            <a:r>
              <a:rPr lang="en-US" sz="1200" b="1" kern="1200" dirty="0">
                <a:solidFill>
                  <a:schemeClr val="tx1"/>
                </a:solidFill>
                <a:effectLst/>
                <a:latin typeface="Verdana" pitchFamily="64" charset="0"/>
                <a:ea typeface="ＭＳ Ｐゴシック" pitchFamily="64" charset="-128"/>
                <a:cs typeface="+mn-cs"/>
              </a:rPr>
              <a:t>fundamental roles</a:t>
            </a:r>
            <a:r>
              <a:rPr lang="en-US" sz="1200" kern="1200" dirty="0">
                <a:solidFill>
                  <a:schemeClr val="tx1"/>
                </a:solidFill>
                <a:effectLst/>
                <a:latin typeface="Verdana" pitchFamily="64" charset="0"/>
                <a:ea typeface="ＭＳ Ｐゴシック" pitchFamily="64" charset="-128"/>
                <a:cs typeface="+mn-cs"/>
              </a:rPr>
              <a:t>:</a:t>
            </a:r>
            <a:endParaRPr lang="en-US" sz="1800" kern="1200" dirty="0">
              <a:solidFill>
                <a:schemeClr val="tx1"/>
              </a:solidFill>
              <a:effectLst/>
              <a:latin typeface="Verdana" pitchFamily="64" charset="0"/>
              <a:ea typeface="ＭＳ Ｐゴシック" pitchFamily="64" charset="-128"/>
              <a:cs typeface="+mn-cs"/>
            </a:endParaRPr>
          </a:p>
          <a:p>
            <a:r>
              <a:rPr lang="en-US" sz="1200" kern="1200" dirty="0">
                <a:solidFill>
                  <a:schemeClr val="tx1"/>
                </a:solidFill>
                <a:effectLst/>
                <a:latin typeface="Verdana" pitchFamily="64" charset="0"/>
                <a:ea typeface="ＭＳ Ｐゴシック" pitchFamily="64" charset="-128"/>
                <a:cs typeface="ＭＳ Ｐゴシック" pitchFamily="64" charset="-128"/>
              </a:rPr>
              <a:t> </a:t>
            </a:r>
          </a:p>
          <a:p>
            <a:pPr lvl="2"/>
            <a:r>
              <a:rPr lang="en-US" sz="1200" b="1" kern="1200" dirty="0">
                <a:solidFill>
                  <a:schemeClr val="tx1"/>
                </a:solidFill>
                <a:effectLst/>
                <a:latin typeface="Verdana" pitchFamily="64" charset="0"/>
                <a:ea typeface="ＭＳ Ｐゴシック" pitchFamily="64" charset="-128"/>
                <a:cs typeface="+mn-cs"/>
              </a:rPr>
              <a:t>Lead the Movement: </a:t>
            </a:r>
            <a:r>
              <a:rPr lang="en-US" sz="1200" kern="1200" dirty="0">
                <a:solidFill>
                  <a:schemeClr val="tx1"/>
                </a:solidFill>
                <a:effectLst/>
                <a:latin typeface="Verdana" pitchFamily="64" charset="0"/>
                <a:ea typeface="ＭＳ Ｐゴシック" pitchFamily="64" charset="-128"/>
                <a:cs typeface="+mn-cs"/>
              </a:rPr>
              <a:t>focus the efforts of YMCAs on key social issues and opportunities</a:t>
            </a:r>
            <a:endParaRPr lang="en-US" sz="1800" kern="1200" dirty="0">
              <a:solidFill>
                <a:schemeClr val="tx1"/>
              </a:solidFill>
              <a:effectLst/>
              <a:latin typeface="Verdana" pitchFamily="64" charset="0"/>
              <a:ea typeface="ＭＳ Ｐゴシック" pitchFamily="64" charset="-128"/>
              <a:cs typeface="+mn-cs"/>
            </a:endParaRPr>
          </a:p>
          <a:p>
            <a:pPr lvl="2"/>
            <a:r>
              <a:rPr lang="en-US" sz="1200" b="1" kern="1200" dirty="0">
                <a:solidFill>
                  <a:schemeClr val="tx1"/>
                </a:solidFill>
                <a:effectLst/>
                <a:latin typeface="Verdana" pitchFamily="64" charset="0"/>
                <a:ea typeface="ＭＳ Ｐゴシック" pitchFamily="64" charset="-128"/>
                <a:cs typeface="+mn-cs"/>
              </a:rPr>
              <a:t>Deliver Resources and Services and Facilitate Innovation</a:t>
            </a:r>
            <a:r>
              <a:rPr lang="en-US" sz="1200" kern="1200" dirty="0">
                <a:solidFill>
                  <a:schemeClr val="tx1"/>
                </a:solidFill>
                <a:effectLst/>
                <a:latin typeface="Verdana" pitchFamily="64" charset="0"/>
                <a:ea typeface="ＭＳ Ｐゴシック" pitchFamily="64" charset="-128"/>
                <a:cs typeface="+mn-cs"/>
              </a:rPr>
              <a:t>: ensure YMCAs have access to the knowledge and resources needed to address pressing needs in their communities</a:t>
            </a:r>
            <a:endParaRPr lang="en-US" sz="1800" kern="1200" dirty="0">
              <a:solidFill>
                <a:schemeClr val="tx1"/>
              </a:solidFill>
              <a:effectLst/>
              <a:latin typeface="Verdana" pitchFamily="64" charset="0"/>
              <a:ea typeface="ＭＳ Ｐゴシック" pitchFamily="64" charset="-128"/>
              <a:cs typeface="+mn-cs"/>
            </a:endParaRPr>
          </a:p>
          <a:p>
            <a:pPr lvl="2"/>
            <a:r>
              <a:rPr lang="en-US" sz="1200" b="1" kern="1200" dirty="0">
                <a:solidFill>
                  <a:schemeClr val="tx1"/>
                </a:solidFill>
                <a:effectLst/>
                <a:latin typeface="Verdana" pitchFamily="64" charset="0"/>
                <a:ea typeface="ＭＳ Ｐゴシック" pitchFamily="64" charset="-128"/>
                <a:cs typeface="+mn-cs"/>
              </a:rPr>
              <a:t>Advance National Positioning and Global Perspective: </a:t>
            </a:r>
            <a:r>
              <a:rPr lang="en-US" sz="1200" kern="1200" dirty="0">
                <a:solidFill>
                  <a:schemeClr val="tx1"/>
                </a:solidFill>
                <a:effectLst/>
                <a:latin typeface="Verdana" pitchFamily="64" charset="0"/>
                <a:ea typeface="ＭＳ Ｐゴシック" pitchFamily="64" charset="-128"/>
                <a:cs typeface="+mn-cs"/>
              </a:rPr>
              <a:t>communicate the Y’s value and maximize the Movement’s potential for good at home and abroad</a:t>
            </a:r>
            <a:endParaRPr lang="en-US" sz="1800" kern="1200" dirty="0">
              <a:solidFill>
                <a:schemeClr val="tx1"/>
              </a:solidFill>
              <a:effectLst/>
              <a:latin typeface="Verdana" pitchFamily="64" charset="0"/>
              <a:ea typeface="ＭＳ Ｐゴシック" pitchFamily="64" charset="-128"/>
              <a:cs typeface="+mn-cs"/>
            </a:endParaRPr>
          </a:p>
          <a:p>
            <a:pPr lvl="2"/>
            <a:r>
              <a:rPr lang="en-US" sz="1200" b="1" kern="1200" dirty="0">
                <a:solidFill>
                  <a:schemeClr val="tx1"/>
                </a:solidFill>
                <a:effectLst/>
                <a:latin typeface="Verdana" pitchFamily="64" charset="0"/>
                <a:ea typeface="ＭＳ Ｐゴシック" pitchFamily="64" charset="-128"/>
                <a:cs typeface="+mn-cs"/>
              </a:rPr>
              <a:t>Oversee National Governance and Membership Qualifications: </a:t>
            </a:r>
            <a:r>
              <a:rPr lang="en-US" sz="1200" kern="1200" dirty="0">
                <a:solidFill>
                  <a:schemeClr val="tx1"/>
                </a:solidFill>
                <a:effectLst/>
                <a:latin typeface="Verdana" pitchFamily="64" charset="0"/>
                <a:ea typeface="ＭＳ Ｐゴシック" pitchFamily="64" charset="-128"/>
                <a:cs typeface="+mn-cs"/>
              </a:rPr>
              <a:t>knit the Movement together around shared values, goals, and requirements for YMCAs</a:t>
            </a:r>
            <a:endParaRPr lang="en-US" sz="1800" kern="1200" dirty="0">
              <a:solidFill>
                <a:schemeClr val="tx1"/>
              </a:solidFill>
              <a:effectLst/>
              <a:latin typeface="Verdana" pitchFamily="64" charset="0"/>
              <a:ea typeface="ＭＳ Ｐゴシック" pitchFamily="64" charset="-128"/>
              <a:cs typeface="+mn-cs"/>
            </a:endParaRPr>
          </a:p>
          <a:p>
            <a:endParaRPr lang="en-US" dirty="0"/>
          </a:p>
        </p:txBody>
      </p:sp>
      <p:sp>
        <p:nvSpPr>
          <p:cNvPr id="4" name="Slide Number Placeholder 3">
            <a:extLst>
              <a:ext uri="{FF2B5EF4-FFF2-40B4-BE49-F238E27FC236}">
                <a16:creationId xmlns:a16="http://schemas.microsoft.com/office/drawing/2014/main" id="{D44C81DB-D7F0-98C6-4B2E-54403DA01682}"/>
              </a:ext>
            </a:extLst>
          </p:cNvPr>
          <p:cNvSpPr>
            <a:spLocks noGrp="1"/>
          </p:cNvSpPr>
          <p:nvPr>
            <p:ph type="sldNum" sz="quarter" idx="5"/>
          </p:nvPr>
        </p:nvSpPr>
        <p:spPr/>
        <p:txBody>
          <a:bodyPr/>
          <a:lstStyle/>
          <a:p>
            <a:pPr>
              <a:defRPr/>
            </a:pPr>
            <a:fld id="{F50C3D00-B2F6-4D83-A049-FE51B6E62AD3}" type="slidenum">
              <a:rPr lang="en-US" smtClean="0"/>
              <a:pPr>
                <a:defRPr/>
              </a:pPr>
              <a:t>11</a:t>
            </a:fld>
            <a:endParaRPr lang="en-US"/>
          </a:p>
        </p:txBody>
      </p:sp>
    </p:spTree>
    <p:extLst>
      <p:ext uri="{BB962C8B-B14F-4D97-AF65-F5344CB8AC3E}">
        <p14:creationId xmlns:p14="http://schemas.microsoft.com/office/powerpoint/2010/main" val="1084820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2F83E-5657-7953-1A49-096848DB9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5AC19-BCFD-B0FB-D37A-A248C7DC99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A6FF6-F987-C1F8-D631-97E52238111E}"/>
              </a:ext>
            </a:extLst>
          </p:cNvPr>
          <p:cNvSpPr>
            <a:spLocks noGrp="1"/>
          </p:cNvSpPr>
          <p:nvPr>
            <p:ph type="body" idx="1"/>
          </p:nvPr>
        </p:nvSpPr>
        <p:spPr/>
        <p:txBody>
          <a:bodyPr/>
          <a:lstStyle/>
          <a:p>
            <a:pPr lvl="0" fontAlgn="base"/>
            <a:r>
              <a:rPr lang="en-US" sz="900" b="1" kern="1200" dirty="0">
                <a:solidFill>
                  <a:schemeClr val="tx1"/>
                </a:solidFill>
                <a:effectLst/>
                <a:latin typeface="Verdana" pitchFamily="64" charset="0"/>
                <a:ea typeface="ＭＳ Ｐゴシック" pitchFamily="64" charset="-128"/>
                <a:cs typeface="ＭＳ Ｐゴシック" pitchFamily="64" charset="-128"/>
              </a:rPr>
              <a:t>Lead the Movement</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1" fontAlgn="base"/>
            <a:r>
              <a:rPr lang="en-US" sz="800" kern="1200" dirty="0">
                <a:solidFill>
                  <a:schemeClr val="tx1"/>
                </a:solidFill>
                <a:effectLst/>
                <a:latin typeface="Verdana" pitchFamily="64" charset="0"/>
                <a:ea typeface="ＭＳ Ｐゴシック" pitchFamily="64" charset="-128"/>
                <a:cs typeface="+mn-cs"/>
              </a:rPr>
              <a:t>Established a </a:t>
            </a:r>
            <a:r>
              <a:rPr lang="en-US" sz="900" b="1" kern="1200" dirty="0">
                <a:solidFill>
                  <a:schemeClr val="tx1"/>
                </a:solidFill>
                <a:effectLst/>
                <a:latin typeface="Verdana" pitchFamily="64" charset="0"/>
                <a:ea typeface="ＭＳ Ｐゴシック" pitchFamily="64" charset="-128"/>
                <a:cs typeface="+mn-cs"/>
              </a:rPr>
              <a:t>10-year vision for Creating Connected Communities</a:t>
            </a:r>
            <a:r>
              <a:rPr lang="en-US" sz="800" b="1" kern="1200" dirty="0">
                <a:solidFill>
                  <a:schemeClr val="tx1"/>
                </a:solidFill>
                <a:effectLst/>
                <a:latin typeface="Verdana" pitchFamily="64" charset="0"/>
                <a:ea typeface="ＭＳ Ｐゴシック" pitchFamily="64" charset="-128"/>
                <a:cs typeface="+mn-cs"/>
              </a:rPr>
              <a:t> </a:t>
            </a:r>
            <a:endParaRPr lang="en-US" sz="800" kern="1200" dirty="0">
              <a:solidFill>
                <a:schemeClr val="tx1"/>
              </a:solidFill>
              <a:effectLst/>
              <a:latin typeface="Verdana" pitchFamily="64" charset="0"/>
              <a:ea typeface="ＭＳ Ｐゴシック" pitchFamily="64" charset="-128"/>
              <a:cs typeface="+mn-cs"/>
            </a:endParaRPr>
          </a:p>
          <a:p>
            <a:pPr lvl="1" fontAlgn="base"/>
            <a:r>
              <a:rPr lang="en-US" sz="900" kern="1200" dirty="0">
                <a:solidFill>
                  <a:schemeClr val="tx1"/>
                </a:solidFill>
                <a:effectLst/>
                <a:latin typeface="Verdana" pitchFamily="64" charset="0"/>
                <a:ea typeface="ＭＳ Ｐゴシック" pitchFamily="64" charset="-128"/>
                <a:cs typeface="+mn-cs"/>
              </a:rPr>
              <a:t>and a </a:t>
            </a:r>
            <a:r>
              <a:rPr lang="en-US" sz="1100" b="1" kern="1200" dirty="0">
                <a:solidFill>
                  <a:schemeClr val="tx1"/>
                </a:solidFill>
                <a:effectLst/>
                <a:latin typeface="Verdana" pitchFamily="64" charset="0"/>
                <a:ea typeface="ＭＳ Ｐゴシック" pitchFamily="64" charset="-128"/>
                <a:cs typeface="+mn-cs"/>
              </a:rPr>
              <a:t>three-year strategic plan</a:t>
            </a:r>
            <a:r>
              <a:rPr lang="en-US" sz="900" kern="1200" dirty="0">
                <a:solidFill>
                  <a:schemeClr val="tx1"/>
                </a:solidFill>
                <a:effectLst/>
                <a:latin typeface="Verdana" pitchFamily="64" charset="0"/>
                <a:ea typeface="ＭＳ Ｐゴシック" pitchFamily="64" charset="-128"/>
                <a:cs typeface="+mn-cs"/>
              </a:rPr>
              <a:t> that supports done in collaboration with the Y Movement. </a:t>
            </a:r>
          </a:p>
          <a:p>
            <a:pPr lvl="1" fontAlgn="base"/>
            <a:r>
              <a:rPr lang="en-US" sz="800" b="1" kern="1200" dirty="0">
                <a:solidFill>
                  <a:schemeClr val="tx1"/>
                </a:solidFill>
                <a:effectLst/>
                <a:latin typeface="Verdana" pitchFamily="64" charset="0"/>
                <a:ea typeface="ＭＳ Ｐゴシック" pitchFamily="64" charset="-128"/>
                <a:cs typeface="+mn-cs"/>
              </a:rPr>
              <a:t>Established </a:t>
            </a:r>
            <a:r>
              <a:rPr lang="en-US" sz="800" kern="1200" dirty="0">
                <a:solidFill>
                  <a:schemeClr val="tx1"/>
                </a:solidFill>
                <a:effectLst/>
                <a:latin typeface="Verdana" pitchFamily="64" charset="0"/>
                <a:ea typeface="ＭＳ Ｐゴシック" pitchFamily="64" charset="-128"/>
                <a:cs typeface="+mn-cs"/>
              </a:rPr>
              <a:t>multiple</a:t>
            </a:r>
            <a:r>
              <a:rPr lang="en-US" sz="800" b="1" kern="1200" dirty="0">
                <a:solidFill>
                  <a:schemeClr val="tx1"/>
                </a:solidFill>
                <a:effectLst/>
                <a:latin typeface="Verdana" pitchFamily="64" charset="0"/>
                <a:ea typeface="ＭＳ Ｐゴシック" pitchFamily="64" charset="-128"/>
                <a:cs typeface="+mn-cs"/>
              </a:rPr>
              <a:t> </a:t>
            </a:r>
            <a:r>
              <a:rPr lang="en-US" sz="900" b="1" kern="1200" dirty="0">
                <a:solidFill>
                  <a:schemeClr val="tx1"/>
                </a:solidFill>
                <a:effectLst/>
                <a:latin typeface="Verdana" pitchFamily="64" charset="0"/>
                <a:ea typeface="ＭＳ Ｐゴシック" pitchFamily="64" charset="-128"/>
                <a:cs typeface="+mn-cs"/>
              </a:rPr>
              <a:t>communication channels</a:t>
            </a:r>
            <a:r>
              <a:rPr lang="en-US" sz="800" b="1" kern="1200" dirty="0">
                <a:solidFill>
                  <a:schemeClr val="tx1"/>
                </a:solidFill>
                <a:effectLst/>
                <a:latin typeface="Verdana" pitchFamily="64" charset="0"/>
                <a:ea typeface="ＭＳ Ｐゴシック" pitchFamily="64" charset="-128"/>
                <a:cs typeface="+mn-cs"/>
              </a:rPr>
              <a:t> </a:t>
            </a:r>
            <a:r>
              <a:rPr lang="en-US" sz="800" kern="1200" dirty="0">
                <a:solidFill>
                  <a:schemeClr val="tx1"/>
                </a:solidFill>
                <a:effectLst/>
                <a:latin typeface="Verdana" pitchFamily="64" charset="0"/>
                <a:ea typeface="ＭＳ Ｐゴシック" pitchFamily="64" charset="-128"/>
                <a:cs typeface="+mn-cs"/>
              </a:rPr>
              <a:t>to ensure Y </a:t>
            </a:r>
            <a:r>
              <a:rPr lang="en-US" sz="900" b="1" kern="1200" dirty="0">
                <a:solidFill>
                  <a:schemeClr val="tx1"/>
                </a:solidFill>
                <a:effectLst/>
                <a:latin typeface="Verdana" pitchFamily="64" charset="0"/>
                <a:ea typeface="ＭＳ Ｐゴシック" pitchFamily="64" charset="-128"/>
                <a:cs typeface="+mn-cs"/>
              </a:rPr>
              <a:t>stakeholder input and feedback</a:t>
            </a:r>
            <a:r>
              <a:rPr lang="en-US" sz="800" kern="1200" dirty="0">
                <a:solidFill>
                  <a:schemeClr val="tx1"/>
                </a:solidFill>
                <a:effectLst/>
                <a:latin typeface="Verdana" pitchFamily="64" charset="0"/>
                <a:ea typeface="ＭＳ Ｐゴシック" pitchFamily="64" charset="-128"/>
                <a:cs typeface="+mn-cs"/>
              </a:rPr>
              <a:t>: </a:t>
            </a:r>
          </a:p>
          <a:p>
            <a:pPr lvl="2" fontAlgn="base"/>
            <a:r>
              <a:rPr lang="en-US" sz="900" kern="1200" dirty="0">
                <a:solidFill>
                  <a:schemeClr val="tx1"/>
                </a:solidFill>
                <a:effectLst/>
                <a:latin typeface="Verdana" pitchFamily="64" charset="0"/>
                <a:ea typeface="ＭＳ Ｐゴシック" pitchFamily="64" charset="-128"/>
                <a:cs typeface="+mn-cs"/>
              </a:rPr>
              <a:t>quarterly CEO Townhalls, </a:t>
            </a:r>
          </a:p>
          <a:p>
            <a:pPr lvl="2" fontAlgn="base"/>
            <a:r>
              <a:rPr lang="en-US" sz="900" kern="1200" dirty="0">
                <a:solidFill>
                  <a:schemeClr val="tx1"/>
                </a:solidFill>
                <a:effectLst/>
                <a:latin typeface="Verdana" pitchFamily="64" charset="0"/>
                <a:ea typeface="ＭＳ Ｐゴシック" pitchFamily="64" charset="-128"/>
                <a:cs typeface="+mn-cs"/>
              </a:rPr>
              <a:t>CEO Advisory Council, </a:t>
            </a:r>
          </a:p>
          <a:p>
            <a:pPr lvl="2" fontAlgn="base"/>
            <a:r>
              <a:rPr lang="en-US" sz="900" kern="1200" dirty="0">
                <a:solidFill>
                  <a:schemeClr val="tx1"/>
                </a:solidFill>
                <a:effectLst/>
                <a:latin typeface="Verdana" pitchFamily="64" charset="0"/>
                <a:ea typeface="ＭＳ Ｐゴシック" pitchFamily="64" charset="-128"/>
                <a:cs typeface="+mn-cs"/>
              </a:rPr>
              <a:t>SMY Engagement team, </a:t>
            </a:r>
          </a:p>
          <a:p>
            <a:pPr lvl="2" fontAlgn="base"/>
            <a:r>
              <a:rPr lang="en-US" sz="900" kern="1200" dirty="0">
                <a:solidFill>
                  <a:schemeClr val="tx1"/>
                </a:solidFill>
                <a:effectLst/>
                <a:latin typeface="Verdana" pitchFamily="64" charset="0"/>
                <a:ea typeface="ＭＳ Ｐゴシック" pitchFamily="64" charset="-128"/>
                <a:cs typeface="+mn-cs"/>
              </a:rPr>
              <a:t>CEO annual survey, </a:t>
            </a:r>
          </a:p>
          <a:p>
            <a:pPr lvl="2" fontAlgn="base"/>
            <a:r>
              <a:rPr lang="en-US" sz="900" kern="1200" dirty="0">
                <a:solidFill>
                  <a:schemeClr val="tx1"/>
                </a:solidFill>
                <a:effectLst/>
                <a:latin typeface="Verdana" pitchFamily="64" charset="0"/>
                <a:ea typeface="ＭＳ Ｐゴシック" pitchFamily="64" charset="-128"/>
                <a:cs typeface="+mn-cs"/>
              </a:rPr>
              <a:t>and stronger connection to the Affiliate Networks.</a:t>
            </a:r>
          </a:p>
          <a:p>
            <a:pPr fontAlgn="base"/>
            <a:r>
              <a:rPr lang="en-US" sz="900" kern="1200" dirty="0">
                <a:solidFill>
                  <a:schemeClr val="tx1"/>
                </a:solidFill>
                <a:effectLst/>
                <a:latin typeface="Verdana" pitchFamily="64" charset="0"/>
                <a:ea typeface="ＭＳ Ｐゴシック" pitchFamily="64" charset="-128"/>
                <a:cs typeface="ＭＳ Ｐゴシック" pitchFamily="64" charset="-128"/>
              </a:rPr>
              <a:t> </a:t>
            </a:r>
          </a:p>
          <a:p>
            <a:pPr lvl="0" fontAlgn="base"/>
            <a:r>
              <a:rPr lang="en-US" sz="900" b="1" kern="1200" dirty="0">
                <a:solidFill>
                  <a:schemeClr val="tx1"/>
                </a:solidFill>
                <a:effectLst/>
                <a:latin typeface="Verdana" pitchFamily="64" charset="0"/>
                <a:ea typeface="ＭＳ Ｐゴシック" pitchFamily="64" charset="-128"/>
                <a:cs typeface="ＭＳ Ｐゴシック" pitchFamily="64" charset="-128"/>
              </a:rPr>
              <a:t>Deliver Resources and Services and Facilitate Innovation</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1" fontAlgn="base"/>
            <a:r>
              <a:rPr lang="en-US" sz="900" b="1" kern="1200" dirty="0">
                <a:solidFill>
                  <a:schemeClr val="tx1"/>
                </a:solidFill>
                <a:effectLst/>
                <a:latin typeface="Verdana" pitchFamily="64" charset="0"/>
                <a:ea typeface="ＭＳ Ｐゴシック" pitchFamily="64" charset="-128"/>
                <a:cs typeface="+mn-cs"/>
              </a:rPr>
              <a:t>Organizational Excellence Assessment</a:t>
            </a:r>
            <a:r>
              <a:rPr lang="en-US" sz="800" b="1" kern="1200" dirty="0">
                <a:solidFill>
                  <a:schemeClr val="tx1"/>
                </a:solidFill>
                <a:effectLst/>
                <a:latin typeface="Verdana" pitchFamily="64" charset="0"/>
                <a:ea typeface="ＭＳ Ｐゴシック" pitchFamily="64" charset="-128"/>
                <a:cs typeface="+mn-cs"/>
              </a:rPr>
              <a:t>: </a:t>
            </a:r>
            <a:r>
              <a:rPr lang="en-US" sz="800" kern="1200" dirty="0">
                <a:solidFill>
                  <a:schemeClr val="tx1"/>
                </a:solidFill>
                <a:effectLst/>
                <a:latin typeface="Verdana" pitchFamily="64" charset="0"/>
                <a:ea typeface="ＭＳ Ｐゴシック" pitchFamily="64" charset="-128"/>
                <a:cs typeface="+mn-cs"/>
              </a:rPr>
              <a:t>Created and </a:t>
            </a:r>
            <a:r>
              <a:rPr lang="en-US" sz="900" b="1" kern="1200" dirty="0">
                <a:solidFill>
                  <a:schemeClr val="tx1"/>
                </a:solidFill>
                <a:effectLst/>
                <a:latin typeface="Verdana" pitchFamily="64" charset="0"/>
                <a:ea typeface="ＭＳ Ｐゴシック" pitchFamily="64" charset="-128"/>
                <a:cs typeface="+mn-cs"/>
              </a:rPr>
              <a:t>tested with 100+ Ys</a:t>
            </a:r>
            <a:r>
              <a:rPr lang="en-US" sz="800" kern="1200" dirty="0">
                <a:solidFill>
                  <a:schemeClr val="tx1"/>
                </a:solidFill>
                <a:effectLst/>
                <a:latin typeface="Verdana" pitchFamily="64" charset="0"/>
                <a:ea typeface="ＭＳ Ｐゴシック" pitchFamily="64" charset="-128"/>
                <a:cs typeface="+mn-cs"/>
              </a:rPr>
              <a:t> the </a:t>
            </a:r>
          </a:p>
          <a:p>
            <a:pPr lvl="2" fontAlgn="base"/>
            <a:r>
              <a:rPr lang="en-US" sz="800" kern="1200" dirty="0">
                <a:solidFill>
                  <a:schemeClr val="tx1"/>
                </a:solidFill>
                <a:effectLst/>
                <a:latin typeface="Verdana" pitchFamily="64" charset="0"/>
                <a:ea typeface="ＭＳ Ｐゴシック" pitchFamily="64" charset="-128"/>
                <a:cs typeface="+mn-cs"/>
              </a:rPr>
              <a:t>will provide a full </a:t>
            </a:r>
            <a:r>
              <a:rPr lang="en-US" sz="900" b="1" kern="1200" dirty="0">
                <a:solidFill>
                  <a:schemeClr val="tx1"/>
                </a:solidFill>
                <a:effectLst/>
                <a:latin typeface="Verdana" pitchFamily="64" charset="0"/>
                <a:ea typeface="ＭＳ Ｐゴシック" pitchFamily="64" charset="-128"/>
                <a:cs typeface="+mn-cs"/>
              </a:rPr>
              <a:t>360 view of a Ys operations, finance and governance</a:t>
            </a:r>
            <a:endParaRPr lang="en-US" sz="800" kern="1200" dirty="0">
              <a:solidFill>
                <a:schemeClr val="tx1"/>
              </a:solidFill>
              <a:effectLst/>
              <a:latin typeface="Verdana" pitchFamily="64" charset="0"/>
              <a:ea typeface="ＭＳ Ｐゴシック" pitchFamily="64" charset="-128"/>
              <a:cs typeface="+mn-cs"/>
            </a:endParaRPr>
          </a:p>
          <a:p>
            <a:pPr lvl="2" fontAlgn="base"/>
            <a:r>
              <a:rPr lang="en-US" sz="900" kern="1200" dirty="0">
                <a:solidFill>
                  <a:schemeClr val="tx1"/>
                </a:solidFill>
                <a:effectLst/>
                <a:latin typeface="Verdana" pitchFamily="64" charset="0"/>
                <a:ea typeface="ＭＳ Ｐゴシック" pitchFamily="64" charset="-128"/>
                <a:cs typeface="+mn-cs"/>
              </a:rPr>
              <a:t>full </a:t>
            </a:r>
            <a:r>
              <a:rPr lang="en-US" sz="1100" b="1" kern="1200" dirty="0">
                <a:solidFill>
                  <a:schemeClr val="tx1"/>
                </a:solidFill>
                <a:effectLst/>
                <a:latin typeface="Verdana" pitchFamily="64" charset="0"/>
                <a:ea typeface="ＭＳ Ｐゴシック" pitchFamily="64" charset="-128"/>
                <a:cs typeface="+mn-cs"/>
              </a:rPr>
              <a:t>suite of tools</a:t>
            </a:r>
            <a:r>
              <a:rPr lang="en-US" sz="1100" kern="1200" dirty="0">
                <a:solidFill>
                  <a:schemeClr val="tx1"/>
                </a:solidFill>
                <a:effectLst/>
                <a:latin typeface="Verdana" pitchFamily="64" charset="0"/>
                <a:ea typeface="ＭＳ Ｐゴシック" pitchFamily="64" charset="-128"/>
                <a:cs typeface="+mn-cs"/>
              </a:rPr>
              <a:t> </a:t>
            </a:r>
            <a:r>
              <a:rPr lang="en-US" sz="900" kern="1200" dirty="0">
                <a:solidFill>
                  <a:schemeClr val="tx1"/>
                </a:solidFill>
                <a:effectLst/>
                <a:latin typeface="Verdana" pitchFamily="64" charset="0"/>
                <a:ea typeface="ＭＳ Ｐゴシック" pitchFamily="64" charset="-128"/>
                <a:cs typeface="+mn-cs"/>
              </a:rPr>
              <a:t>available to </a:t>
            </a:r>
            <a:r>
              <a:rPr lang="en-US" sz="1100" b="1" kern="1200" dirty="0">
                <a:solidFill>
                  <a:schemeClr val="tx1"/>
                </a:solidFill>
                <a:effectLst/>
                <a:latin typeface="Verdana" pitchFamily="64" charset="0"/>
                <a:ea typeface="ＭＳ Ｐゴシック" pitchFamily="64" charset="-128"/>
                <a:cs typeface="+mn-cs"/>
              </a:rPr>
              <a:t>support</a:t>
            </a:r>
            <a:r>
              <a:rPr lang="en-US" sz="1100" kern="1200" dirty="0">
                <a:solidFill>
                  <a:schemeClr val="tx1"/>
                </a:solidFill>
                <a:effectLst/>
                <a:latin typeface="Verdana" pitchFamily="64" charset="0"/>
                <a:ea typeface="ＭＳ Ｐゴシック" pitchFamily="64" charset="-128"/>
                <a:cs typeface="+mn-cs"/>
              </a:rPr>
              <a:t> </a:t>
            </a:r>
            <a:r>
              <a:rPr lang="en-US" sz="900" kern="1200" dirty="0">
                <a:solidFill>
                  <a:schemeClr val="tx1"/>
                </a:solidFill>
                <a:effectLst/>
                <a:latin typeface="Verdana" pitchFamily="64" charset="0"/>
                <a:ea typeface="ＭＳ Ｐゴシック" pitchFamily="64" charset="-128"/>
                <a:cs typeface="+mn-cs"/>
              </a:rPr>
              <a:t>a continuous </a:t>
            </a:r>
            <a:r>
              <a:rPr lang="en-US" sz="1100" b="1" kern="1200" dirty="0">
                <a:solidFill>
                  <a:schemeClr val="tx1"/>
                </a:solidFill>
                <a:effectLst/>
                <a:latin typeface="Verdana" pitchFamily="64" charset="0"/>
                <a:ea typeface="ＭＳ Ｐゴシック" pitchFamily="64" charset="-128"/>
                <a:cs typeface="+mn-cs"/>
              </a:rPr>
              <a:t>improvement</a:t>
            </a:r>
            <a:r>
              <a:rPr lang="en-US" sz="1100" kern="1200" dirty="0">
                <a:solidFill>
                  <a:schemeClr val="tx1"/>
                </a:solidFill>
                <a:effectLst/>
                <a:latin typeface="Verdana" pitchFamily="64" charset="0"/>
                <a:ea typeface="ＭＳ Ｐゴシック" pitchFamily="64" charset="-128"/>
                <a:cs typeface="+mn-cs"/>
              </a:rPr>
              <a:t> </a:t>
            </a:r>
            <a:r>
              <a:rPr lang="en-US" sz="900" kern="1200" dirty="0">
                <a:solidFill>
                  <a:schemeClr val="tx1"/>
                </a:solidFill>
                <a:effectLst/>
                <a:latin typeface="Verdana" pitchFamily="64" charset="0"/>
                <a:ea typeface="ＭＳ Ｐゴシック" pitchFamily="64" charset="-128"/>
                <a:cs typeface="+mn-cs"/>
              </a:rPr>
              <a:t>process</a:t>
            </a:r>
          </a:p>
          <a:p>
            <a:pPr lvl="1" fontAlgn="base"/>
            <a:r>
              <a:rPr lang="en-US" sz="900" b="1" kern="1200" dirty="0">
                <a:solidFill>
                  <a:schemeClr val="tx1"/>
                </a:solidFill>
                <a:effectLst/>
                <a:latin typeface="Verdana" pitchFamily="64" charset="0"/>
                <a:ea typeface="ＭＳ Ｐゴシック" pitchFamily="64" charset="-128"/>
                <a:cs typeface="+mn-cs"/>
              </a:rPr>
              <a:t>Praesidium Child Protection Accreditation</a:t>
            </a:r>
            <a:endParaRPr lang="en-US" sz="800" kern="1200" dirty="0">
              <a:solidFill>
                <a:schemeClr val="tx1"/>
              </a:solidFill>
              <a:effectLst/>
              <a:latin typeface="Verdana" pitchFamily="64" charset="0"/>
              <a:ea typeface="ＭＳ Ｐゴシック" pitchFamily="64" charset="-128"/>
              <a:cs typeface="+mn-cs"/>
            </a:endParaRPr>
          </a:p>
          <a:p>
            <a:pPr lvl="1" fontAlgn="base"/>
            <a:r>
              <a:rPr lang="en-US" sz="900" b="1" kern="1200" dirty="0">
                <a:solidFill>
                  <a:schemeClr val="tx1"/>
                </a:solidFill>
                <a:effectLst/>
                <a:latin typeface="Verdana" pitchFamily="64" charset="0"/>
                <a:ea typeface="ＭＳ Ｐゴシック" pitchFamily="64" charset="-128"/>
                <a:cs typeface="+mn-cs"/>
              </a:rPr>
              <a:t>L&amp;LD:</a:t>
            </a:r>
            <a:r>
              <a:rPr lang="en-US" sz="900" kern="1200" dirty="0">
                <a:solidFill>
                  <a:schemeClr val="tx1"/>
                </a:solidFill>
                <a:effectLst/>
                <a:latin typeface="Verdana" pitchFamily="64" charset="0"/>
                <a:ea typeface="ＭＳ Ｐゴシック" pitchFamily="64" charset="-128"/>
                <a:cs typeface="+mn-cs"/>
              </a:rPr>
              <a:t> </a:t>
            </a:r>
          </a:p>
          <a:p>
            <a:pPr lvl="2" fontAlgn="base"/>
            <a:r>
              <a:rPr lang="en-US" sz="900" b="1" kern="1200" dirty="0">
                <a:solidFill>
                  <a:schemeClr val="tx1"/>
                </a:solidFill>
                <a:effectLst/>
                <a:latin typeface="Verdana" pitchFamily="64" charset="0"/>
                <a:ea typeface="ＭＳ Ｐゴシック" pitchFamily="64" charset="-128"/>
                <a:cs typeface="+mn-cs"/>
              </a:rPr>
              <a:t>Rebuilt Learning &amp; Leadership Development infrastructure</a:t>
            </a:r>
            <a:r>
              <a:rPr lang="en-US" sz="800" kern="1200" dirty="0">
                <a:solidFill>
                  <a:schemeClr val="tx1"/>
                </a:solidFill>
                <a:effectLst/>
                <a:latin typeface="Verdana" pitchFamily="64" charset="0"/>
                <a:ea typeface="ＭＳ Ｐゴシック" pitchFamily="64" charset="-128"/>
                <a:cs typeface="+mn-cs"/>
              </a:rPr>
              <a:t>, including</a:t>
            </a:r>
          </a:p>
          <a:p>
            <a:pPr lvl="3" fontAlgn="base"/>
            <a:r>
              <a:rPr lang="en-US" sz="800" kern="1200" dirty="0">
                <a:solidFill>
                  <a:schemeClr val="tx1"/>
                </a:solidFill>
                <a:effectLst/>
                <a:latin typeface="Verdana" pitchFamily="64" charset="0"/>
                <a:ea typeface="ＭＳ Ｐゴシック" pitchFamily="64" charset="-128"/>
                <a:cs typeface="+mn-cs"/>
              </a:rPr>
              <a:t>A new, </a:t>
            </a:r>
            <a:r>
              <a:rPr lang="en-US" sz="900" b="1" kern="1200" dirty="0">
                <a:solidFill>
                  <a:schemeClr val="tx1"/>
                </a:solidFill>
                <a:effectLst/>
                <a:latin typeface="Verdana" pitchFamily="64" charset="0"/>
                <a:ea typeface="ＭＳ Ｐゴシック" pitchFamily="64" charset="-128"/>
                <a:cs typeface="+mn-cs"/>
              </a:rPr>
              <a:t>modern LMS system </a:t>
            </a:r>
            <a:endParaRPr lang="en-US" sz="800" kern="1200" dirty="0">
              <a:solidFill>
                <a:schemeClr val="tx1"/>
              </a:solidFill>
              <a:effectLst/>
              <a:latin typeface="Verdana" pitchFamily="64" charset="0"/>
              <a:ea typeface="ＭＳ Ｐゴシック" pitchFamily="64" charset="-128"/>
              <a:cs typeface="+mn-cs"/>
            </a:endParaRPr>
          </a:p>
          <a:p>
            <a:pPr lvl="3" fontAlgn="base"/>
            <a:r>
              <a:rPr lang="en-US" sz="900" kern="1200" dirty="0">
                <a:solidFill>
                  <a:schemeClr val="tx1"/>
                </a:solidFill>
                <a:effectLst/>
                <a:latin typeface="Verdana" pitchFamily="64" charset="0"/>
                <a:ea typeface="ＭＳ Ｐゴシック" pitchFamily="64" charset="-128"/>
                <a:cs typeface="+mn-cs"/>
              </a:rPr>
              <a:t>Regional Learning Centers</a:t>
            </a:r>
          </a:p>
          <a:p>
            <a:pPr lvl="1" fontAlgn="base"/>
            <a:r>
              <a:rPr lang="en-US" sz="900" b="1" kern="1200" dirty="0">
                <a:solidFill>
                  <a:schemeClr val="tx1"/>
                </a:solidFill>
                <a:effectLst/>
                <a:latin typeface="Verdana" pitchFamily="64" charset="0"/>
                <a:ea typeface="ＭＳ Ｐゴシック" pitchFamily="64" charset="-128"/>
                <a:cs typeface="+mn-cs"/>
              </a:rPr>
              <a:t>Practice Leadership:</a:t>
            </a:r>
            <a:r>
              <a:rPr lang="en-US" sz="900" kern="1200" dirty="0">
                <a:solidFill>
                  <a:schemeClr val="tx1"/>
                </a:solidFill>
                <a:effectLst/>
                <a:latin typeface="Verdana" pitchFamily="64" charset="0"/>
                <a:ea typeface="ＭＳ Ｐゴシック" pitchFamily="64" charset="-128"/>
                <a:cs typeface="+mn-cs"/>
              </a:rPr>
              <a:t> </a:t>
            </a:r>
          </a:p>
          <a:p>
            <a:pPr lvl="2" fontAlgn="base"/>
            <a:r>
              <a:rPr lang="en-US" sz="900" kern="1200" dirty="0">
                <a:solidFill>
                  <a:schemeClr val="tx1"/>
                </a:solidFill>
                <a:effectLst/>
                <a:latin typeface="Verdana" pitchFamily="64" charset="0"/>
                <a:ea typeface="ＭＳ Ｐゴシック" pitchFamily="64" charset="-128"/>
                <a:cs typeface="+mn-cs"/>
              </a:rPr>
              <a:t>Established </a:t>
            </a:r>
            <a:r>
              <a:rPr lang="en-US" sz="1100" b="1" kern="1200" dirty="0">
                <a:solidFill>
                  <a:schemeClr val="tx1"/>
                </a:solidFill>
                <a:effectLst/>
                <a:latin typeface="Verdana" pitchFamily="64" charset="0"/>
                <a:ea typeface="ＭＳ Ｐゴシック" pitchFamily="64" charset="-128"/>
                <a:cs typeface="+mn-cs"/>
              </a:rPr>
              <a:t>program experts</a:t>
            </a:r>
            <a:r>
              <a:rPr lang="en-US" sz="900" kern="1200" dirty="0">
                <a:solidFill>
                  <a:schemeClr val="tx1"/>
                </a:solidFill>
                <a:effectLst/>
                <a:latin typeface="Verdana" pitchFamily="64" charset="0"/>
                <a:ea typeface="ＭＳ Ｐゴシック" pitchFamily="64" charset="-128"/>
                <a:cs typeface="+mn-cs"/>
              </a:rPr>
              <a:t> at Y-USA to </a:t>
            </a:r>
          </a:p>
          <a:p>
            <a:pPr lvl="2" fontAlgn="base"/>
            <a:r>
              <a:rPr lang="en-US" sz="900" b="1" kern="1200" dirty="0">
                <a:solidFill>
                  <a:schemeClr val="tx1"/>
                </a:solidFill>
                <a:effectLst/>
                <a:latin typeface="Verdana" pitchFamily="64" charset="0"/>
                <a:ea typeface="ＭＳ Ｐゴシック" pitchFamily="64" charset="-128"/>
                <a:cs typeface="+mn-cs"/>
              </a:rPr>
              <a:t>facilitate innovation, program development, and support</a:t>
            </a:r>
            <a:r>
              <a:rPr lang="en-US" sz="800" kern="1200" dirty="0">
                <a:solidFill>
                  <a:schemeClr val="tx1"/>
                </a:solidFill>
                <a:effectLst/>
                <a:latin typeface="Verdana" pitchFamily="64" charset="0"/>
                <a:ea typeface="ＭＳ Ｐゴシック" pitchFamily="64" charset="-128"/>
                <a:cs typeface="+mn-cs"/>
              </a:rPr>
              <a:t> channel for YMCA </a:t>
            </a:r>
          </a:p>
          <a:p>
            <a:br>
              <a:rPr lang="en-US" sz="900" kern="1200" dirty="0">
                <a:solidFill>
                  <a:schemeClr val="tx1"/>
                </a:solidFill>
                <a:effectLst/>
                <a:latin typeface="Verdana" pitchFamily="64" charset="0"/>
                <a:ea typeface="ＭＳ Ｐゴシック" pitchFamily="64" charset="-128"/>
                <a:cs typeface="ＭＳ Ｐゴシック" pitchFamily="64" charset="-128"/>
              </a:rPr>
            </a:br>
            <a:r>
              <a:rPr lang="en-US" sz="900" b="1" kern="1200" dirty="0">
                <a:solidFill>
                  <a:schemeClr val="tx1"/>
                </a:solidFill>
                <a:effectLst/>
                <a:latin typeface="Verdana" pitchFamily="64" charset="0"/>
                <a:ea typeface="ＭＳ Ｐゴシック" pitchFamily="64" charset="-128"/>
                <a:cs typeface="ＭＳ Ｐゴシック" pitchFamily="64" charset="-128"/>
              </a:rPr>
              <a:t>Advance National Positioning and Global Perspective</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1" fontAlgn="base"/>
            <a:r>
              <a:rPr lang="en-US" sz="800" kern="1200" dirty="0">
                <a:solidFill>
                  <a:schemeClr val="tx1"/>
                </a:solidFill>
                <a:effectLst/>
                <a:latin typeface="Verdana" pitchFamily="64" charset="0"/>
                <a:ea typeface="ＭＳ Ｐゴシック" pitchFamily="64" charset="-128"/>
                <a:cs typeface="+mn-cs"/>
              </a:rPr>
              <a:t>Launched </a:t>
            </a:r>
            <a:r>
              <a:rPr lang="en-US" sz="900" b="1" kern="1200" dirty="0">
                <a:solidFill>
                  <a:schemeClr val="tx1"/>
                </a:solidFill>
                <a:effectLst/>
                <a:latin typeface="Verdana" pitchFamily="64" charset="0"/>
                <a:ea typeface="ＭＳ Ｐゴシック" pitchFamily="64" charset="-128"/>
                <a:cs typeface="+mn-cs"/>
              </a:rPr>
              <a:t>No Place Like This Place</a:t>
            </a:r>
            <a:r>
              <a:rPr lang="en-US" sz="800" kern="1200" dirty="0">
                <a:solidFill>
                  <a:schemeClr val="tx1"/>
                </a:solidFill>
                <a:effectLst/>
                <a:latin typeface="Verdana" pitchFamily="64" charset="0"/>
                <a:ea typeface="ＭＳ Ｐゴシック" pitchFamily="64" charset="-128"/>
                <a:cs typeface="+mn-cs"/>
              </a:rPr>
              <a:t> </a:t>
            </a:r>
          </a:p>
          <a:p>
            <a:pPr lvl="2" fontAlgn="base"/>
            <a:r>
              <a:rPr lang="en-US" sz="900" kern="1200" dirty="0">
                <a:solidFill>
                  <a:schemeClr val="tx1"/>
                </a:solidFill>
                <a:effectLst/>
                <a:latin typeface="Verdana" pitchFamily="64" charset="0"/>
                <a:ea typeface="ＭＳ Ｐゴシック" pitchFamily="64" charset="-128"/>
                <a:cs typeface="+mn-cs"/>
              </a:rPr>
              <a:t>comprehensive </a:t>
            </a:r>
            <a:r>
              <a:rPr lang="en-US" sz="1100" b="1" kern="1200" dirty="0">
                <a:solidFill>
                  <a:schemeClr val="tx1"/>
                </a:solidFill>
                <a:effectLst/>
                <a:latin typeface="Verdana" pitchFamily="64" charset="0"/>
                <a:ea typeface="ＭＳ Ｐゴシック" pitchFamily="64" charset="-128"/>
                <a:cs typeface="+mn-cs"/>
              </a:rPr>
              <a:t>ad campaign</a:t>
            </a:r>
            <a:endParaRPr lang="en-US" sz="900" kern="1200" dirty="0">
              <a:solidFill>
                <a:schemeClr val="tx1"/>
              </a:solidFill>
              <a:effectLst/>
              <a:latin typeface="Verdana" pitchFamily="64" charset="0"/>
              <a:ea typeface="ＭＳ Ｐゴシック" pitchFamily="64" charset="-128"/>
              <a:cs typeface="+mn-cs"/>
            </a:endParaRPr>
          </a:p>
          <a:p>
            <a:pPr lvl="2" fontAlgn="base"/>
            <a:r>
              <a:rPr lang="en-US" sz="900" b="1" kern="1200" dirty="0">
                <a:solidFill>
                  <a:schemeClr val="tx1"/>
                </a:solidFill>
                <a:effectLst/>
                <a:latin typeface="Verdana" pitchFamily="64" charset="0"/>
                <a:ea typeface="ＭＳ Ｐゴシック" pitchFamily="64" charset="-128"/>
                <a:cs typeface="+mn-cs"/>
              </a:rPr>
              <a:t>adoption</a:t>
            </a:r>
            <a:r>
              <a:rPr lang="en-US" sz="900" kern="1200" dirty="0">
                <a:solidFill>
                  <a:schemeClr val="tx1"/>
                </a:solidFill>
                <a:effectLst/>
                <a:latin typeface="Verdana" pitchFamily="64" charset="0"/>
                <a:ea typeface="ＭＳ Ｐゴシック" pitchFamily="64" charset="-128"/>
                <a:cs typeface="+mn-cs"/>
              </a:rPr>
              <a:t> </a:t>
            </a:r>
            <a:r>
              <a:rPr lang="en-US" sz="800" kern="1200" dirty="0">
                <a:solidFill>
                  <a:schemeClr val="tx1"/>
                </a:solidFill>
                <a:effectLst/>
                <a:latin typeface="Verdana" pitchFamily="64" charset="0"/>
                <a:ea typeface="ＭＳ Ｐゴシック" pitchFamily="64" charset="-128"/>
                <a:cs typeface="+mn-cs"/>
              </a:rPr>
              <a:t>by more than </a:t>
            </a:r>
            <a:r>
              <a:rPr lang="en-US" sz="900" b="1" kern="1200" dirty="0">
                <a:solidFill>
                  <a:schemeClr val="tx1"/>
                </a:solidFill>
                <a:effectLst/>
                <a:latin typeface="Verdana" pitchFamily="64" charset="0"/>
                <a:ea typeface="ＭＳ Ｐゴシック" pitchFamily="64" charset="-128"/>
                <a:cs typeface="+mn-cs"/>
              </a:rPr>
              <a:t>85% of Ys</a:t>
            </a:r>
            <a:endParaRPr lang="en-US" sz="800" kern="1200" dirty="0">
              <a:solidFill>
                <a:schemeClr val="tx1"/>
              </a:solidFill>
              <a:effectLst/>
              <a:latin typeface="Verdana" pitchFamily="64" charset="0"/>
              <a:ea typeface="ＭＳ Ｐゴシック" pitchFamily="64" charset="-128"/>
              <a:cs typeface="+mn-cs"/>
            </a:endParaRPr>
          </a:p>
          <a:p>
            <a:pPr lvl="1" fontAlgn="base"/>
            <a:r>
              <a:rPr lang="en-US" sz="800" kern="1200" dirty="0">
                <a:solidFill>
                  <a:schemeClr val="tx1"/>
                </a:solidFill>
                <a:effectLst/>
                <a:latin typeface="Verdana" pitchFamily="64" charset="0"/>
                <a:ea typeface="ＭＳ Ｐゴシック" pitchFamily="64" charset="-128"/>
                <a:cs typeface="+mn-cs"/>
              </a:rPr>
              <a:t>Dramatically </a:t>
            </a:r>
            <a:r>
              <a:rPr lang="en-US" sz="900" b="1" kern="1200" dirty="0">
                <a:solidFill>
                  <a:schemeClr val="tx1"/>
                </a:solidFill>
                <a:effectLst/>
                <a:latin typeface="Verdana" pitchFamily="64" charset="0"/>
                <a:ea typeface="ＭＳ Ｐゴシック" pitchFamily="64" charset="-128"/>
                <a:cs typeface="+mn-cs"/>
              </a:rPr>
              <a:t>increased </a:t>
            </a:r>
            <a:r>
              <a:rPr lang="en-US" sz="800" kern="1200" dirty="0">
                <a:solidFill>
                  <a:schemeClr val="tx1"/>
                </a:solidFill>
                <a:effectLst/>
                <a:latin typeface="Verdana" pitchFamily="64" charset="0"/>
                <a:ea typeface="ＭＳ Ｐゴシック" pitchFamily="64" charset="-128"/>
                <a:cs typeface="+mn-cs"/>
              </a:rPr>
              <a:t>Y-USA </a:t>
            </a:r>
            <a:r>
              <a:rPr lang="en-US" sz="900" b="1" kern="1200" dirty="0">
                <a:solidFill>
                  <a:schemeClr val="tx1"/>
                </a:solidFill>
                <a:effectLst/>
                <a:latin typeface="Verdana" pitchFamily="64" charset="0"/>
                <a:ea typeface="ＭＳ Ｐゴシック" pitchFamily="64" charset="-128"/>
                <a:cs typeface="+mn-cs"/>
              </a:rPr>
              <a:t>fundraising</a:t>
            </a:r>
            <a:r>
              <a:rPr lang="en-US" sz="900" kern="1200" dirty="0">
                <a:solidFill>
                  <a:schemeClr val="tx1"/>
                </a:solidFill>
                <a:effectLst/>
                <a:latin typeface="Verdana" pitchFamily="64" charset="0"/>
                <a:ea typeface="ＭＳ Ｐゴシック" pitchFamily="64" charset="-128"/>
                <a:cs typeface="+mn-cs"/>
              </a:rPr>
              <a:t> </a:t>
            </a:r>
            <a:endParaRPr lang="en-US" sz="800" kern="1200" dirty="0">
              <a:solidFill>
                <a:schemeClr val="tx1"/>
              </a:solidFill>
              <a:effectLst/>
              <a:latin typeface="Verdana" pitchFamily="64" charset="0"/>
              <a:ea typeface="ＭＳ Ｐゴシック" pitchFamily="64" charset="-128"/>
              <a:cs typeface="+mn-cs"/>
            </a:endParaRPr>
          </a:p>
          <a:p>
            <a:pPr lvl="2" fontAlgn="base"/>
            <a:r>
              <a:rPr lang="en-US" sz="900" b="1" kern="1200" dirty="0">
                <a:solidFill>
                  <a:schemeClr val="tx1"/>
                </a:solidFill>
                <a:effectLst/>
                <a:latin typeface="Verdana" pitchFamily="64" charset="0"/>
                <a:ea typeface="ＭＳ Ｐゴシック" pitchFamily="64" charset="-128"/>
                <a:cs typeface="+mn-cs"/>
              </a:rPr>
              <a:t>Annual average raised</a:t>
            </a:r>
            <a:r>
              <a:rPr lang="en-US" sz="800" b="1" kern="1200" dirty="0">
                <a:solidFill>
                  <a:schemeClr val="tx1"/>
                </a:solidFill>
                <a:effectLst/>
                <a:latin typeface="Verdana" pitchFamily="64" charset="0"/>
                <a:ea typeface="ＭＳ Ｐゴシック" pitchFamily="64" charset="-128"/>
                <a:cs typeface="+mn-cs"/>
              </a:rPr>
              <a:t> </a:t>
            </a:r>
            <a:r>
              <a:rPr lang="en-US" sz="800" kern="1200" dirty="0">
                <a:solidFill>
                  <a:schemeClr val="tx1"/>
                </a:solidFill>
                <a:effectLst/>
                <a:latin typeface="Verdana" pitchFamily="64" charset="0"/>
                <a:ea typeface="ＭＳ Ｐゴシック" pitchFamily="64" charset="-128"/>
                <a:cs typeface="+mn-cs"/>
              </a:rPr>
              <a:t>2023, 2024 and 2025 was </a:t>
            </a:r>
            <a:r>
              <a:rPr lang="en-US" sz="900" b="1" kern="1200" dirty="0">
                <a:solidFill>
                  <a:schemeClr val="tx1"/>
                </a:solidFill>
                <a:effectLst/>
                <a:latin typeface="Verdana" pitchFamily="64" charset="0"/>
                <a:ea typeface="ＭＳ Ｐゴシック" pitchFamily="64" charset="-128"/>
                <a:cs typeface="+mn-cs"/>
              </a:rPr>
              <a:t>$66.6 million/yr</a:t>
            </a:r>
            <a:endParaRPr lang="en-US" sz="800" kern="1200" dirty="0">
              <a:solidFill>
                <a:schemeClr val="tx1"/>
              </a:solidFill>
              <a:effectLst/>
              <a:latin typeface="Verdana" pitchFamily="64" charset="0"/>
              <a:ea typeface="ＭＳ Ｐゴシック" pitchFamily="64" charset="-128"/>
              <a:cs typeface="+mn-cs"/>
            </a:endParaRPr>
          </a:p>
          <a:p>
            <a:pPr lvl="2" fontAlgn="base"/>
            <a:r>
              <a:rPr lang="en-US" sz="900" kern="1200" dirty="0">
                <a:solidFill>
                  <a:schemeClr val="tx1"/>
                </a:solidFill>
                <a:effectLst/>
                <a:latin typeface="Verdana" pitchFamily="64" charset="0"/>
                <a:ea typeface="ＭＳ Ｐゴシック" pitchFamily="64" charset="-128"/>
                <a:cs typeface="+mn-cs"/>
              </a:rPr>
              <a:t>Almost </a:t>
            </a:r>
            <a:r>
              <a:rPr lang="en-US" sz="1100" b="1" kern="1200" dirty="0">
                <a:solidFill>
                  <a:schemeClr val="tx1"/>
                </a:solidFill>
                <a:effectLst/>
                <a:latin typeface="Verdana" pitchFamily="64" charset="0"/>
                <a:ea typeface="ＭＳ Ｐゴシック" pitchFamily="64" charset="-128"/>
                <a:cs typeface="+mn-cs"/>
              </a:rPr>
              <a:t>50% higher</a:t>
            </a:r>
            <a:r>
              <a:rPr lang="en-US" sz="900" kern="1200" dirty="0">
                <a:solidFill>
                  <a:schemeClr val="tx1"/>
                </a:solidFill>
                <a:effectLst/>
                <a:latin typeface="Verdana" pitchFamily="64" charset="0"/>
                <a:ea typeface="ＭＳ Ｐゴシック" pitchFamily="64" charset="-128"/>
                <a:cs typeface="+mn-cs"/>
              </a:rPr>
              <a:t> than previous period</a:t>
            </a:r>
          </a:p>
          <a:p>
            <a:pPr lvl="2" fontAlgn="base"/>
            <a:r>
              <a:rPr lang="en-US" sz="900" kern="1200" dirty="0">
                <a:solidFill>
                  <a:schemeClr val="tx1"/>
                </a:solidFill>
                <a:effectLst/>
                <a:latin typeface="Verdana" pitchFamily="64" charset="0"/>
                <a:ea typeface="ＭＳ Ｐゴシック" pitchFamily="64" charset="-128"/>
                <a:cs typeface="+mn-cs"/>
              </a:rPr>
              <a:t>Y-USA distributed an average of $30.9M out to nearly 3,000 Ys during the same period</a:t>
            </a:r>
          </a:p>
          <a:p>
            <a:pPr lvl="2" fontAlgn="base"/>
            <a:r>
              <a:rPr lang="en-US" sz="900" kern="1200" dirty="0">
                <a:solidFill>
                  <a:schemeClr val="tx1"/>
                </a:solidFill>
                <a:effectLst/>
                <a:latin typeface="Verdana" pitchFamily="64" charset="0"/>
                <a:ea typeface="ＭＳ Ｐゴシック" pitchFamily="64" charset="-128"/>
                <a:cs typeface="+mn-cs"/>
              </a:rPr>
              <a:t>Have set a goal of $175M</a:t>
            </a:r>
          </a:p>
          <a:p>
            <a:pPr lvl="1" fontAlgn="base"/>
            <a:r>
              <a:rPr lang="en-US" sz="900" b="1" kern="1200" dirty="0">
                <a:solidFill>
                  <a:schemeClr val="tx1"/>
                </a:solidFill>
                <a:effectLst/>
                <a:latin typeface="Verdana" pitchFamily="64" charset="0"/>
                <a:ea typeface="ＭＳ Ｐゴシック" pitchFamily="64" charset="-128"/>
                <a:cs typeface="+mn-cs"/>
              </a:rPr>
              <a:t>National partnerships</a:t>
            </a:r>
            <a:endParaRPr lang="en-US" sz="800" kern="1200" dirty="0">
              <a:solidFill>
                <a:schemeClr val="tx1"/>
              </a:solidFill>
              <a:effectLst/>
              <a:latin typeface="Verdana" pitchFamily="64" charset="0"/>
              <a:ea typeface="ＭＳ Ｐゴシック" pitchFamily="64" charset="-128"/>
              <a:cs typeface="+mn-cs"/>
            </a:endParaRPr>
          </a:p>
          <a:p>
            <a:pPr lvl="2" fontAlgn="base"/>
            <a:r>
              <a:rPr lang="en-US" sz="900" b="1" kern="1200" dirty="0">
                <a:solidFill>
                  <a:schemeClr val="tx1"/>
                </a:solidFill>
                <a:effectLst/>
                <a:latin typeface="Verdana" pitchFamily="64" charset="0"/>
                <a:ea typeface="ＭＳ Ｐゴシック" pitchFamily="64" charset="-128"/>
                <a:cs typeface="+mn-cs"/>
              </a:rPr>
              <a:t>NBA</a:t>
            </a:r>
            <a:endParaRPr lang="en-US" sz="800" kern="1200" dirty="0">
              <a:solidFill>
                <a:schemeClr val="tx1"/>
              </a:solidFill>
              <a:effectLst/>
              <a:latin typeface="Verdana" pitchFamily="64" charset="0"/>
              <a:ea typeface="ＭＳ Ｐゴシック" pitchFamily="64" charset="-128"/>
              <a:cs typeface="+mn-cs"/>
            </a:endParaRPr>
          </a:p>
          <a:p>
            <a:pPr lvl="2" fontAlgn="base"/>
            <a:r>
              <a:rPr lang="en-US" sz="900" b="1" kern="1200" dirty="0">
                <a:solidFill>
                  <a:schemeClr val="tx1"/>
                </a:solidFill>
                <a:effectLst/>
                <a:latin typeface="Verdana" pitchFamily="64" charset="0"/>
                <a:ea typeface="ＭＳ Ｐゴシック" pitchFamily="64" charset="-128"/>
                <a:cs typeface="+mn-cs"/>
              </a:rPr>
              <a:t>Comcast/NBC Universal</a:t>
            </a:r>
            <a:endParaRPr lang="en-US" sz="800" kern="1200" dirty="0">
              <a:solidFill>
                <a:schemeClr val="tx1"/>
              </a:solidFill>
              <a:effectLst/>
              <a:latin typeface="Verdana" pitchFamily="64" charset="0"/>
              <a:ea typeface="ＭＳ Ｐゴシック" pitchFamily="64" charset="-128"/>
              <a:cs typeface="+mn-cs"/>
            </a:endParaRPr>
          </a:p>
          <a:p>
            <a:pPr lvl="3" fontAlgn="base"/>
            <a:r>
              <a:rPr lang="en-US" sz="900" kern="1200" dirty="0">
                <a:solidFill>
                  <a:schemeClr val="tx1"/>
                </a:solidFill>
                <a:effectLst/>
                <a:latin typeface="Verdana" pitchFamily="64" charset="0"/>
                <a:ea typeface="ＭＳ Ｐゴシック" pitchFamily="64" charset="-128"/>
                <a:cs typeface="+mn-cs"/>
              </a:rPr>
              <a:t>World Cup Spanish language ads (June-July</a:t>
            </a:r>
          </a:p>
          <a:p>
            <a:pPr lvl="3" fontAlgn="base"/>
            <a:r>
              <a:rPr lang="en-US" sz="900" kern="1200" dirty="0">
                <a:solidFill>
                  <a:schemeClr val="tx1"/>
                </a:solidFill>
                <a:effectLst/>
                <a:latin typeface="Verdana" pitchFamily="64" charset="0"/>
                <a:ea typeface="ＭＳ Ｐゴシック" pitchFamily="64" charset="-128"/>
                <a:cs typeface="+mn-cs"/>
              </a:rPr>
              <a:t>Today Show Campfire Across America (July)</a:t>
            </a:r>
          </a:p>
          <a:p>
            <a:pPr lvl="3" fontAlgn="base"/>
            <a:r>
              <a:rPr lang="en-US" sz="900" kern="1200" dirty="0">
                <a:solidFill>
                  <a:schemeClr val="tx1"/>
                </a:solidFill>
                <a:effectLst/>
                <a:latin typeface="Verdana" pitchFamily="64" charset="0"/>
                <a:ea typeface="ＭＳ Ｐゴシック" pitchFamily="64" charset="-128"/>
                <a:cs typeface="+mn-cs"/>
              </a:rPr>
              <a:t>NBC’s Primetime Centennial Special (Dec)</a:t>
            </a:r>
          </a:p>
          <a:p>
            <a:pPr fontAlgn="base"/>
            <a:r>
              <a:rPr lang="en-US" sz="900" kern="1200" dirty="0">
                <a:solidFill>
                  <a:schemeClr val="tx1"/>
                </a:solidFill>
                <a:effectLst/>
                <a:latin typeface="Verdana" pitchFamily="64" charset="0"/>
                <a:ea typeface="ＭＳ Ｐゴシック" pitchFamily="64" charset="-128"/>
                <a:cs typeface="ＭＳ Ｐゴシック" pitchFamily="64" charset="-128"/>
              </a:rPr>
              <a:t> </a:t>
            </a:r>
          </a:p>
          <a:p>
            <a:pPr lvl="0" fontAlgn="base"/>
            <a:r>
              <a:rPr lang="en-US" sz="900" b="1" kern="1200" dirty="0">
                <a:solidFill>
                  <a:schemeClr val="tx1"/>
                </a:solidFill>
                <a:effectLst/>
                <a:latin typeface="Verdana" pitchFamily="64" charset="0"/>
                <a:ea typeface="ＭＳ Ｐゴシック" pitchFamily="64" charset="-128"/>
                <a:cs typeface="ＭＳ Ｐゴシック" pitchFamily="64" charset="-128"/>
              </a:rPr>
              <a:t>Oversee National Governance and Membership Standards</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1" fontAlgn="base"/>
            <a:r>
              <a:rPr lang="en-US" sz="900" b="1" kern="1200" dirty="0">
                <a:solidFill>
                  <a:schemeClr val="tx1"/>
                </a:solidFill>
                <a:effectLst/>
                <a:latin typeface="Verdana" pitchFamily="64" charset="0"/>
                <a:ea typeface="ＭＳ Ｐゴシック" pitchFamily="64" charset="-128"/>
                <a:cs typeface="+mn-cs"/>
              </a:rPr>
              <a:t>Established year-roun</a:t>
            </a:r>
            <a:r>
              <a:rPr lang="en-US" sz="800" b="1" kern="1200" dirty="0">
                <a:solidFill>
                  <a:schemeClr val="tx1"/>
                </a:solidFill>
                <a:effectLst/>
                <a:latin typeface="Verdana" pitchFamily="64" charset="0"/>
                <a:ea typeface="ＭＳ Ｐゴシック" pitchFamily="64" charset="-128"/>
                <a:cs typeface="+mn-cs"/>
              </a:rPr>
              <a:t>d</a:t>
            </a:r>
            <a:r>
              <a:rPr lang="en-US" sz="800" kern="1200" dirty="0">
                <a:solidFill>
                  <a:schemeClr val="tx1"/>
                </a:solidFill>
                <a:effectLst/>
                <a:latin typeface="Verdana" pitchFamily="64" charset="0"/>
                <a:ea typeface="ＭＳ Ｐゴシック" pitchFamily="64" charset="-128"/>
                <a:cs typeface="+mn-cs"/>
              </a:rPr>
              <a:t> national governance </a:t>
            </a:r>
            <a:r>
              <a:rPr lang="en-US" sz="900" b="1" kern="1200" dirty="0">
                <a:solidFill>
                  <a:schemeClr val="tx1"/>
                </a:solidFill>
                <a:effectLst/>
                <a:latin typeface="Verdana" pitchFamily="64" charset="0"/>
                <a:ea typeface="ＭＳ Ｐゴシック" pitchFamily="64" charset="-128"/>
                <a:cs typeface="+mn-cs"/>
              </a:rPr>
              <a:t>process</a:t>
            </a:r>
            <a:r>
              <a:rPr lang="en-US" sz="900" kern="1200" dirty="0">
                <a:solidFill>
                  <a:schemeClr val="tx1"/>
                </a:solidFill>
                <a:effectLst/>
                <a:latin typeface="Verdana" pitchFamily="64" charset="0"/>
                <a:ea typeface="ＭＳ Ｐゴシック" pitchFamily="64" charset="-128"/>
                <a:cs typeface="+mn-cs"/>
              </a:rPr>
              <a:t> </a:t>
            </a:r>
            <a:r>
              <a:rPr lang="en-US" sz="800" kern="1200" dirty="0">
                <a:solidFill>
                  <a:schemeClr val="tx1"/>
                </a:solidFill>
                <a:effectLst/>
                <a:latin typeface="Verdana" pitchFamily="64" charset="0"/>
                <a:ea typeface="ＭＳ Ｐゴシック" pitchFamily="64" charset="-128"/>
                <a:cs typeface="+mn-cs"/>
              </a:rPr>
              <a:t>that: </a:t>
            </a:r>
          </a:p>
          <a:p>
            <a:pPr lvl="2" fontAlgn="base"/>
            <a:r>
              <a:rPr lang="en-US" sz="900" kern="1200" dirty="0">
                <a:solidFill>
                  <a:schemeClr val="tx1"/>
                </a:solidFill>
                <a:effectLst/>
                <a:latin typeface="Verdana" pitchFamily="64" charset="0"/>
                <a:ea typeface="ＭＳ Ｐゴシック" pitchFamily="64" charset="-128"/>
                <a:cs typeface="+mn-cs"/>
              </a:rPr>
              <a:t>includes CEO Advisory Council, </a:t>
            </a:r>
          </a:p>
          <a:p>
            <a:pPr lvl="2" fontAlgn="base"/>
            <a:r>
              <a:rPr lang="en-US" sz="900" kern="1200" dirty="0">
                <a:solidFill>
                  <a:schemeClr val="tx1"/>
                </a:solidFill>
                <a:effectLst/>
                <a:latin typeface="Verdana" pitchFamily="64" charset="0"/>
                <a:ea typeface="ＭＳ Ｐゴシック" pitchFamily="64" charset="-128"/>
                <a:cs typeface="+mn-cs"/>
              </a:rPr>
              <a:t>reestablished regional AA meetings, </a:t>
            </a:r>
          </a:p>
          <a:p>
            <a:pPr lvl="2" fontAlgn="base"/>
            <a:r>
              <a:rPr lang="en-US" sz="900" kern="1200" dirty="0">
                <a:solidFill>
                  <a:schemeClr val="tx1"/>
                </a:solidFill>
                <a:effectLst/>
                <a:latin typeface="Verdana" pitchFamily="64" charset="0"/>
                <a:ea typeface="ＭＳ Ｐゴシック" pitchFamily="64" charset="-128"/>
                <a:cs typeface="+mn-cs"/>
              </a:rPr>
              <a:t>and amplifies multiple engagement points for Y CEOs and CVOs</a:t>
            </a:r>
          </a:p>
          <a:p>
            <a:pPr lvl="1" fontAlgn="base"/>
            <a:r>
              <a:rPr lang="en-US" sz="800" kern="1200" dirty="0">
                <a:solidFill>
                  <a:schemeClr val="tx1"/>
                </a:solidFill>
                <a:effectLst/>
                <a:latin typeface="Verdana" pitchFamily="64" charset="0"/>
                <a:ea typeface="ＭＳ Ｐゴシック" pitchFamily="64" charset="-128"/>
                <a:cs typeface="+mn-cs"/>
              </a:rPr>
              <a:t>Facilitated </a:t>
            </a:r>
            <a:r>
              <a:rPr lang="en-US" sz="900" b="1" kern="1200" dirty="0">
                <a:solidFill>
                  <a:schemeClr val="tx1"/>
                </a:solidFill>
                <a:effectLst/>
                <a:latin typeface="Verdana" pitchFamily="64" charset="0"/>
                <a:ea typeface="ＭＳ Ｐゴシック" pitchFamily="64" charset="-128"/>
                <a:cs typeface="+mn-cs"/>
              </a:rPr>
              <a:t>votes of member associations</a:t>
            </a:r>
            <a:r>
              <a:rPr lang="en-US" sz="800" kern="1200" dirty="0">
                <a:solidFill>
                  <a:schemeClr val="tx1"/>
                </a:solidFill>
                <a:effectLst/>
                <a:latin typeface="Verdana" pitchFamily="64" charset="0"/>
                <a:ea typeface="ＭＳ Ｐゴシック" pitchFamily="64" charset="-128"/>
                <a:cs typeface="+mn-cs"/>
              </a:rPr>
              <a:t> that </a:t>
            </a:r>
          </a:p>
          <a:p>
            <a:pPr lvl="2" fontAlgn="base"/>
            <a:r>
              <a:rPr lang="en-US" sz="900" kern="1200" dirty="0">
                <a:solidFill>
                  <a:schemeClr val="tx1"/>
                </a:solidFill>
                <a:effectLst/>
                <a:latin typeface="Verdana" pitchFamily="64" charset="0"/>
                <a:ea typeface="ＭＳ Ｐゴシック" pitchFamily="64" charset="-128"/>
                <a:cs typeface="+mn-cs"/>
              </a:rPr>
              <a:t>expanded # of CEOs on the board </a:t>
            </a:r>
          </a:p>
          <a:p>
            <a:pPr lvl="2" fontAlgn="base"/>
            <a:r>
              <a:rPr lang="en-US" sz="900" kern="1200" dirty="0">
                <a:solidFill>
                  <a:schemeClr val="tx1"/>
                </a:solidFill>
                <a:effectLst/>
                <a:latin typeface="Verdana" pitchFamily="64" charset="0"/>
                <a:ea typeface="ＭＳ Ｐゴシック" pitchFamily="64" charset="-128"/>
                <a:cs typeface="+mn-cs"/>
              </a:rPr>
              <a:t>approved exclusion of government grant revenue from fair share</a:t>
            </a:r>
          </a:p>
          <a:p>
            <a:pPr lvl="1" fontAlgn="base"/>
            <a:r>
              <a:rPr lang="en-US" sz="900" kern="1200" dirty="0">
                <a:solidFill>
                  <a:schemeClr val="tx1"/>
                </a:solidFill>
                <a:effectLst/>
                <a:latin typeface="Verdana" pitchFamily="64" charset="0"/>
                <a:ea typeface="ＭＳ Ｐゴシック" pitchFamily="64" charset="-128"/>
                <a:cs typeface="+mn-cs"/>
              </a:rPr>
              <a:t>Enhanced </a:t>
            </a:r>
            <a:r>
              <a:rPr lang="en-US" sz="1100" b="1" kern="1200" dirty="0">
                <a:solidFill>
                  <a:schemeClr val="tx1"/>
                </a:solidFill>
                <a:effectLst/>
                <a:latin typeface="Verdana" pitchFamily="64" charset="0"/>
                <a:ea typeface="ＭＳ Ｐゴシック" pitchFamily="64" charset="-128"/>
                <a:cs typeface="+mn-cs"/>
              </a:rPr>
              <a:t>policy development process for membership qualifications </a:t>
            </a:r>
            <a:r>
              <a:rPr lang="en-US" sz="900" kern="1200" dirty="0">
                <a:solidFill>
                  <a:schemeClr val="tx1"/>
                </a:solidFill>
                <a:effectLst/>
                <a:latin typeface="Verdana" pitchFamily="64" charset="0"/>
                <a:ea typeface="ＭＳ Ｐゴシック" pitchFamily="64" charset="-128"/>
                <a:cs typeface="+mn-cs"/>
              </a:rPr>
              <a:t>with 30-day comment period to ensure all Ys can give input and perspective before changes approved by the Board</a:t>
            </a:r>
          </a:p>
          <a:p>
            <a:pPr lvl="2" fontAlgn="base"/>
            <a:r>
              <a:rPr lang="en-US" sz="900" kern="1200" dirty="0">
                <a:solidFill>
                  <a:schemeClr val="tx1"/>
                </a:solidFill>
                <a:effectLst/>
                <a:latin typeface="Verdana" pitchFamily="64" charset="0"/>
                <a:ea typeface="ＭＳ Ｐゴシック" pitchFamily="64" charset="-128"/>
                <a:cs typeface="+mn-cs"/>
              </a:rPr>
              <a:t>Supported improvements to Child Abuse Prevention and Aquatic Safety policies</a:t>
            </a:r>
          </a:p>
          <a:p>
            <a:pPr lvl="1" fontAlgn="base"/>
            <a:r>
              <a:rPr lang="en-US" sz="900" kern="1200" dirty="0">
                <a:solidFill>
                  <a:schemeClr val="tx1"/>
                </a:solidFill>
                <a:effectLst/>
                <a:latin typeface="Verdana" pitchFamily="64" charset="0"/>
                <a:ea typeface="ＭＳ Ｐゴシック" pitchFamily="64" charset="-128"/>
                <a:cs typeface="+mn-cs"/>
              </a:rPr>
              <a:t>Created </a:t>
            </a:r>
            <a:r>
              <a:rPr lang="en-US" sz="1100" b="1" kern="1200" dirty="0">
                <a:solidFill>
                  <a:schemeClr val="tx1"/>
                </a:solidFill>
                <a:effectLst/>
                <a:latin typeface="Verdana" pitchFamily="64" charset="0"/>
                <a:ea typeface="ＭＳ Ｐゴシック" pitchFamily="64" charset="-128"/>
                <a:cs typeface="+mn-cs"/>
              </a:rPr>
              <a:t>National Youth Advisory Council</a:t>
            </a:r>
            <a:r>
              <a:rPr lang="en-US" sz="900" kern="1200" dirty="0">
                <a:solidFill>
                  <a:schemeClr val="tx1"/>
                </a:solidFill>
                <a:effectLst/>
                <a:latin typeface="Verdana" pitchFamily="64" charset="0"/>
                <a:ea typeface="ＭＳ Ｐゴシック" pitchFamily="64" charset="-128"/>
                <a:cs typeface="+mn-cs"/>
              </a:rPr>
              <a:t> to bring youth voice to organizational strategy development</a:t>
            </a:r>
          </a:p>
          <a:p>
            <a:endParaRPr lang="en-US" dirty="0"/>
          </a:p>
        </p:txBody>
      </p:sp>
      <p:sp>
        <p:nvSpPr>
          <p:cNvPr id="4" name="Slide Number Placeholder 3">
            <a:extLst>
              <a:ext uri="{FF2B5EF4-FFF2-40B4-BE49-F238E27FC236}">
                <a16:creationId xmlns:a16="http://schemas.microsoft.com/office/drawing/2014/main" id="{890ABEC4-D3B8-F980-9366-D141DA896E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369486-37E8-4FD5-94E6-BCB9168BDF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2134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900" kern="1200" dirty="0">
                <a:solidFill>
                  <a:schemeClr val="tx1"/>
                </a:solidFill>
                <a:effectLst/>
                <a:latin typeface="Verdana" pitchFamily="64" charset="0"/>
                <a:ea typeface="ＭＳ Ｐゴシック" pitchFamily="64" charset="-128"/>
                <a:cs typeface="ＭＳ Ｐゴシック" pitchFamily="64" charset="-128"/>
              </a:rPr>
              <a:t>And here’s what’s next Y-USA’s</a:t>
            </a:r>
            <a:r>
              <a:rPr lang="en-US" sz="1100" b="1" kern="1200" dirty="0">
                <a:solidFill>
                  <a:schemeClr val="tx1"/>
                </a:solidFill>
                <a:effectLst/>
                <a:latin typeface="Verdana" pitchFamily="64" charset="0"/>
                <a:ea typeface="ＭＳ Ｐゴシック" pitchFamily="64" charset="-128"/>
                <a:cs typeface="ＭＳ Ｐゴシック" pitchFamily="64" charset="-128"/>
              </a:rPr>
              <a:t> three-year strategic plan</a:t>
            </a:r>
            <a:r>
              <a:rPr lang="en-US" sz="900" kern="1200" dirty="0">
                <a:solidFill>
                  <a:schemeClr val="tx1"/>
                </a:solidFill>
                <a:effectLst/>
                <a:latin typeface="Verdana" pitchFamily="64" charset="0"/>
                <a:ea typeface="ＭＳ Ｐゴシック" pitchFamily="64" charset="-128"/>
                <a:cs typeface="ＭＳ Ｐゴシック" pitchFamily="64" charset="-128"/>
              </a:rPr>
              <a:t> is </a:t>
            </a:r>
            <a:r>
              <a:rPr lang="en-US" sz="900" b="1" kern="1200" dirty="0">
                <a:solidFill>
                  <a:schemeClr val="tx1"/>
                </a:solidFill>
                <a:effectLst/>
                <a:latin typeface="Verdana" pitchFamily="64" charset="0"/>
                <a:ea typeface="ＭＳ Ｐゴシック" pitchFamily="64" charset="-128"/>
                <a:cs typeface="ＭＳ Ｐゴシック" pitchFamily="64" charset="-128"/>
              </a:rPr>
              <a:t>first phase</a:t>
            </a:r>
            <a:r>
              <a:rPr lang="en-US" sz="900" kern="1200" dirty="0">
                <a:solidFill>
                  <a:schemeClr val="tx1"/>
                </a:solidFill>
                <a:effectLst/>
                <a:latin typeface="Verdana" pitchFamily="64" charset="0"/>
                <a:ea typeface="ＭＳ Ｐゴシック" pitchFamily="64" charset="-128"/>
                <a:cs typeface="ＭＳ Ｐゴシック" pitchFamily="64" charset="-128"/>
              </a:rPr>
              <a:t> of 10-year journey</a:t>
            </a:r>
          </a:p>
          <a:p>
            <a:pPr lvl="0"/>
            <a:r>
              <a:rPr lang="en-US" sz="900" kern="1200" dirty="0">
                <a:solidFill>
                  <a:schemeClr val="tx1"/>
                </a:solidFill>
                <a:effectLst/>
                <a:latin typeface="Verdana" pitchFamily="64" charset="0"/>
                <a:ea typeface="ＭＳ Ｐゴシック" pitchFamily="64" charset="-128"/>
                <a:cs typeface="ＭＳ Ｐゴシック" pitchFamily="64" charset="-128"/>
              </a:rPr>
              <a:t>Four objectives: </a:t>
            </a:r>
          </a:p>
          <a:p>
            <a:pPr lvl="1"/>
            <a:r>
              <a:rPr lang="en-US" sz="900" kern="1200" dirty="0">
                <a:solidFill>
                  <a:schemeClr val="tx1"/>
                </a:solidFill>
                <a:effectLst/>
                <a:latin typeface="Verdana" pitchFamily="64" charset="0"/>
                <a:ea typeface="ＭＳ Ｐゴシック" pitchFamily="64" charset="-128"/>
                <a:cs typeface="+mn-cs"/>
              </a:rPr>
              <a:t>Strong Ys</a:t>
            </a:r>
          </a:p>
          <a:p>
            <a:pPr lvl="1"/>
            <a:r>
              <a:rPr lang="en-US" sz="900" kern="1200" dirty="0">
                <a:solidFill>
                  <a:schemeClr val="tx1"/>
                </a:solidFill>
                <a:effectLst/>
                <a:latin typeface="Verdana" pitchFamily="64" charset="0"/>
                <a:ea typeface="ＭＳ Ｐゴシック" pitchFamily="64" charset="-128"/>
                <a:cs typeface="+mn-cs"/>
              </a:rPr>
              <a:t>Strong Y-USA</a:t>
            </a:r>
          </a:p>
          <a:p>
            <a:pPr lvl="1"/>
            <a:r>
              <a:rPr lang="en-US" sz="900" kern="1200" dirty="0">
                <a:solidFill>
                  <a:schemeClr val="tx1"/>
                </a:solidFill>
                <a:effectLst/>
                <a:latin typeface="Verdana" pitchFamily="64" charset="0"/>
                <a:ea typeface="ＭＳ Ｐゴシック" pitchFamily="64" charset="-128"/>
                <a:cs typeface="+mn-cs"/>
              </a:rPr>
              <a:t>Community Connections,</a:t>
            </a:r>
          </a:p>
          <a:p>
            <a:pPr lvl="1"/>
            <a:r>
              <a:rPr lang="en-US" sz="900" kern="1200" dirty="0">
                <a:solidFill>
                  <a:schemeClr val="tx1"/>
                </a:solidFill>
                <a:effectLst/>
                <a:latin typeface="Verdana" pitchFamily="64" charset="0"/>
                <a:ea typeface="ＭＳ Ｐゴシック" pitchFamily="64" charset="-128"/>
                <a:cs typeface="+mn-cs"/>
              </a:rPr>
              <a:t>And Brand Advancement. </a:t>
            </a:r>
          </a:p>
          <a:p>
            <a:r>
              <a:rPr lang="en-US" sz="900" kern="1200" dirty="0">
                <a:solidFill>
                  <a:schemeClr val="tx1"/>
                </a:solidFill>
                <a:effectLst/>
                <a:latin typeface="Verdana" pitchFamily="64" charset="0"/>
                <a:ea typeface="ＭＳ Ｐゴシック" pitchFamily="64" charset="-128"/>
                <a:cs typeface="ＭＳ Ｐゴシック" pitchFamily="64" charset="-128"/>
              </a:rPr>
              <a:t> </a:t>
            </a:r>
          </a:p>
          <a:p>
            <a:pPr lvl="0"/>
            <a:r>
              <a:rPr lang="en-US" sz="900" kern="1200" dirty="0">
                <a:solidFill>
                  <a:schemeClr val="tx1"/>
                </a:solidFill>
                <a:effectLst/>
                <a:latin typeface="Verdana" pitchFamily="64" charset="0"/>
                <a:ea typeface="ＭＳ Ｐゴシック" pitchFamily="64" charset="-128"/>
                <a:cs typeface="ＭＳ Ｐゴシック" pitchFamily="64" charset="-128"/>
              </a:rPr>
              <a:t>Start with </a:t>
            </a:r>
            <a:r>
              <a:rPr lang="en-US" sz="900" b="1" kern="1200" dirty="0">
                <a:solidFill>
                  <a:schemeClr val="tx1"/>
                </a:solidFill>
                <a:effectLst/>
                <a:latin typeface="Verdana" pitchFamily="64" charset="0"/>
                <a:ea typeface="ＭＳ Ｐゴシック" pitchFamily="64" charset="-128"/>
                <a:cs typeface="ＭＳ Ｐゴシック" pitchFamily="64" charset="-128"/>
              </a:rPr>
              <a:t>Strong Y-USA.</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1"/>
            <a:r>
              <a:rPr lang="en-US" sz="900" kern="1200" dirty="0">
                <a:solidFill>
                  <a:schemeClr val="tx1"/>
                </a:solidFill>
                <a:effectLst/>
                <a:latin typeface="Verdana" pitchFamily="64" charset="0"/>
                <a:ea typeface="ＭＳ Ｐゴシック" pitchFamily="64" charset="-128"/>
                <a:cs typeface="+mn-cs"/>
              </a:rPr>
              <a:t>To be successful in our long-term vision, </a:t>
            </a:r>
          </a:p>
          <a:p>
            <a:pPr lvl="1"/>
            <a:r>
              <a:rPr lang="en-US" sz="800" kern="1200" dirty="0">
                <a:solidFill>
                  <a:schemeClr val="tx1"/>
                </a:solidFill>
                <a:effectLst/>
                <a:latin typeface="Verdana" pitchFamily="64" charset="0"/>
                <a:ea typeface="ＭＳ Ｐゴシック" pitchFamily="64" charset="-128"/>
                <a:cs typeface="+mn-cs"/>
              </a:rPr>
              <a:t>Y-USA must </a:t>
            </a:r>
            <a:r>
              <a:rPr lang="en-US" sz="900" b="1" kern="1200" dirty="0">
                <a:solidFill>
                  <a:schemeClr val="tx1"/>
                </a:solidFill>
                <a:effectLst/>
                <a:latin typeface="Verdana" pitchFamily="64" charset="0"/>
                <a:ea typeface="ＭＳ Ｐゴシック" pitchFamily="64" charset="-128"/>
                <a:cs typeface="+mn-cs"/>
              </a:rPr>
              <a:t>set goals</a:t>
            </a:r>
            <a:r>
              <a:rPr lang="en-US" sz="800" b="1" kern="1200" dirty="0">
                <a:solidFill>
                  <a:schemeClr val="tx1"/>
                </a:solidFill>
                <a:effectLst/>
                <a:latin typeface="Verdana" pitchFamily="64" charset="0"/>
                <a:ea typeface="ＭＳ Ｐゴシック" pitchFamily="64" charset="-128"/>
                <a:cs typeface="+mn-cs"/>
              </a:rPr>
              <a:t> </a:t>
            </a:r>
            <a:r>
              <a:rPr lang="en-US" sz="800" kern="1200" dirty="0">
                <a:solidFill>
                  <a:schemeClr val="tx1"/>
                </a:solidFill>
                <a:effectLst/>
                <a:latin typeface="Verdana" pitchFamily="64" charset="0"/>
                <a:ea typeface="ＭＳ Ｐゴシック" pitchFamily="64" charset="-128"/>
                <a:cs typeface="+mn-cs"/>
              </a:rPr>
              <a:t>and</a:t>
            </a:r>
            <a:r>
              <a:rPr lang="en-US" sz="800" b="1" kern="1200" dirty="0">
                <a:solidFill>
                  <a:schemeClr val="tx1"/>
                </a:solidFill>
                <a:effectLst/>
                <a:latin typeface="Verdana" pitchFamily="64" charset="0"/>
                <a:ea typeface="ＭＳ Ｐゴシック" pitchFamily="64" charset="-128"/>
                <a:cs typeface="+mn-cs"/>
              </a:rPr>
              <a:t> </a:t>
            </a:r>
            <a:r>
              <a:rPr lang="en-US" sz="900" b="1" kern="1200" dirty="0">
                <a:solidFill>
                  <a:schemeClr val="tx1"/>
                </a:solidFill>
                <a:effectLst/>
                <a:latin typeface="Verdana" pitchFamily="64" charset="0"/>
                <a:ea typeface="ＭＳ Ｐゴシック" pitchFamily="64" charset="-128"/>
                <a:cs typeface="+mn-cs"/>
              </a:rPr>
              <a:t>be accountable</a:t>
            </a:r>
            <a:endParaRPr lang="en-US" sz="800" kern="1200" dirty="0">
              <a:solidFill>
                <a:schemeClr val="tx1"/>
              </a:solidFill>
              <a:effectLst/>
              <a:latin typeface="Verdana" pitchFamily="64" charset="0"/>
              <a:ea typeface="ＭＳ Ｐゴシック" pitchFamily="64" charset="-128"/>
              <a:cs typeface="+mn-cs"/>
            </a:endParaRPr>
          </a:p>
          <a:p>
            <a:pPr lvl="1"/>
            <a:r>
              <a:rPr lang="en-US" sz="900" kern="1200" dirty="0">
                <a:solidFill>
                  <a:schemeClr val="tx1"/>
                </a:solidFill>
                <a:effectLst/>
                <a:latin typeface="Verdana" pitchFamily="64" charset="0"/>
                <a:ea typeface="ＭＳ Ｐゴシック" pitchFamily="64" charset="-128"/>
                <a:cs typeface="+mn-cs"/>
              </a:rPr>
              <a:t>We continue to </a:t>
            </a:r>
            <a:r>
              <a:rPr lang="en-US" sz="1100" b="1" kern="1200" dirty="0">
                <a:solidFill>
                  <a:schemeClr val="tx1"/>
                </a:solidFill>
                <a:effectLst/>
                <a:latin typeface="Verdana" pitchFamily="64" charset="0"/>
                <a:ea typeface="ＭＳ Ｐゴシック" pitchFamily="64" charset="-128"/>
                <a:cs typeface="+mn-cs"/>
              </a:rPr>
              <a:t>build</a:t>
            </a:r>
            <a:r>
              <a:rPr lang="en-US" sz="1100" kern="1200" dirty="0">
                <a:solidFill>
                  <a:schemeClr val="tx1"/>
                </a:solidFill>
                <a:effectLst/>
                <a:latin typeface="Verdana" pitchFamily="64" charset="0"/>
                <a:ea typeface="ＭＳ Ｐゴシック" pitchFamily="64" charset="-128"/>
                <a:cs typeface="+mn-cs"/>
              </a:rPr>
              <a:t> </a:t>
            </a:r>
            <a:r>
              <a:rPr lang="en-US" sz="900" kern="1200" dirty="0">
                <a:solidFill>
                  <a:schemeClr val="tx1"/>
                </a:solidFill>
                <a:effectLst/>
                <a:latin typeface="Verdana" pitchFamily="64" charset="0"/>
                <a:ea typeface="ＭＳ Ｐゴシック" pitchFamily="64" charset="-128"/>
                <a:cs typeface="+mn-cs"/>
              </a:rPr>
              <a:t>on what I shared earlier, </a:t>
            </a:r>
          </a:p>
          <a:p>
            <a:pPr lvl="1"/>
            <a:r>
              <a:rPr lang="en-US" sz="900" kern="1200" dirty="0">
                <a:solidFill>
                  <a:schemeClr val="tx1"/>
                </a:solidFill>
                <a:effectLst/>
                <a:latin typeface="Verdana" pitchFamily="64" charset="0"/>
                <a:ea typeface="ＭＳ Ｐゴシック" pitchFamily="64" charset="-128"/>
                <a:cs typeface="+mn-cs"/>
              </a:rPr>
              <a:t>And we are doing it in </a:t>
            </a:r>
            <a:r>
              <a:rPr lang="en-US" sz="1100" b="1" kern="1200" dirty="0">
                <a:solidFill>
                  <a:schemeClr val="tx1"/>
                </a:solidFill>
                <a:effectLst/>
                <a:latin typeface="Verdana" pitchFamily="64" charset="0"/>
                <a:ea typeface="ＭＳ Ｐゴシック" pitchFamily="64" charset="-128"/>
                <a:cs typeface="+mn-cs"/>
              </a:rPr>
              <a:t>partnership with Y leaders</a:t>
            </a:r>
            <a:r>
              <a:rPr lang="en-US" sz="900" kern="1200" dirty="0">
                <a:solidFill>
                  <a:schemeClr val="tx1"/>
                </a:solidFill>
                <a:effectLst/>
                <a:latin typeface="Verdana" pitchFamily="64" charset="0"/>
                <a:ea typeface="ＭＳ Ｐゴシック" pitchFamily="64" charset="-128"/>
                <a:cs typeface="+mn-cs"/>
              </a:rPr>
              <a:t> like you</a:t>
            </a:r>
          </a:p>
          <a:p>
            <a:r>
              <a:rPr lang="en-US" sz="900" b="1" kern="1200" dirty="0">
                <a:solidFill>
                  <a:schemeClr val="tx1"/>
                </a:solidFill>
                <a:effectLst/>
                <a:latin typeface="Verdana" pitchFamily="64" charset="0"/>
                <a:ea typeface="ＭＳ Ｐゴシック" pitchFamily="64" charset="-128"/>
                <a:cs typeface="ＭＳ Ｐゴシック" pitchFamily="64" charset="-128"/>
              </a:rPr>
              <a:t> </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b="1" kern="1200" dirty="0">
                <a:solidFill>
                  <a:schemeClr val="tx1"/>
                </a:solidFill>
                <a:effectLst/>
                <a:latin typeface="Verdana" pitchFamily="64" charset="0"/>
                <a:ea typeface="ＭＳ Ｐゴシック" pitchFamily="64" charset="-128"/>
                <a:cs typeface="ＭＳ Ｐゴシック" pitchFamily="64" charset="-128"/>
              </a:rPr>
              <a:t>Then, Strong Ys.</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1"/>
            <a:r>
              <a:rPr lang="en-US" sz="900" kern="1200" dirty="0">
                <a:solidFill>
                  <a:schemeClr val="tx1"/>
                </a:solidFill>
                <a:effectLst/>
                <a:latin typeface="Verdana" pitchFamily="64" charset="0"/>
                <a:ea typeface="ＭＳ Ｐゴシック" pitchFamily="64" charset="-128"/>
                <a:cs typeface="+mn-cs"/>
              </a:rPr>
              <a:t>Helping all Ys pursue financial and operational excellence is not new</a:t>
            </a:r>
          </a:p>
          <a:p>
            <a:pPr lvl="1"/>
            <a:r>
              <a:rPr lang="en-US" sz="800" kern="1200" dirty="0">
                <a:solidFill>
                  <a:schemeClr val="tx1"/>
                </a:solidFill>
                <a:effectLst/>
                <a:latin typeface="Verdana" pitchFamily="64" charset="0"/>
                <a:ea typeface="ＭＳ Ｐゴシック" pitchFamily="64" charset="-128"/>
                <a:cs typeface="+mn-cs"/>
              </a:rPr>
              <a:t>What is </a:t>
            </a:r>
            <a:r>
              <a:rPr lang="en-US" sz="900" b="1" kern="1200" dirty="0">
                <a:solidFill>
                  <a:schemeClr val="tx1"/>
                </a:solidFill>
                <a:effectLst/>
                <a:latin typeface="Verdana" pitchFamily="64" charset="0"/>
                <a:ea typeface="ＭＳ Ｐゴシック" pitchFamily="64" charset="-128"/>
                <a:cs typeface="+mn-cs"/>
              </a:rPr>
              <a:t>new: technology to be more data-driven</a:t>
            </a:r>
            <a:r>
              <a:rPr lang="en-US" sz="800" kern="1200" dirty="0">
                <a:solidFill>
                  <a:schemeClr val="tx1"/>
                </a:solidFill>
                <a:effectLst/>
                <a:latin typeface="Verdana" pitchFamily="64" charset="0"/>
                <a:ea typeface="ＭＳ Ｐゴシック" pitchFamily="64" charset="-128"/>
                <a:cs typeface="+mn-cs"/>
              </a:rPr>
              <a:t> in our solutions</a:t>
            </a:r>
          </a:p>
          <a:p>
            <a:pPr lvl="1"/>
            <a:r>
              <a:rPr lang="en-US" sz="900" kern="1200" dirty="0">
                <a:solidFill>
                  <a:schemeClr val="tx1"/>
                </a:solidFill>
                <a:effectLst/>
                <a:latin typeface="Verdana" pitchFamily="64" charset="0"/>
                <a:ea typeface="ＭＳ Ｐゴシック" pitchFamily="64" charset="-128"/>
                <a:cs typeface="+mn-cs"/>
              </a:rPr>
              <a:t>The Organizational Excellence Assessment </a:t>
            </a:r>
            <a:r>
              <a:rPr lang="en-US" sz="1100" b="1" kern="1200" dirty="0">
                <a:solidFill>
                  <a:schemeClr val="tx1"/>
                </a:solidFill>
                <a:effectLst/>
                <a:latin typeface="Verdana" pitchFamily="64" charset="0"/>
                <a:ea typeface="ＭＳ Ｐゴシック" pitchFamily="64" charset="-128"/>
                <a:cs typeface="+mn-cs"/>
              </a:rPr>
              <a:t>OEA</a:t>
            </a:r>
            <a:r>
              <a:rPr lang="en-US" sz="900" kern="1200" dirty="0">
                <a:solidFill>
                  <a:schemeClr val="tx1"/>
                </a:solidFill>
                <a:effectLst/>
                <a:latin typeface="Verdana" pitchFamily="64" charset="0"/>
                <a:ea typeface="ＭＳ Ｐゴシック" pitchFamily="64" charset="-128"/>
                <a:cs typeface="+mn-cs"/>
              </a:rPr>
              <a:t> </a:t>
            </a:r>
            <a:r>
              <a:rPr lang="en-US" sz="1100" b="1" kern="1200" dirty="0">
                <a:solidFill>
                  <a:schemeClr val="tx1"/>
                </a:solidFill>
                <a:effectLst/>
                <a:latin typeface="Verdana" pitchFamily="64" charset="0"/>
                <a:ea typeface="ＭＳ Ｐゴシック" pitchFamily="64" charset="-128"/>
                <a:cs typeface="+mn-cs"/>
              </a:rPr>
              <a:t>integrates AI</a:t>
            </a:r>
            <a:r>
              <a:rPr lang="en-US" sz="900" kern="1200" dirty="0">
                <a:solidFill>
                  <a:schemeClr val="tx1"/>
                </a:solidFill>
                <a:effectLst/>
                <a:latin typeface="Verdana" pitchFamily="64" charset="0"/>
                <a:ea typeface="ＭＳ Ｐゴシック" pitchFamily="64" charset="-128"/>
                <a:cs typeface="+mn-cs"/>
              </a:rPr>
              <a:t>…</a:t>
            </a:r>
          </a:p>
          <a:p>
            <a:pPr lvl="2"/>
            <a:r>
              <a:rPr lang="en-US" sz="900" kern="1200" dirty="0">
                <a:solidFill>
                  <a:schemeClr val="tx1"/>
                </a:solidFill>
                <a:effectLst/>
                <a:latin typeface="Verdana" pitchFamily="64" charset="0"/>
                <a:ea typeface="ＭＳ Ｐゴシック" pitchFamily="64" charset="-128"/>
                <a:cs typeface="+mn-cs"/>
              </a:rPr>
              <a:t>Has the potential to be a game changer for </a:t>
            </a:r>
            <a:r>
              <a:rPr lang="en-US" sz="1100" b="1" kern="1200" dirty="0">
                <a:solidFill>
                  <a:schemeClr val="tx1"/>
                </a:solidFill>
                <a:effectLst/>
                <a:latin typeface="Verdana" pitchFamily="64" charset="0"/>
                <a:ea typeface="ＭＳ Ｐゴシック" pitchFamily="64" charset="-128"/>
                <a:cs typeface="+mn-cs"/>
              </a:rPr>
              <a:t>financial sustainability</a:t>
            </a:r>
            <a:endParaRPr lang="en-US" sz="900" kern="1200" dirty="0">
              <a:solidFill>
                <a:schemeClr val="tx1"/>
              </a:solidFill>
              <a:effectLst/>
              <a:latin typeface="Verdana" pitchFamily="64" charset="0"/>
              <a:ea typeface="ＭＳ Ｐゴシック" pitchFamily="64" charset="-128"/>
              <a:cs typeface="+mn-cs"/>
            </a:endParaRPr>
          </a:p>
          <a:p>
            <a:pPr lvl="2"/>
            <a:r>
              <a:rPr lang="en-US" sz="800" kern="1200" dirty="0">
                <a:solidFill>
                  <a:schemeClr val="tx1"/>
                </a:solidFill>
                <a:effectLst/>
                <a:latin typeface="Verdana" pitchFamily="64" charset="0"/>
                <a:ea typeface="ＭＳ Ｐゴシック" pitchFamily="64" charset="-128"/>
                <a:cs typeface="+mn-cs"/>
              </a:rPr>
              <a:t>Will offer a</a:t>
            </a:r>
            <a:r>
              <a:rPr lang="en-US" sz="900" b="1" kern="1200" dirty="0">
                <a:solidFill>
                  <a:schemeClr val="tx1"/>
                </a:solidFill>
                <a:effectLst/>
                <a:latin typeface="Verdana" pitchFamily="64" charset="0"/>
                <a:ea typeface="ＭＳ Ｐゴシック" pitchFamily="64" charset="-128"/>
                <a:cs typeface="+mn-cs"/>
              </a:rPr>
              <a:t> comprehensive picture of strengths and opportunities</a:t>
            </a:r>
            <a:r>
              <a:rPr lang="en-US" sz="800" kern="1200" dirty="0">
                <a:solidFill>
                  <a:schemeClr val="tx1"/>
                </a:solidFill>
                <a:effectLst/>
                <a:latin typeface="Verdana" pitchFamily="64" charset="0"/>
                <a:ea typeface="ＭＳ Ｐゴシック" pitchFamily="64" charset="-128"/>
                <a:cs typeface="+mn-cs"/>
              </a:rPr>
              <a:t> for each Y </a:t>
            </a:r>
          </a:p>
          <a:p>
            <a:pPr lvl="2"/>
            <a:r>
              <a:rPr lang="en-US" sz="800" kern="1200" dirty="0">
                <a:solidFill>
                  <a:schemeClr val="tx1"/>
                </a:solidFill>
                <a:effectLst/>
                <a:latin typeface="Verdana" pitchFamily="64" charset="0"/>
                <a:ea typeface="ＭＳ Ｐゴシック" pitchFamily="64" charset="-128"/>
                <a:cs typeface="+mn-cs"/>
              </a:rPr>
              <a:t>And then </a:t>
            </a:r>
            <a:r>
              <a:rPr lang="en-US" sz="900" b="1" kern="1200" dirty="0">
                <a:solidFill>
                  <a:schemeClr val="tx1"/>
                </a:solidFill>
                <a:effectLst/>
                <a:latin typeface="Verdana" pitchFamily="64" charset="0"/>
                <a:ea typeface="ＭＳ Ｐゴシック" pitchFamily="64" charset="-128"/>
                <a:cs typeface="+mn-cs"/>
              </a:rPr>
              <a:t>identify resources to make progress </a:t>
            </a:r>
            <a:r>
              <a:rPr lang="en-US" sz="800" kern="1200" dirty="0">
                <a:solidFill>
                  <a:schemeClr val="tx1"/>
                </a:solidFill>
                <a:effectLst/>
                <a:latin typeface="Verdana" pitchFamily="64" charset="0"/>
                <a:ea typeface="ＭＳ Ｐゴシック" pitchFamily="64" charset="-128"/>
                <a:cs typeface="+mn-cs"/>
              </a:rPr>
              <a:t>where it matters most</a:t>
            </a:r>
          </a:p>
          <a:p>
            <a:pPr lvl="1"/>
            <a:r>
              <a:rPr lang="en-US" sz="900" kern="1200" dirty="0">
                <a:solidFill>
                  <a:schemeClr val="tx1"/>
                </a:solidFill>
                <a:effectLst/>
                <a:latin typeface="Verdana" pitchFamily="64" charset="0"/>
                <a:ea typeface="ＭＳ Ｐゴシック" pitchFamily="64" charset="-128"/>
                <a:cs typeface="+mn-cs"/>
              </a:rPr>
              <a:t>David Martorano is an architect of the OEA and will share more in a few moments </a:t>
            </a:r>
          </a:p>
          <a:p>
            <a:br>
              <a:rPr lang="en-US" sz="900" kern="1200" dirty="0">
                <a:solidFill>
                  <a:schemeClr val="tx1"/>
                </a:solidFill>
                <a:effectLst/>
                <a:latin typeface="Verdana" pitchFamily="64" charset="0"/>
                <a:ea typeface="ＭＳ Ｐゴシック" pitchFamily="64" charset="-128"/>
                <a:cs typeface="ＭＳ Ｐゴシック" pitchFamily="64" charset="-128"/>
              </a:rPr>
            </a:br>
            <a:endParaRPr lang="en-US" dirty="0">
              <a:effectLst/>
            </a:endParaRPr>
          </a:p>
          <a:p>
            <a:r>
              <a:rPr lang="en-US" sz="900" kern="1200" dirty="0">
                <a:solidFill>
                  <a:schemeClr val="tx1"/>
                </a:solidFill>
                <a:effectLst/>
                <a:latin typeface="Verdana" pitchFamily="64" charset="0"/>
                <a:ea typeface="ＭＳ Ｐゴシック" pitchFamily="64" charset="-128"/>
                <a:cs typeface="ＭＳ Ｐゴシック" pitchFamily="64" charset="-128"/>
              </a:rPr>
              <a:t> </a:t>
            </a:r>
          </a:p>
          <a:p>
            <a:r>
              <a:rPr lang="en-US" sz="900" b="1" kern="1200" dirty="0">
                <a:solidFill>
                  <a:schemeClr val="tx1"/>
                </a:solidFill>
                <a:effectLst/>
                <a:latin typeface="Verdana" pitchFamily="64" charset="0"/>
                <a:ea typeface="ＭＳ Ｐゴシック" pitchFamily="64" charset="-128"/>
                <a:cs typeface="ＭＳ Ｐゴシック" pitchFamily="64" charset="-128"/>
              </a:rPr>
              <a:t>Slide 9 (continued)</a:t>
            </a:r>
            <a:endParaRPr lang="en-US" sz="80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b="1" kern="1200" dirty="0">
                <a:solidFill>
                  <a:schemeClr val="tx1"/>
                </a:solidFill>
                <a:effectLst/>
                <a:latin typeface="Verdana" pitchFamily="64" charset="0"/>
                <a:ea typeface="ＭＳ Ｐゴシック" pitchFamily="64" charset="-128"/>
                <a:cs typeface="ＭＳ Ｐゴシック" pitchFamily="64" charset="-128"/>
              </a:rPr>
              <a:t>Next is Community Connections. </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1"/>
            <a:r>
              <a:rPr lang="en-US" sz="800" kern="1200" dirty="0">
                <a:solidFill>
                  <a:schemeClr val="tx1"/>
                </a:solidFill>
                <a:effectLst/>
                <a:latin typeface="Verdana" pitchFamily="64" charset="0"/>
                <a:ea typeface="ＭＳ Ｐゴシック" pitchFamily="64" charset="-128"/>
                <a:cs typeface="+mn-cs"/>
              </a:rPr>
              <a:t>Ys create </a:t>
            </a:r>
            <a:r>
              <a:rPr lang="en-US" sz="900" b="1" kern="1200" dirty="0">
                <a:solidFill>
                  <a:schemeClr val="tx1"/>
                </a:solidFill>
                <a:effectLst/>
                <a:latin typeface="Verdana" pitchFamily="64" charset="0"/>
                <a:ea typeface="ＭＳ Ｐゴシック" pitchFamily="64" charset="-128"/>
                <a:cs typeface="+mn-cs"/>
              </a:rPr>
              <a:t>meaningful connections every day</a:t>
            </a:r>
            <a:r>
              <a:rPr lang="en-US" sz="800" kern="1200" dirty="0">
                <a:solidFill>
                  <a:schemeClr val="tx1"/>
                </a:solidFill>
                <a:effectLst/>
                <a:latin typeface="Verdana" pitchFamily="64" charset="0"/>
                <a:ea typeface="ＭＳ Ｐゴシック" pitchFamily="64" charset="-128"/>
                <a:cs typeface="+mn-cs"/>
              </a:rPr>
              <a:t>. </a:t>
            </a:r>
          </a:p>
          <a:p>
            <a:pPr lvl="1"/>
            <a:r>
              <a:rPr lang="en-US" sz="800" kern="1200" dirty="0">
                <a:solidFill>
                  <a:schemeClr val="tx1"/>
                </a:solidFill>
                <a:effectLst/>
                <a:latin typeface="Verdana" pitchFamily="64" charset="0"/>
                <a:ea typeface="ＭＳ Ｐゴシック" pitchFamily="64" charset="-128"/>
                <a:cs typeface="+mn-cs"/>
              </a:rPr>
              <a:t>Has been </a:t>
            </a:r>
            <a:r>
              <a:rPr lang="en-US" sz="900" b="1" kern="1200" dirty="0">
                <a:solidFill>
                  <a:schemeClr val="tx1"/>
                </a:solidFill>
                <a:effectLst/>
                <a:latin typeface="Verdana" pitchFamily="64" charset="0"/>
                <a:ea typeface="ＭＳ Ｐゴシック" pitchFamily="64" charset="-128"/>
                <a:cs typeface="+mn-cs"/>
              </a:rPr>
              <a:t>true for 175 years</a:t>
            </a:r>
            <a:r>
              <a:rPr lang="en-US" sz="800" kern="1200" dirty="0">
                <a:solidFill>
                  <a:schemeClr val="tx1"/>
                </a:solidFill>
                <a:effectLst/>
                <a:latin typeface="Verdana" pitchFamily="64" charset="0"/>
                <a:ea typeface="ＭＳ Ｐゴシック" pitchFamily="64" charset="-128"/>
                <a:cs typeface="+mn-cs"/>
              </a:rPr>
              <a:t>. </a:t>
            </a:r>
          </a:p>
          <a:p>
            <a:pPr lvl="1"/>
            <a:r>
              <a:rPr lang="en-US" sz="900" kern="1200" dirty="0">
                <a:solidFill>
                  <a:schemeClr val="tx1"/>
                </a:solidFill>
                <a:effectLst/>
                <a:latin typeface="Verdana" pitchFamily="64" charset="0"/>
                <a:ea typeface="ＭＳ Ｐゴシック" pitchFamily="64" charset="-128"/>
                <a:cs typeface="+mn-cs"/>
              </a:rPr>
              <a:t>But crisis of loneliness and isolation calls us to do more</a:t>
            </a:r>
          </a:p>
          <a:p>
            <a:pPr lvl="1"/>
            <a:r>
              <a:rPr lang="en-US" sz="1100" b="1" kern="1200" dirty="0">
                <a:solidFill>
                  <a:schemeClr val="tx1"/>
                </a:solidFill>
                <a:effectLst/>
                <a:latin typeface="Verdana" pitchFamily="64" charset="0"/>
                <a:ea typeface="ＭＳ Ｐゴシック" pitchFamily="64" charset="-128"/>
                <a:cs typeface="+mn-cs"/>
              </a:rPr>
              <a:t>Tools and resources</a:t>
            </a:r>
            <a:r>
              <a:rPr lang="en-US" sz="900" kern="1200" dirty="0">
                <a:solidFill>
                  <a:schemeClr val="tx1"/>
                </a:solidFill>
                <a:effectLst/>
                <a:latin typeface="Verdana" pitchFamily="64" charset="0"/>
                <a:ea typeface="ＭＳ Ｐゴシック" pitchFamily="64" charset="-128"/>
                <a:cs typeface="+mn-cs"/>
              </a:rPr>
              <a:t> coming to help Ys create even more intentional</a:t>
            </a:r>
            <a:r>
              <a:rPr lang="en-US" sz="900" b="1" kern="1200" dirty="0">
                <a:solidFill>
                  <a:schemeClr val="tx1"/>
                </a:solidFill>
                <a:effectLst/>
                <a:latin typeface="Verdana" pitchFamily="64" charset="0"/>
                <a:ea typeface="ＭＳ Ｐゴシック" pitchFamily="64" charset="-128"/>
                <a:cs typeface="+mn-cs"/>
              </a:rPr>
              <a:t> </a:t>
            </a:r>
            <a:r>
              <a:rPr lang="en-US" sz="900" kern="1200" dirty="0">
                <a:solidFill>
                  <a:schemeClr val="tx1"/>
                </a:solidFill>
                <a:effectLst/>
                <a:latin typeface="Verdana" pitchFamily="64" charset="0"/>
                <a:ea typeface="ＭＳ Ｐゴシック" pitchFamily="64" charset="-128"/>
                <a:cs typeface="+mn-cs"/>
              </a:rPr>
              <a:t>connections</a:t>
            </a:r>
          </a:p>
          <a:p>
            <a:pPr lvl="1"/>
            <a:r>
              <a:rPr lang="en-US" sz="900" kern="1200" dirty="0">
                <a:solidFill>
                  <a:schemeClr val="tx1"/>
                </a:solidFill>
                <a:effectLst/>
                <a:latin typeface="Verdana" pitchFamily="64" charset="0"/>
                <a:ea typeface="ＭＳ Ｐゴシック" pitchFamily="64" charset="-128"/>
                <a:cs typeface="+mn-cs"/>
              </a:rPr>
              <a:t>Both in current work and in new ways </a:t>
            </a:r>
          </a:p>
          <a:p>
            <a:r>
              <a:rPr lang="en-US" sz="900" b="1" kern="1200" dirty="0">
                <a:solidFill>
                  <a:schemeClr val="tx1"/>
                </a:solidFill>
                <a:effectLst/>
                <a:latin typeface="Verdana" pitchFamily="64" charset="0"/>
                <a:ea typeface="ＭＳ Ｐゴシック" pitchFamily="64" charset="-128"/>
                <a:cs typeface="ＭＳ Ｐゴシック" pitchFamily="64" charset="-128"/>
              </a:rPr>
              <a:t> </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b="1" kern="1200" dirty="0">
                <a:solidFill>
                  <a:schemeClr val="tx1"/>
                </a:solidFill>
                <a:effectLst/>
                <a:latin typeface="Verdana" pitchFamily="64" charset="0"/>
                <a:ea typeface="ＭＳ Ｐゴシック" pitchFamily="64" charset="-128"/>
                <a:cs typeface="ＭＳ Ｐゴシック" pitchFamily="64" charset="-128"/>
              </a:rPr>
              <a:t>Finally is Brand Advancement.</a:t>
            </a: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1"/>
            <a:r>
              <a:rPr lang="en-US" sz="900" kern="1200" dirty="0">
                <a:solidFill>
                  <a:schemeClr val="tx1"/>
                </a:solidFill>
                <a:effectLst/>
                <a:latin typeface="Verdana" pitchFamily="64" charset="0"/>
                <a:ea typeface="ＭＳ Ｐゴシック" pitchFamily="64" charset="-128"/>
                <a:cs typeface="+mn-cs"/>
              </a:rPr>
              <a:t>Many people know of the Y, but knowledge is limited to their own experiences. </a:t>
            </a:r>
          </a:p>
          <a:p>
            <a:pPr lvl="1"/>
            <a:r>
              <a:rPr lang="en-US" sz="900" kern="1200" dirty="0">
                <a:solidFill>
                  <a:schemeClr val="tx1"/>
                </a:solidFill>
                <a:effectLst/>
                <a:latin typeface="Verdana" pitchFamily="64" charset="0"/>
                <a:ea typeface="ＭＳ Ｐゴシック" pitchFamily="64" charset="-128"/>
                <a:cs typeface="+mn-cs"/>
              </a:rPr>
              <a:t>Inviting people to </a:t>
            </a:r>
            <a:r>
              <a:rPr lang="en-US" sz="1100" b="1" kern="1200" dirty="0">
                <a:solidFill>
                  <a:schemeClr val="tx1"/>
                </a:solidFill>
                <a:effectLst/>
                <a:latin typeface="Verdana" pitchFamily="64" charset="0"/>
                <a:ea typeface="ＭＳ Ｐゴシック" pitchFamily="64" charset="-128"/>
                <a:cs typeface="+mn-cs"/>
              </a:rPr>
              <a:t>re-appraise the Y </a:t>
            </a:r>
            <a:endParaRPr lang="en-US" sz="900" kern="1200" dirty="0">
              <a:solidFill>
                <a:schemeClr val="tx1"/>
              </a:solidFill>
              <a:effectLst/>
              <a:latin typeface="Verdana" pitchFamily="64" charset="0"/>
              <a:ea typeface="ＭＳ Ｐゴシック" pitchFamily="64" charset="-128"/>
              <a:cs typeface="+mn-cs"/>
            </a:endParaRPr>
          </a:p>
          <a:p>
            <a:pPr lvl="1"/>
            <a:r>
              <a:rPr lang="en-US" sz="900" kern="1200" dirty="0">
                <a:solidFill>
                  <a:schemeClr val="tx1"/>
                </a:solidFill>
                <a:effectLst/>
                <a:latin typeface="Verdana" pitchFamily="64" charset="0"/>
                <a:ea typeface="ＭＳ Ｐゴシック" pitchFamily="64" charset="-128"/>
                <a:cs typeface="+mn-cs"/>
              </a:rPr>
              <a:t>Helping them see all that we offer </a:t>
            </a:r>
          </a:p>
          <a:p>
            <a:pPr lvl="1"/>
            <a:r>
              <a:rPr lang="en-US" sz="900" kern="1200" dirty="0">
                <a:solidFill>
                  <a:schemeClr val="tx1"/>
                </a:solidFill>
                <a:effectLst/>
                <a:latin typeface="Verdana" pitchFamily="64" charset="0"/>
                <a:ea typeface="ＭＳ Ｐゴシック" pitchFamily="64" charset="-128"/>
                <a:cs typeface="+mn-cs"/>
              </a:rPr>
              <a:t>And what has always been true: there is </a:t>
            </a:r>
            <a:r>
              <a:rPr lang="en-US" sz="1100" b="1" kern="1200" dirty="0">
                <a:solidFill>
                  <a:schemeClr val="tx1"/>
                </a:solidFill>
                <a:effectLst/>
                <a:latin typeface="Verdana" pitchFamily="64" charset="0"/>
                <a:ea typeface="ＭＳ Ｐゴシック" pitchFamily="64" charset="-128"/>
                <a:cs typeface="+mn-cs"/>
              </a:rPr>
              <a:t>No Place like the Y</a:t>
            </a:r>
            <a:r>
              <a:rPr lang="en-US" sz="900" kern="1200" dirty="0">
                <a:solidFill>
                  <a:schemeClr val="tx1"/>
                </a:solidFill>
                <a:effectLst/>
                <a:latin typeface="Verdana" pitchFamily="64" charset="0"/>
                <a:ea typeface="ＭＳ Ｐゴシック" pitchFamily="64" charset="-128"/>
                <a:cs typeface="+mn-cs"/>
              </a:rPr>
              <a:t>.</a:t>
            </a:r>
          </a:p>
          <a:p>
            <a:pPr lvl="1"/>
            <a:r>
              <a:rPr lang="en-US" sz="900" kern="1200" dirty="0">
                <a:solidFill>
                  <a:schemeClr val="tx1"/>
                </a:solidFill>
                <a:effectLst/>
                <a:latin typeface="Verdana" pitchFamily="64" charset="0"/>
                <a:ea typeface="ＭＳ Ｐゴシック" pitchFamily="64" charset="-128"/>
                <a:cs typeface="+mn-cs"/>
              </a:rPr>
              <a:t>This includes:</a:t>
            </a:r>
          </a:p>
          <a:p>
            <a:pPr lvl="2"/>
            <a:r>
              <a:rPr lang="en-US" sz="1100" b="1" kern="1200" dirty="0">
                <a:solidFill>
                  <a:schemeClr val="tx1"/>
                </a:solidFill>
                <a:effectLst/>
                <a:latin typeface="Verdana" pitchFamily="64" charset="0"/>
                <a:ea typeface="ＭＳ Ｐゴシック" pitchFamily="64" charset="-128"/>
                <a:cs typeface="+mn-cs"/>
              </a:rPr>
              <a:t>175 anniversary </a:t>
            </a:r>
            <a:r>
              <a:rPr lang="en-US" sz="900" kern="1200" dirty="0">
                <a:solidFill>
                  <a:schemeClr val="tx1"/>
                </a:solidFill>
                <a:effectLst/>
                <a:latin typeface="Verdana" pitchFamily="64" charset="0"/>
                <a:ea typeface="ＭＳ Ｐゴシック" pitchFamily="64" charset="-128"/>
                <a:cs typeface="+mn-cs"/>
              </a:rPr>
              <a:t>celebrations and </a:t>
            </a:r>
          </a:p>
          <a:p>
            <a:pPr lvl="2"/>
            <a:r>
              <a:rPr lang="en-US" sz="900" b="1" kern="1200" dirty="0">
                <a:solidFill>
                  <a:schemeClr val="tx1"/>
                </a:solidFill>
                <a:effectLst/>
                <a:latin typeface="Verdana" pitchFamily="64" charset="0"/>
                <a:ea typeface="ＭＳ Ｐゴシック" pitchFamily="64" charset="-128"/>
                <a:cs typeface="+mn-cs"/>
              </a:rPr>
              <a:t>No Place Like This Place</a:t>
            </a:r>
            <a:r>
              <a:rPr lang="en-US" sz="800" kern="1200" dirty="0">
                <a:solidFill>
                  <a:schemeClr val="tx1"/>
                </a:solidFill>
                <a:effectLst/>
                <a:latin typeface="Verdana" pitchFamily="64" charset="0"/>
                <a:ea typeface="ＭＳ Ｐゴシック" pitchFamily="64" charset="-128"/>
                <a:cs typeface="+mn-cs"/>
              </a:rPr>
              <a:t> advertising campaign.</a:t>
            </a:r>
          </a:p>
          <a:p>
            <a:pPr lvl="2"/>
            <a:r>
              <a:rPr lang="en-US" sz="900" kern="1200" dirty="0">
                <a:solidFill>
                  <a:schemeClr val="tx1"/>
                </a:solidFill>
                <a:effectLst/>
                <a:latin typeface="Verdana" pitchFamily="64" charset="0"/>
                <a:ea typeface="ＭＳ Ｐゴシック" pitchFamily="64" charset="-128"/>
                <a:cs typeface="+mn-cs"/>
              </a:rPr>
              <a:t>National partnerships </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13</a:t>
            </a:fld>
            <a:endParaRPr lang="en-US"/>
          </a:p>
        </p:txBody>
      </p:sp>
    </p:spTree>
    <p:extLst>
      <p:ext uri="{BB962C8B-B14F-4D97-AF65-F5344CB8AC3E}">
        <p14:creationId xmlns:p14="http://schemas.microsoft.com/office/powerpoint/2010/main" val="1242268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8EA0B-157A-0176-54B6-BCCE0C3F4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F2D02-2E83-BFA9-E117-B5DBB81B8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50401-ED98-2490-C4E7-A4130AE0C67E}"/>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Speaker notes:
</a:t>
            </a:r>
            <a:r>
              <a:rPr lang="en-US" sz="900" b="1">
                <a:solidFill>
                  <a:srgbClr val="636466"/>
                </a:solidFill>
              </a:rPr>
              <a:t>National governance brings local leaders together around shared purpose, shared responsibility and shared action. It turns a federation of independent associations into a connected movement.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National governance should be understood as a community-building engine, not simply a formal structure for making decisions. It creates a recurring space where local YMCA leaders bring their experience, listen across differences, and act as stewards of the whole movement.
The connection to Creating Connected Communities is direct. Leaders experience achievement when their contributions influence movement-wide priorities and outcomes. They experience belonging when their perspectives are welcomed and they share ownership of the YMCA's future. They experience contribution when their voices, expertise and service help shape the movement's direction.
</a:t>
            </a:r>
          </a:p>
        </p:txBody>
      </p:sp>
      <p:sp>
        <p:nvSpPr>
          <p:cNvPr id="4" name="Slide Number Placeholder 3">
            <a:extLst>
              <a:ext uri="{FF2B5EF4-FFF2-40B4-BE49-F238E27FC236}">
                <a16:creationId xmlns:a16="http://schemas.microsoft.com/office/drawing/2014/main" id="{029E3BBB-F66C-26F3-D615-3F8AC32B379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3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3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57272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5A3E0-E87C-5B5D-DF6D-F7A7539EB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86385-9428-F305-204A-AA2BD4E8D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61FE34-D2E3-8707-4732-591C6D31262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Speaker notes:
National governance should be understood as a community-building engine, not simply a formal structure for making decisions. It creates a recurring space where local YMCA leaders bring their experience, listen across differences, and act as stewards of the whole movement.
The connection to Creating Connected Communities is direct. Leaders experience achievement when their contributions influence movement-wide priorities and outcomes. They experience belonging when their perspectives are welcomed and they share ownership of the YMCA's future. They experience contribution when their voices, expertise and service help shape the movement's direction.
The process shown on the right begins with local voice, moves through shared deliberation, produces collective direction, and ultimately builds shared stewardship. The central message is that governance transforms independent local associations into a connected national movement.</a:t>
            </a:r>
          </a:p>
          <a:p>
            <a:endParaRPr lang="en-US"/>
          </a:p>
        </p:txBody>
      </p:sp>
      <p:sp>
        <p:nvSpPr>
          <p:cNvPr id="4" name="Slide Number Placeholder 3">
            <a:extLst>
              <a:ext uri="{FF2B5EF4-FFF2-40B4-BE49-F238E27FC236}">
                <a16:creationId xmlns:a16="http://schemas.microsoft.com/office/drawing/2014/main" id="{BBF40616-A07B-3B56-2A47-F222FEDE329A}"/>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3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3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1523124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t>Speaker notes:
This slide demonstrates how all six levers of connection are activated through the National Governance Process.
Elevate Connection: Governance provides a common language, shared purpose and stories that reinforce movement identity.
Practice Connection Skills: Effective governance requires listening, empathy, trust, collaboration and the ability to work constructively across differences.
Embed Connection Everywhere: Connection is built into boards, councils, assemblies, committees, task forces and policy-development processes.
Create Connected Spaces: Governance establishes in-person and digital environments where leaders exchange perspectives and develop relationships.
Invite Contribution: Elections, committee service, public comment, task forces and other pathways allow local leaders to contribute their voices, talents and experiences to national decisions.
Support Well-Being: Governance establishes accountability, shared standards and stewardship that strengthen local Ys and their capacity to help communities thrive.
Together, the six levers produce achievement, belonging and contribution.</a:t>
            </a: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16</a:t>
            </a:fld>
            <a:endParaRPr lang="en-US"/>
          </a:p>
        </p:txBody>
      </p:sp>
    </p:spTree>
    <p:extLst>
      <p:ext uri="{BB962C8B-B14F-4D97-AF65-F5344CB8AC3E}">
        <p14:creationId xmlns:p14="http://schemas.microsoft.com/office/powerpoint/2010/main" val="3704364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Article II of Constitution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KEY MESSAGES
• The eleven membership qualifications are the Movement’s formal covenant with one another.
• The qualifications are contained in Article II, Section 2 of the National Council Constitution and are determined by vote of member associations.
• Together, the qualifications establish a common baseline for mission alignment, governance, financial stewardship, transparency, leadership, inclusion, legal standing, brand protection, organizational risk, child protection and aquatic safety.
• Member associations renew their commitment to uphold these qualifications through the annual certification process.
• The qualifications preserve local autonomy while defining the shared commitments required for membership in the National Council.
• The National Council Governance and Membership Qualifications Committee evaluates conformance and annually certifies member association status.
[Sources]
- Internal source: 11 Membership Qualifications .pptx. Provides the eleven qualification labels and describes them as the formal covenant member associations have agreed to uphold.
- Internal source: 2026-08-06 </a:t>
            </a:r>
            <a:r>
              <a:rPr lang="en-US" dirty="0" err="1"/>
              <a:t>StraCmte_Membership</a:t>
            </a:r>
            <a:r>
              <a:rPr lang="en-US" dirty="0"/>
              <a:t> Qualifications Overview.pptx. Lists Article II, Section 2 qualifications 2a through 2k.
- Internal source: National Council Governance and Membership Qualifications Committee Policies and Procedures Manual, version 4.2, March 2025. States that the qualifications are determined by vote of member associations and collectively upheld, and describes annual GQ certification.
- Visual on this slide was generated with Microsoft Copilot.
[/Sources]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18</a:t>
            </a:fld>
            <a:endParaRPr lang="en-US"/>
          </a:p>
        </p:txBody>
      </p:sp>
    </p:spTree>
    <p:extLst>
      <p:ext uri="{BB962C8B-B14F-4D97-AF65-F5344CB8AC3E}">
        <p14:creationId xmlns:p14="http://schemas.microsoft.com/office/powerpoint/2010/main" val="841758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Verdana" pitchFamily="64" charset="0"/>
                <a:ea typeface="ＭＳ Ｐゴシック" pitchFamily="64" charset="-128"/>
                <a:cs typeface="ＭＳ Ｐゴシック" pitchFamily="64" charset="-128"/>
              </a:rPr>
              <a:t>Article III of Constitution</a:t>
            </a:r>
          </a:p>
          <a:p>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r>
              <a:rPr lang="en-US" sz="900" kern="1200" dirty="0">
                <a:solidFill>
                  <a:schemeClr val="tx1"/>
                </a:solidFill>
                <a:effectLst/>
                <a:latin typeface="Verdana" pitchFamily="64" charset="0"/>
                <a:ea typeface="ＭＳ Ｐゴシック" pitchFamily="64" charset="-128"/>
                <a:cs typeface="ＭＳ Ｐゴシック" pitchFamily="64" charset="-128"/>
              </a:rPr>
              <a:t>I want to share the constitutional role of Association Assemblies and explain how these regional and national meetings fit within the YMCA’s broader year-round governance process.</a:t>
            </a:r>
          </a:p>
          <a:p>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r>
              <a:rPr lang="en-US" sz="900" kern="1200" dirty="0">
                <a:solidFill>
                  <a:schemeClr val="tx1"/>
                </a:solidFill>
                <a:effectLst/>
                <a:latin typeface="Verdana" pitchFamily="64" charset="0"/>
                <a:ea typeface="ＭＳ Ｐゴシック" pitchFamily="64" charset="-128"/>
                <a:cs typeface="ＭＳ Ｐゴシック" pitchFamily="64" charset="-128"/>
              </a:rPr>
              <a:t>Our Constitution outlines the purpose of Association Assemblies. These meetings are intended to provide a formal mechanism for member associations to hear matters of importance to the movement, inform the National Board of matters of concern, and elevate proposals or issues for further consideration within the governance structure of the National Council.</a:t>
            </a:r>
          </a:p>
          <a:p>
            <a:pPr marL="0" marR="0" lvl="0" indent="0" algn="l" defTabSz="966612" rtl="0" eaLnBrk="0" fontAlgn="base" latinLnBrk="0" hangingPunct="0">
              <a:lnSpc>
                <a:spcPct val="100000"/>
              </a:lnSpc>
              <a:spcBef>
                <a:spcPct val="30000"/>
              </a:spcBef>
              <a:spcAft>
                <a:spcPct val="0"/>
              </a:spcAft>
              <a:buClrTx/>
              <a:buSzTx/>
              <a:buFontTx/>
              <a:buNone/>
              <a:tabLst/>
              <a:defRPr/>
            </a:pP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66612" rtl="0" eaLnBrk="0" fontAlgn="base" latinLnBrk="0" hangingPunct="0">
              <a:lnSpc>
                <a:spcPct val="100000"/>
              </a:lnSpc>
              <a:spcBef>
                <a:spcPct val="30000"/>
              </a:spcBef>
              <a:spcAft>
                <a:spcPct val="0"/>
              </a:spcAft>
              <a:buClrTx/>
              <a:buSzTx/>
              <a:buFontTx/>
              <a:buNone/>
              <a:tabLst/>
              <a:defRPr/>
            </a:pPr>
            <a:r>
              <a:rPr lang="en-US" sz="900" kern="1200" dirty="0">
                <a:solidFill>
                  <a:schemeClr val="tx1"/>
                </a:solidFill>
                <a:effectLst/>
                <a:latin typeface="Verdana" pitchFamily="64" charset="0"/>
                <a:ea typeface="ＭＳ Ｐゴシック" pitchFamily="64" charset="-128"/>
                <a:cs typeface="ＭＳ Ｐゴシック" pitchFamily="64" charset="-128"/>
              </a:rPr>
              <a:t>The National Association Assembly remains the forum for national action items that are ready to move forward on a movement-wide basis. The regional assemblies, by contrast, are intended to create space for earlier dialogue, education, and input so that issues can be surfaced, better understood, and more thoughtfully considered before they reach that stage.</a:t>
            </a:r>
          </a:p>
          <a:p>
            <a:pPr defTabSz="966612">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0C3D00-B2F6-4D83-A049-FE51B6E62A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9085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A0459-C35A-694C-74AE-7CA36989D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D7B68E-6AF2-E10E-976F-50588BD5E5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81C0D-1E2A-B78D-8694-962A5346DC4B}"/>
              </a:ext>
            </a:extLst>
          </p:cNvPr>
          <p:cNvSpPr>
            <a:spLocks noGrp="1"/>
          </p:cNvSpPr>
          <p:nvPr>
            <p:ph type="body" idx="1"/>
          </p:nvPr>
        </p:nvSpPr>
        <p:spPr/>
        <p:txBody>
          <a:bodyPr/>
          <a:lstStyle/>
          <a:p>
            <a:r>
              <a:rPr lang="en-US" sz="900" kern="1200">
                <a:solidFill>
                  <a:schemeClr val="tx1"/>
                </a:solidFill>
                <a:effectLst/>
                <a:latin typeface="Verdana" pitchFamily="64" charset="0"/>
                <a:ea typeface="ＭＳ Ｐゴシック" pitchFamily="64" charset="-128"/>
                <a:cs typeface="ＭＳ Ｐゴシック" pitchFamily="64" charset="-128"/>
              </a:rPr>
              <a:t>The National Council Constitution outlines several ways that member associations can participate in the governance of the National Council. </a:t>
            </a:r>
          </a:p>
          <a:p>
            <a:r>
              <a:rPr lang="en-US" sz="900" kern="1200">
                <a:solidFill>
                  <a:schemeClr val="tx1"/>
                </a:solidFill>
                <a:effectLst/>
                <a:latin typeface="Verdana" pitchFamily="64" charset="0"/>
                <a:ea typeface="ＭＳ Ｐゴシック" pitchFamily="64" charset="-128"/>
                <a:cs typeface="ＭＳ Ｐゴシック" pitchFamily="64" charset="-128"/>
              </a:rPr>
              <a:t>The power to amend the National Council Constitution is held by the member associations of the National Council. </a:t>
            </a:r>
          </a:p>
          <a:p>
            <a:r>
              <a:rPr lang="en-US" sz="900" kern="1200">
                <a:solidFill>
                  <a:schemeClr val="tx1"/>
                </a:solidFill>
                <a:effectLst/>
                <a:latin typeface="Verdana" pitchFamily="64" charset="0"/>
                <a:ea typeface="ＭＳ Ｐゴシック" pitchFamily="64" charset="-128"/>
                <a:cs typeface="ＭＳ Ｐゴシック" pitchFamily="64" charset="-128"/>
              </a:rPr>
              <a:t>Y-USA supports and facilitates these pathways to ensure member association leaders have ongoing opportunities to engage in productive and iterative dialogue about governance matters.</a:t>
            </a:r>
          </a:p>
          <a:p>
            <a:r>
              <a:rPr lang="en-US" sz="900" kern="1200">
                <a:solidFill>
                  <a:schemeClr val="tx1"/>
                </a:solidFill>
                <a:effectLst/>
                <a:latin typeface="Verdana" pitchFamily="64" charset="0"/>
                <a:ea typeface="ＭＳ Ｐゴシック" pitchFamily="64" charset="-128"/>
                <a:cs typeface="ＭＳ Ｐゴシック" pitchFamily="64" charset="-128"/>
              </a:rPr>
              <a:t>The three pathways for constitutional change are through action of Association Assembly, the National Board, or Member Association initiative petition</a:t>
            </a:r>
          </a:p>
          <a:p>
            <a:endParaRPr lang="en-US"/>
          </a:p>
        </p:txBody>
      </p:sp>
      <p:sp>
        <p:nvSpPr>
          <p:cNvPr id="4" name="Slide Number Placeholder 3">
            <a:extLst>
              <a:ext uri="{FF2B5EF4-FFF2-40B4-BE49-F238E27FC236}">
                <a16:creationId xmlns:a16="http://schemas.microsoft.com/office/drawing/2014/main" id="{13557CD4-654B-F203-0AA1-577250383776}"/>
              </a:ext>
            </a:extLst>
          </p:cNvPr>
          <p:cNvSpPr>
            <a:spLocks noGrp="1"/>
          </p:cNvSpPr>
          <p:nvPr>
            <p:ph type="sldNum" sz="quarter" idx="5"/>
          </p:nvPr>
        </p:nvSpPr>
        <p:spPr/>
        <p:txBody>
          <a:bodyPr/>
          <a:lstStyle/>
          <a:p>
            <a:pPr>
              <a:defRPr/>
            </a:pPr>
            <a:fld id="{F50C3D00-B2F6-4D83-A049-FE51B6E62AD3}" type="slidenum">
              <a:rPr lang="en-US" smtClean="0"/>
              <a:pPr>
                <a:defRPr/>
              </a:pPr>
              <a:t>21</a:t>
            </a:fld>
            <a:endParaRPr lang="en-US"/>
          </a:p>
        </p:txBody>
      </p:sp>
    </p:spTree>
    <p:extLst>
      <p:ext uri="{BB962C8B-B14F-4D97-AF65-F5344CB8AC3E}">
        <p14:creationId xmlns:p14="http://schemas.microsoft.com/office/powerpoint/2010/main" val="1553941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National Board action:</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During any regular or special meeting the National Board may determine to submit to member associations any proposed amendments of the Constitution. </a:t>
            </a:r>
          </a:p>
          <a:p>
            <a:r>
              <a:rPr lang="en-US" sz="1200" kern="1200">
                <a:solidFill>
                  <a:schemeClr val="tx1"/>
                </a:solidFill>
                <a:effectLst/>
                <a:latin typeface="+mn-lt"/>
                <a:ea typeface="+mn-ea"/>
                <a:cs typeface="+mn-cs"/>
              </a:rPr>
              <a:t>Topics are elevated to be explored by the National Board.  If appropriate, the issue may go through additional review by other governance bodies.  Examples would be the National Council Governance and Membership Qualifications Committee (commonly referred to as GQ committee), or a cyclical review of the financial support formula by the financial support review task force.  If a recommendation is elevated following this review, the National Board then has the authority to move the issue to a vote of member associations.</a:t>
            </a:r>
          </a:p>
          <a:p>
            <a:endParaRPr lang="en-US"/>
          </a:p>
        </p:txBody>
      </p:sp>
      <p:sp>
        <p:nvSpPr>
          <p:cNvPr id="4" name="Slide Number Placeholder 3"/>
          <p:cNvSpPr>
            <a:spLocks noGrp="1"/>
          </p:cNvSpPr>
          <p:nvPr>
            <p:ph type="sldNum" sz="quarter" idx="5"/>
          </p:nvPr>
        </p:nvSpPr>
        <p:spPr/>
        <p:txBody>
          <a:bodyPr/>
          <a:lstStyle/>
          <a:p>
            <a:fld id="{7F44BE6B-C3D9-4AB8-B2F4-F8282A823AEF}" type="slidenum">
              <a:rPr lang="en-US" smtClean="0"/>
              <a:t>22</a:t>
            </a:fld>
            <a:endParaRPr lang="en-US"/>
          </a:p>
        </p:txBody>
      </p:sp>
    </p:spTree>
    <p:extLst>
      <p:ext uri="{BB962C8B-B14F-4D97-AF65-F5344CB8AC3E}">
        <p14:creationId xmlns:p14="http://schemas.microsoft.com/office/powerpoint/2010/main" val="2747329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Member association initiative petition: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process is similar to the National Board action process, with the main difference being the initiation point of the topic. At the request of 15 percent of member associations who elevate an issue in the form of petitions received by the National Board, the activation of a vote of member associations is authorized by the National Board.</a:t>
            </a:r>
          </a:p>
          <a:p>
            <a:endParaRPr lang="en-US"/>
          </a:p>
        </p:txBody>
      </p:sp>
      <p:sp>
        <p:nvSpPr>
          <p:cNvPr id="4" name="Slide Number Placeholder 3"/>
          <p:cNvSpPr>
            <a:spLocks noGrp="1"/>
          </p:cNvSpPr>
          <p:nvPr>
            <p:ph type="sldNum" sz="quarter" idx="5"/>
          </p:nvPr>
        </p:nvSpPr>
        <p:spPr/>
        <p:txBody>
          <a:bodyPr/>
          <a:lstStyle/>
          <a:p>
            <a:fld id="{7F44BE6B-C3D9-4AB8-B2F4-F8282A823AEF}" type="slidenum">
              <a:rPr lang="en-US" smtClean="0"/>
              <a:t>23</a:t>
            </a:fld>
            <a:endParaRPr lang="en-US"/>
          </a:p>
        </p:txBody>
      </p:sp>
    </p:spTree>
    <p:extLst>
      <p:ext uri="{BB962C8B-B14F-4D97-AF65-F5344CB8AC3E}">
        <p14:creationId xmlns:p14="http://schemas.microsoft.com/office/powerpoint/2010/main" val="142001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cycle begins with advisory summits, which are held in the fall and spring with a delegation of YMCA leaders to discuss topics of importance for the movement.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Governance topics that are elevated from these advisory summits would move to regional association assemblies for discussion.  Other topics would be addressed through the appropriate channels that they are related to, for example this could look like a response from our network delivery team.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Then we move to regional assemblies, where the four regions meet separately. At these governance meetings, topics are discussed and priority topics that have previously been elevated through the advisory summits move forward for discussion.  At these regional assemblies additional topics can be elevated from regional representatives through discussion.  And other topics would move to a watchlist for future discussion or consideration.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then move to National Association Assembly where action is taken on priority topics and proposals. These would be topics that have been endorsed through the regional association assemblies, and included on the agenda built by the national Association assembly steering committee. Approved topics at the national assembly would then be moved to action or other topics may be moved to the watchlist for continued conversation in a future cycle.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again coming out of national Association assembly priority issues would either move to a constitutional action such as a Movement vote or a future cycle for discussion.</a:t>
            </a:r>
          </a:p>
          <a:p>
            <a:endParaRPr lang="en-US" dirty="0"/>
          </a:p>
          <a:p>
            <a:r>
              <a:rPr lang="en-US" dirty="0"/>
              <a:t>A recent example of a topic that have moved through the AA cycle:</a:t>
            </a:r>
          </a:p>
          <a:p>
            <a:pPr marL="171450" indent="-171450">
              <a:buFont typeface="Arial" panose="020B0604020202020204" pitchFamily="34" charset="0"/>
              <a:buChar char="•"/>
            </a:pPr>
            <a:r>
              <a:rPr lang="en-US" dirty="0"/>
              <a:t>Financial Support modification to exclude government grants revenue, in the 2026 cycle, this was elevated at the advisory summit, feedback was gathered at regional assemblies, action was taken at national assemblies, and resolution was concluded through a movement-vote.</a:t>
            </a:r>
          </a:p>
        </p:txBody>
      </p:sp>
      <p:sp>
        <p:nvSpPr>
          <p:cNvPr id="4" name="Slide Number Placeholder 3"/>
          <p:cNvSpPr>
            <a:spLocks noGrp="1"/>
          </p:cNvSpPr>
          <p:nvPr>
            <p:ph type="sldNum" sz="quarter" idx="5"/>
          </p:nvPr>
        </p:nvSpPr>
        <p:spPr/>
        <p:txBody>
          <a:bodyPr/>
          <a:lstStyle/>
          <a:p>
            <a:fld id="{7F44BE6B-C3D9-4AB8-B2F4-F8282A823AEF}" type="slidenum">
              <a:rPr lang="en-US" smtClean="0"/>
              <a:t>24</a:t>
            </a:fld>
            <a:endParaRPr lang="en-US"/>
          </a:p>
        </p:txBody>
      </p:sp>
    </p:spTree>
    <p:extLst>
      <p:ext uri="{BB962C8B-B14F-4D97-AF65-F5344CB8AC3E}">
        <p14:creationId xmlns:p14="http://schemas.microsoft.com/office/powerpoint/2010/main" val="3583306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D2C0E-2597-BFB3-18C7-F1D346BF0B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2DEF3-582B-6955-4F14-2CB1D8B34B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5A3787-AA67-B9A0-04ED-669FEC50B33E}"/>
              </a:ext>
            </a:extLst>
          </p:cNvPr>
          <p:cNvSpPr>
            <a:spLocks noGrp="1"/>
          </p:cNvSpPr>
          <p:nvPr>
            <p:ph type="body" idx="1"/>
          </p:nvPr>
        </p:nvSpPr>
        <p:spPr/>
        <p:txBody>
          <a:bodyPr/>
          <a:lstStyle/>
          <a:p>
            <a:r>
              <a:rPr lang="en-US" sz="1200" kern="1200" dirty="0">
                <a:solidFill>
                  <a:schemeClr val="tx1"/>
                </a:solidFill>
                <a:effectLst/>
                <a:latin typeface="Verdana" pitchFamily="64" charset="0"/>
                <a:ea typeface="ＭＳ Ｐゴシック" pitchFamily="64" charset="-128"/>
                <a:cs typeface="ＭＳ Ｐゴシック" pitchFamily="64" charset="-128"/>
              </a:rPr>
              <a:t>The 2026 year-round governance cycle was altered due to General Assembly being in September.</a:t>
            </a:r>
          </a:p>
          <a:p>
            <a:endParaRPr lang="en-US" sz="1200" kern="1200" dirty="0">
              <a:solidFill>
                <a:schemeClr val="tx1"/>
              </a:solidFill>
              <a:effectLst/>
              <a:latin typeface="Verdana" pitchFamily="64" charset="0"/>
              <a:ea typeface="ＭＳ Ｐゴシック" pitchFamily="64" charset="-128"/>
              <a:cs typeface="ＭＳ Ｐゴシック" pitchFamily="64" charset="-128"/>
            </a:endParaRPr>
          </a:p>
          <a:p>
            <a:r>
              <a:rPr lang="en-US" sz="1200" kern="1200" dirty="0">
                <a:solidFill>
                  <a:schemeClr val="tx1"/>
                </a:solidFill>
                <a:effectLst/>
                <a:latin typeface="Verdana" pitchFamily="64" charset="0"/>
                <a:ea typeface="ＭＳ Ｐゴシック" pitchFamily="64" charset="-128"/>
                <a:cs typeface="ＭＳ Ｐゴシック" pitchFamily="64" charset="-128"/>
              </a:rPr>
              <a:t>Please mark your calendars for our 2027 schedule, which will return to our typical timetable: Regional Association Assemblies in Spring and National Association Assemblies in Fall.  </a:t>
            </a:r>
          </a:p>
          <a:p>
            <a:endParaRPr lang="en-US" sz="1200" kern="1200" dirty="0">
              <a:solidFill>
                <a:schemeClr val="tx1"/>
              </a:solidFill>
              <a:effectLst/>
              <a:latin typeface="Verdana" pitchFamily="64" charset="0"/>
              <a:ea typeface="ＭＳ Ｐゴシック" pitchFamily="64" charset="-128"/>
              <a:cs typeface="ＭＳ Ｐゴシック" pitchFamily="64" charset="-128"/>
            </a:endParaRPr>
          </a:p>
          <a:p>
            <a:r>
              <a:rPr lang="en-US" sz="1200" kern="1200" dirty="0">
                <a:solidFill>
                  <a:schemeClr val="tx1"/>
                </a:solidFill>
                <a:effectLst/>
                <a:latin typeface="Verdana" pitchFamily="64" charset="0"/>
                <a:ea typeface="ＭＳ Ｐゴシック" pitchFamily="64" charset="-128"/>
                <a:cs typeface="ＭＳ Ｐゴシック" pitchFamily="64" charset="-128"/>
              </a:rPr>
              <a:t>At the end of the day, the National Council belongs to you, our member associations. We encourage you to remain engaged in the process so your voice continues to shape the governance work of the Movement</a:t>
            </a:r>
          </a:p>
          <a:p>
            <a:r>
              <a:rPr lang="en-US" sz="1200" kern="1200" dirty="0">
                <a:solidFill>
                  <a:schemeClr val="tx1"/>
                </a:solidFill>
                <a:effectLst/>
                <a:latin typeface="Verdana" pitchFamily="64" charset="0"/>
                <a:ea typeface="ＭＳ Ｐゴシック" pitchFamily="64" charset="-128"/>
                <a:cs typeface="ＭＳ Ｐゴシック" pitchFamily="64" charset="-128"/>
              </a:rPr>
              <a:t> </a:t>
            </a:r>
          </a:p>
          <a:p>
            <a:endParaRPr lang="en-US" dirty="0"/>
          </a:p>
        </p:txBody>
      </p:sp>
      <p:sp>
        <p:nvSpPr>
          <p:cNvPr id="4" name="Slide Number Placeholder 3">
            <a:extLst>
              <a:ext uri="{FF2B5EF4-FFF2-40B4-BE49-F238E27FC236}">
                <a16:creationId xmlns:a16="http://schemas.microsoft.com/office/drawing/2014/main" id="{94BC2B2A-87D8-E15B-976B-FA606F4DBB65}"/>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3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3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362513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1B5BD-C36B-0638-A8AF-EA85A78CD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5568B-7946-4074-E517-42BEE5EF9D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9E18D7-8FF5-44F9-64C9-711102EFE0A6}"/>
              </a:ext>
            </a:extLst>
          </p:cNvPr>
          <p:cNvSpPr>
            <a:spLocks noGrp="1"/>
          </p:cNvSpPr>
          <p:nvPr>
            <p:ph type="body" idx="1"/>
          </p:nvPr>
        </p:nvSpPr>
        <p:spPr/>
        <p:txBody>
          <a:bodyPr/>
          <a:lstStyle/>
          <a:p>
            <a:r>
              <a:rPr lang="en-US" sz="1200" dirty="0"/>
              <a:t>KEY TALKING POINTS
1. Elevate Issues and Opportunities from the Field
Local YMCA leaders identify challenges, opportunities, and emerging issues through advisory summits, alliance discussions, regional gatherings, and other leadership forums. Governance issues may then enter the formal process for review.
2. Participate in Regional and National Association Assemblies
Association Assemblies allow member associations to hear matters of importance, inform the National Board of concerns, elevate proposals, and prioritize governance matters. Regional Assemblies identify priorities; the National Association Assembly provides a forum for action on proposals ready to move forward.
3. Serve on Governance Committees and Advisory Bodies
Local CEOs, board volunteers, and Movement leaders bring field experience to governance committees, advisory committees, and task forces that evaluate issues and develop recommendations for the National Board.
4. Shape National Policy Through the 30-Day Comment Period
YMCA CEOs review proposed GQ policy changes and provide feedback intended to improve transparency, identify blind spots, strengthen implementation readiness, and refine policy language before recommendations reach the National Board.
5. Initiate Governance Action Through Petition
Member associations may initiate governance action through petition. At the request of 15 percent of member associations submitting petitions, an issue may be elevated and potentially moved toward a member association vote.
6. Vote on Constitutional Changes
The authority to amend the National Council Constitution is held by member associations, which exercise that authority through the constitutional voting process.
[Sources]
- Internal source: 2026 GA Learning Session - How Local YMCA Leaders Drive National Governance.pptx.
- Internal source: 2026 Association Assemblies 30-Day Comment Period Script.docx.
- Internal source: ELT 30-Day Comment Period Presentation 2026.pptx.
- Internal source: RAA_2026_PPT_Master.pptx.
- Visual on this slide was generated with Microsoft Copilot.
[/Sources]</a:t>
            </a:r>
          </a:p>
          <a:p>
            <a:endParaRPr lang="en-US" dirty="0"/>
          </a:p>
        </p:txBody>
      </p:sp>
      <p:sp>
        <p:nvSpPr>
          <p:cNvPr id="4" name="Slide Number Placeholder 3">
            <a:extLst>
              <a:ext uri="{FF2B5EF4-FFF2-40B4-BE49-F238E27FC236}">
                <a16:creationId xmlns:a16="http://schemas.microsoft.com/office/drawing/2014/main" id="{EF240590-BAA3-C4B4-6174-2238FCF484DF}"/>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3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3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1540269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1BBF7-93D1-E1BF-D84E-830BAE36F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A2C27-E464-C83F-7618-6EC606BAC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4DB179-2FB6-9D80-023A-5095B30AA79A}"/>
              </a:ext>
            </a:extLst>
          </p:cNvPr>
          <p:cNvSpPr>
            <a:spLocks noGrp="1"/>
          </p:cNvSpPr>
          <p:nvPr>
            <p:ph type="body" idx="1"/>
          </p:nvPr>
        </p:nvSpPr>
        <p:spPr/>
        <p:txBody>
          <a:bodyPr/>
          <a:lstStyle/>
          <a:p>
            <a:r>
              <a:rPr lang="en-US" dirty="0"/>
              <a:t>You may still be asking if there are other ways that you can be involved in governance on a national level.
• This slide depicts 159 positions across national governance and engagement bodies, using the counts supplied for this presentation.
• 33 National Board director positions provide national oversight and governance authority.  Up to 9 of these seats may be held by CEOs of Y associations.</a:t>
            </a:r>
          </a:p>
          <a:p>
            <a:r>
              <a:rPr lang="en-US" dirty="0"/>
              <a:t>
• 58 Standing Committee positions such as on the Governance and Membership Qualifications Committee, National Board Development Committee, and International Global Relations and Community Engagement Committee.  These are committee seats that are not held by national board members.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24 Advisory Summit delegates that are not held by national board or committee members who meet to discuss topics of importance and relevance to the Y movement.</a:t>
            </a:r>
          </a:p>
          <a:p>
            <a:endParaRPr lang="en-US" dirty="0"/>
          </a:p>
          <a:p>
            <a:r>
              <a:rPr lang="en-US" dirty="0"/>
              <a:t>• 15 Financial Support Review Task Force positions bring Movement perspectives to the periodic review of the financial support formula.
• 8 National Association Assembly Steering Committee positions represent four regions, with two representatives from each region.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 21 Youth Advisory Council Members, including a representative who serves as a non-voting member of the National Board.</a:t>
            </a:r>
          </a:p>
          <a:p>
            <a:r>
              <a:rPr lang="en-US" dirty="0"/>
              <a:t>
• The central message is that national governance is informed by leaders connected to the YMCA Movement, including local YMCA CEOs and volunteer leaders.
</a:t>
            </a:r>
          </a:p>
        </p:txBody>
      </p:sp>
      <p:sp>
        <p:nvSpPr>
          <p:cNvPr id="4" name="Slide Number Placeholder 3">
            <a:extLst>
              <a:ext uri="{FF2B5EF4-FFF2-40B4-BE49-F238E27FC236}">
                <a16:creationId xmlns:a16="http://schemas.microsoft.com/office/drawing/2014/main" id="{BCB8BB0B-BB3B-75BE-5768-67C6645C97FF}"/>
              </a:ext>
            </a:extLst>
          </p:cNvPr>
          <p:cNvSpPr>
            <a:spLocks noGrp="1"/>
          </p:cNvSpPr>
          <p:nvPr>
            <p:ph type="sldNum" sz="quarter" idx="5"/>
          </p:nvPr>
        </p:nvSpPr>
        <p:spPr/>
        <p:txBody>
          <a:bodyPr/>
          <a:lstStyle/>
          <a:p>
            <a:pPr>
              <a:defRPr/>
            </a:pPr>
            <a:fld id="{F50C3D00-B2F6-4D83-A049-FE51B6E62AD3}" type="slidenum">
              <a:rPr lang="en-US" smtClean="0"/>
              <a:pPr>
                <a:defRPr/>
              </a:pPr>
              <a:t>27</a:t>
            </a:fld>
            <a:endParaRPr lang="en-US"/>
          </a:p>
        </p:txBody>
      </p:sp>
    </p:spTree>
    <p:extLst>
      <p:ext uri="{BB962C8B-B14F-4D97-AF65-F5344CB8AC3E}">
        <p14:creationId xmlns:p14="http://schemas.microsoft.com/office/powerpoint/2010/main" val="3817229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08902-63A3-3023-6975-348A70E40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22367-3E4E-2568-AC70-9A6BC81C6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AC00E9-3903-CCA7-22BF-8B64984F2A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524B5A-AD3A-C53A-7A36-3867C28159F8}"/>
              </a:ext>
            </a:extLst>
          </p:cNvPr>
          <p:cNvSpPr>
            <a:spLocks noGrp="1"/>
          </p:cNvSpPr>
          <p:nvPr>
            <p:ph type="sldNum" sz="quarter" idx="5"/>
          </p:nvPr>
        </p:nvSpPr>
        <p:spPr/>
        <p:txBody>
          <a:bodyPr/>
          <a:lstStyle/>
          <a:p>
            <a:pPr>
              <a:defRPr/>
            </a:pPr>
            <a:fld id="{F50C3D00-B2F6-4D83-A049-FE51B6E62AD3}" type="slidenum">
              <a:rPr lang="en-US" smtClean="0"/>
              <a:pPr>
                <a:defRPr/>
              </a:pPr>
              <a:t>28</a:t>
            </a:fld>
            <a:endParaRPr lang="en-US"/>
          </a:p>
        </p:txBody>
      </p:sp>
    </p:spTree>
    <p:extLst>
      <p:ext uri="{BB962C8B-B14F-4D97-AF65-F5344CB8AC3E}">
        <p14:creationId xmlns:p14="http://schemas.microsoft.com/office/powerpoint/2010/main" val="3556591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0" cap="none">
                <a:solidFill>
                  <a:schemeClr val="tx2"/>
                </a:solidFill>
                <a:latin typeface="Verdana"/>
                <a:ea typeface="Verdana"/>
                <a:cs typeface="Segoe UI"/>
              </a:rPr>
              <a:t>Good governance is defined as a board's ability to provide </a:t>
            </a:r>
            <a:r>
              <a:rPr lang="en-US" sz="900" cap="none">
                <a:solidFill>
                  <a:schemeClr val="tx2"/>
                </a:solidFill>
                <a:latin typeface="Verdana"/>
                <a:ea typeface="Verdana"/>
                <a:cs typeface="Segoe UI"/>
              </a:rPr>
              <a:t>effective oversight, strategic leadership, fiduciary stewardship, and accountability while advancing the YMCA mission and serving community needs, in partnership with executive leadership.</a:t>
            </a:r>
            <a:endParaRPr lang="en-US" sz="900">
              <a:solidFill>
                <a:schemeClr val="tx2"/>
              </a:solidFill>
              <a:latin typeface="Verdana"/>
              <a:ea typeface="Verdana"/>
            </a:endParaRPr>
          </a:p>
          <a:p>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29</a:t>
            </a:fld>
            <a:endParaRPr lang="en-US"/>
          </a:p>
        </p:txBody>
      </p:sp>
    </p:spTree>
    <p:extLst>
      <p:ext uri="{BB962C8B-B14F-4D97-AF65-F5344CB8AC3E}">
        <p14:creationId xmlns:p14="http://schemas.microsoft.com/office/powerpoint/2010/main" val="5824264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95C51B-257D-440F-939A-9C44414EB3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72602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svg"/><Relationship Id="rId1" Type="http://schemas.openxmlformats.org/officeDocument/2006/relationships/slideMaster" Target="../slideMasters/slideMaster3.xml"/><Relationship Id="rId4" Type="http://schemas.openxmlformats.org/officeDocument/2006/relationships/image" Target="../media/image2.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svg"/><Relationship Id="rId1" Type="http://schemas.openxmlformats.org/officeDocument/2006/relationships/slideMaster" Target="../slideMasters/slideMaster3.xml"/><Relationship Id="rId4" Type="http://schemas.openxmlformats.org/officeDocument/2006/relationships/image" Target="../media/image2.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svg"/><Relationship Id="rId1" Type="http://schemas.openxmlformats.org/officeDocument/2006/relationships/slideMaster" Target="../slideMasters/slideMaster3.xml"/><Relationship Id="rId4" Type="http://schemas.openxmlformats.org/officeDocument/2006/relationships/image" Target="../media/image2.sv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svg"/><Relationship Id="rId1" Type="http://schemas.openxmlformats.org/officeDocument/2006/relationships/slideMaster" Target="../slideMasters/slideMaster3.xml"/><Relationship Id="rId4" Type="http://schemas.openxmlformats.org/officeDocument/2006/relationships/image" Target="../media/image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5.xml"/><Relationship Id="rId4" Type="http://schemas.openxmlformats.org/officeDocument/2006/relationships/image" Target="../media/image16.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258283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ith Backgroun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090573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1" y="1163854"/>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4"/>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4"/>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548885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Backgroun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69390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8"/>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3"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228349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503874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with Backgroun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230633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1" y="1163854"/>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2449305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4"/>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4"/>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908708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2676886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with Backgroun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760721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8"/>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3"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3391908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3128563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with Backgroun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3"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994205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1" y="1163854"/>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41493323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0"/>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4"/>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4"/>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031643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2465092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with Backgroun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39"/>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4"/>
            <a:ext cx="8258490" cy="851597"/>
          </a:xfrm>
        </p:spPr>
        <p:txBody>
          <a:bodyPr/>
          <a:lstStyle>
            <a:lvl1pPr marL="0" indent="0" algn="ctr">
              <a:buNone/>
              <a:defRPr sz="4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HERE</a:t>
            </a:r>
          </a:p>
        </p:txBody>
      </p:sp>
    </p:spTree>
    <p:extLst>
      <p:ext uri="{BB962C8B-B14F-4D97-AF65-F5344CB8AC3E}">
        <p14:creationId xmlns:p14="http://schemas.microsoft.com/office/powerpoint/2010/main" val="31557260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1"/>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2" y="485441"/>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8"/>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3"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32881553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4"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21334725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with Backgroun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116"/>
            <a:ext cx="9147769" cy="5141384"/>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80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3" y="485442"/>
            <a:ext cx="903793" cy="443827"/>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7374674" y="4535753"/>
            <a:ext cx="1385578" cy="218001"/>
          </a:xfrm>
        </p:spPr>
        <p:txBody>
          <a:bodyPr anchor="ctr"/>
          <a:lstStyle>
            <a:lvl1pPr algn="r">
              <a:defRPr sz="1000"/>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9996566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328613" y="348651"/>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354022" y="1163855"/>
            <a:ext cx="8339137" cy="3096947"/>
          </a:xfrm>
          <a:prstGeom prst="rect">
            <a:avLst/>
          </a:prstGeom>
        </p:spPr>
        <p:txBody>
          <a:bodyPr/>
          <a:lstStyle>
            <a:lvl1pPr>
              <a:defRPr sz="2000"/>
            </a:lvl1pPr>
            <a:lvl2pPr>
              <a:defRPr sz="2000"/>
            </a:lvl2pPr>
            <a:lvl3pPr>
              <a:defRPr sz="2000"/>
            </a:lvl3pPr>
            <a:lvl4pPr>
              <a:defRPr sz="2000"/>
            </a:lvl4pPr>
            <a:lvl5pPr>
              <a:defRPr sz="2000"/>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147101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328613" y="348651"/>
            <a:ext cx="8374062" cy="633413"/>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354022" y="1163855"/>
            <a:ext cx="4151990" cy="3096947"/>
          </a:xfrm>
          <a:prstGeom prst="rect">
            <a:avLst/>
          </a:prstGeom>
        </p:spPr>
        <p:txBody>
          <a:bodyPr/>
          <a:lstStyle>
            <a:lvl1pPr>
              <a:defRPr sz="2000"/>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4728059" y="1163855"/>
            <a:ext cx="3976575" cy="3096947"/>
          </a:xfrm>
          <a:prstGeom prst="rect">
            <a:avLst/>
          </a:prstGeom>
        </p:spPr>
        <p:txBody>
          <a:bodyPr/>
          <a:lstStyle>
            <a:lvl1pPr>
              <a:defRPr sz="2000"/>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571265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vider">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Tree>
    <p:extLst>
      <p:ext uri="{BB962C8B-B14F-4D97-AF65-F5344CB8AC3E}">
        <p14:creationId xmlns:p14="http://schemas.microsoft.com/office/powerpoint/2010/main" val="30531916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vider with Backgroun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116"/>
            <a:ext cx="9147769" cy="5141384"/>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293540"/>
            <a:ext cx="8258490" cy="1487216"/>
          </a:xfrm>
        </p:spPr>
        <p:txBody>
          <a:bodyPr anchor="b"/>
          <a:lstStyle>
            <a:lvl1pPr algn="ctr">
              <a:lnSpc>
                <a:spcPts val="7500"/>
              </a:lnSpc>
              <a:defRPr sz="75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442755" y="2553245"/>
            <a:ext cx="8258490" cy="851597"/>
          </a:xfrm>
        </p:spPr>
        <p:txBody>
          <a:bodyPr/>
          <a:lstStyle>
            <a:lvl1pPr marL="0" indent="0" algn="ctr">
              <a:buNone/>
              <a:defRPr sz="4000">
                <a:latin typeface="+mj-lt"/>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a:t>SUBHEAD HERE</a:t>
            </a:r>
          </a:p>
        </p:txBody>
      </p:sp>
    </p:spTree>
    <p:extLst>
      <p:ext uri="{BB962C8B-B14F-4D97-AF65-F5344CB8AC3E}">
        <p14:creationId xmlns:p14="http://schemas.microsoft.com/office/powerpoint/2010/main" val="1750028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442755" y="485442"/>
            <a:ext cx="581202" cy="443827"/>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0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797453" y="485442"/>
            <a:ext cx="903793" cy="443827"/>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8408123" y="4542264"/>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328614" y="4542264"/>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442755" y="1003609"/>
            <a:ext cx="8258490" cy="1487216"/>
          </a:xfrm>
        </p:spPr>
        <p:txBody>
          <a:bodyPr anchor="b"/>
          <a:lstStyle>
            <a:lvl1pPr algn="ctr">
              <a:lnSpc>
                <a:spcPts val="7500"/>
              </a:lnSpc>
              <a:defRPr sz="75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442754" y="2357686"/>
            <a:ext cx="8258491" cy="1443038"/>
          </a:xfrm>
          <a:prstGeom prst="rect">
            <a:avLst/>
          </a:prstGeom>
        </p:spPr>
        <p:txBody>
          <a:bodyPr/>
          <a:lstStyle>
            <a:lvl1pPr algn="ctr">
              <a:spcBef>
                <a:spcPts val="15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15831173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318614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9/4/2026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23518829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MASTER">
    <p:bg>
      <p:bgPr>
        <a:solidFill>
          <a:srgbClr val="071B33"/>
        </a:solidFill>
        <a:effectLst/>
      </p:bgPr>
    </p:bg>
    <p:spTree>
      <p:nvGrpSpPr>
        <p:cNvPr id="1" name=""/>
        <p:cNvGrpSpPr/>
        <p:nvPr/>
      </p:nvGrpSpPr>
      <p:grpSpPr>
        <a:xfrm>
          <a:off x="0" y="0"/>
          <a:ext cx="0" cy="0"/>
          <a:chOff x="0" y="0"/>
          <a:chExt cx="0" cy="0"/>
        </a:xfrm>
      </p:grpSpPr>
      <p:sp>
        <p:nvSpPr>
          <p:cNvPr id="2" name="Shape 0"/>
          <p:cNvSpPr/>
          <p:nvPr/>
        </p:nvSpPr>
        <p:spPr>
          <a:xfrm>
            <a:off x="1" y="0"/>
            <a:ext cx="9143771" cy="54864"/>
          </a:xfrm>
          <a:prstGeom prst="rect">
            <a:avLst/>
          </a:prstGeom>
          <a:solidFill>
            <a:srgbClr val="41B6E6"/>
          </a:solidFill>
          <a:ln w="12700">
            <a:solidFill>
              <a:srgbClr val="41B6E6"/>
            </a:solidFill>
            <a:prstDash val="solid"/>
          </a:ln>
        </p:spPr>
        <p:txBody>
          <a:bodyPr/>
          <a:lstStyle/>
          <a:p>
            <a:endParaRPr lang="en-US"/>
          </a:p>
        </p:txBody>
      </p:sp>
      <p:sp>
        <p:nvSpPr>
          <p:cNvPr id="25" name="Slide Number Placeholder 0"/>
          <p:cNvSpPr>
            <a:spLocks noGrp="1"/>
          </p:cNvSpPr>
          <p:nvPr>
            <p:ph type="sldNum" sz="quarter" idx="4294967295"/>
          </p:nvPr>
        </p:nvSpPr>
        <p:spPr>
          <a:xfrm>
            <a:off x="8709660" y="4882896"/>
            <a:ext cx="205740" cy="123444"/>
          </a:xfrm>
          <a:prstGeom prst="rect">
            <a:avLst/>
          </a:prstGeom>
          <a:extLst>
            <a:ext uri="{C572A759-6A51-4108-AA02-DFA0A04FC94B}">
              <ma14:wrappingTextBoxFlag xmlns="" xmlns:ma14="http://schemas.microsoft.com/office/mac/drawingml/2011/main" val="0"/>
            </a:ext>
          </a:extLst>
        </p:spPr>
        <p:txBody>
          <a:bodyPr/>
          <a:lstStyle>
            <a:lvl1pPr>
              <a:defRPr sz="675">
                <a:solidFill>
                  <a:srgbClr val="FFFFFF"/>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0494671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267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4468067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4400685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2" y="1304933"/>
            <a:ext cx="8339137" cy="3281363"/>
          </a:xfrm>
        </p:spPr>
        <p:txBody>
          <a:bodyPr/>
          <a:lstStyle>
            <a:lvl1pPr marL="342830" indent="-342830">
              <a:spcBef>
                <a:spcPts val="396"/>
              </a:spcBef>
              <a:buFont typeface="+mj-lt"/>
              <a:buAutoNum type="arabicPeriod"/>
              <a:defRPr sz="1650" b="1" cap="all" baseline="0">
                <a:solidFill>
                  <a:schemeClr val="bg1"/>
                </a:solidFill>
              </a:defRPr>
            </a:lvl1pPr>
            <a:lvl2pPr marL="555386" indent="-212558">
              <a:spcBef>
                <a:spcPts val="396"/>
              </a:spcBef>
              <a:buSzPct val="100000"/>
              <a:buFont typeface="Verdana" pitchFamily="34" charset="0"/>
              <a:buChar char="–"/>
              <a:defRPr sz="1650" baseline="0">
                <a:solidFill>
                  <a:schemeClr val="bg1"/>
                </a:solidFill>
              </a:defRPr>
            </a:lvl2pPr>
            <a:lvl3pPr marL="857081">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591735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22393865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5"/>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39201287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2" y="1304933"/>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3"/>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7125207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4" y="1151335"/>
            <a:ext cx="4041775" cy="479822"/>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4"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765214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4727339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7929795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0" indent="0">
              <a:buNone/>
              <a:defRPr sz="900"/>
            </a:lvl2pPr>
            <a:lvl3pPr marL="685664" indent="0">
              <a:buNone/>
              <a:defRPr sz="750"/>
            </a:lvl3pPr>
            <a:lvl4pPr marL="1028496" indent="0">
              <a:buNone/>
              <a:defRPr sz="675"/>
            </a:lvl4pPr>
            <a:lvl5pPr marL="1371328" indent="0">
              <a:buNone/>
              <a:defRPr sz="675"/>
            </a:lvl5pPr>
            <a:lvl6pPr marL="1714163" indent="0">
              <a:buNone/>
              <a:defRPr sz="675"/>
            </a:lvl6pPr>
            <a:lvl7pPr marL="2056991" indent="0">
              <a:buNone/>
              <a:defRPr sz="675"/>
            </a:lvl7pPr>
            <a:lvl8pPr marL="2399820" indent="0">
              <a:buNone/>
              <a:defRPr sz="675"/>
            </a:lvl8pPr>
            <a:lvl9pPr marL="2742650"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5563478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0" indent="0">
              <a:buNone/>
              <a:defRPr sz="2100"/>
            </a:lvl2pPr>
            <a:lvl3pPr marL="685664" indent="0">
              <a:buNone/>
              <a:defRPr sz="1800"/>
            </a:lvl3pPr>
            <a:lvl4pPr marL="1028496" indent="0">
              <a:buNone/>
              <a:defRPr sz="1500"/>
            </a:lvl4pPr>
            <a:lvl5pPr marL="1371328" indent="0">
              <a:buNone/>
              <a:defRPr sz="1500"/>
            </a:lvl5pPr>
            <a:lvl6pPr marL="1714163" indent="0">
              <a:buNone/>
              <a:defRPr sz="1500"/>
            </a:lvl6pPr>
            <a:lvl7pPr marL="2056991" indent="0">
              <a:buNone/>
              <a:defRPr sz="1500"/>
            </a:lvl7pPr>
            <a:lvl8pPr marL="2399820" indent="0">
              <a:buNone/>
              <a:defRPr sz="1500"/>
            </a:lvl8pPr>
            <a:lvl9pPr marL="274265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1"/>
            <a:ext cx="5486400" cy="603647"/>
          </a:xfrm>
        </p:spPr>
        <p:txBody>
          <a:bodyPr/>
          <a:lstStyle>
            <a:lvl1pPr marL="0" indent="0">
              <a:buNone/>
              <a:defRPr sz="1050"/>
            </a:lvl1pPr>
            <a:lvl2pPr marL="342830" indent="0">
              <a:buNone/>
              <a:defRPr sz="900"/>
            </a:lvl2pPr>
            <a:lvl3pPr marL="685664" indent="0">
              <a:buNone/>
              <a:defRPr sz="750"/>
            </a:lvl3pPr>
            <a:lvl4pPr marL="1028496" indent="0">
              <a:buNone/>
              <a:defRPr sz="675"/>
            </a:lvl4pPr>
            <a:lvl5pPr marL="1371328" indent="0">
              <a:buNone/>
              <a:defRPr sz="675"/>
            </a:lvl5pPr>
            <a:lvl6pPr marL="1714163" indent="0">
              <a:buNone/>
              <a:defRPr sz="675"/>
            </a:lvl6pPr>
            <a:lvl7pPr marL="2056991" indent="0">
              <a:buNone/>
              <a:defRPr sz="675"/>
            </a:lvl7pPr>
            <a:lvl8pPr marL="2399820" indent="0">
              <a:buNone/>
              <a:defRPr sz="675"/>
            </a:lvl8pPr>
            <a:lvl9pPr marL="2742650"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373756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1159894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9"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2"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9133448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1211540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24117400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1784849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59F7-4148-3591-81F6-16B8AADFA723}"/>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2D191E7-F173-6581-4D45-A92E8512D54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FC32AA1-A485-E9AC-4814-4080DDAA43CF}"/>
              </a:ext>
            </a:extLst>
          </p:cNvPr>
          <p:cNvSpPr>
            <a:spLocks noGrp="1"/>
          </p:cNvSpPr>
          <p:nvPr>
            <p:ph type="dt" sz="half" idx="10"/>
          </p:nvPr>
        </p:nvSpPr>
        <p:spPr/>
        <p:txBody>
          <a:bodyPr/>
          <a:lstStyle/>
          <a:p>
            <a:fld id="{C6838BF6-BE0E-481F-A890-64CCDA044D5B}" type="datetimeFigureOut">
              <a:rPr lang="en-US" smtClean="0"/>
              <a:t>9/4/2026</a:t>
            </a:fld>
            <a:endParaRPr lang="en-US"/>
          </a:p>
        </p:txBody>
      </p:sp>
      <p:sp>
        <p:nvSpPr>
          <p:cNvPr id="5" name="Footer Placeholder 4">
            <a:extLst>
              <a:ext uri="{FF2B5EF4-FFF2-40B4-BE49-F238E27FC236}">
                <a16:creationId xmlns:a16="http://schemas.microsoft.com/office/drawing/2014/main" id="{1286E5DD-99C5-9650-362A-E0927EE649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35CDE-355A-EEA0-9F86-39D01A97728E}"/>
              </a:ext>
            </a:extLst>
          </p:cNvPr>
          <p:cNvSpPr>
            <a:spLocks noGrp="1"/>
          </p:cNvSpPr>
          <p:nvPr>
            <p:ph type="sldNum" sz="quarter" idx="12"/>
          </p:nvPr>
        </p:nvSpPr>
        <p:spPr/>
        <p:txBody>
          <a:bodyPr/>
          <a:lstStyle/>
          <a:p>
            <a:fld id="{80E8A3B7-F8AC-49F8-82B9-86ACB786524A}" type="slidenum">
              <a:rPr lang="en-US" smtClean="0"/>
              <a:t>‹#›</a:t>
            </a:fld>
            <a:endParaRPr lang="en-US"/>
          </a:p>
        </p:txBody>
      </p:sp>
    </p:spTree>
    <p:extLst>
      <p:ext uri="{BB962C8B-B14F-4D97-AF65-F5344CB8AC3E}">
        <p14:creationId xmlns:p14="http://schemas.microsoft.com/office/powerpoint/2010/main" val="21421805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7199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30234630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04795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ack cover LLC INDUS copyright disclaimer 2024">
    <p:bg>
      <p:bgPr>
        <a:gradFill flip="none" rotWithShape="1">
          <a:gsLst>
            <a:gs pos="80000">
              <a:srgbClr val="8155CF"/>
            </a:gs>
            <a:gs pos="50000">
              <a:schemeClr val="accent1"/>
            </a:gs>
            <a:gs pos="95000">
              <a:schemeClr val="accent5"/>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1" y="4393826"/>
            <a:ext cx="1745600" cy="323165"/>
          </a:xfrm>
          <a:prstGeom prst="rect">
            <a:avLst/>
          </a:prstGeom>
        </p:spPr>
      </p:pic>
      <p:sp>
        <p:nvSpPr>
          <p:cNvPr id="4" name="TextBox 3">
            <a:extLst>
              <a:ext uri="{FF2B5EF4-FFF2-40B4-BE49-F238E27FC236}">
                <a16:creationId xmlns:a16="http://schemas.microsoft.com/office/drawing/2014/main" id="{69191C57-F46D-C086-DFB0-617AD32E3D0F}"/>
              </a:ext>
            </a:extLst>
          </p:cNvPr>
          <p:cNvSpPr txBox="1"/>
          <p:nvPr userDrawn="1"/>
        </p:nvSpPr>
        <p:spPr>
          <a:xfrm>
            <a:off x="2352502" y="3601863"/>
            <a:ext cx="6434051" cy="1092607"/>
          </a:xfrm>
          <a:prstGeom prst="rect">
            <a:avLst/>
          </a:prstGeom>
          <a:noFill/>
        </p:spPr>
        <p:txBody>
          <a:bodyPr wrap="square" anchor="b">
            <a:spAutoFit/>
          </a:bodyPr>
          <a:lstStyle/>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About GT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a:lnSpc>
                <a:spcPct val="100000"/>
              </a:lnSpc>
            </a:pPr>
            <a:r>
              <a:rPr lang="en-US" sz="500" b="0" i="0" kern="1200" dirty="0">
                <a:solidFill>
                  <a:schemeClr val="bg1"/>
                </a:solidFill>
                <a:effectLst/>
                <a:latin typeface="+mn-lt"/>
                <a:ea typeface="Times New Roman" panose="02020603050405020304" pitchFamily="18" charset="0"/>
                <a:cs typeface="+mn-cs"/>
              </a:rPr>
              <a:t>© 2024 Grant Thornton Advisors LLC  |  All rights reserved  |  U.S. member firm of Grant Thornton International Ltd.</a:t>
            </a:r>
            <a:r>
              <a:rPr lang="en-US" sz="500" b="0" i="0" kern="1200" dirty="0">
                <a:solidFill>
                  <a:schemeClr val="bg1"/>
                </a:solidFill>
                <a:effectLst/>
                <a:latin typeface="+mn-lt"/>
                <a:cs typeface="+mn-cs"/>
              </a:rPr>
              <a:t> </a:t>
            </a:r>
            <a:endParaRPr lang="en-US" sz="500" b="0" i="0" kern="1200" dirty="0">
              <a:solidFill>
                <a:schemeClr val="bg1"/>
              </a:solidFill>
              <a:effectLst/>
              <a:latin typeface="+mn-lt"/>
              <a:ea typeface="Times New Roman" panose="02020603050405020304" pitchFamily="18" charset="0"/>
              <a:cs typeface="+mn-cs"/>
            </a:endParaRPr>
          </a:p>
        </p:txBody>
      </p:sp>
      <p:sp>
        <p:nvSpPr>
          <p:cNvPr id="3" name="TextBox 2">
            <a:extLst>
              <a:ext uri="{FF2B5EF4-FFF2-40B4-BE49-F238E27FC236}">
                <a16:creationId xmlns:a16="http://schemas.microsoft.com/office/drawing/2014/main" id="{DDFDB172-45DA-0109-6A40-BDC17B4DDF37}"/>
              </a:ext>
            </a:extLst>
          </p:cNvPr>
          <p:cNvSpPr txBox="1"/>
          <p:nvPr userDrawn="1"/>
        </p:nvSpPr>
        <p:spPr>
          <a:xfrm>
            <a:off x="0" y="-1043694"/>
            <a:ext cx="9144000" cy="892552"/>
          </a:xfrm>
          <a:prstGeom prst="rect">
            <a:avLst/>
          </a:prstGeom>
          <a:solidFill>
            <a:srgbClr val="FFFF00"/>
          </a:solidFill>
        </p:spPr>
        <p:txBody>
          <a:bodyPr wrap="square" lIns="137160" tIns="137160" rIns="137160" bIns="137160" rtlCol="0">
            <a:spAutoFit/>
          </a:bodyPr>
          <a:lstStyle/>
          <a:p>
            <a:pPr marL="0" marR="0" lvl="0" indent="0" algn="l" defTabSz="914378"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000" b="0" i="0" dirty="0">
                <a:solidFill>
                  <a:schemeClr val="tx1"/>
                </a:solidFill>
                <a:latin typeface="+mn-lt"/>
                <a:cs typeface="Arial" panose="020B0604020202020204" pitchFamily="34" charset="0"/>
              </a:rPr>
              <a:t>Use for presentations where INDUS is involved:</a:t>
            </a:r>
          </a:p>
          <a:p>
            <a:pPr marL="171446" marR="0" lvl="0" indent="-171446" algn="l" defTabSz="914378"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dirty="0">
                <a:solidFill>
                  <a:schemeClr val="tx1"/>
                </a:solidFill>
                <a:latin typeface="+mn-lt"/>
                <a:cs typeface="Arial" panose="020B0604020202020204" pitchFamily="34" charset="0"/>
              </a:rPr>
              <a:t>INDUS descriptor</a:t>
            </a:r>
          </a:p>
          <a:p>
            <a:pPr marL="171446" indent="-171446" algn="l">
              <a:buFont typeface="Arial" panose="020B0604020202020204" pitchFamily="34" charset="0"/>
              <a:buChar char="•"/>
            </a:pPr>
            <a:r>
              <a:rPr lang="en-US" sz="1000" b="0" i="0" dirty="0">
                <a:solidFill>
                  <a:schemeClr val="tx1"/>
                </a:solidFill>
                <a:latin typeface="+mn-lt"/>
                <a:cs typeface="Arial" panose="020B0604020202020204" pitchFamily="34" charset="0"/>
              </a:rPr>
              <a:t>Firm descriptor – alternative practice structure</a:t>
            </a:r>
          </a:p>
          <a:p>
            <a:pPr marL="171446" marR="0" lvl="0" indent="-171446" algn="l" defTabSz="914378"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dirty="0">
                <a:solidFill>
                  <a:schemeClr val="tx1"/>
                </a:solidFill>
                <a:latin typeface="+mn-lt"/>
                <a:cs typeface="Arial" panose="020B0604020202020204" pitchFamily="34" charset="0"/>
              </a:rPr>
              <a:t>Grant Thornton Advisors LLC copyright </a:t>
            </a:r>
          </a:p>
        </p:txBody>
      </p:sp>
    </p:spTree>
    <p:extLst>
      <p:ext uri="{BB962C8B-B14F-4D97-AF65-F5344CB8AC3E}">
        <p14:creationId xmlns:p14="http://schemas.microsoft.com/office/powerpoint/2010/main" val="17639636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3156003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8089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35037789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94717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38411181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41698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42131412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87662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958586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84917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7795446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889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8647860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9673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8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6693915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3620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Back cover LLC INDUS copyright disclaimer 2024">
    <p:bg>
      <p:bgPr>
        <a:gradFill flip="none" rotWithShape="1">
          <a:gsLst>
            <a:gs pos="80000">
              <a:srgbClr val="8155CF"/>
            </a:gs>
            <a:gs pos="50000">
              <a:schemeClr val="accent1"/>
            </a:gs>
            <a:gs pos="95000">
              <a:schemeClr val="accent5"/>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1" y="4393828"/>
            <a:ext cx="1745600" cy="323165"/>
          </a:xfrm>
          <a:prstGeom prst="rect">
            <a:avLst/>
          </a:prstGeom>
        </p:spPr>
      </p:pic>
      <p:sp>
        <p:nvSpPr>
          <p:cNvPr id="4" name="TextBox 3">
            <a:extLst>
              <a:ext uri="{FF2B5EF4-FFF2-40B4-BE49-F238E27FC236}">
                <a16:creationId xmlns:a16="http://schemas.microsoft.com/office/drawing/2014/main" id="{69191C57-F46D-C086-DFB0-617AD32E3D0F}"/>
              </a:ext>
            </a:extLst>
          </p:cNvPr>
          <p:cNvSpPr txBox="1"/>
          <p:nvPr userDrawn="1"/>
        </p:nvSpPr>
        <p:spPr>
          <a:xfrm>
            <a:off x="2352504" y="3601865"/>
            <a:ext cx="6434051" cy="1092607"/>
          </a:xfrm>
          <a:prstGeom prst="rect">
            <a:avLst/>
          </a:prstGeom>
          <a:noFill/>
        </p:spPr>
        <p:txBody>
          <a:bodyPr wrap="square" anchor="b">
            <a:spAutoFit/>
          </a:bodyPr>
          <a:lstStyle/>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About GT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a:lnSpc>
                <a:spcPct val="100000"/>
              </a:lnSpc>
            </a:pPr>
            <a:r>
              <a:rPr lang="en-US" sz="500" b="0" i="0" kern="1200" dirty="0">
                <a:solidFill>
                  <a:schemeClr val="bg1"/>
                </a:solidFill>
                <a:effectLst/>
                <a:latin typeface="+mn-lt"/>
                <a:ea typeface="Times New Roman" panose="02020603050405020304" pitchFamily="18" charset="0"/>
                <a:cs typeface="+mn-cs"/>
              </a:rPr>
              <a:t>© 2024 Grant Thornton Advisors LLC  |  All rights reserved  |  U.S. member firm of Grant Thornton International Ltd.</a:t>
            </a:r>
            <a:r>
              <a:rPr lang="en-US" sz="500" b="0" i="0" kern="1200" dirty="0">
                <a:solidFill>
                  <a:schemeClr val="bg1"/>
                </a:solidFill>
                <a:effectLst/>
                <a:latin typeface="+mn-lt"/>
                <a:cs typeface="+mn-cs"/>
              </a:rPr>
              <a:t> </a:t>
            </a:r>
            <a:endParaRPr lang="en-US" sz="500" b="0" i="0" kern="1200" dirty="0">
              <a:solidFill>
                <a:schemeClr val="bg1"/>
              </a:solidFill>
              <a:effectLst/>
              <a:latin typeface="+mn-lt"/>
              <a:ea typeface="Times New Roman" panose="02020603050405020304" pitchFamily="18" charset="0"/>
              <a:cs typeface="+mn-cs"/>
            </a:endParaRPr>
          </a:p>
        </p:txBody>
      </p:sp>
      <p:sp>
        <p:nvSpPr>
          <p:cNvPr id="3" name="TextBox 2">
            <a:extLst>
              <a:ext uri="{FF2B5EF4-FFF2-40B4-BE49-F238E27FC236}">
                <a16:creationId xmlns:a16="http://schemas.microsoft.com/office/drawing/2014/main" id="{DDFDB172-45DA-0109-6A40-BDC17B4DDF37}"/>
              </a:ext>
            </a:extLst>
          </p:cNvPr>
          <p:cNvSpPr txBox="1"/>
          <p:nvPr userDrawn="1"/>
        </p:nvSpPr>
        <p:spPr>
          <a:xfrm>
            <a:off x="0" y="-1043694"/>
            <a:ext cx="9144000" cy="892552"/>
          </a:xfrm>
          <a:prstGeom prst="rect">
            <a:avLst/>
          </a:prstGeom>
          <a:solidFill>
            <a:srgbClr val="FFFF00"/>
          </a:solidFill>
        </p:spPr>
        <p:txBody>
          <a:bodyPr wrap="square" lIns="137160" tIns="137160" rIns="137160" bIns="137160" rtlCol="0">
            <a:spAutoFit/>
          </a:bodyPr>
          <a:lstStyle/>
          <a:p>
            <a:pPr marL="0" marR="0" lvl="0" indent="0" algn="l" defTabSz="914333"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000" b="0" i="0" dirty="0">
                <a:solidFill>
                  <a:schemeClr val="tx1"/>
                </a:solidFill>
                <a:latin typeface="+mn-lt"/>
                <a:cs typeface="Arial" panose="020B0604020202020204" pitchFamily="34" charset="0"/>
              </a:rPr>
              <a:t>Use for presentations where INDUS is involved:</a:t>
            </a:r>
          </a:p>
          <a:p>
            <a:pPr marL="171438" marR="0" lvl="0" indent="-171438" algn="l" defTabSz="914333"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dirty="0">
                <a:solidFill>
                  <a:schemeClr val="tx1"/>
                </a:solidFill>
                <a:latin typeface="+mn-lt"/>
                <a:cs typeface="Arial" panose="020B0604020202020204" pitchFamily="34" charset="0"/>
              </a:rPr>
              <a:t>INDUS descriptor</a:t>
            </a:r>
          </a:p>
          <a:p>
            <a:pPr marL="171438" indent="-171438" algn="l">
              <a:buFont typeface="Arial" panose="020B0604020202020204" pitchFamily="34" charset="0"/>
              <a:buChar char="•"/>
            </a:pPr>
            <a:r>
              <a:rPr lang="en-US" sz="1000" b="0" i="0" dirty="0">
                <a:solidFill>
                  <a:schemeClr val="tx1"/>
                </a:solidFill>
                <a:latin typeface="+mn-lt"/>
                <a:cs typeface="Arial" panose="020B0604020202020204" pitchFamily="34" charset="0"/>
              </a:rPr>
              <a:t>Firm descriptor – alternative practice structure</a:t>
            </a:r>
          </a:p>
          <a:p>
            <a:pPr marL="171438" marR="0" lvl="0" indent="-171438" algn="l" defTabSz="914333"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dirty="0">
                <a:solidFill>
                  <a:schemeClr val="tx1"/>
                </a:solidFill>
                <a:latin typeface="+mn-lt"/>
                <a:cs typeface="Arial" panose="020B0604020202020204" pitchFamily="34" charset="0"/>
              </a:rPr>
              <a:t>Grant Thornton Advisors LLC copyright </a:t>
            </a:r>
          </a:p>
        </p:txBody>
      </p:sp>
    </p:spTree>
    <p:extLst>
      <p:ext uri="{BB962C8B-B14F-4D97-AF65-F5344CB8AC3E}">
        <p14:creationId xmlns:p14="http://schemas.microsoft.com/office/powerpoint/2010/main" val="33615240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
  <p:cSld name="1_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6820" y="145695"/>
            <a:ext cx="7695248" cy="415498"/>
          </a:xfrm>
        </p:spPr>
        <p:txBody>
          <a:bodyPr lIns="0" tIns="0" rIns="0" bIns="0"/>
          <a:lstStyle>
            <a:lvl1pPr>
              <a:defRPr sz="2700" b="1" i="0">
                <a:solidFill>
                  <a:srgbClr val="4F2C7E"/>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9/4/2026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9920287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ver Slide">
    <p:bg>
      <p:bgPr>
        <a:solidFill>
          <a:schemeClr val="bg1"/>
        </a:solidFill>
        <a:effectLst/>
      </p:bgPr>
    </p:bg>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05899F1E-4986-4CDC-9E85-C368AA3DBE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60" y="0"/>
            <a:ext cx="9142605" cy="5142190"/>
          </a:xfrm>
          <a:prstGeom prst="rect">
            <a:avLst/>
          </a:prstGeom>
        </p:spPr>
      </p:pic>
      <p:pic>
        <p:nvPicPr>
          <p:cNvPr id="48" name="Picture 47" descr="A close up of a logo&#10;&#10;Description automatically generated">
            <a:extLst>
              <a:ext uri="{FF2B5EF4-FFF2-40B4-BE49-F238E27FC236}">
                <a16:creationId xmlns:a16="http://schemas.microsoft.com/office/drawing/2014/main" id="{29A62319-1294-4EDD-991F-1065A9FFE124}"/>
              </a:ext>
            </a:extLst>
          </p:cNvPr>
          <p:cNvPicPr>
            <a:picLocks/>
          </p:cNvPicPr>
          <p:nvPr userDrawn="1"/>
        </p:nvPicPr>
        <p:blipFill>
          <a:blip r:embed="rId3"/>
          <a:stretch>
            <a:fillRect/>
          </a:stretch>
        </p:blipFill>
        <p:spPr>
          <a:xfrm>
            <a:off x="571865" y="0"/>
            <a:ext cx="8572137" cy="5143500"/>
          </a:xfrm>
          <a:prstGeom prst="rect">
            <a:avLst/>
          </a:prstGeom>
        </p:spPr>
      </p:pic>
      <p:sp>
        <p:nvSpPr>
          <p:cNvPr id="2" name="Title 1"/>
          <p:cNvSpPr>
            <a:spLocks noGrp="1"/>
          </p:cNvSpPr>
          <p:nvPr>
            <p:ph type="ctrTitle"/>
          </p:nvPr>
        </p:nvSpPr>
        <p:spPr>
          <a:xfrm>
            <a:off x="3285989" y="1165325"/>
            <a:ext cx="5400625" cy="978123"/>
          </a:xfrm>
        </p:spPr>
        <p:txBody>
          <a:bodyPr lIns="0" tIns="0" rIns="0" bIns="0" anchor="b">
            <a:noAutofit/>
          </a:bodyPr>
          <a:lstStyle>
            <a:lvl1pPr algn="l">
              <a:defRPr sz="2699">
                <a:solidFill>
                  <a:schemeClr val="accent2"/>
                </a:solidFill>
                <a:latin typeface="+mj-lt"/>
              </a:defRPr>
            </a:lvl1pPr>
          </a:lstStyle>
          <a:p>
            <a:r>
              <a:rPr lang="en-US"/>
              <a:t>Click to edit Master title style</a:t>
            </a:r>
          </a:p>
        </p:txBody>
      </p:sp>
      <p:sp>
        <p:nvSpPr>
          <p:cNvPr id="3" name="Subtitle 2"/>
          <p:cNvSpPr>
            <a:spLocks noGrp="1"/>
          </p:cNvSpPr>
          <p:nvPr>
            <p:ph type="subTitle" idx="1"/>
          </p:nvPr>
        </p:nvSpPr>
        <p:spPr>
          <a:xfrm>
            <a:off x="3285989" y="2314105"/>
            <a:ext cx="5400625" cy="366570"/>
          </a:xfrm>
          <a:prstGeom prst="rect">
            <a:avLst/>
          </a:prstGeom>
        </p:spPr>
        <p:txBody>
          <a:bodyPr lIns="0" tIns="0" rIns="0" bIns="0">
            <a:noAutofit/>
          </a:bodyPr>
          <a:lstStyle>
            <a:lvl1pPr marL="0" indent="0" algn="l">
              <a:spcBef>
                <a:spcPts val="0"/>
              </a:spcBef>
              <a:spcAft>
                <a:spcPts val="238"/>
              </a:spcAft>
              <a:buNone/>
              <a:defRPr sz="1587" b="0">
                <a:solidFill>
                  <a:schemeClr val="accent1"/>
                </a:solidFill>
                <a:latin typeface="+mj-lt"/>
              </a:defRPr>
            </a:lvl1pPr>
            <a:lvl2pPr marL="342815" indent="0" algn="ctr">
              <a:buNone/>
              <a:defRPr sz="1500"/>
            </a:lvl2pPr>
            <a:lvl3pPr marL="685629" indent="0" algn="ctr">
              <a:buNone/>
              <a:defRPr sz="1350"/>
            </a:lvl3pPr>
            <a:lvl4pPr marL="1028444" indent="0" algn="ctr">
              <a:buNone/>
              <a:defRPr sz="1200"/>
            </a:lvl4pPr>
            <a:lvl5pPr marL="1371259" indent="0" algn="ctr">
              <a:buNone/>
              <a:defRPr sz="1200"/>
            </a:lvl5pPr>
            <a:lvl6pPr marL="1714076" indent="0" algn="ctr">
              <a:buNone/>
              <a:defRPr sz="1200"/>
            </a:lvl6pPr>
            <a:lvl7pPr marL="2056888" indent="0" algn="ctr">
              <a:buNone/>
              <a:defRPr sz="1200"/>
            </a:lvl7pPr>
            <a:lvl8pPr marL="2399701" indent="0" algn="ctr">
              <a:buNone/>
              <a:defRPr sz="1200"/>
            </a:lvl8pPr>
            <a:lvl9pPr marL="2742515" indent="0" algn="ctr">
              <a:buNone/>
              <a:defRPr sz="1200"/>
            </a:lvl9pPr>
          </a:lstStyle>
          <a:p>
            <a:r>
              <a:rPr lang="en-US"/>
              <a:t>Click to edit Master subtitle style</a:t>
            </a:r>
          </a:p>
        </p:txBody>
      </p:sp>
      <p:sp>
        <p:nvSpPr>
          <p:cNvPr id="25" name="Text Placeholder 24">
            <a:extLst>
              <a:ext uri="{FF2B5EF4-FFF2-40B4-BE49-F238E27FC236}">
                <a16:creationId xmlns:a16="http://schemas.microsoft.com/office/drawing/2014/main" id="{899B19D7-9329-1045-BB6B-C69497C73540}"/>
              </a:ext>
            </a:extLst>
          </p:cNvPr>
          <p:cNvSpPr>
            <a:spLocks noGrp="1"/>
          </p:cNvSpPr>
          <p:nvPr>
            <p:ph type="body" sz="quarter" idx="10" hasCustomPrompt="1"/>
          </p:nvPr>
        </p:nvSpPr>
        <p:spPr>
          <a:xfrm>
            <a:off x="3285988" y="3408691"/>
            <a:ext cx="1857296" cy="478946"/>
          </a:xfrm>
          <a:prstGeom prst="rect">
            <a:avLst/>
          </a:prstGeom>
        </p:spPr>
        <p:txBody>
          <a:bodyPr lIns="0" tIns="0" rIns="0" bIns="0">
            <a:noAutofit/>
          </a:bodyPr>
          <a:lstStyle>
            <a:lvl1pPr marL="0" indent="0">
              <a:spcBef>
                <a:spcPts val="0"/>
              </a:spcBef>
              <a:spcAft>
                <a:spcPts val="238"/>
              </a:spcAft>
              <a:buNone/>
              <a:defRPr sz="952" b="0">
                <a:solidFill>
                  <a:schemeClr val="accent1"/>
                </a:solidFill>
                <a:latin typeface="+mj-lt"/>
              </a:defRPr>
            </a:lvl1pPr>
            <a:lvl2pPr marL="0" indent="0">
              <a:spcBef>
                <a:spcPts val="0"/>
              </a:spcBef>
              <a:spcAft>
                <a:spcPts val="0"/>
              </a:spcAft>
              <a:buNone/>
              <a:defRPr sz="714" b="0">
                <a:solidFill>
                  <a:schemeClr val="accent1"/>
                </a:solidFill>
                <a:latin typeface="+mj-lt"/>
              </a:defRPr>
            </a:lvl2pPr>
          </a:lstStyle>
          <a:p>
            <a:pPr lvl="0"/>
            <a:r>
              <a:rPr lang="en-US"/>
              <a:t>Click to add author</a:t>
            </a:r>
          </a:p>
          <a:p>
            <a:pPr lvl="1"/>
            <a:r>
              <a:rPr lang="en-US"/>
              <a:t>Second level</a:t>
            </a:r>
          </a:p>
        </p:txBody>
      </p:sp>
      <p:sp>
        <p:nvSpPr>
          <p:cNvPr id="26" name="Text Placeholder 24">
            <a:extLst>
              <a:ext uri="{FF2B5EF4-FFF2-40B4-BE49-F238E27FC236}">
                <a16:creationId xmlns:a16="http://schemas.microsoft.com/office/drawing/2014/main" id="{AAB67AE7-86B6-BD48-B21A-7338C35B5B17}"/>
              </a:ext>
            </a:extLst>
          </p:cNvPr>
          <p:cNvSpPr>
            <a:spLocks noGrp="1"/>
          </p:cNvSpPr>
          <p:nvPr>
            <p:ph type="body" sz="quarter" idx="11" hasCustomPrompt="1"/>
          </p:nvPr>
        </p:nvSpPr>
        <p:spPr>
          <a:xfrm>
            <a:off x="5286151" y="3408691"/>
            <a:ext cx="1857296" cy="478946"/>
          </a:xfrm>
          <a:prstGeom prst="rect">
            <a:avLst/>
          </a:prstGeom>
        </p:spPr>
        <p:txBody>
          <a:bodyPr/>
          <a:lstStyle>
            <a:lvl1pPr marL="0" indent="0">
              <a:spcBef>
                <a:spcPts val="0"/>
              </a:spcBef>
              <a:spcAft>
                <a:spcPts val="238"/>
              </a:spcAft>
              <a:buNone/>
              <a:defRPr sz="952" b="0">
                <a:solidFill>
                  <a:schemeClr val="accent1"/>
                </a:solidFill>
              </a:defRPr>
            </a:lvl1pPr>
            <a:lvl2pPr marL="0" indent="0">
              <a:spcBef>
                <a:spcPts val="0"/>
              </a:spcBef>
              <a:spcAft>
                <a:spcPts val="0"/>
              </a:spcAft>
              <a:buNone/>
              <a:defRPr sz="714" b="0" u="none">
                <a:solidFill>
                  <a:schemeClr val="accent1"/>
                </a:solidFill>
              </a:defRPr>
            </a:lvl2pPr>
          </a:lstStyle>
          <a:p>
            <a:pPr lvl="0"/>
            <a:r>
              <a:rPr lang="en-US"/>
              <a:t>Click to add author</a:t>
            </a:r>
          </a:p>
          <a:p>
            <a:pPr lvl="1"/>
            <a:r>
              <a:rPr lang="en-US"/>
              <a:t>Second level</a:t>
            </a:r>
          </a:p>
        </p:txBody>
      </p:sp>
      <p:sp>
        <p:nvSpPr>
          <p:cNvPr id="27" name="Text Placeholder 24">
            <a:extLst>
              <a:ext uri="{FF2B5EF4-FFF2-40B4-BE49-F238E27FC236}">
                <a16:creationId xmlns:a16="http://schemas.microsoft.com/office/drawing/2014/main" id="{91CAAE79-B963-544A-BA27-AE14FB71DA06}"/>
              </a:ext>
            </a:extLst>
          </p:cNvPr>
          <p:cNvSpPr>
            <a:spLocks noGrp="1"/>
          </p:cNvSpPr>
          <p:nvPr>
            <p:ph type="body" sz="quarter" idx="12" hasCustomPrompt="1"/>
          </p:nvPr>
        </p:nvSpPr>
        <p:spPr>
          <a:xfrm>
            <a:off x="3285989" y="4422343"/>
            <a:ext cx="5400625" cy="170060"/>
          </a:xfrm>
          <a:prstGeom prst="rect">
            <a:avLst/>
          </a:prstGeom>
        </p:spPr>
        <p:txBody>
          <a:bodyPr lIns="0" tIns="0" rIns="0" bIns="0">
            <a:noAutofit/>
          </a:bodyPr>
          <a:lstStyle>
            <a:lvl1pPr marL="0" indent="0">
              <a:buNone/>
              <a:defRPr sz="952" b="0">
                <a:solidFill>
                  <a:schemeClr val="accent1"/>
                </a:solidFill>
                <a:latin typeface="+mj-lt"/>
              </a:defRPr>
            </a:lvl1pPr>
            <a:lvl2pPr marL="0" indent="0">
              <a:spcAft>
                <a:spcPts val="450"/>
              </a:spcAft>
              <a:buNone/>
              <a:defRPr sz="675">
                <a:solidFill>
                  <a:schemeClr val="tx2"/>
                </a:solidFill>
              </a:defRPr>
            </a:lvl2pPr>
          </a:lstStyle>
          <a:p>
            <a:pPr lvl="0"/>
            <a:r>
              <a:rPr lang="en-US"/>
              <a:t>Click to add date</a:t>
            </a:r>
          </a:p>
        </p:txBody>
      </p:sp>
      <p:cxnSp>
        <p:nvCxnSpPr>
          <p:cNvPr id="11" name="Straight Connector 10">
            <a:extLst>
              <a:ext uri="{FF2B5EF4-FFF2-40B4-BE49-F238E27FC236}">
                <a16:creationId xmlns:a16="http://schemas.microsoft.com/office/drawing/2014/main" id="{15B9259A-D92F-4A4D-984E-535C1EF41F68}"/>
              </a:ext>
            </a:extLst>
          </p:cNvPr>
          <p:cNvCxnSpPr>
            <a:cxnSpLocks/>
          </p:cNvCxnSpPr>
          <p:nvPr/>
        </p:nvCxnSpPr>
        <p:spPr>
          <a:xfrm>
            <a:off x="3285988" y="4598535"/>
            <a:ext cx="540044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 Placeholder 24">
            <a:extLst>
              <a:ext uri="{FF2B5EF4-FFF2-40B4-BE49-F238E27FC236}">
                <a16:creationId xmlns:a16="http://schemas.microsoft.com/office/drawing/2014/main" id="{6346841A-B155-B44C-B668-570FA660D0EE}"/>
              </a:ext>
            </a:extLst>
          </p:cNvPr>
          <p:cNvSpPr>
            <a:spLocks noGrp="1"/>
          </p:cNvSpPr>
          <p:nvPr>
            <p:ph type="body" sz="quarter" idx="14" hasCustomPrompt="1"/>
          </p:nvPr>
        </p:nvSpPr>
        <p:spPr>
          <a:xfrm>
            <a:off x="3285988" y="2922928"/>
            <a:ext cx="3857462" cy="253238"/>
          </a:xfrm>
          <a:prstGeom prst="rect">
            <a:avLst/>
          </a:prstGeom>
        </p:spPr>
        <p:txBody>
          <a:bodyPr lIns="0" tIns="0" rIns="0" bIns="0">
            <a:noAutofit/>
          </a:bodyPr>
          <a:lstStyle>
            <a:lvl1pPr marL="0" indent="0">
              <a:spcBef>
                <a:spcPts val="0"/>
              </a:spcBef>
              <a:spcAft>
                <a:spcPts val="238"/>
              </a:spcAft>
              <a:buNone/>
              <a:defRPr sz="1111" b="0">
                <a:solidFill>
                  <a:schemeClr val="accent1"/>
                </a:solidFill>
                <a:latin typeface="+mj-lt"/>
              </a:defRPr>
            </a:lvl1pPr>
            <a:lvl2pPr marL="0" indent="0">
              <a:spcAft>
                <a:spcPts val="450"/>
              </a:spcAft>
              <a:buNone/>
              <a:defRPr sz="675">
                <a:solidFill>
                  <a:schemeClr val="tx2"/>
                </a:solidFill>
              </a:defRPr>
            </a:lvl2pPr>
          </a:lstStyle>
          <a:p>
            <a:pPr lvl="0"/>
            <a:r>
              <a:rPr lang="en-US"/>
              <a:t>Click to add audience</a:t>
            </a:r>
          </a:p>
        </p:txBody>
      </p:sp>
      <p:sp>
        <p:nvSpPr>
          <p:cNvPr id="6" name="Text Placeholder 5">
            <a:extLst>
              <a:ext uri="{FF2B5EF4-FFF2-40B4-BE49-F238E27FC236}">
                <a16:creationId xmlns:a16="http://schemas.microsoft.com/office/drawing/2014/main" id="{C11ABA34-7248-F24C-A109-62EB12078783}"/>
              </a:ext>
            </a:extLst>
          </p:cNvPr>
          <p:cNvSpPr>
            <a:spLocks noGrp="1"/>
          </p:cNvSpPr>
          <p:nvPr>
            <p:ph type="body" sz="quarter" idx="15"/>
          </p:nvPr>
        </p:nvSpPr>
        <p:spPr>
          <a:xfrm>
            <a:off x="7143451" y="4657603"/>
            <a:ext cx="1542985" cy="171445"/>
          </a:xfrm>
          <a:prstGeom prst="rect">
            <a:avLst/>
          </a:prstGeom>
        </p:spPr>
        <p:txBody>
          <a:bodyPr>
            <a:normAutofit/>
          </a:bodyPr>
          <a:lstStyle>
            <a:lvl1pPr marL="0" indent="0">
              <a:lnSpc>
                <a:spcPct val="90000"/>
              </a:lnSpc>
              <a:spcBef>
                <a:spcPts val="0"/>
              </a:spcBef>
              <a:spcAft>
                <a:spcPts val="238"/>
              </a:spcAft>
              <a:buNone/>
              <a:defRPr sz="556" b="1">
                <a:solidFill>
                  <a:schemeClr val="bg2"/>
                </a:solidFill>
              </a:defRPr>
            </a:lvl1pPr>
          </a:lstStyle>
          <a:p>
            <a:pPr lvl="0"/>
            <a:r>
              <a:rPr lang="en-US"/>
              <a:t>Click to edit Master text styles</a:t>
            </a:r>
          </a:p>
        </p:txBody>
      </p:sp>
      <p:sp>
        <p:nvSpPr>
          <p:cNvPr id="16" name="Text Placeholder 5">
            <a:extLst>
              <a:ext uri="{FF2B5EF4-FFF2-40B4-BE49-F238E27FC236}">
                <a16:creationId xmlns:a16="http://schemas.microsoft.com/office/drawing/2014/main" id="{C11ABA34-7248-F24C-A109-62EB12078783}"/>
              </a:ext>
            </a:extLst>
          </p:cNvPr>
          <p:cNvSpPr>
            <a:spLocks noGrp="1"/>
          </p:cNvSpPr>
          <p:nvPr>
            <p:ph type="body" sz="quarter" idx="16"/>
          </p:nvPr>
        </p:nvSpPr>
        <p:spPr>
          <a:xfrm>
            <a:off x="7143451" y="4800791"/>
            <a:ext cx="1542985" cy="171445"/>
          </a:xfrm>
          <a:prstGeom prst="rect">
            <a:avLst/>
          </a:prstGeom>
        </p:spPr>
        <p:txBody>
          <a:bodyPr anchor="b" anchorCtr="0">
            <a:normAutofit/>
          </a:bodyPr>
          <a:lstStyle>
            <a:lvl1pPr marL="0" indent="0">
              <a:lnSpc>
                <a:spcPct val="90000"/>
              </a:lnSpc>
              <a:spcBef>
                <a:spcPts val="0"/>
              </a:spcBef>
              <a:spcAft>
                <a:spcPts val="238"/>
              </a:spcAft>
              <a:buNone/>
              <a:defRPr sz="556" b="0">
                <a:solidFill>
                  <a:schemeClr val="bg2"/>
                </a:solidFill>
              </a:defRPr>
            </a:lvl1pPr>
          </a:lstStyle>
          <a:p>
            <a:pPr lvl="0"/>
            <a:r>
              <a:rPr lang="en-US"/>
              <a:t>Click to edit Master text styles</a:t>
            </a:r>
          </a:p>
        </p:txBody>
      </p:sp>
      <p:sp>
        <p:nvSpPr>
          <p:cNvPr id="17" name="Text Placeholder 24">
            <a:extLst>
              <a:ext uri="{FF2B5EF4-FFF2-40B4-BE49-F238E27FC236}">
                <a16:creationId xmlns:a16="http://schemas.microsoft.com/office/drawing/2014/main" id="{6346841A-B155-B44C-B668-570FA660D0EE}"/>
              </a:ext>
            </a:extLst>
          </p:cNvPr>
          <p:cNvSpPr>
            <a:spLocks noGrp="1"/>
          </p:cNvSpPr>
          <p:nvPr>
            <p:ph type="body" sz="quarter" idx="17" hasCustomPrompt="1"/>
          </p:nvPr>
        </p:nvSpPr>
        <p:spPr>
          <a:xfrm>
            <a:off x="3285988" y="2779590"/>
            <a:ext cx="3857462" cy="114766"/>
          </a:xfrm>
          <a:prstGeom prst="rect">
            <a:avLst/>
          </a:prstGeom>
        </p:spPr>
        <p:txBody>
          <a:bodyPr lIns="0" tIns="0" rIns="0" bIns="0">
            <a:noAutofit/>
          </a:bodyPr>
          <a:lstStyle>
            <a:lvl1pPr marL="0" indent="0">
              <a:spcBef>
                <a:spcPts val="0"/>
              </a:spcBef>
              <a:spcAft>
                <a:spcPts val="238"/>
              </a:spcAft>
              <a:buNone/>
              <a:defRPr sz="714" b="0" baseline="0">
                <a:solidFill>
                  <a:schemeClr val="accent1"/>
                </a:solidFill>
                <a:latin typeface="+mn-lt"/>
              </a:defRPr>
            </a:lvl1pPr>
            <a:lvl2pPr marL="0" indent="0">
              <a:spcAft>
                <a:spcPts val="450"/>
              </a:spcAft>
              <a:buNone/>
              <a:defRPr sz="675">
                <a:solidFill>
                  <a:schemeClr val="tx2"/>
                </a:solidFill>
              </a:defRPr>
            </a:lvl2pPr>
          </a:lstStyle>
          <a:p>
            <a:pPr lvl="0"/>
            <a:r>
              <a:rPr lang="en-US"/>
              <a:t>Presented to</a:t>
            </a:r>
          </a:p>
        </p:txBody>
      </p:sp>
      <p:sp>
        <p:nvSpPr>
          <p:cNvPr id="18" name="Text Placeholder 24">
            <a:extLst>
              <a:ext uri="{FF2B5EF4-FFF2-40B4-BE49-F238E27FC236}">
                <a16:creationId xmlns:a16="http://schemas.microsoft.com/office/drawing/2014/main" id="{6346841A-B155-B44C-B668-570FA660D0EE}"/>
              </a:ext>
            </a:extLst>
          </p:cNvPr>
          <p:cNvSpPr>
            <a:spLocks noGrp="1"/>
          </p:cNvSpPr>
          <p:nvPr>
            <p:ph type="body" sz="quarter" idx="18" hasCustomPrompt="1"/>
          </p:nvPr>
        </p:nvSpPr>
        <p:spPr>
          <a:xfrm>
            <a:off x="3285988" y="3265503"/>
            <a:ext cx="3857462" cy="114766"/>
          </a:xfrm>
          <a:prstGeom prst="rect">
            <a:avLst/>
          </a:prstGeom>
        </p:spPr>
        <p:txBody>
          <a:bodyPr lIns="0" tIns="0" rIns="0" bIns="0">
            <a:noAutofit/>
          </a:bodyPr>
          <a:lstStyle>
            <a:lvl1pPr marL="0" indent="0">
              <a:spcBef>
                <a:spcPts val="0"/>
              </a:spcBef>
              <a:spcAft>
                <a:spcPts val="238"/>
              </a:spcAft>
              <a:buNone/>
              <a:defRPr sz="714" b="0" baseline="0">
                <a:solidFill>
                  <a:schemeClr val="accent1"/>
                </a:solidFill>
                <a:latin typeface="+mn-lt"/>
              </a:defRPr>
            </a:lvl1pPr>
            <a:lvl2pPr marL="0" indent="0">
              <a:spcAft>
                <a:spcPts val="450"/>
              </a:spcAft>
              <a:buNone/>
              <a:defRPr sz="675">
                <a:solidFill>
                  <a:schemeClr val="tx2"/>
                </a:solidFill>
              </a:defRPr>
            </a:lvl2pPr>
          </a:lstStyle>
          <a:p>
            <a:pPr lvl="0"/>
            <a:r>
              <a:rPr lang="en-US"/>
              <a:t>Presented by</a:t>
            </a:r>
          </a:p>
        </p:txBody>
      </p:sp>
      <p:sp>
        <p:nvSpPr>
          <p:cNvPr id="19" name="TextBox 18"/>
          <p:cNvSpPr txBox="1"/>
          <p:nvPr userDrawn="1"/>
        </p:nvSpPr>
        <p:spPr bwMode="gray">
          <a:xfrm>
            <a:off x="3285986" y="4657601"/>
            <a:ext cx="3758592" cy="314535"/>
          </a:xfrm>
          <a:prstGeom prst="rect">
            <a:avLst/>
          </a:prstGeom>
        </p:spPr>
        <p:txBody>
          <a:bodyPr vert="horz" lIns="0" tIns="0" rIns="0" bIns="0" rtlCol="0" anchor="t" anchorCtr="0">
            <a:noAutofit/>
          </a:bodyPr>
          <a:lstStyle>
            <a:lvl1pPr lvl="0" algn="r">
              <a:spcAft>
                <a:spcPts val="0"/>
              </a:spcAft>
              <a:defRPr sz="1100" b="0">
                <a:solidFill>
                  <a:schemeClr val="tx2"/>
                </a:solidFill>
              </a:defRPr>
            </a:lvl1pPr>
            <a:lvl2pPr>
              <a:buClr>
                <a:schemeClr val="tx2"/>
              </a:buClr>
              <a:defRPr sz="1400" baseline="0"/>
            </a:lvl2pPr>
            <a:lvl3pPr>
              <a:buClr>
                <a:schemeClr val="tx2"/>
              </a:buClr>
              <a:buSzPct val="100000"/>
              <a:defRPr sz="1400"/>
            </a:lvl3pPr>
            <a:lvl4pPr>
              <a:buClr>
                <a:schemeClr val="tx2"/>
              </a:buClr>
              <a:defRPr sz="1400" baseline="0"/>
            </a:lvl4pPr>
            <a:lvl5pPr>
              <a:buClr>
                <a:schemeClr val="tx2"/>
              </a:buClr>
              <a:defRPr sz="1400"/>
            </a:lvl5pPr>
            <a:lvl6pPr>
              <a:buClr>
                <a:schemeClr val="tx2"/>
              </a:buClr>
              <a:defRPr sz="1400"/>
            </a:lvl6pPr>
            <a:lvl7pPr>
              <a:buClr>
                <a:schemeClr val="tx2"/>
              </a:buClr>
              <a:defRPr sz="1400"/>
            </a:lvl7pPr>
            <a:lvl8pPr>
              <a:buClr>
                <a:schemeClr val="tx2"/>
              </a:buClr>
              <a:defRPr sz="1400"/>
            </a:lvl8pPr>
            <a:lvl9pPr>
              <a:buClr>
                <a:schemeClr val="tx2"/>
              </a:buClr>
              <a:defRPr sz="1400"/>
            </a:lvl9pPr>
          </a:lstStyle>
          <a:p>
            <a:pPr lvl="0" algn="l"/>
            <a:r>
              <a:rPr lang="en-GB" sz="794" noProof="0" dirty="0">
                <a:solidFill>
                  <a:schemeClr val="tx2"/>
                </a:solidFill>
                <a:latin typeface="+mn-lt"/>
              </a:rPr>
              <a:t>For professional investors only</a:t>
            </a:r>
          </a:p>
        </p:txBody>
      </p:sp>
      <p:pic>
        <p:nvPicPr>
          <p:cNvPr id="20" name="Picture 19"/>
          <p:cNvPicPr>
            <a:picLocks noChangeAspect="1"/>
          </p:cNvPicPr>
          <p:nvPr userDrawn="1"/>
        </p:nvPicPr>
        <p:blipFill rotWithShape="1">
          <a:blip r:embed="rId4"/>
          <a:srcRect b="30105"/>
          <a:stretch/>
        </p:blipFill>
        <p:spPr>
          <a:xfrm>
            <a:off x="7035050" y="374062"/>
            <a:ext cx="1651565" cy="446387"/>
          </a:xfrm>
          <a:prstGeom prst="rect">
            <a:avLst/>
          </a:prstGeom>
        </p:spPr>
      </p:pic>
      <p:sp>
        <p:nvSpPr>
          <p:cNvPr id="22" name="Text Placeholder 24">
            <a:extLst>
              <a:ext uri="{FF2B5EF4-FFF2-40B4-BE49-F238E27FC236}">
                <a16:creationId xmlns:a16="http://schemas.microsoft.com/office/drawing/2014/main" id="{2FCAAD67-0161-4FBA-849D-FCF0940633BD}"/>
              </a:ext>
            </a:extLst>
          </p:cNvPr>
          <p:cNvSpPr>
            <a:spLocks noGrp="1"/>
          </p:cNvSpPr>
          <p:nvPr>
            <p:ph type="body" sz="quarter" idx="19" hasCustomPrompt="1"/>
          </p:nvPr>
        </p:nvSpPr>
        <p:spPr>
          <a:xfrm>
            <a:off x="3285988" y="3915934"/>
            <a:ext cx="1857296" cy="478946"/>
          </a:xfrm>
          <a:prstGeom prst="rect">
            <a:avLst/>
          </a:prstGeom>
        </p:spPr>
        <p:txBody>
          <a:bodyPr lIns="0" tIns="0" rIns="0" bIns="0">
            <a:noAutofit/>
          </a:bodyPr>
          <a:lstStyle>
            <a:lvl1pPr marL="0" indent="0">
              <a:spcBef>
                <a:spcPts val="0"/>
              </a:spcBef>
              <a:spcAft>
                <a:spcPts val="238"/>
              </a:spcAft>
              <a:buNone/>
              <a:defRPr sz="952" b="0">
                <a:solidFill>
                  <a:schemeClr val="accent1"/>
                </a:solidFill>
                <a:latin typeface="+mj-lt"/>
              </a:defRPr>
            </a:lvl1pPr>
            <a:lvl2pPr marL="0" indent="0">
              <a:spcBef>
                <a:spcPts val="0"/>
              </a:spcBef>
              <a:spcAft>
                <a:spcPts val="0"/>
              </a:spcAft>
              <a:buNone/>
              <a:defRPr sz="714" b="0">
                <a:solidFill>
                  <a:schemeClr val="accent1"/>
                </a:solidFill>
                <a:latin typeface="+mj-lt"/>
              </a:defRPr>
            </a:lvl2pPr>
          </a:lstStyle>
          <a:p>
            <a:pPr lvl="0"/>
            <a:r>
              <a:rPr lang="en-US"/>
              <a:t>Click to add author</a:t>
            </a:r>
          </a:p>
          <a:p>
            <a:pPr lvl="1"/>
            <a:r>
              <a:rPr lang="en-US"/>
              <a:t>Second level</a:t>
            </a:r>
          </a:p>
        </p:txBody>
      </p:sp>
      <p:sp>
        <p:nvSpPr>
          <p:cNvPr id="23" name="Text Placeholder 24">
            <a:extLst>
              <a:ext uri="{FF2B5EF4-FFF2-40B4-BE49-F238E27FC236}">
                <a16:creationId xmlns:a16="http://schemas.microsoft.com/office/drawing/2014/main" id="{837B0A3C-9358-40B3-B51F-47A5F816C7D9}"/>
              </a:ext>
            </a:extLst>
          </p:cNvPr>
          <p:cNvSpPr>
            <a:spLocks noGrp="1"/>
          </p:cNvSpPr>
          <p:nvPr>
            <p:ph type="body" sz="quarter" idx="20" hasCustomPrompt="1"/>
          </p:nvPr>
        </p:nvSpPr>
        <p:spPr>
          <a:xfrm>
            <a:off x="5286151" y="3915934"/>
            <a:ext cx="1857296" cy="478946"/>
          </a:xfrm>
          <a:prstGeom prst="rect">
            <a:avLst/>
          </a:prstGeom>
        </p:spPr>
        <p:txBody>
          <a:bodyPr/>
          <a:lstStyle>
            <a:lvl1pPr marL="0" indent="0">
              <a:spcBef>
                <a:spcPts val="0"/>
              </a:spcBef>
              <a:spcAft>
                <a:spcPts val="238"/>
              </a:spcAft>
              <a:buNone/>
              <a:defRPr sz="952" b="0">
                <a:solidFill>
                  <a:schemeClr val="accent1"/>
                </a:solidFill>
              </a:defRPr>
            </a:lvl1pPr>
            <a:lvl2pPr marL="0" indent="0">
              <a:spcBef>
                <a:spcPts val="0"/>
              </a:spcBef>
              <a:spcAft>
                <a:spcPts val="0"/>
              </a:spcAft>
              <a:buNone/>
              <a:defRPr sz="714" b="0">
                <a:solidFill>
                  <a:schemeClr val="accent1"/>
                </a:solidFill>
              </a:defRPr>
            </a:lvl2pPr>
          </a:lstStyle>
          <a:p>
            <a:pPr lvl="0"/>
            <a:r>
              <a:rPr lang="en-US"/>
              <a:t>Click to add author</a:t>
            </a:r>
          </a:p>
          <a:p>
            <a:pPr lvl="1"/>
            <a:r>
              <a:rPr lang="en-US"/>
              <a:t>Second level</a:t>
            </a:r>
          </a:p>
        </p:txBody>
      </p:sp>
      <p:cxnSp>
        <p:nvCxnSpPr>
          <p:cNvPr id="29" name="Straight Connector 28">
            <a:extLst>
              <a:ext uri="{FF2B5EF4-FFF2-40B4-BE49-F238E27FC236}">
                <a16:creationId xmlns:a16="http://schemas.microsoft.com/office/drawing/2014/main" id="{3D695917-C39C-4BC4-A1DA-6B7DA084193A}"/>
              </a:ext>
            </a:extLst>
          </p:cNvPr>
          <p:cNvCxnSpPr>
            <a:cxnSpLocks/>
          </p:cNvCxnSpPr>
          <p:nvPr/>
        </p:nvCxnSpPr>
        <p:spPr>
          <a:xfrm>
            <a:off x="3285988" y="4598535"/>
            <a:ext cx="540044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20F9B0-E19D-40F8-AAE8-A5D821E19AC1}"/>
              </a:ext>
            </a:extLst>
          </p:cNvPr>
          <p:cNvCxnSpPr>
            <a:cxnSpLocks/>
          </p:cNvCxnSpPr>
          <p:nvPr/>
        </p:nvCxnSpPr>
        <p:spPr>
          <a:xfrm>
            <a:off x="3285988" y="4598535"/>
            <a:ext cx="540044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EB5C939-D640-4AA5-8D44-A9C7EDADD0ED}"/>
              </a:ext>
            </a:extLst>
          </p:cNvPr>
          <p:cNvCxnSpPr>
            <a:cxnSpLocks/>
          </p:cNvCxnSpPr>
          <p:nvPr/>
        </p:nvCxnSpPr>
        <p:spPr>
          <a:xfrm>
            <a:off x="3285988" y="4598535"/>
            <a:ext cx="540044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54BB143-F1B4-45D5-952C-4DCC09C5D93A}"/>
              </a:ext>
            </a:extLst>
          </p:cNvPr>
          <p:cNvCxnSpPr>
            <a:cxnSpLocks/>
          </p:cNvCxnSpPr>
          <p:nvPr userDrawn="1"/>
        </p:nvCxnSpPr>
        <p:spPr>
          <a:xfrm>
            <a:off x="3285988" y="4598535"/>
            <a:ext cx="540044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1295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816" y="298955"/>
            <a:ext cx="7371042" cy="289695"/>
          </a:xfrm>
          <a:prstGeom prst="rect">
            <a:avLst/>
          </a:prstGeom>
          <a:noFill/>
          <a:ln w="9525">
            <a:noFill/>
            <a:miter lim="800000"/>
            <a:headEnd/>
            <a:tailEnd/>
          </a:ln>
          <a:effectLst/>
        </p:spPr>
        <p:txBody>
          <a:bodyPr wrap="square" anchor="ctr">
            <a:spAutoFit/>
          </a:bodyPr>
          <a:lstStyle>
            <a:lvl1pPr algn="l" rtl="0" fontAlgn="base">
              <a:spcBef>
                <a:spcPct val="50000"/>
              </a:spcBef>
              <a:spcAft>
                <a:spcPct val="0"/>
              </a:spcAft>
              <a:defRPr lang="en-GB" sz="2215" kern="1200" dirty="0">
                <a:solidFill>
                  <a:schemeClr val="tx1"/>
                </a:solidFill>
                <a:latin typeface="Arial" charset="0"/>
                <a:ea typeface="+mn-ea"/>
                <a:cs typeface="+mn-cs"/>
              </a:defRPr>
            </a:lvl1pPr>
          </a:lstStyle>
          <a:p>
            <a:r>
              <a:rPr lang="en-US" noProof="0"/>
              <a:t>Click to edit Master title style</a:t>
            </a:r>
            <a:endParaRPr lang="en-GB" noProof="0"/>
          </a:p>
        </p:txBody>
      </p:sp>
      <p:sp>
        <p:nvSpPr>
          <p:cNvPr id="3" name="Content Placeholder 2"/>
          <p:cNvSpPr>
            <a:spLocks noGrp="1"/>
          </p:cNvSpPr>
          <p:nvPr>
            <p:ph idx="1"/>
          </p:nvPr>
        </p:nvSpPr>
        <p:spPr>
          <a:xfrm>
            <a:off x="237745" y="1143001"/>
            <a:ext cx="8668512" cy="3486150"/>
          </a:xfrm>
          <a:prstGeom prst="rect">
            <a:avLst/>
          </a:prstGeom>
        </p:spPr>
        <p:txBody>
          <a:bodyPr/>
          <a:lstStyle>
            <a:lvl1pPr marL="164836" marR="0" indent="-164836" algn="l" defTabSz="632972" rtl="0" eaLnBrk="0" fontAlgn="base" latinLnBrk="0" hangingPunct="0">
              <a:lnSpc>
                <a:spcPct val="100000"/>
              </a:lnSpc>
              <a:spcBef>
                <a:spcPts val="0"/>
              </a:spcBef>
              <a:spcAft>
                <a:spcPts val="415"/>
              </a:spcAft>
              <a:buClrTx/>
              <a:buSzTx/>
              <a:buFontTx/>
              <a:tabLst/>
              <a:defRPr kumimoji="0" lang="en-US" sz="1245" b="0" i="0" u="none" strike="noStrike" kern="0" cap="none" spc="0" normalizeH="0" baseline="0" noProof="0" dirty="0" smtClean="0">
                <a:ln>
                  <a:noFill/>
                </a:ln>
                <a:solidFill>
                  <a:schemeClr val="tx1">
                    <a:lumMod val="90000"/>
                    <a:lumOff val="10000"/>
                  </a:schemeClr>
                </a:solidFill>
                <a:effectLst/>
                <a:uLnTx/>
                <a:uFillTx/>
                <a:latin typeface="+mj-lt"/>
                <a:ea typeface="+mn-ea"/>
                <a:cs typeface="+mn-cs"/>
              </a:defRPr>
            </a:lvl1pPr>
            <a:lvl2pPr marL="402201" marR="0" indent="-237364" algn="l" defTabSz="632972" rtl="0" eaLnBrk="0" fontAlgn="base" latinLnBrk="0" hangingPunct="0">
              <a:lnSpc>
                <a:spcPct val="100000"/>
              </a:lnSpc>
              <a:spcBef>
                <a:spcPts val="0"/>
              </a:spcBef>
              <a:spcAft>
                <a:spcPts val="415"/>
              </a:spcAft>
              <a:buClrTx/>
              <a:buSzTx/>
              <a:buFont typeface="Arial" panose="020B0604020202020204" pitchFamily="34" charset="0"/>
              <a:buChar char="•"/>
              <a:tabLst/>
              <a:defRPr kumimoji="0" lang="en-US" sz="1245" b="0" i="0" u="none" strike="noStrike" kern="0" cap="none" spc="0" normalizeH="0" baseline="0" noProof="0" dirty="0" smtClean="0">
                <a:ln>
                  <a:noFill/>
                </a:ln>
                <a:solidFill>
                  <a:schemeClr val="tx1">
                    <a:lumMod val="90000"/>
                    <a:lumOff val="10000"/>
                  </a:schemeClr>
                </a:solidFill>
                <a:effectLst/>
                <a:uLnTx/>
                <a:uFillTx/>
                <a:latin typeface="+mj-lt"/>
                <a:ea typeface="+mn-ea"/>
                <a:cs typeface="+mn-cs"/>
              </a:defRPr>
            </a:lvl2pPr>
            <a:lvl3pPr marL="553851" marR="0" indent="-237364" algn="l" defTabSz="632972" rtl="0" eaLnBrk="0" fontAlgn="base" latinLnBrk="0" hangingPunct="0">
              <a:lnSpc>
                <a:spcPct val="100000"/>
              </a:lnSpc>
              <a:spcBef>
                <a:spcPts val="0"/>
              </a:spcBef>
              <a:spcAft>
                <a:spcPts val="415"/>
              </a:spcAft>
              <a:buClrTx/>
              <a:buSzTx/>
              <a:buFont typeface="Arial" panose="020B0604020202020204" pitchFamily="34" charset="0"/>
              <a:buChar char="•"/>
              <a:tabLst/>
              <a:defRPr kumimoji="0" lang="en-US" sz="1245" b="0" i="0" u="none" strike="noStrike" kern="0" cap="none" spc="0" normalizeH="0" baseline="0" noProof="0" dirty="0" smtClean="0">
                <a:ln>
                  <a:noFill/>
                </a:ln>
                <a:solidFill>
                  <a:schemeClr val="tx1">
                    <a:lumMod val="90000"/>
                    <a:lumOff val="10000"/>
                  </a:schemeClr>
                </a:solidFill>
                <a:effectLst/>
                <a:uLnTx/>
                <a:uFillTx/>
                <a:latin typeface="+mj-lt"/>
                <a:ea typeface="+mn-ea"/>
                <a:cs typeface="+mn-cs"/>
              </a:defRPr>
            </a:lvl3pPr>
            <a:lvl4pPr marL="718685" marR="0" indent="-237364" algn="l" defTabSz="632972" rtl="0" eaLnBrk="0" fontAlgn="base" latinLnBrk="0" hangingPunct="0">
              <a:lnSpc>
                <a:spcPct val="100000"/>
              </a:lnSpc>
              <a:spcBef>
                <a:spcPts val="0"/>
              </a:spcBef>
              <a:spcAft>
                <a:spcPts val="415"/>
              </a:spcAft>
              <a:buClrTx/>
              <a:buSzTx/>
              <a:buFont typeface="Arial" panose="020B0604020202020204" pitchFamily="34" charset="0"/>
              <a:buChar char="•"/>
              <a:tabLst/>
              <a:defRPr kumimoji="0" lang="en-US" sz="1245" b="0" i="0" u="none" strike="noStrike" kern="0" cap="none" spc="0" normalizeH="0" baseline="0" noProof="0" dirty="0" smtClean="0">
                <a:ln>
                  <a:noFill/>
                </a:ln>
                <a:solidFill>
                  <a:schemeClr val="tx1">
                    <a:lumMod val="90000"/>
                    <a:lumOff val="10000"/>
                  </a:schemeClr>
                </a:solidFill>
                <a:effectLst/>
                <a:uLnTx/>
                <a:uFillTx/>
                <a:latin typeface="+mj-lt"/>
                <a:ea typeface="+mn-ea"/>
                <a:cs typeface="+mn-cs"/>
              </a:defRPr>
            </a:lvl4pPr>
            <a:lvl5pPr marL="870338" marR="0" indent="-237364" algn="l" defTabSz="632972" rtl="0" eaLnBrk="0" fontAlgn="base" latinLnBrk="0" hangingPunct="0">
              <a:lnSpc>
                <a:spcPct val="100000"/>
              </a:lnSpc>
              <a:spcBef>
                <a:spcPts val="0"/>
              </a:spcBef>
              <a:spcAft>
                <a:spcPts val="415"/>
              </a:spcAft>
              <a:buClrTx/>
              <a:buSzTx/>
              <a:buFont typeface="Arial" panose="020B0604020202020204" pitchFamily="34" charset="0"/>
              <a:buChar char="•"/>
              <a:tabLst/>
              <a:defRPr kumimoji="0" lang="en-GB" sz="1245" b="0" i="0" u="none" strike="noStrike" kern="0" cap="none" spc="0" normalizeH="0" baseline="0" noProof="0" dirty="0">
                <a:ln>
                  <a:noFill/>
                </a:ln>
                <a:solidFill>
                  <a:schemeClr val="tx1">
                    <a:lumMod val="90000"/>
                    <a:lumOff val="10000"/>
                  </a:schemeClr>
                </a:solidFill>
                <a:effectLst/>
                <a:uLnTx/>
                <a:uFillTx/>
                <a:latin typeface="+mj-lt"/>
                <a:ea typeface="+mn-ea"/>
                <a:cs typeface="+mn-cs"/>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76485763"/>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833214-3598-B16F-2A88-1755D073E586}"/>
              </a:ext>
            </a:extLst>
          </p:cNvPr>
          <p:cNvSpPr txBox="1"/>
          <p:nvPr userDrawn="1"/>
        </p:nvSpPr>
        <p:spPr>
          <a:xfrm>
            <a:off x="308620" y="4762671"/>
            <a:ext cx="1951303" cy="184666"/>
          </a:xfrm>
          <a:prstGeom prst="rect">
            <a:avLst/>
          </a:prstGeom>
          <a:noFill/>
        </p:spPr>
        <p:txBody>
          <a:bodyPr wrap="square" rtlCol="0">
            <a:spAutoFit/>
          </a:bodyPr>
          <a:lstStyle/>
          <a:p>
            <a:r>
              <a:rPr lang="en-US" sz="600" dirty="0">
                <a:solidFill>
                  <a:schemeClr val="tx1"/>
                </a:solidFill>
                <a:latin typeface="Verdana" panose="020B0604030504040204" pitchFamily="34" charset="0"/>
                <a:ea typeface="Verdana" panose="020B0604030504040204" pitchFamily="34" charset="0"/>
              </a:rPr>
              <a:t>© 2025 YMCA of the USA</a:t>
            </a:r>
          </a:p>
        </p:txBody>
      </p:sp>
    </p:spTree>
    <p:extLst>
      <p:ext uri="{BB962C8B-B14F-4D97-AF65-F5344CB8AC3E}">
        <p14:creationId xmlns:p14="http://schemas.microsoft.com/office/powerpoint/2010/main" val="528272433"/>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14006" y="2152977"/>
            <a:ext cx="4449167" cy="533311"/>
          </a:xfrm>
        </p:spPr>
        <p:txBody>
          <a:bodyPr>
            <a:normAutofit/>
          </a:bodyPr>
          <a:lstStyle>
            <a:lvl1pPr algn="ctr">
              <a:defRPr sz="27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a:xfrm>
            <a:off x="457200" y="4783457"/>
            <a:ext cx="2103120" cy="276999"/>
          </a:xfrm>
          <a:prstGeom prst="rect">
            <a:avLst/>
          </a:prstGeom>
        </p:spPr>
        <p:txBody>
          <a:bodyPr/>
          <a:lstStyle/>
          <a:p>
            <a:fld id="{425404F2-BE9A-4460-8815-8F645183555F}" type="datetimeFigureOut">
              <a:rPr lang="en-US" smtClean="0"/>
              <a:pPr/>
              <a:t>9/4/2026</a:t>
            </a:fld>
            <a:endParaRPr lang="en-US" dirty="0"/>
          </a:p>
        </p:txBody>
      </p:sp>
      <p:sp>
        <p:nvSpPr>
          <p:cNvPr id="4" name="Footer Placeholder 3"/>
          <p:cNvSpPr>
            <a:spLocks noGrp="1"/>
          </p:cNvSpPr>
          <p:nvPr>
            <p:ph type="ftr" sz="quarter" idx="11"/>
          </p:nvPr>
        </p:nvSpPr>
        <p:spPr>
          <a:xfrm>
            <a:off x="3108960" y="4783457"/>
            <a:ext cx="2926080" cy="276999"/>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86436" y="4830946"/>
            <a:ext cx="457181" cy="183218"/>
          </a:xfrm>
          <a:prstGeom prst="rect">
            <a:avLst/>
          </a:prstGeom>
        </p:spPr>
        <p:txBody>
          <a:bodyPr/>
          <a:lstStyle/>
          <a:p>
            <a:fld id="{96E69268-9C8B-4EBF-A9EE-DC5DC2D48DC3}" type="slidenum">
              <a:rPr lang="en-US" smtClean="0"/>
              <a:pPr/>
              <a:t>‹#›</a:t>
            </a:fld>
            <a:endParaRPr lang="en-US" dirty="0"/>
          </a:p>
        </p:txBody>
      </p:sp>
    </p:spTree>
    <p:extLst>
      <p:ext uri="{BB962C8B-B14F-4D97-AF65-F5344CB8AC3E}">
        <p14:creationId xmlns:p14="http://schemas.microsoft.com/office/powerpoint/2010/main" val="19530061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9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33114434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9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441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3_Back cover LLC INDUS copyright disclaimer 2024">
    <p:bg>
      <p:bgPr>
        <a:gradFill flip="none" rotWithShape="1">
          <a:gsLst>
            <a:gs pos="80000">
              <a:srgbClr val="8155CF"/>
            </a:gs>
            <a:gs pos="50000">
              <a:schemeClr val="accent1"/>
            </a:gs>
            <a:gs pos="95000">
              <a:schemeClr val="accent5"/>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1" y="4393826"/>
            <a:ext cx="1745600" cy="323165"/>
          </a:xfrm>
          <a:prstGeom prst="rect">
            <a:avLst/>
          </a:prstGeom>
        </p:spPr>
      </p:pic>
      <p:sp>
        <p:nvSpPr>
          <p:cNvPr id="4" name="TextBox 3">
            <a:extLst>
              <a:ext uri="{FF2B5EF4-FFF2-40B4-BE49-F238E27FC236}">
                <a16:creationId xmlns:a16="http://schemas.microsoft.com/office/drawing/2014/main" id="{69191C57-F46D-C086-DFB0-617AD32E3D0F}"/>
              </a:ext>
            </a:extLst>
          </p:cNvPr>
          <p:cNvSpPr txBox="1"/>
          <p:nvPr userDrawn="1"/>
        </p:nvSpPr>
        <p:spPr>
          <a:xfrm>
            <a:off x="2352502" y="3601863"/>
            <a:ext cx="6434051" cy="1092607"/>
          </a:xfrm>
          <a:prstGeom prst="rect">
            <a:avLst/>
          </a:prstGeom>
          <a:noFill/>
        </p:spPr>
        <p:txBody>
          <a:bodyPr wrap="square" anchor="b">
            <a:spAutoFit/>
          </a:bodyPr>
          <a:lstStyle/>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About GT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a:lnSpc>
                <a:spcPct val="100000"/>
              </a:lnSpc>
            </a:pPr>
            <a:r>
              <a:rPr lang="en-US" sz="500" b="0" i="0" kern="1200" dirty="0">
                <a:solidFill>
                  <a:schemeClr val="bg1"/>
                </a:solidFill>
                <a:effectLst/>
                <a:latin typeface="+mn-lt"/>
                <a:ea typeface="Times New Roman" panose="02020603050405020304" pitchFamily="18" charset="0"/>
                <a:cs typeface="+mn-cs"/>
              </a:rPr>
              <a:t>© 2024 Grant Thornton Advisors LLC  |  All rights reserved  |  U.S. member firm of Grant Thornton International Ltd.</a:t>
            </a:r>
            <a:r>
              <a:rPr lang="en-US" sz="500" b="0" i="0" kern="1200" dirty="0">
                <a:solidFill>
                  <a:schemeClr val="bg1"/>
                </a:solidFill>
                <a:effectLst/>
                <a:latin typeface="+mn-lt"/>
                <a:cs typeface="+mn-cs"/>
              </a:rPr>
              <a:t> </a:t>
            </a:r>
            <a:endParaRPr lang="en-US" sz="500" b="0" i="0" kern="1200" dirty="0">
              <a:solidFill>
                <a:schemeClr val="bg1"/>
              </a:solidFill>
              <a:effectLst/>
              <a:latin typeface="+mn-lt"/>
              <a:ea typeface="Times New Roman" panose="02020603050405020304" pitchFamily="18" charset="0"/>
              <a:cs typeface="+mn-cs"/>
            </a:endParaRPr>
          </a:p>
        </p:txBody>
      </p:sp>
      <p:sp>
        <p:nvSpPr>
          <p:cNvPr id="3" name="TextBox 2">
            <a:extLst>
              <a:ext uri="{FF2B5EF4-FFF2-40B4-BE49-F238E27FC236}">
                <a16:creationId xmlns:a16="http://schemas.microsoft.com/office/drawing/2014/main" id="{DDFDB172-45DA-0109-6A40-BDC17B4DDF37}"/>
              </a:ext>
            </a:extLst>
          </p:cNvPr>
          <p:cNvSpPr txBox="1"/>
          <p:nvPr userDrawn="1"/>
        </p:nvSpPr>
        <p:spPr>
          <a:xfrm>
            <a:off x="0" y="-1043694"/>
            <a:ext cx="9144000" cy="892552"/>
          </a:xfrm>
          <a:prstGeom prst="rect">
            <a:avLst/>
          </a:prstGeom>
          <a:solidFill>
            <a:srgbClr val="FFFF00"/>
          </a:solidFill>
        </p:spPr>
        <p:txBody>
          <a:bodyPr wrap="square" lIns="137160" tIns="137160" rIns="137160" bIns="137160" rtlCol="0">
            <a:spAutoFit/>
          </a:bodyPr>
          <a:lstStyle/>
          <a:p>
            <a:pPr marL="0" marR="0" lvl="0" indent="0" algn="l" defTabSz="914378"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000" b="0" i="0" dirty="0">
                <a:solidFill>
                  <a:schemeClr val="tx1"/>
                </a:solidFill>
                <a:latin typeface="+mn-lt"/>
                <a:cs typeface="Arial" panose="020B0604020202020204" pitchFamily="34" charset="0"/>
              </a:rPr>
              <a:t>Use for presentations where INDUS is involved:</a:t>
            </a:r>
          </a:p>
          <a:p>
            <a:pPr marL="171446" marR="0" lvl="0" indent="-171446" algn="l" defTabSz="914378"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dirty="0">
                <a:solidFill>
                  <a:schemeClr val="tx1"/>
                </a:solidFill>
                <a:latin typeface="+mn-lt"/>
                <a:cs typeface="Arial" panose="020B0604020202020204" pitchFamily="34" charset="0"/>
              </a:rPr>
              <a:t>INDUS descriptor</a:t>
            </a:r>
          </a:p>
          <a:p>
            <a:pPr marL="171446" indent="-171446" algn="l">
              <a:buFont typeface="Arial" panose="020B0604020202020204" pitchFamily="34" charset="0"/>
              <a:buChar char="•"/>
            </a:pPr>
            <a:r>
              <a:rPr lang="en-US" sz="1000" b="0" i="0" dirty="0">
                <a:solidFill>
                  <a:schemeClr val="tx1"/>
                </a:solidFill>
                <a:latin typeface="+mn-lt"/>
                <a:cs typeface="Arial" panose="020B0604020202020204" pitchFamily="34" charset="0"/>
              </a:rPr>
              <a:t>Firm descriptor – alternative practice structure</a:t>
            </a:r>
          </a:p>
          <a:p>
            <a:pPr marL="171446" marR="0" lvl="0" indent="-171446" algn="l" defTabSz="914378"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dirty="0">
                <a:solidFill>
                  <a:schemeClr val="tx1"/>
                </a:solidFill>
                <a:latin typeface="+mn-lt"/>
                <a:cs typeface="Arial" panose="020B0604020202020204" pitchFamily="34" charset="0"/>
              </a:rPr>
              <a:t>Grant Thornton Advisors LLC copyright </a:t>
            </a:r>
          </a:p>
        </p:txBody>
      </p:sp>
    </p:spTree>
    <p:extLst>
      <p:ext uri="{BB962C8B-B14F-4D97-AF65-F5344CB8AC3E}">
        <p14:creationId xmlns:p14="http://schemas.microsoft.com/office/powerpoint/2010/main" val="2593057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38139980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0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5568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_Back cover LLC INDUS copyright disclaimer 2024">
    <p:bg>
      <p:bgPr>
        <a:gradFill flip="none" rotWithShape="1">
          <a:gsLst>
            <a:gs pos="80000">
              <a:srgbClr val="8155CF"/>
            </a:gs>
            <a:gs pos="50000">
              <a:schemeClr val="accent1"/>
            </a:gs>
            <a:gs pos="95000">
              <a:schemeClr val="accent5"/>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64401" y="4393826"/>
            <a:ext cx="1745600" cy="323165"/>
          </a:xfrm>
          <a:prstGeom prst="rect">
            <a:avLst/>
          </a:prstGeom>
        </p:spPr>
      </p:pic>
      <p:sp>
        <p:nvSpPr>
          <p:cNvPr id="4" name="TextBox 3">
            <a:extLst>
              <a:ext uri="{FF2B5EF4-FFF2-40B4-BE49-F238E27FC236}">
                <a16:creationId xmlns:a16="http://schemas.microsoft.com/office/drawing/2014/main" id="{69191C57-F46D-C086-DFB0-617AD32E3D0F}"/>
              </a:ext>
            </a:extLst>
          </p:cNvPr>
          <p:cNvSpPr txBox="1"/>
          <p:nvPr userDrawn="1"/>
        </p:nvSpPr>
        <p:spPr>
          <a:xfrm>
            <a:off x="2352502" y="3601863"/>
            <a:ext cx="6434051" cy="1092607"/>
          </a:xfrm>
          <a:prstGeom prst="rect">
            <a:avLst/>
          </a:prstGeom>
          <a:noFill/>
        </p:spPr>
        <p:txBody>
          <a:bodyPr wrap="square" anchor="b">
            <a:spAutoFit/>
          </a:bodyPr>
          <a:lstStyle/>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About GT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600"/>
              </a:spcAft>
            </a:pPr>
            <a:r>
              <a:rPr lang="en-US" sz="500" b="0" i="0" kern="1200" dirty="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a:lnSpc>
                <a:spcPct val="100000"/>
              </a:lnSpc>
            </a:pPr>
            <a:r>
              <a:rPr lang="en-US" sz="500" b="0" i="0" kern="1200" dirty="0">
                <a:solidFill>
                  <a:schemeClr val="bg1"/>
                </a:solidFill>
                <a:effectLst/>
                <a:latin typeface="+mn-lt"/>
                <a:ea typeface="Times New Roman" panose="02020603050405020304" pitchFamily="18" charset="0"/>
                <a:cs typeface="+mn-cs"/>
              </a:rPr>
              <a:t>© 2024 Grant Thornton Advisors LLC  |  All rights reserved  |  U.S. member firm of Grant Thornton International Ltd.</a:t>
            </a:r>
            <a:r>
              <a:rPr lang="en-US" sz="500" b="0" i="0" kern="1200" dirty="0">
                <a:solidFill>
                  <a:schemeClr val="bg1"/>
                </a:solidFill>
                <a:effectLst/>
                <a:latin typeface="+mn-lt"/>
                <a:cs typeface="+mn-cs"/>
              </a:rPr>
              <a:t> </a:t>
            </a:r>
            <a:endParaRPr lang="en-US" sz="500" b="0" i="0" kern="1200" dirty="0">
              <a:solidFill>
                <a:schemeClr val="bg1"/>
              </a:solidFill>
              <a:effectLst/>
              <a:latin typeface="+mn-lt"/>
              <a:ea typeface="Times New Roman" panose="02020603050405020304" pitchFamily="18" charset="0"/>
              <a:cs typeface="+mn-cs"/>
            </a:endParaRPr>
          </a:p>
        </p:txBody>
      </p:sp>
      <p:sp>
        <p:nvSpPr>
          <p:cNvPr id="3" name="TextBox 2">
            <a:extLst>
              <a:ext uri="{FF2B5EF4-FFF2-40B4-BE49-F238E27FC236}">
                <a16:creationId xmlns:a16="http://schemas.microsoft.com/office/drawing/2014/main" id="{DDFDB172-45DA-0109-6A40-BDC17B4DDF37}"/>
              </a:ext>
            </a:extLst>
          </p:cNvPr>
          <p:cNvSpPr txBox="1"/>
          <p:nvPr userDrawn="1"/>
        </p:nvSpPr>
        <p:spPr>
          <a:xfrm>
            <a:off x="0" y="-1043694"/>
            <a:ext cx="9144000" cy="892552"/>
          </a:xfrm>
          <a:prstGeom prst="rect">
            <a:avLst/>
          </a:prstGeom>
          <a:solidFill>
            <a:srgbClr val="FFFF00"/>
          </a:solidFill>
        </p:spPr>
        <p:txBody>
          <a:bodyPr wrap="square" lIns="137160" tIns="137160" rIns="137160" bIns="137160" rtlCol="0">
            <a:spAutoFit/>
          </a:bodyPr>
          <a:lstStyle/>
          <a:p>
            <a:pPr marL="0" marR="0" lvl="0" indent="0" algn="l" defTabSz="914378"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000" b="0" i="0" dirty="0">
                <a:solidFill>
                  <a:schemeClr val="tx1"/>
                </a:solidFill>
                <a:latin typeface="+mn-lt"/>
                <a:cs typeface="Arial" panose="020B0604020202020204" pitchFamily="34" charset="0"/>
              </a:rPr>
              <a:t>Use for presentations where INDUS is involved:</a:t>
            </a:r>
          </a:p>
          <a:p>
            <a:pPr marL="171446" marR="0" lvl="0" indent="-171446" algn="l" defTabSz="914378"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dirty="0">
                <a:solidFill>
                  <a:schemeClr val="tx1"/>
                </a:solidFill>
                <a:latin typeface="+mn-lt"/>
                <a:cs typeface="Arial" panose="020B0604020202020204" pitchFamily="34" charset="0"/>
              </a:rPr>
              <a:t>INDUS descriptor</a:t>
            </a:r>
          </a:p>
          <a:p>
            <a:pPr marL="171446" indent="-171446" algn="l">
              <a:buFont typeface="Arial" panose="020B0604020202020204" pitchFamily="34" charset="0"/>
              <a:buChar char="•"/>
            </a:pPr>
            <a:r>
              <a:rPr lang="en-US" sz="1000" b="0" i="0" dirty="0">
                <a:solidFill>
                  <a:schemeClr val="tx1"/>
                </a:solidFill>
                <a:latin typeface="+mn-lt"/>
                <a:cs typeface="Arial" panose="020B0604020202020204" pitchFamily="34" charset="0"/>
              </a:rPr>
              <a:t>Firm descriptor – alternative practice structure</a:t>
            </a:r>
          </a:p>
          <a:p>
            <a:pPr marL="171446" marR="0" lvl="0" indent="-171446" algn="l" defTabSz="914378"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000" b="0" i="0" dirty="0">
                <a:solidFill>
                  <a:schemeClr val="tx1"/>
                </a:solidFill>
                <a:latin typeface="+mn-lt"/>
                <a:cs typeface="Arial" panose="020B0604020202020204" pitchFamily="34" charset="0"/>
              </a:rPr>
              <a:t>Grant Thornton Advisors LLC copyright </a:t>
            </a:r>
          </a:p>
        </p:txBody>
      </p:sp>
    </p:spTree>
    <p:extLst>
      <p:ext uri="{BB962C8B-B14F-4D97-AF65-F5344CB8AC3E}">
        <p14:creationId xmlns:p14="http://schemas.microsoft.com/office/powerpoint/2010/main" val="14914583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404243-034B-8877-11E2-EBCF765BA570}"/>
              </a:ext>
            </a:extLst>
          </p:cNvPr>
          <p:cNvSpPr txBox="1"/>
          <p:nvPr userDrawn="1"/>
        </p:nvSpPr>
        <p:spPr>
          <a:xfrm>
            <a:off x="308618" y="4762671"/>
            <a:ext cx="1951303" cy="184666"/>
          </a:xfrm>
          <a:prstGeom prst="rect">
            <a:avLst/>
          </a:prstGeom>
          <a:noFill/>
        </p:spPr>
        <p:txBody>
          <a:bodyPr wrap="square" rtlCol="0">
            <a:spAutoFit/>
          </a:bodyPr>
          <a:lstStyle/>
          <a:p>
            <a:r>
              <a:rPr lang="en-US" sz="600" dirty="0">
                <a:solidFill>
                  <a:schemeClr val="tx1"/>
                </a:solidFill>
                <a:latin typeface="Verdana" panose="020B0604030504040204" pitchFamily="34" charset="0"/>
                <a:ea typeface="Verdana" panose="020B0604030504040204" pitchFamily="34" charset="0"/>
              </a:rPr>
              <a:t>© 2026 YMCA of the USA</a:t>
            </a:r>
          </a:p>
        </p:txBody>
      </p:sp>
    </p:spTree>
    <p:extLst>
      <p:ext uri="{BB962C8B-B14F-4D97-AF65-F5344CB8AC3E}">
        <p14:creationId xmlns:p14="http://schemas.microsoft.com/office/powerpoint/2010/main" val="183620328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theme" Target="../theme/theme4.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34" Type="http://schemas.openxmlformats.org/officeDocument/2006/relationships/image" Target="../media/image12.svg"/><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theme" Target="../theme/theme5.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slideLayout" Target="../slideLayouts/slideLayout82.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328613" y="348650"/>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354021" y="1163854"/>
            <a:ext cx="8339137"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cSld>
  <p:clrMap bg1="lt1" tx1="dk1" bg2="lt2" tx2="dk2" accent1="accent1" accent2="accent2" accent3="accent3" accent4="accent4" accent5="accent5" accent6="accent6" hlink="hlink" folHlink="folHlink"/>
  <p:sldLayoutIdLst>
    <p:sldLayoutId id="2147484118" r:id="rId1"/>
    <p:sldLayoutId id="2147484119" r:id="rId2"/>
    <p:sldLayoutId id="2147483993" r:id="rId3"/>
    <p:sldLayoutId id="2147484076" r:id="rId4"/>
    <p:sldLayoutId id="2147484003" r:id="rId5"/>
    <p:sldLayoutId id="2147484116" r:id="rId6"/>
    <p:sldLayoutId id="2147484114" r:id="rId7"/>
  </p:sldLayoutIdLst>
  <p:hf hdr="0" dt="0"/>
  <p:txStyles>
    <p:titleStyle>
      <a:lvl1pPr algn="l" rtl="0" eaLnBrk="1" fontAlgn="base" hangingPunct="1">
        <a:spcBef>
          <a:spcPct val="0"/>
        </a:spcBef>
        <a:spcAft>
          <a:spcPct val="0"/>
        </a:spcAft>
        <a:defRPr sz="310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A92B31">
                <a:alpha val="100000"/>
              </a:srgbClr>
            </a:gs>
            <a:gs pos="50000">
              <a:srgbClr val="ED1C24">
                <a:alpha val="100000"/>
              </a:srgbClr>
            </a:gs>
            <a:gs pos="100000">
              <a:srgbClr val="F15922"/>
            </a:gs>
          </a:gsLst>
          <a:lin ang="5400000" scaled="0"/>
          <a:tileRect/>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328613" y="348650"/>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354021" y="1163854"/>
            <a:ext cx="8339137"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367555197"/>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Lst>
  <p:hf hdr="0" dt="0"/>
  <p:txStyles>
    <p:titleStyle>
      <a:lvl1pPr algn="l" rtl="0" eaLnBrk="1" fontAlgn="base" hangingPunct="1">
        <a:spcBef>
          <a:spcPct val="0"/>
        </a:spcBef>
        <a:spcAft>
          <a:spcPct val="0"/>
        </a:spcAft>
        <a:defRPr sz="310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5C2E91">
                <a:alpha val="100000"/>
              </a:srgbClr>
            </a:gs>
            <a:gs pos="50000">
              <a:srgbClr val="92278F">
                <a:alpha val="100000"/>
              </a:srgbClr>
            </a:gs>
            <a:gs pos="100000">
              <a:srgbClr val="C6168D"/>
            </a:gs>
          </a:gsLst>
          <a:lin ang="5400000" scaled="0"/>
          <a:tileRect/>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328613" y="348650"/>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354021" y="1163854"/>
            <a:ext cx="8339137"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8408123" y="4542263"/>
            <a:ext cx="409575" cy="21800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9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90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328613" y="4542263"/>
            <a:ext cx="6414158" cy="2180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r>
              <a:rPr lang="en-US" sz="1000"/>
              <a:t>Lorem Ipsum Dolor</a:t>
            </a:r>
          </a:p>
        </p:txBody>
      </p:sp>
    </p:spTree>
    <p:extLst>
      <p:ext uri="{BB962C8B-B14F-4D97-AF65-F5344CB8AC3E}">
        <p14:creationId xmlns:p14="http://schemas.microsoft.com/office/powerpoint/2010/main" val="3020394595"/>
      </p:ext>
    </p:extLst>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71" r:id="rId8"/>
    <p:sldLayoutId id="2147484172" r:id="rId9"/>
    <p:sldLayoutId id="2147484173" r:id="rId10"/>
    <p:sldLayoutId id="2147484174" r:id="rId11"/>
    <p:sldLayoutId id="2147484175" r:id="rId12"/>
    <p:sldLayoutId id="2147484176" r:id="rId13"/>
    <p:sldLayoutId id="2147484177" r:id="rId14"/>
    <p:sldLayoutId id="2147484178" r:id="rId15"/>
    <p:sldLayoutId id="2147484179" r:id="rId16"/>
    <p:sldLayoutId id="2147484180" r:id="rId17"/>
    <p:sldLayoutId id="2147484181" r:id="rId18"/>
  </p:sldLayoutIdLst>
  <p:hf hdr="0" dt="0"/>
  <p:txStyles>
    <p:titleStyle>
      <a:lvl1pPr algn="l" rtl="0" eaLnBrk="1" fontAlgn="base" hangingPunct="1">
        <a:spcBef>
          <a:spcPct val="0"/>
        </a:spcBef>
        <a:spcAft>
          <a:spcPct val="0"/>
        </a:spcAft>
        <a:defRPr sz="310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8"/>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2" y="1304933"/>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extLst>
      <p:ext uri="{BB962C8B-B14F-4D97-AF65-F5344CB8AC3E}">
        <p14:creationId xmlns:p14="http://schemas.microsoft.com/office/powerpoint/2010/main" val="261935223"/>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 id="2147484164" r:id="rId12"/>
    <p:sldLayoutId id="2147484165" r:id="rId13"/>
    <p:sldLayoutId id="2147484166" r:id="rId14"/>
    <p:sldLayoutId id="2147484167" r:id="rId15"/>
    <p:sldLayoutId id="2147484168" r:id="rId16"/>
    <p:sldLayoutId id="2147484169" r:id="rId17"/>
    <p:sldLayoutId id="2147484170" r:id="rId18"/>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0"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64"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496"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28"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47" indent="-166656" algn="l" rtl="0" eaLnBrk="1" fontAlgn="base" hangingPunct="1">
        <a:spcBef>
          <a:spcPct val="100000"/>
        </a:spcBef>
        <a:spcAft>
          <a:spcPct val="0"/>
        </a:spcAft>
        <a:buSzPct val="80000"/>
        <a:buChar char="•"/>
        <a:defRPr>
          <a:solidFill>
            <a:schemeClr val="tx2"/>
          </a:solidFill>
          <a:latin typeface="+mn-lt"/>
          <a:ea typeface="+mn-ea"/>
        </a:defRPr>
      </a:lvl2pPr>
      <a:lvl3pPr marL="520200" indent="-171418" algn="l" rtl="0" eaLnBrk="1" fontAlgn="base" hangingPunct="1">
        <a:spcBef>
          <a:spcPct val="25000"/>
        </a:spcBef>
        <a:spcAft>
          <a:spcPct val="0"/>
        </a:spcAft>
        <a:buChar char="–"/>
        <a:defRPr>
          <a:solidFill>
            <a:schemeClr val="tx2"/>
          </a:solidFill>
          <a:latin typeface="+mn-lt"/>
          <a:ea typeface="+mn-ea"/>
        </a:defRPr>
      </a:lvl3pPr>
      <a:lvl4pPr marL="840413" indent="-171418" algn="l" rtl="0" eaLnBrk="1" fontAlgn="base" hangingPunct="1">
        <a:spcBef>
          <a:spcPct val="25000"/>
        </a:spcBef>
        <a:spcAft>
          <a:spcPct val="0"/>
        </a:spcAft>
        <a:buSzPct val="80000"/>
        <a:buChar char="•"/>
        <a:defRPr>
          <a:solidFill>
            <a:schemeClr val="tx2"/>
          </a:solidFill>
          <a:latin typeface="+mn-lt"/>
          <a:ea typeface="+mn-ea"/>
        </a:defRPr>
      </a:lvl4pPr>
      <a:lvl5pPr marL="1205864" indent="-171418" algn="l" rtl="0" eaLnBrk="1" fontAlgn="base" hangingPunct="1">
        <a:spcBef>
          <a:spcPct val="25000"/>
        </a:spcBef>
        <a:spcAft>
          <a:spcPct val="0"/>
        </a:spcAft>
        <a:buChar char="–"/>
        <a:defRPr>
          <a:solidFill>
            <a:schemeClr val="tx2"/>
          </a:solidFill>
          <a:latin typeface="+mn-lt"/>
          <a:ea typeface="+mn-ea"/>
        </a:defRPr>
      </a:lvl5pPr>
      <a:lvl6pPr marL="1548692" indent="-171418" algn="l" rtl="0" eaLnBrk="1" fontAlgn="base" hangingPunct="1">
        <a:spcBef>
          <a:spcPct val="25000"/>
        </a:spcBef>
        <a:spcAft>
          <a:spcPct val="0"/>
        </a:spcAft>
        <a:buChar char="–"/>
        <a:defRPr>
          <a:solidFill>
            <a:schemeClr val="bg2"/>
          </a:solidFill>
          <a:latin typeface="+mn-lt"/>
          <a:ea typeface="+mn-ea"/>
        </a:defRPr>
      </a:lvl6pPr>
      <a:lvl7pPr marL="1891528" indent="-171418" algn="l" rtl="0" eaLnBrk="1" fontAlgn="base" hangingPunct="1">
        <a:spcBef>
          <a:spcPct val="25000"/>
        </a:spcBef>
        <a:spcAft>
          <a:spcPct val="0"/>
        </a:spcAft>
        <a:buChar char="–"/>
        <a:defRPr>
          <a:solidFill>
            <a:schemeClr val="bg2"/>
          </a:solidFill>
          <a:latin typeface="+mn-lt"/>
          <a:ea typeface="+mn-ea"/>
        </a:defRPr>
      </a:lvl7pPr>
      <a:lvl8pPr marL="2234360" indent="-171418" algn="l" rtl="0" eaLnBrk="1" fontAlgn="base" hangingPunct="1">
        <a:spcBef>
          <a:spcPct val="25000"/>
        </a:spcBef>
        <a:spcAft>
          <a:spcPct val="0"/>
        </a:spcAft>
        <a:buChar char="–"/>
        <a:defRPr>
          <a:solidFill>
            <a:schemeClr val="bg2"/>
          </a:solidFill>
          <a:latin typeface="+mn-lt"/>
          <a:ea typeface="+mn-ea"/>
        </a:defRPr>
      </a:lvl8pPr>
      <a:lvl9pPr marL="2577188" indent="-171418"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0" rtl="0" eaLnBrk="1" latinLnBrk="0" hangingPunct="1">
        <a:defRPr sz="1350" kern="1200">
          <a:solidFill>
            <a:schemeClr val="tx1"/>
          </a:solidFill>
          <a:latin typeface="+mn-lt"/>
          <a:ea typeface="+mn-ea"/>
          <a:cs typeface="+mn-cs"/>
        </a:defRPr>
      </a:lvl1pPr>
      <a:lvl2pPr marL="342830" algn="l" defTabSz="342830" rtl="0" eaLnBrk="1" latinLnBrk="0" hangingPunct="1">
        <a:defRPr sz="1350" kern="1200">
          <a:solidFill>
            <a:schemeClr val="tx1"/>
          </a:solidFill>
          <a:latin typeface="+mn-lt"/>
          <a:ea typeface="+mn-ea"/>
          <a:cs typeface="+mn-cs"/>
        </a:defRPr>
      </a:lvl2pPr>
      <a:lvl3pPr marL="685664" algn="l" defTabSz="342830" rtl="0" eaLnBrk="1" latinLnBrk="0" hangingPunct="1">
        <a:defRPr sz="1350" kern="1200">
          <a:solidFill>
            <a:schemeClr val="tx1"/>
          </a:solidFill>
          <a:latin typeface="+mn-lt"/>
          <a:ea typeface="+mn-ea"/>
          <a:cs typeface="+mn-cs"/>
        </a:defRPr>
      </a:lvl3pPr>
      <a:lvl4pPr marL="1028496" algn="l" defTabSz="342830" rtl="0" eaLnBrk="1" latinLnBrk="0" hangingPunct="1">
        <a:defRPr sz="1350" kern="1200">
          <a:solidFill>
            <a:schemeClr val="tx1"/>
          </a:solidFill>
          <a:latin typeface="+mn-lt"/>
          <a:ea typeface="+mn-ea"/>
          <a:cs typeface="+mn-cs"/>
        </a:defRPr>
      </a:lvl4pPr>
      <a:lvl5pPr marL="1371328" algn="l" defTabSz="342830" rtl="0" eaLnBrk="1" latinLnBrk="0" hangingPunct="1">
        <a:defRPr sz="1350" kern="1200">
          <a:solidFill>
            <a:schemeClr val="tx1"/>
          </a:solidFill>
          <a:latin typeface="+mn-lt"/>
          <a:ea typeface="+mn-ea"/>
          <a:cs typeface="+mn-cs"/>
        </a:defRPr>
      </a:lvl5pPr>
      <a:lvl6pPr marL="1714163" algn="l" defTabSz="342830" rtl="0" eaLnBrk="1" latinLnBrk="0" hangingPunct="1">
        <a:defRPr sz="1350" kern="1200">
          <a:solidFill>
            <a:schemeClr val="tx1"/>
          </a:solidFill>
          <a:latin typeface="+mn-lt"/>
          <a:ea typeface="+mn-ea"/>
          <a:cs typeface="+mn-cs"/>
        </a:defRPr>
      </a:lvl6pPr>
      <a:lvl7pPr marL="2056991" algn="l" defTabSz="342830" rtl="0" eaLnBrk="1" latinLnBrk="0" hangingPunct="1">
        <a:defRPr sz="1350" kern="1200">
          <a:solidFill>
            <a:schemeClr val="tx1"/>
          </a:solidFill>
          <a:latin typeface="+mn-lt"/>
          <a:ea typeface="+mn-ea"/>
          <a:cs typeface="+mn-cs"/>
        </a:defRPr>
      </a:lvl7pPr>
      <a:lvl8pPr marL="2399820" algn="l" defTabSz="342830" rtl="0" eaLnBrk="1" latinLnBrk="0" hangingPunct="1">
        <a:defRPr sz="1350" kern="1200">
          <a:solidFill>
            <a:schemeClr val="tx1"/>
          </a:solidFill>
          <a:latin typeface="+mn-lt"/>
          <a:ea typeface="+mn-ea"/>
          <a:cs typeface="+mn-cs"/>
        </a:defRPr>
      </a:lvl8pPr>
      <a:lvl9pPr marL="2742650" algn="l" defTabSz="34283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itle Placeholder">
            <a:extLst>
              <a:ext uri="{FF2B5EF4-FFF2-40B4-BE49-F238E27FC236}">
                <a16:creationId xmlns:a16="http://schemas.microsoft.com/office/drawing/2014/main" id="{7157005C-5360-80B6-ADC8-B59739A5DB2A}"/>
              </a:ext>
            </a:extLst>
          </p:cNvPr>
          <p:cNvSpPr>
            <a:spLocks noGrp="1" noChangeArrowheads="1"/>
          </p:cNvSpPr>
          <p:nvPr>
            <p:ph type="title"/>
          </p:nvPr>
        </p:nvSpPr>
        <p:spPr bwMode="auto">
          <a:xfrm>
            <a:off x="464696" y="410683"/>
            <a:ext cx="8222105" cy="6096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a:t>
            </a:r>
          </a:p>
        </p:txBody>
      </p:sp>
      <p:pic>
        <p:nvPicPr>
          <p:cNvPr id="2" name="Graphic 1">
            <a:extLst>
              <a:ext uri="{FF2B5EF4-FFF2-40B4-BE49-F238E27FC236}">
                <a16:creationId xmlns:a16="http://schemas.microsoft.com/office/drawing/2014/main" id="{C990EB7D-DA2B-2D76-9F8A-2D391DDD6890}"/>
              </a:ext>
            </a:extLst>
          </p:cNvPr>
          <p:cNvPicPr>
            <a:picLocks noChangeAspect="1"/>
          </p:cNvPicPr>
          <p:nvPr userDrawn="1"/>
        </p:nvPicPr>
        <p:blipFill>
          <a:blip>
            <a:extLst>
              <a:ext uri="{96DAC541-7B7A-43D3-8B79-37D633B846F1}">
                <asvg:svgBlip xmlns:asvg="http://schemas.microsoft.com/office/drawing/2016/SVG/main" r:embed="rId34"/>
              </a:ext>
            </a:extLst>
          </a:blip>
          <a:stretch>
            <a:fillRect/>
          </a:stretch>
        </p:blipFill>
        <p:spPr>
          <a:xfrm>
            <a:off x="455168" y="4799833"/>
            <a:ext cx="1284193" cy="237744"/>
          </a:xfrm>
          <a:prstGeom prst="rect">
            <a:avLst/>
          </a:prstGeom>
        </p:spPr>
      </p:pic>
      <p:sp>
        <p:nvSpPr>
          <p:cNvPr id="3" name="Slide Number Placeholder 3">
            <a:extLst>
              <a:ext uri="{FF2B5EF4-FFF2-40B4-BE49-F238E27FC236}">
                <a16:creationId xmlns:a16="http://schemas.microsoft.com/office/drawing/2014/main" id="{2549335C-C717-BFEB-28AC-A873A8F7D0C8}"/>
              </a:ext>
            </a:extLst>
          </p:cNvPr>
          <p:cNvSpPr txBox="1">
            <a:spLocks/>
          </p:cNvSpPr>
          <p:nvPr userDrawn="1"/>
        </p:nvSpPr>
        <p:spPr>
          <a:xfrm>
            <a:off x="8430768" y="4837176"/>
            <a:ext cx="365760" cy="201168"/>
          </a:xfrm>
          <a:prstGeom prst="rect">
            <a:avLst/>
          </a:prstGeom>
        </p:spPr>
        <p:txBody>
          <a:bodyPr anchor="b" anchorCtr="0"/>
          <a:lstStyle>
            <a:defPPr>
              <a:defRPr lang="en-US"/>
            </a:defPPr>
            <a:lvl1pPr algn="r" rtl="0" fontAlgn="base">
              <a:spcBef>
                <a:spcPct val="0"/>
              </a:spcBef>
              <a:spcAft>
                <a:spcPct val="0"/>
              </a:spcAft>
              <a:defRPr sz="700" kern="1200">
                <a:solidFill>
                  <a:schemeClr val="tx1"/>
                </a:solidFill>
                <a:latin typeface="GT Walsheim Light" panose="02000503030000020003" pitchFamily="50" charset="0"/>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fld id="{0E0C512C-2A69-4D15-9349-877CDA6B8ABD}" type="slidenum">
              <a:rPr lang="en-GB" sz="700" b="0" smtClean="0">
                <a:solidFill>
                  <a:schemeClr val="tx1"/>
                </a:solidFill>
                <a:latin typeface="+mn-lt"/>
              </a:rPr>
              <a:pPr/>
              <a:t>‹#›</a:t>
            </a:fld>
            <a:endParaRPr lang="en-GB" sz="700" b="0" dirty="0">
              <a:solidFill>
                <a:schemeClr val="tx1"/>
              </a:solidFill>
              <a:latin typeface="+mn-lt"/>
            </a:endParaRPr>
          </a:p>
        </p:txBody>
      </p:sp>
      <p:sp>
        <p:nvSpPr>
          <p:cNvPr id="4" name="Copyright_GT">
            <a:extLst>
              <a:ext uri="{FF2B5EF4-FFF2-40B4-BE49-F238E27FC236}">
                <a16:creationId xmlns:a16="http://schemas.microsoft.com/office/drawing/2014/main" id="{1684EA90-BB94-D873-0BC0-1F308435C09C}"/>
              </a:ext>
            </a:extLst>
          </p:cNvPr>
          <p:cNvSpPr txBox="1">
            <a:spLocks noChangeArrowheads="1"/>
          </p:cNvSpPr>
          <p:nvPr userDrawn="1"/>
        </p:nvSpPr>
        <p:spPr bwMode="auto">
          <a:xfrm>
            <a:off x="4517066" y="4901073"/>
            <a:ext cx="3913703" cy="205184"/>
          </a:xfrm>
          <a:prstGeom prst="rect">
            <a:avLst/>
          </a:prstGeom>
          <a:noFill/>
          <a:ln w="9525">
            <a:noFill/>
            <a:miter lim="800000"/>
            <a:headEnd/>
            <a:tailEnd/>
          </a:ln>
          <a:effectLst/>
        </p:spPr>
        <p:txBody>
          <a:bodyPr wrap="square" lIns="0" tIns="0" rIns="0" bIns="0" anchor="ctr">
            <a:spAutoFit/>
          </a:bodyPr>
          <a:lstStyle/>
          <a:p>
            <a:pPr algn="r" rtl="0"/>
            <a:r>
              <a:rPr lang="en-US" sz="500" b="0" i="0" u="none" strike="noStrike" baseline="0" dirty="0">
                <a:solidFill>
                  <a:schemeClr val="tx1"/>
                </a:solidFill>
                <a:latin typeface="+mn-lt"/>
                <a:cs typeface="Arial" panose="020B0604020202020204" pitchFamily="34" charset="0"/>
              </a:rPr>
              <a:t>© 2024 Grant Thornton Advisors LLC  |  All rights reserved  | U.S. member firm of Grant Thornton International Ltd</a:t>
            </a:r>
          </a:p>
          <a:p>
            <a:pPr algn="r" rtl="0"/>
            <a:endParaRPr lang="en-US" sz="500" b="0" i="0" u="none" strike="noStrike" baseline="0" dirty="0">
              <a:solidFill>
                <a:schemeClr val="tx1"/>
              </a:solidFill>
              <a:latin typeface="+mn-lt"/>
              <a:cs typeface="Arial" panose="020B0604020202020204" pitchFamily="34" charset="0"/>
            </a:endParaRPr>
          </a:p>
          <a:p>
            <a:pPr algn="r" rtl="0"/>
            <a:endParaRPr lang="en-US" sz="500" b="0" i="0" u="none" strike="noStrike" kern="1200" baseline="30000"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619570101"/>
      </p:ext>
    </p:extLst>
  </p:cSld>
  <p:clrMap bg1="lt1" tx1="dk1" bg2="lt2" tx2="dk2" accent1="accent1" accent2="accent2" accent3="accent3" accent4="accent4" accent5="accent5" accent6="accent6" hlink="hlink" folHlink="folHlink"/>
  <p:sldLayoutIdLst>
    <p:sldLayoutId id="2147484183" r:id="rId1"/>
    <p:sldLayoutId id="2147484184" r:id="rId2"/>
    <p:sldLayoutId id="2147484185" r:id="rId3"/>
    <p:sldLayoutId id="2147484186" r:id="rId4"/>
    <p:sldLayoutId id="2147484187" r:id="rId5"/>
    <p:sldLayoutId id="2147484188" r:id="rId6"/>
    <p:sldLayoutId id="2147484189" r:id="rId7"/>
    <p:sldLayoutId id="2147484190" r:id="rId8"/>
    <p:sldLayoutId id="2147484191" r:id="rId9"/>
    <p:sldLayoutId id="2147484192" r:id="rId10"/>
    <p:sldLayoutId id="2147484193" r:id="rId11"/>
    <p:sldLayoutId id="2147484194" r:id="rId12"/>
    <p:sldLayoutId id="2147484195" r:id="rId13"/>
    <p:sldLayoutId id="2147484196" r:id="rId14"/>
    <p:sldLayoutId id="2147484197" r:id="rId15"/>
    <p:sldLayoutId id="2147484198" r:id="rId16"/>
    <p:sldLayoutId id="2147484199" r:id="rId17"/>
    <p:sldLayoutId id="2147484200" r:id="rId18"/>
    <p:sldLayoutId id="2147484201" r:id="rId19"/>
    <p:sldLayoutId id="2147484202" r:id="rId20"/>
    <p:sldLayoutId id="2147484203" r:id="rId21"/>
    <p:sldLayoutId id="2147484204" r:id="rId22"/>
    <p:sldLayoutId id="2147484205" r:id="rId23"/>
    <p:sldLayoutId id="2147484206" r:id="rId24"/>
    <p:sldLayoutId id="2147484207" r:id="rId25"/>
    <p:sldLayoutId id="2147484208" r:id="rId26"/>
    <p:sldLayoutId id="2147484209" r:id="rId27"/>
    <p:sldLayoutId id="2147484210" r:id="rId28"/>
    <p:sldLayoutId id="2147484211" r:id="rId29"/>
    <p:sldLayoutId id="2147484212" r:id="rId30"/>
    <p:sldLayoutId id="2147484213" r:id="rId31"/>
    <p:sldLayoutId id="2147484214" r:id="rId32"/>
  </p:sldLayoutIdLst>
  <p:hf hdr="0" ftr="0" dt="0"/>
  <p:txStyles>
    <p:titleStyle>
      <a:lvl1pPr algn="l" rtl="0" eaLnBrk="1" fontAlgn="base" hangingPunct="1">
        <a:lnSpc>
          <a:spcPct val="85000"/>
        </a:lnSpc>
        <a:spcBef>
          <a:spcPct val="0"/>
        </a:spcBef>
        <a:spcAft>
          <a:spcPct val="0"/>
        </a:spcAft>
        <a:defRPr sz="2700" b="1" i="0">
          <a:solidFill>
            <a:srgbClr val="4F2D7F"/>
          </a:solidFill>
          <a:latin typeface="+mj-lt"/>
          <a:ea typeface="GT Walsheim Light" panose="02000503030000020003" pitchFamily="50" charset="0"/>
          <a:cs typeface="Arial" panose="020B0604020202020204" pitchFamily="34" charset="0"/>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189" algn="l" rtl="0" eaLnBrk="1" fontAlgn="base" hangingPunct="1">
        <a:spcBef>
          <a:spcPct val="0"/>
        </a:spcBef>
        <a:spcAft>
          <a:spcPct val="0"/>
        </a:spcAft>
        <a:defRPr sz="2800">
          <a:solidFill>
            <a:schemeClr val="tx2"/>
          </a:solidFill>
          <a:latin typeface="Arial" charset="0"/>
        </a:defRPr>
      </a:lvl6pPr>
      <a:lvl7pPr marL="914378" algn="l" rtl="0" eaLnBrk="1" fontAlgn="base" hangingPunct="1">
        <a:spcBef>
          <a:spcPct val="0"/>
        </a:spcBef>
        <a:spcAft>
          <a:spcPct val="0"/>
        </a:spcAft>
        <a:defRPr sz="2800">
          <a:solidFill>
            <a:schemeClr val="tx2"/>
          </a:solidFill>
          <a:latin typeface="Arial" charset="0"/>
        </a:defRPr>
      </a:lvl7pPr>
      <a:lvl8pPr marL="1371566" algn="l" rtl="0" eaLnBrk="1" fontAlgn="base" hangingPunct="1">
        <a:spcBef>
          <a:spcPct val="0"/>
        </a:spcBef>
        <a:spcAft>
          <a:spcPct val="0"/>
        </a:spcAft>
        <a:defRPr sz="2800">
          <a:solidFill>
            <a:schemeClr val="tx2"/>
          </a:solidFill>
          <a:latin typeface="Arial" charset="0"/>
        </a:defRPr>
      </a:lvl8pPr>
      <a:lvl9pPr marL="1828754" algn="l" rtl="0" eaLnBrk="1" fontAlgn="base" hangingPunct="1">
        <a:spcBef>
          <a:spcPct val="0"/>
        </a:spcBef>
        <a:spcAft>
          <a:spcPct val="0"/>
        </a:spcAft>
        <a:defRPr sz="2800">
          <a:solidFill>
            <a:schemeClr val="tx2"/>
          </a:solidFill>
          <a:latin typeface="Arial" charset="0"/>
        </a:defRPr>
      </a:lvl9pPr>
    </p:titleStyle>
    <p:bodyStyle>
      <a:lvl1pPr marL="0" indent="0" algn="l" rtl="0" eaLnBrk="1" fontAlgn="base" hangingPunct="1">
        <a:spcBef>
          <a:spcPts val="0"/>
        </a:spcBef>
        <a:spcAft>
          <a:spcPts val="600"/>
        </a:spcAft>
        <a:buFont typeface="Arial" panose="020B0604020202020204" pitchFamily="34" charset="0"/>
        <a:buNone/>
        <a:defRPr sz="900" b="0" i="0">
          <a:solidFill>
            <a:sysClr val="windowText" lastClr="000000"/>
          </a:solidFill>
          <a:latin typeface="GT Walsheim Light" panose="02000503030000020003" pitchFamily="50" charset="0"/>
          <a:ea typeface="GT Walsheim Light" panose="02000503030000020003" pitchFamily="50" charset="0"/>
          <a:cs typeface="Arial" panose="020B0604020202020204" pitchFamily="34" charset="0"/>
        </a:defRPr>
      </a:lvl1pPr>
      <a:lvl2pPr marL="119060" indent="-119060" algn="l" rtl="0" eaLnBrk="1" fontAlgn="base" hangingPunct="1">
        <a:spcBef>
          <a:spcPts val="0"/>
        </a:spcBef>
        <a:spcAft>
          <a:spcPts val="300"/>
        </a:spcAft>
        <a:buFont typeface="Arial" panose="020B0604020202020204" pitchFamily="34" charset="0"/>
        <a:buChar char="•"/>
        <a:defRPr sz="9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2pPr>
      <a:lvl3pPr marL="228594" indent="-119060" algn="l" rtl="0" eaLnBrk="1" fontAlgn="base" hangingPunct="1">
        <a:spcBef>
          <a:spcPts val="0"/>
        </a:spcBef>
        <a:spcAft>
          <a:spcPts val="300"/>
        </a:spcAft>
        <a:buFont typeface="Arial" panose="020B0604020202020204" pitchFamily="34" charset="0"/>
        <a:buChar char="•"/>
        <a:defRPr sz="9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3pPr>
      <a:lvl4pPr marL="0" indent="0" algn="l" rtl="0" eaLnBrk="1" fontAlgn="base" hangingPunct="1">
        <a:spcBef>
          <a:spcPts val="600"/>
        </a:spcBef>
        <a:spcAft>
          <a:spcPts val="300"/>
        </a:spcAft>
        <a:buFont typeface="Arial"/>
        <a:buNone/>
        <a:defRPr sz="900" b="1" i="0">
          <a:solidFill>
            <a:schemeClr val="accent3"/>
          </a:solidFill>
          <a:latin typeface="GT Walsheim Bold" panose="02000503040000020003" pitchFamily="50" charset="0"/>
          <a:ea typeface="GT Walsheim Bold" panose="02000503040000020003" pitchFamily="50" charset="0"/>
          <a:cs typeface="Arial" panose="020B0604020202020204" pitchFamily="34" charset="0"/>
        </a:defRPr>
      </a:lvl4pPr>
      <a:lvl5pPr marL="0" indent="0" algn="l" rtl="0" eaLnBrk="1" fontAlgn="base" hangingPunct="1">
        <a:spcBef>
          <a:spcPts val="600"/>
        </a:spcBef>
        <a:spcAft>
          <a:spcPts val="300"/>
        </a:spcAft>
        <a:buFont typeface="Arial"/>
        <a:buNone/>
        <a:defRPr sz="1350" b="0" i="0">
          <a:solidFill>
            <a:schemeClr val="accent1"/>
          </a:solidFill>
          <a:latin typeface="GT Walsheim Medium" panose="02000603040000020003" pitchFamily="50" charset="0"/>
          <a:ea typeface="GT Walsheim Medium" panose="02000603040000020003" pitchFamily="50" charset="0"/>
          <a:cs typeface="Arial" panose="020B0604020202020204" pitchFamily="34" charset="0"/>
        </a:defRPr>
      </a:lvl5pPr>
      <a:lvl6pPr marL="0" indent="0" algn="l" rtl="0" eaLnBrk="1" fontAlgn="base" hangingPunct="1">
        <a:spcBef>
          <a:spcPts val="600"/>
        </a:spcBef>
        <a:spcAft>
          <a:spcPts val="300"/>
        </a:spcAft>
        <a:buNone/>
        <a:defRPr sz="1800" b="0">
          <a:solidFill>
            <a:schemeClr val="accent1"/>
          </a:solidFill>
          <a:latin typeface="+mn-lt"/>
        </a:defRPr>
      </a:lvl6pPr>
      <a:lvl7pPr marL="119060" indent="-119060" algn="l" rtl="0" eaLnBrk="1" fontAlgn="base" hangingPunct="1">
        <a:spcBef>
          <a:spcPts val="0"/>
        </a:spcBef>
        <a:spcAft>
          <a:spcPts val="300"/>
        </a:spcAft>
        <a:buFont typeface="+mj-lt"/>
        <a:buAutoNum type="arabicPeriod"/>
        <a:defRPr sz="900">
          <a:solidFill>
            <a:schemeClr val="tx1"/>
          </a:solidFill>
          <a:latin typeface="+mn-lt"/>
        </a:defRPr>
      </a:lvl7pPr>
      <a:lvl8pPr marL="228594" indent="-119060" algn="l" rtl="0" eaLnBrk="1" fontAlgn="base" hangingPunct="1">
        <a:spcBef>
          <a:spcPct val="20000"/>
        </a:spcBef>
        <a:spcAft>
          <a:spcPct val="0"/>
        </a:spcAft>
        <a:buFont typeface="+mj-lt"/>
        <a:buAutoNum type="alphaLcPeriod"/>
        <a:defRPr sz="900">
          <a:solidFill>
            <a:schemeClr val="tx1"/>
          </a:solidFill>
          <a:latin typeface="+mn-lt"/>
        </a:defRPr>
      </a:lvl8pPr>
      <a:lvl9pPr marL="3886103" indent="-228594" algn="l" rtl="0" eaLnBrk="1" fontAlgn="base" hangingPunct="1">
        <a:spcBef>
          <a:spcPct val="20000"/>
        </a:spcBef>
        <a:spcAft>
          <a:spcPct val="0"/>
        </a:spcAft>
        <a:buChar char="»"/>
        <a:defRPr sz="2800">
          <a:solidFill>
            <a:schemeClr val="tx1"/>
          </a:solidFill>
          <a:latin typeface="+mn-lt"/>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916">
          <p15:clr>
            <a:srgbClr val="F26B43"/>
          </p15:clr>
        </p15:guide>
        <p15:guide id="2" pos="288">
          <p15:clr>
            <a:srgbClr val="F26B43"/>
          </p15:clr>
        </p15:guide>
        <p15:guide id="3" pos="5472">
          <p15:clr>
            <a:srgbClr val="F26B43"/>
          </p15:clr>
        </p15:guide>
        <p15:guide id="4" orient="horz" pos="252">
          <p15:clr>
            <a:srgbClr val="F26B43"/>
          </p15:clr>
        </p15:guide>
        <p15:guide id="5" pos="648">
          <p15:clr>
            <a:srgbClr val="F26B43"/>
          </p15:clr>
        </p15:guide>
        <p15:guide id="6" pos="720">
          <p15:clr>
            <a:srgbClr val="F26B43"/>
          </p15:clr>
        </p15:guide>
        <p15:guide id="7" pos="1080">
          <p15:clr>
            <a:srgbClr val="F26B43"/>
          </p15:clr>
        </p15:guide>
        <p15:guide id="8" pos="2928">
          <p15:clr>
            <a:srgbClr val="F26B43"/>
          </p15:clr>
        </p15:guide>
        <p15:guide id="9" pos="1152">
          <p15:clr>
            <a:srgbClr val="F26B43"/>
          </p15:clr>
        </p15:guide>
        <p15:guide id="10" pos="1536">
          <p15:clr>
            <a:srgbClr val="F26B43"/>
          </p15:clr>
        </p15:guide>
        <p15:guide id="11" pos="1608">
          <p15:clr>
            <a:srgbClr val="F26B43"/>
          </p15:clr>
        </p15:guide>
        <p15:guide id="12" pos="1968">
          <p15:clr>
            <a:srgbClr val="F26B43"/>
          </p15:clr>
        </p15:guide>
        <p15:guide id="13" pos="2040">
          <p15:clr>
            <a:srgbClr val="F26B43"/>
          </p15:clr>
        </p15:guide>
        <p15:guide id="14" pos="2400">
          <p15:clr>
            <a:srgbClr val="F26B43"/>
          </p15:clr>
        </p15:guide>
        <p15:guide id="15" pos="2472">
          <p15:clr>
            <a:srgbClr val="F26B43"/>
          </p15:clr>
        </p15:guide>
        <p15:guide id="16" pos="2856">
          <p15:clr>
            <a:srgbClr val="F26B43"/>
          </p15:clr>
        </p15:guide>
        <p15:guide id="17" pos="3288">
          <p15:clr>
            <a:srgbClr val="F26B43"/>
          </p15:clr>
        </p15:guide>
        <p15:guide id="18" pos="3360">
          <p15:clr>
            <a:srgbClr val="F26B43"/>
          </p15:clr>
        </p15:guide>
        <p15:guide id="19" pos="3720">
          <p15:clr>
            <a:srgbClr val="F26B43"/>
          </p15:clr>
        </p15:guide>
        <p15:guide id="20" pos="3792">
          <p15:clr>
            <a:srgbClr val="F26B43"/>
          </p15:clr>
        </p15:guide>
        <p15:guide id="21" pos="4152">
          <p15:clr>
            <a:srgbClr val="F26B43"/>
          </p15:clr>
        </p15:guide>
        <p15:guide id="22" pos="4224">
          <p15:clr>
            <a:srgbClr val="F26B43"/>
          </p15:clr>
        </p15:guide>
        <p15:guide id="23" pos="4608">
          <p15:clr>
            <a:srgbClr val="F26B43"/>
          </p15:clr>
        </p15:guide>
        <p15:guide id="24" pos="4680">
          <p15:clr>
            <a:srgbClr val="F26B43"/>
          </p15:clr>
        </p15:guide>
        <p15:guide id="25" pos="5040">
          <p15:clr>
            <a:srgbClr val="F26B43"/>
          </p15:clr>
        </p15:guide>
        <p15:guide id="26" pos="5112">
          <p15:clr>
            <a:srgbClr val="F26B43"/>
          </p15:clr>
        </p15:guide>
        <p15:guide id="27" orient="horz" pos="636">
          <p15:clr>
            <a:srgbClr val="F26B43"/>
          </p15:clr>
        </p15:guide>
        <p15:guide id="28" orient="horz" pos="1020">
          <p15:clr>
            <a:srgbClr val="F26B43"/>
          </p15:clr>
        </p15:guide>
        <p15:guide id="29" orient="horz" pos="1380">
          <p15:clr>
            <a:srgbClr val="F26B43"/>
          </p15:clr>
        </p15:guide>
        <p15:guide id="30" orient="horz" pos="1764">
          <p15:clr>
            <a:srgbClr val="F26B43"/>
          </p15:clr>
        </p15:guide>
        <p15:guide id="31" orient="horz" pos="2148">
          <p15:clr>
            <a:srgbClr val="F26B43"/>
          </p15:clr>
        </p15:guide>
        <p15:guide id="32" orient="horz" pos="25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9.xml"/><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22.svg"/></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5.jpe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jpeg"/><Relationship Id="rId1" Type="http://schemas.openxmlformats.org/officeDocument/2006/relationships/slideLayout" Target="../slideLayouts/slideLayout29.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21.jpe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jpeg"/></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openxmlformats.org/officeDocument/2006/relationships/image" Target="../media/image47.sv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9.xml"/><Relationship Id="rId1" Type="http://schemas.openxmlformats.org/officeDocument/2006/relationships/tags" Target="../tags/tag1.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82.xml"/><Relationship Id="rId5" Type="http://schemas.openxmlformats.org/officeDocument/2006/relationships/image" Target="../media/image49.png"/><Relationship Id="rId4" Type="http://schemas.openxmlformats.org/officeDocument/2006/relationships/image" Target="../media/image48.sv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jpeg"/><Relationship Id="rId1" Type="http://schemas.openxmlformats.org/officeDocument/2006/relationships/slideLayout" Target="../slideLayouts/slideLayout29.xml"/><Relationship Id="rId5" Type="http://schemas.openxmlformats.org/officeDocument/2006/relationships/hyperlink" Target="https://y-usa.formstack.com/forms/y_usa_governance_nomination_form" TargetMode="External"/><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17EFD-D553-1F02-D3DD-C5F242D6806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9F84F9-27C0-8833-44F8-234EBB981277}"/>
              </a:ext>
            </a:extLst>
          </p:cNvPr>
          <p:cNvPicPr>
            <a:picLocks noChangeAspect="1"/>
          </p:cNvPicPr>
          <p:nvPr/>
        </p:nvPicPr>
        <p:blipFill>
          <a:blip r:embed="rId3"/>
          <a:srcRect/>
          <a:stretch/>
        </p:blipFill>
        <p:spPr>
          <a:xfrm>
            <a:off x="4763" y="2679"/>
            <a:ext cx="9134471" cy="5138139"/>
          </a:xfrm>
          <a:prstGeom prst="rect">
            <a:avLst/>
          </a:prstGeom>
        </p:spPr>
      </p:pic>
      <p:sp>
        <p:nvSpPr>
          <p:cNvPr id="3" name="Title 5">
            <a:extLst>
              <a:ext uri="{FF2B5EF4-FFF2-40B4-BE49-F238E27FC236}">
                <a16:creationId xmlns:a16="http://schemas.microsoft.com/office/drawing/2014/main" id="{51E0388E-92EE-4102-BA47-BCC4DA5F8E0B}"/>
              </a:ext>
            </a:extLst>
          </p:cNvPr>
          <p:cNvSpPr txBox="1">
            <a:spLocks/>
          </p:cNvSpPr>
          <p:nvPr/>
        </p:nvSpPr>
        <p:spPr bwMode="black">
          <a:xfrm>
            <a:off x="1618425" y="1628196"/>
            <a:ext cx="6692656" cy="1034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500" kern="0" cap="none">
                <a:latin typeface="Verdana" panose="020B0604030504040204" pitchFamily="34" charset="0"/>
                <a:ea typeface="Verdana" panose="020B0604030504040204" pitchFamily="34" charset="0"/>
                <a:cs typeface="Verdana" panose="020B0604030504040204" pitchFamily="34" charset="0"/>
              </a:rPr>
              <a:t>HOW LOCAL YMCA LEADERS DRIVE NATIONAL GOVERNANCE</a:t>
            </a:r>
          </a:p>
          <a:p>
            <a:r>
              <a:rPr lang="en-US" sz="2500" b="0" kern="0" cap="none">
                <a:latin typeface="Verdana" panose="020B0604030504040204" pitchFamily="34" charset="0"/>
                <a:ea typeface="Verdana" panose="020B0604030504040204" pitchFamily="34" charset="0"/>
                <a:cs typeface="Verdana" panose="020B0604030504040204" pitchFamily="34" charset="0"/>
              </a:rPr>
              <a:t>Samuel Frisby and Siân Sokalski </a:t>
            </a:r>
          </a:p>
        </p:txBody>
      </p:sp>
    </p:spTree>
    <p:extLst>
      <p:ext uri="{BB962C8B-B14F-4D97-AF65-F5344CB8AC3E}">
        <p14:creationId xmlns:p14="http://schemas.microsoft.com/office/powerpoint/2010/main" val="2045131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D6167-C9BF-DA1B-97CE-7E44BB0C3D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1B24B63-4BB7-3AD4-E1BF-7F2A43DB3A8D}"/>
              </a:ext>
            </a:extLst>
          </p:cNvPr>
          <p:cNvPicPr>
            <a:picLocks noChangeAspect="1"/>
          </p:cNvPicPr>
          <p:nvPr/>
        </p:nvPicPr>
        <p:blipFill>
          <a:blip r:embed="rId2"/>
          <a:srcRect/>
          <a:stretch/>
        </p:blipFill>
        <p:spPr>
          <a:xfrm>
            <a:off x="4762" y="2680"/>
            <a:ext cx="9139237" cy="5140820"/>
          </a:xfrm>
          <a:prstGeom prst="rect">
            <a:avLst/>
          </a:prstGeom>
        </p:spPr>
      </p:pic>
      <p:pic>
        <p:nvPicPr>
          <p:cNvPr id="4" name="Picture 3">
            <a:extLst>
              <a:ext uri="{FF2B5EF4-FFF2-40B4-BE49-F238E27FC236}">
                <a16:creationId xmlns:a16="http://schemas.microsoft.com/office/drawing/2014/main" id="{154830BE-BFB2-43C0-8D41-224A382CEB2D}"/>
              </a:ext>
            </a:extLst>
          </p:cNvPr>
          <p:cNvPicPr>
            <a:picLocks noChangeAspect="1"/>
          </p:cNvPicPr>
          <p:nvPr/>
        </p:nvPicPr>
        <p:blipFill>
          <a:blip r:embed="rId3"/>
          <a:srcRect t="827" b="827"/>
          <a:stretch/>
        </p:blipFill>
        <p:spPr>
          <a:xfrm>
            <a:off x="1924992" y="1447702"/>
            <a:ext cx="2459927" cy="2419240"/>
          </a:xfrm>
          <a:prstGeom prst="roundRect">
            <a:avLst>
              <a:gd name="adj" fmla="val 13322"/>
            </a:avLst>
          </a:prstGeom>
          <a:ln>
            <a:noFill/>
          </a:ln>
          <a:effectLst/>
        </p:spPr>
      </p:pic>
      <p:pic>
        <p:nvPicPr>
          <p:cNvPr id="6" name="Picture 5">
            <a:extLst>
              <a:ext uri="{FF2B5EF4-FFF2-40B4-BE49-F238E27FC236}">
                <a16:creationId xmlns:a16="http://schemas.microsoft.com/office/drawing/2014/main" id="{FA455E86-9326-E820-311E-22255D52F21D}"/>
              </a:ext>
            </a:extLst>
          </p:cNvPr>
          <p:cNvPicPr>
            <a:picLocks noChangeAspect="1"/>
          </p:cNvPicPr>
          <p:nvPr/>
        </p:nvPicPr>
        <p:blipFill>
          <a:blip r:embed="rId4"/>
          <a:srcRect l="42558" t="13090" r="33025" b="51093"/>
          <a:stretch>
            <a:fillRect/>
          </a:stretch>
        </p:blipFill>
        <p:spPr>
          <a:xfrm>
            <a:off x="5589590" y="1447702"/>
            <a:ext cx="2473867" cy="2419240"/>
          </a:xfrm>
          <a:prstGeom prst="roundRect">
            <a:avLst>
              <a:gd name="adj" fmla="val 8594"/>
            </a:avLst>
          </a:prstGeom>
          <a:solidFill>
            <a:srgbClr val="FFFFFF">
              <a:shade val="85000"/>
            </a:srgbClr>
          </a:solidFill>
          <a:ln>
            <a:noFill/>
          </a:ln>
          <a:effectLst/>
        </p:spPr>
      </p:pic>
      <p:sp>
        <p:nvSpPr>
          <p:cNvPr id="9" name="TextBox 8">
            <a:extLst>
              <a:ext uri="{FF2B5EF4-FFF2-40B4-BE49-F238E27FC236}">
                <a16:creationId xmlns:a16="http://schemas.microsoft.com/office/drawing/2014/main" id="{17FAE7A9-D32D-B57B-8C01-AAF851764F00}"/>
              </a:ext>
            </a:extLst>
          </p:cNvPr>
          <p:cNvSpPr txBox="1"/>
          <p:nvPr/>
        </p:nvSpPr>
        <p:spPr>
          <a:xfrm>
            <a:off x="1924992" y="3895430"/>
            <a:ext cx="2971800" cy="1169551"/>
          </a:xfrm>
          <a:prstGeom prst="rect">
            <a:avLst/>
          </a:prstGeom>
          <a:noFill/>
        </p:spPr>
        <p:txBody>
          <a:bodyPr wrap="square" rtlCol="0">
            <a:spAutoFit/>
          </a:bodyPr>
          <a:lstStyle/>
          <a:p>
            <a:r>
              <a:rPr lang="en-US" sz="2000" b="1">
                <a:solidFill>
                  <a:schemeClr val="bg1"/>
                </a:solidFill>
              </a:rPr>
              <a:t>Samuel Frisby</a:t>
            </a:r>
          </a:p>
          <a:p>
            <a:r>
              <a:rPr lang="en-US" sz="1600">
                <a:solidFill>
                  <a:schemeClr val="bg1"/>
                </a:solidFill>
              </a:rPr>
              <a:t>VP, Certification &amp; </a:t>
            </a:r>
            <a:br>
              <a:rPr lang="en-US" sz="1600">
                <a:solidFill>
                  <a:schemeClr val="bg1"/>
                </a:solidFill>
              </a:rPr>
            </a:br>
            <a:r>
              <a:rPr lang="en-US" sz="1600">
                <a:solidFill>
                  <a:schemeClr val="bg1"/>
                </a:solidFill>
              </a:rPr>
              <a:t>Membership Qualifications</a:t>
            </a:r>
          </a:p>
          <a:p>
            <a:r>
              <a:rPr lang="en-US" sz="1600">
                <a:solidFill>
                  <a:schemeClr val="bg1"/>
                </a:solidFill>
              </a:rPr>
              <a:t>YMCA of the USA</a:t>
            </a:r>
          </a:p>
        </p:txBody>
      </p:sp>
      <p:sp>
        <p:nvSpPr>
          <p:cNvPr id="11" name="TextBox 10">
            <a:extLst>
              <a:ext uri="{FF2B5EF4-FFF2-40B4-BE49-F238E27FC236}">
                <a16:creationId xmlns:a16="http://schemas.microsoft.com/office/drawing/2014/main" id="{6ED7B08D-7A69-6A09-B2F8-18F2B95A018B}"/>
              </a:ext>
            </a:extLst>
          </p:cNvPr>
          <p:cNvSpPr txBox="1"/>
          <p:nvPr/>
        </p:nvSpPr>
        <p:spPr>
          <a:xfrm>
            <a:off x="5589590" y="3895430"/>
            <a:ext cx="2971800" cy="1138773"/>
          </a:xfrm>
          <a:prstGeom prst="rect">
            <a:avLst/>
          </a:prstGeom>
          <a:noFill/>
        </p:spPr>
        <p:txBody>
          <a:bodyPr wrap="square" rtlCol="0">
            <a:spAutoFit/>
          </a:bodyPr>
          <a:lstStyle/>
          <a:p>
            <a:r>
              <a:rPr lang="en-US" sz="2000" b="1">
                <a:solidFill>
                  <a:schemeClr val="bg1"/>
                </a:solidFill>
              </a:rPr>
              <a:t>Siân Sokalski</a:t>
            </a:r>
          </a:p>
          <a:p>
            <a:r>
              <a:rPr lang="en-US" sz="1600">
                <a:solidFill>
                  <a:schemeClr val="bg1"/>
                </a:solidFill>
              </a:rPr>
              <a:t>Sr. Director, Board Governance &amp; Engagement</a:t>
            </a:r>
          </a:p>
          <a:p>
            <a:r>
              <a:rPr lang="en-US" sz="1600">
                <a:solidFill>
                  <a:schemeClr val="bg1"/>
                </a:solidFill>
              </a:rPr>
              <a:t>YMCA of the USA</a:t>
            </a:r>
          </a:p>
        </p:txBody>
      </p:sp>
    </p:spTree>
    <p:extLst>
      <p:ext uri="{BB962C8B-B14F-4D97-AF65-F5344CB8AC3E}">
        <p14:creationId xmlns:p14="http://schemas.microsoft.com/office/powerpoint/2010/main" val="3825049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B4080-2E79-67FB-7298-8835A0D123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2302500-12BD-27E7-D486-2E50584E06CE}"/>
              </a:ext>
            </a:extLst>
          </p:cNvPr>
          <p:cNvPicPr>
            <a:picLocks noChangeAspect="1"/>
          </p:cNvPicPr>
          <p:nvPr/>
        </p:nvPicPr>
        <p:blipFill>
          <a:blip r:embed="rId3"/>
          <a:srcRect/>
          <a:stretch/>
        </p:blipFill>
        <p:spPr>
          <a:xfrm>
            <a:off x="4761" y="2678"/>
            <a:ext cx="9134474" cy="5138142"/>
          </a:xfrm>
          <a:prstGeom prst="rect">
            <a:avLst/>
          </a:prstGeom>
        </p:spPr>
      </p:pic>
      <p:sp>
        <p:nvSpPr>
          <p:cNvPr id="9" name="Title 8">
            <a:extLst>
              <a:ext uri="{FF2B5EF4-FFF2-40B4-BE49-F238E27FC236}">
                <a16:creationId xmlns:a16="http://schemas.microsoft.com/office/drawing/2014/main" id="{DC19035C-B2FB-F25A-26E6-33BBC956EB42}"/>
              </a:ext>
            </a:extLst>
          </p:cNvPr>
          <p:cNvSpPr>
            <a:spLocks noGrp="1"/>
          </p:cNvSpPr>
          <p:nvPr>
            <p:ph type="title"/>
          </p:nvPr>
        </p:nvSpPr>
        <p:spPr>
          <a:xfrm>
            <a:off x="383648" y="295687"/>
            <a:ext cx="8366760" cy="660277"/>
          </a:xfrm>
        </p:spPr>
        <p:txBody>
          <a:bodyPr/>
          <a:lstStyle/>
          <a:p>
            <a:r>
              <a:rPr lang="en-US" sz="3000">
                <a:solidFill>
                  <a:srgbClr val="0060AF"/>
                </a:solidFill>
              </a:rPr>
              <a:t>Our Time Today</a:t>
            </a:r>
          </a:p>
        </p:txBody>
      </p:sp>
      <p:sp>
        <p:nvSpPr>
          <p:cNvPr id="7" name="TextBox 6">
            <a:extLst>
              <a:ext uri="{FF2B5EF4-FFF2-40B4-BE49-F238E27FC236}">
                <a16:creationId xmlns:a16="http://schemas.microsoft.com/office/drawing/2014/main" id="{B4E72C61-ED66-9F17-68A2-4BC056965F90}"/>
              </a:ext>
            </a:extLst>
          </p:cNvPr>
          <p:cNvSpPr txBox="1"/>
          <p:nvPr/>
        </p:nvSpPr>
        <p:spPr>
          <a:xfrm>
            <a:off x="4831879" y="1073036"/>
            <a:ext cx="3576264" cy="738664"/>
          </a:xfrm>
          <a:prstGeom prst="rect">
            <a:avLst/>
          </a:prstGeom>
          <a:noFill/>
        </p:spPr>
        <p:txBody>
          <a:bodyPr wrap="square" rtlCol="0" anchor="b">
            <a:spAutoFit/>
          </a:bodyPr>
          <a:lstStyle/>
          <a:p>
            <a:r>
              <a:rPr lang="en-US" b="1" dirty="0">
                <a:solidFill>
                  <a:srgbClr val="0060AF"/>
                </a:solidFill>
                <a:latin typeface="Verdana" panose="020B0604030504040204" pitchFamily="34" charset="0"/>
                <a:ea typeface="Verdana" panose="020B0604030504040204" pitchFamily="34" charset="0"/>
                <a:cs typeface="Verdana" panose="020B0604030504040204" pitchFamily="34" charset="0"/>
              </a:rPr>
              <a:t>ELEVATE CONNECTION​</a:t>
            </a:r>
          </a:p>
          <a:p>
            <a:r>
              <a:rPr lang="en-US" sz="1200" dirty="0">
                <a:latin typeface="Verdana" panose="020B0604030504040204" pitchFamily="34" charset="0"/>
                <a:ea typeface="Verdana" panose="020B0604030504040204" pitchFamily="34" charset="0"/>
                <a:cs typeface="Verdana" panose="020B0604030504040204" pitchFamily="34" charset="0"/>
              </a:rPr>
              <a:t>Use shared language and stories to strengthen purpose and connection.</a:t>
            </a:r>
            <a:r>
              <a:rPr lang="en-US" sz="1200" dirty="0">
                <a:solidFill>
                  <a:srgbClr val="0060AF"/>
                </a:solidFill>
                <a:latin typeface="Verdana" panose="020B0604030504040204" pitchFamily="34" charset="0"/>
                <a:ea typeface="Verdana" panose="020B0604030504040204" pitchFamily="34" charset="0"/>
                <a:cs typeface="Verdana" panose="020B0604030504040204" pitchFamily="34" charset="0"/>
              </a:rPr>
              <a:t>​</a:t>
            </a:r>
            <a:endParaRPr lang="en-US" sz="1200" b="1"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grpSp>
        <p:nvGrpSpPr>
          <p:cNvPr id="15" name="Group 14">
            <a:extLst>
              <a:ext uri="{FF2B5EF4-FFF2-40B4-BE49-F238E27FC236}">
                <a16:creationId xmlns:a16="http://schemas.microsoft.com/office/drawing/2014/main" id="{8BD14BD1-5DC9-799C-83C5-65AC99DC5A30}"/>
              </a:ext>
            </a:extLst>
          </p:cNvPr>
          <p:cNvGrpSpPr/>
          <p:nvPr/>
        </p:nvGrpSpPr>
        <p:grpSpPr>
          <a:xfrm>
            <a:off x="636428" y="1073036"/>
            <a:ext cx="3127311" cy="3200634"/>
            <a:chOff x="763177" y="1075074"/>
            <a:chExt cx="3127311" cy="3200634"/>
          </a:xfrm>
        </p:grpSpPr>
        <p:pic>
          <p:nvPicPr>
            <p:cNvPr id="5" name="Graphic 4">
              <a:extLst>
                <a:ext uri="{FF2B5EF4-FFF2-40B4-BE49-F238E27FC236}">
                  <a16:creationId xmlns:a16="http://schemas.microsoft.com/office/drawing/2014/main" id="{0D748E21-58C7-AA91-DAE5-0ECDE834A14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61904" y="1075074"/>
              <a:ext cx="2950177" cy="2993350"/>
            </a:xfrm>
            <a:prstGeom prst="rect">
              <a:avLst/>
            </a:prstGeom>
          </p:spPr>
        </p:pic>
        <p:sp>
          <p:nvSpPr>
            <p:cNvPr id="10" name="Isosceles Triangle 9">
              <a:extLst>
                <a:ext uri="{FF2B5EF4-FFF2-40B4-BE49-F238E27FC236}">
                  <a16:creationId xmlns:a16="http://schemas.microsoft.com/office/drawing/2014/main" id="{90290842-C3BF-426A-2CCC-7E54FBDBA6DE}"/>
                </a:ext>
              </a:extLst>
            </p:cNvPr>
            <p:cNvSpPr/>
            <p:nvPr/>
          </p:nvSpPr>
          <p:spPr bwMode="auto">
            <a:xfrm rot="14481848">
              <a:off x="2117761" y="1304743"/>
              <a:ext cx="1841495" cy="1703959"/>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2" name="Isosceles Triangle 11">
              <a:extLst>
                <a:ext uri="{FF2B5EF4-FFF2-40B4-BE49-F238E27FC236}">
                  <a16:creationId xmlns:a16="http://schemas.microsoft.com/office/drawing/2014/main" id="{B940CA4F-FC7F-58E1-3B9A-7FAF1280AF15}"/>
                </a:ext>
              </a:extLst>
            </p:cNvPr>
            <p:cNvSpPr/>
            <p:nvPr/>
          </p:nvSpPr>
          <p:spPr bwMode="auto">
            <a:xfrm>
              <a:off x="1407191" y="2571749"/>
              <a:ext cx="1841495" cy="1703959"/>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4" name="Isosceles Triangle 13">
              <a:extLst>
                <a:ext uri="{FF2B5EF4-FFF2-40B4-BE49-F238E27FC236}">
                  <a16:creationId xmlns:a16="http://schemas.microsoft.com/office/drawing/2014/main" id="{B78CBC39-C551-2326-B07E-66967E04845D}"/>
                </a:ext>
              </a:extLst>
            </p:cNvPr>
            <p:cNvSpPr/>
            <p:nvPr/>
          </p:nvSpPr>
          <p:spPr bwMode="auto">
            <a:xfrm rot="7098894">
              <a:off x="694409" y="1287338"/>
              <a:ext cx="1841495" cy="1703959"/>
            </a:xfrm>
            <a:prstGeom prst="triangl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grpSp>
      <p:sp>
        <p:nvSpPr>
          <p:cNvPr id="19" name="TextBox 18">
            <a:extLst>
              <a:ext uri="{FF2B5EF4-FFF2-40B4-BE49-F238E27FC236}">
                <a16:creationId xmlns:a16="http://schemas.microsoft.com/office/drawing/2014/main" id="{08BD8956-693B-39A0-C556-05B0BE21DECD}"/>
              </a:ext>
            </a:extLst>
          </p:cNvPr>
          <p:cNvSpPr txBox="1"/>
          <p:nvPr/>
        </p:nvSpPr>
        <p:spPr>
          <a:xfrm>
            <a:off x="4831879" y="2042685"/>
            <a:ext cx="3576264" cy="738664"/>
          </a:xfrm>
          <a:prstGeom prst="rect">
            <a:avLst/>
          </a:prstGeom>
          <a:noFill/>
        </p:spPr>
        <p:txBody>
          <a:bodyPr wrap="square" rtlCol="0" anchor="b">
            <a:spAutoFit/>
          </a:bodyPr>
          <a:lstStyle/>
          <a:p>
            <a:r>
              <a:rPr lang="en-US" b="1" dirty="0">
                <a:solidFill>
                  <a:srgbClr val="FCAF17"/>
                </a:solidFill>
                <a:latin typeface="Verdana" panose="020B0604030504040204" pitchFamily="34" charset="0"/>
                <a:ea typeface="Verdana" panose="020B0604030504040204" pitchFamily="34" charset="0"/>
                <a:cs typeface="Verdana" panose="020B0604030504040204" pitchFamily="34" charset="0"/>
              </a:rPr>
              <a:t>EMBED CONNECTION</a:t>
            </a:r>
          </a:p>
          <a:p>
            <a:r>
              <a:rPr lang="en-US" sz="1200" dirty="0">
                <a:latin typeface="Verdana" panose="020B0604030504040204" pitchFamily="34" charset="0"/>
                <a:ea typeface="Verdana" panose="020B0604030504040204" pitchFamily="34" charset="0"/>
                <a:cs typeface="Verdana" panose="020B0604030504040204" pitchFamily="34" charset="0"/>
              </a:rPr>
              <a:t>Design and deliver experiences that</a:t>
            </a:r>
          </a:p>
          <a:p>
            <a:r>
              <a:rPr lang="en-US" sz="1200" dirty="0">
                <a:latin typeface="Verdana" panose="020B0604030504040204" pitchFamily="34" charset="0"/>
                <a:ea typeface="Verdana" panose="020B0604030504040204" pitchFamily="34" charset="0"/>
                <a:cs typeface="Verdana" panose="020B0604030504040204" pitchFamily="34" charset="0"/>
              </a:rPr>
              <a:t>create connection.</a:t>
            </a:r>
            <a:endParaRPr lang="en-US" sz="1200" b="1" dirty="0">
              <a:latin typeface="Verdana" panose="020B0604030504040204" pitchFamily="34" charset="0"/>
              <a:ea typeface="Verdana" panose="020B0604030504040204" pitchFamily="34" charset="0"/>
              <a:cs typeface="Verdana" panose="020B0604030504040204" pitchFamily="34" charset="0"/>
            </a:endParaRPr>
          </a:p>
        </p:txBody>
      </p:sp>
      <p:sp>
        <p:nvSpPr>
          <p:cNvPr id="21" name="TextBox 20">
            <a:extLst>
              <a:ext uri="{FF2B5EF4-FFF2-40B4-BE49-F238E27FC236}">
                <a16:creationId xmlns:a16="http://schemas.microsoft.com/office/drawing/2014/main" id="{E85DE1EC-76C3-7949-B89F-E7B3B1C66402}"/>
              </a:ext>
            </a:extLst>
          </p:cNvPr>
          <p:cNvSpPr txBox="1"/>
          <p:nvPr/>
        </p:nvSpPr>
        <p:spPr>
          <a:xfrm>
            <a:off x="4831879" y="3016856"/>
            <a:ext cx="3576264" cy="923330"/>
          </a:xfrm>
          <a:prstGeom prst="rect">
            <a:avLst/>
          </a:prstGeom>
          <a:noFill/>
        </p:spPr>
        <p:txBody>
          <a:bodyPr wrap="square" rtlCol="0" anchor="b">
            <a:spAutoFit/>
          </a:bodyPr>
          <a:lstStyle/>
          <a:p>
            <a:r>
              <a:rPr lang="en-US" b="1" dirty="0">
                <a:solidFill>
                  <a:schemeClr val="accent2"/>
                </a:solidFill>
                <a:latin typeface="Verdana" panose="020B0604030504040204" pitchFamily="34" charset="0"/>
                <a:ea typeface="Verdana" panose="020B0604030504040204" pitchFamily="34" charset="0"/>
                <a:cs typeface="Verdana" panose="020B0604030504040204" pitchFamily="34" charset="0"/>
              </a:rPr>
              <a:t>INVITE CONTRIBUTION</a:t>
            </a:r>
          </a:p>
          <a:p>
            <a:r>
              <a:rPr lang="en-US" sz="1200" dirty="0">
                <a:latin typeface="Verdana" panose="020B0604030504040204" pitchFamily="34" charset="0"/>
                <a:ea typeface="Verdana" panose="020B0604030504040204" pitchFamily="34" charset="0"/>
                <a:cs typeface="Verdana" panose="020B0604030504040204" pitchFamily="34" charset="0"/>
              </a:rPr>
              <a:t>Highlight opportunities for leaders to share their time, talents, and voices to create change.</a:t>
            </a:r>
            <a:endParaRPr lang="en-US" sz="12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958694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D0605-E845-E985-71C0-B7923D6887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D33C48-2CD5-7F03-C6F4-EA98AD702828}"/>
              </a:ext>
            </a:extLst>
          </p:cNvPr>
          <p:cNvPicPr>
            <a:picLocks noChangeAspect="1"/>
          </p:cNvPicPr>
          <p:nvPr/>
        </p:nvPicPr>
        <p:blipFill>
          <a:blip r:embed="rId3"/>
          <a:srcRect/>
          <a:stretch/>
        </p:blipFill>
        <p:spPr>
          <a:xfrm>
            <a:off x="4761" y="2678"/>
            <a:ext cx="9134474" cy="5138142"/>
          </a:xfrm>
          <a:prstGeom prst="rect">
            <a:avLst/>
          </a:prstGeom>
        </p:spPr>
      </p:pic>
      <p:sp>
        <p:nvSpPr>
          <p:cNvPr id="9" name="Title 8">
            <a:extLst>
              <a:ext uri="{FF2B5EF4-FFF2-40B4-BE49-F238E27FC236}">
                <a16:creationId xmlns:a16="http://schemas.microsoft.com/office/drawing/2014/main" id="{19EB72CD-BA1A-5BDC-2759-ED90BBD53253}"/>
              </a:ext>
            </a:extLst>
          </p:cNvPr>
          <p:cNvSpPr>
            <a:spLocks noGrp="1"/>
          </p:cNvSpPr>
          <p:nvPr>
            <p:ph type="title"/>
          </p:nvPr>
        </p:nvSpPr>
        <p:spPr>
          <a:xfrm>
            <a:off x="383648" y="295687"/>
            <a:ext cx="8366760" cy="660277"/>
          </a:xfrm>
        </p:spPr>
        <p:txBody>
          <a:bodyPr/>
          <a:lstStyle/>
          <a:p>
            <a:r>
              <a:rPr lang="en-US" sz="3000">
                <a:solidFill>
                  <a:srgbClr val="0060AF"/>
                </a:solidFill>
              </a:rPr>
              <a:t>Grounding in our constitution</a:t>
            </a:r>
          </a:p>
        </p:txBody>
      </p:sp>
      <p:pic>
        <p:nvPicPr>
          <p:cNvPr id="5" name="Picture 4">
            <a:extLst>
              <a:ext uri="{FF2B5EF4-FFF2-40B4-BE49-F238E27FC236}">
                <a16:creationId xmlns:a16="http://schemas.microsoft.com/office/drawing/2014/main" id="{B9C8F7F6-BBA2-6F7E-EE88-A7964664AB8D}"/>
              </a:ext>
            </a:extLst>
          </p:cNvPr>
          <p:cNvPicPr>
            <a:picLocks noChangeAspect="1"/>
          </p:cNvPicPr>
          <p:nvPr/>
        </p:nvPicPr>
        <p:blipFill>
          <a:blip r:embed="rId4"/>
          <a:srcRect t="13048" r="362"/>
          <a:stretch>
            <a:fillRect/>
          </a:stretch>
        </p:blipFill>
        <p:spPr>
          <a:xfrm>
            <a:off x="1368267" y="1248973"/>
            <a:ext cx="6397521" cy="2683780"/>
          </a:xfrm>
          <a:prstGeom prst="rect">
            <a:avLst/>
          </a:prstGeom>
          <a:ln w="28575">
            <a:solidFill>
              <a:srgbClr val="0089D0"/>
            </a:solidFill>
          </a:ln>
        </p:spPr>
      </p:pic>
    </p:spTree>
    <p:extLst>
      <p:ext uri="{BB962C8B-B14F-4D97-AF65-F5344CB8AC3E}">
        <p14:creationId xmlns:p14="http://schemas.microsoft.com/office/powerpoint/2010/main" val="1646713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E036D-C176-4DA8-12CE-09E9181C4C1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730CA4A-A835-B1E6-6000-A809F36C8FF7}"/>
              </a:ext>
            </a:extLst>
          </p:cNvPr>
          <p:cNvPicPr>
            <a:picLocks noChangeAspect="1"/>
          </p:cNvPicPr>
          <p:nvPr/>
        </p:nvPicPr>
        <p:blipFill>
          <a:blip r:embed="rId3"/>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FC5C78C4-4EED-CE89-D588-4575E11615C0}"/>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0" cap="all" spc="0" normalizeH="0" baseline="0" noProof="0">
                <a:ln>
                  <a:noFill/>
                </a:ln>
                <a:solidFill>
                  <a:srgbClr val="FFFFFF"/>
                </a:solidFill>
                <a:effectLst/>
                <a:uLnTx/>
                <a:uFillTx/>
                <a:latin typeface="Verdana"/>
                <a:ea typeface="+mj-ea"/>
                <a:cs typeface="+mj-cs"/>
              </a:rPr>
              <a:t>Federated</a:t>
            </a:r>
          </a:p>
        </p:txBody>
      </p:sp>
      <p:sp>
        <p:nvSpPr>
          <p:cNvPr id="5" name="Subtitle 4">
            <a:extLst>
              <a:ext uri="{FF2B5EF4-FFF2-40B4-BE49-F238E27FC236}">
                <a16:creationId xmlns:a16="http://schemas.microsoft.com/office/drawing/2014/main" id="{B5047C0D-ABB0-762A-E877-236328DF42C0}"/>
              </a:ext>
            </a:extLst>
          </p:cNvPr>
          <p:cNvSpPr txBox="1">
            <a:spLocks/>
          </p:cNvSpPr>
          <p:nvPr/>
        </p:nvSpPr>
        <p:spPr bwMode="black">
          <a:xfrm>
            <a:off x="1484768" y="2553244"/>
            <a:ext cx="7216476" cy="20935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0" indent="0">
              <a:buNone/>
            </a:pPr>
            <a:r>
              <a:rPr lang="en-US" sz="3200" b="0" kern="0" cap="none"/>
              <a:t>Joined together into a single system or organization while letting each part keep some independence</a:t>
            </a:r>
            <a:endParaRPr lang="en-US" sz="3200" b="0" kern="0"/>
          </a:p>
        </p:txBody>
      </p:sp>
    </p:spTree>
    <p:extLst>
      <p:ext uri="{BB962C8B-B14F-4D97-AF65-F5344CB8AC3E}">
        <p14:creationId xmlns:p14="http://schemas.microsoft.com/office/powerpoint/2010/main" val="278158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FA142-A93C-40A8-CB88-C04207C11D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31D5C4-BD8B-246B-C36B-F1E21923519E}"/>
              </a:ext>
            </a:extLst>
          </p:cNvPr>
          <p:cNvPicPr>
            <a:picLocks noChangeAspect="1"/>
          </p:cNvPicPr>
          <p:nvPr/>
        </p:nvPicPr>
        <p:blipFill>
          <a:blip r:embed="rId3"/>
          <a:srcRect/>
          <a:stretch/>
        </p:blipFill>
        <p:spPr>
          <a:xfrm>
            <a:off x="6350" y="0"/>
            <a:ext cx="9134474" cy="5138142"/>
          </a:xfrm>
          <a:prstGeom prst="rect">
            <a:avLst/>
          </a:prstGeom>
        </p:spPr>
      </p:pic>
      <p:sp>
        <p:nvSpPr>
          <p:cNvPr id="9" name="Title 8">
            <a:extLst>
              <a:ext uri="{FF2B5EF4-FFF2-40B4-BE49-F238E27FC236}">
                <a16:creationId xmlns:a16="http://schemas.microsoft.com/office/drawing/2014/main" id="{A6A14824-0196-031D-6411-7FA4FA0117F2}"/>
              </a:ext>
            </a:extLst>
          </p:cNvPr>
          <p:cNvSpPr>
            <a:spLocks noGrp="1"/>
          </p:cNvSpPr>
          <p:nvPr>
            <p:ph type="title"/>
          </p:nvPr>
        </p:nvSpPr>
        <p:spPr>
          <a:xfrm>
            <a:off x="383648" y="295687"/>
            <a:ext cx="8366760" cy="660277"/>
          </a:xfrm>
        </p:spPr>
        <p:txBody>
          <a:bodyPr/>
          <a:lstStyle/>
          <a:p>
            <a:r>
              <a:rPr lang="en-US" sz="2400">
                <a:solidFill>
                  <a:srgbClr val="0060AF"/>
                </a:solidFill>
              </a:rPr>
              <a:t>One Federated Idea ● Two expressions</a:t>
            </a:r>
          </a:p>
        </p:txBody>
      </p:sp>
      <p:pic>
        <p:nvPicPr>
          <p:cNvPr id="5" name="Picture 4">
            <a:extLst>
              <a:ext uri="{FF2B5EF4-FFF2-40B4-BE49-F238E27FC236}">
                <a16:creationId xmlns:a16="http://schemas.microsoft.com/office/drawing/2014/main" id="{A0F2E47A-766B-DC01-D0E3-BF2E4760B27C}"/>
              </a:ext>
            </a:extLst>
          </p:cNvPr>
          <p:cNvPicPr>
            <a:picLocks noChangeAspect="1"/>
          </p:cNvPicPr>
          <p:nvPr/>
        </p:nvPicPr>
        <p:blipFill>
          <a:blip r:embed="rId4"/>
          <a:srcRect l="5457"/>
          <a:stretch>
            <a:fillRect/>
          </a:stretch>
        </p:blipFill>
        <p:spPr>
          <a:xfrm>
            <a:off x="1427844" y="993634"/>
            <a:ext cx="1063874" cy="749435"/>
          </a:xfrm>
          <a:prstGeom prst="rect">
            <a:avLst/>
          </a:prstGeom>
        </p:spPr>
      </p:pic>
      <p:pic>
        <p:nvPicPr>
          <p:cNvPr id="6" name="Picture 5" descr="Flags - Accessories">
            <a:extLst>
              <a:ext uri="{FF2B5EF4-FFF2-40B4-BE49-F238E27FC236}">
                <a16:creationId xmlns:a16="http://schemas.microsoft.com/office/drawing/2014/main" id="{62E27580-501C-8338-2E5A-801E1F825556}"/>
              </a:ext>
            </a:extLst>
          </p:cNvPr>
          <p:cNvPicPr>
            <a:picLocks noChangeAspect="1"/>
          </p:cNvPicPr>
          <p:nvPr/>
        </p:nvPicPr>
        <p:blipFill>
          <a:blip r:embed="rId5"/>
          <a:srcRect t="16371" r="-299" b="15553"/>
          <a:stretch>
            <a:fillRect/>
          </a:stretch>
        </p:blipFill>
        <p:spPr>
          <a:xfrm>
            <a:off x="6574157" y="955964"/>
            <a:ext cx="1141999" cy="775115"/>
          </a:xfrm>
          <a:prstGeom prst="rect">
            <a:avLst/>
          </a:prstGeom>
        </p:spPr>
      </p:pic>
      <p:sp>
        <p:nvSpPr>
          <p:cNvPr id="7" name="TextBox 6">
            <a:extLst>
              <a:ext uri="{FF2B5EF4-FFF2-40B4-BE49-F238E27FC236}">
                <a16:creationId xmlns:a16="http://schemas.microsoft.com/office/drawing/2014/main" id="{DB16EB2E-F321-E88A-4840-FF27434CB5E1}"/>
              </a:ext>
            </a:extLst>
          </p:cNvPr>
          <p:cNvSpPr txBox="1"/>
          <p:nvPr/>
        </p:nvSpPr>
        <p:spPr>
          <a:xfrm>
            <a:off x="346198" y="1814455"/>
            <a:ext cx="3227165" cy="338554"/>
          </a:xfrm>
          <a:prstGeom prst="rect">
            <a:avLst/>
          </a:prstGeom>
          <a:noFill/>
        </p:spPr>
        <p:txBody>
          <a:bodyPr wrap="none" rtlCol="0">
            <a:spAutoFit/>
          </a:bodyPr>
          <a:lstStyle/>
          <a:p>
            <a:r>
              <a:rPr lang="en-US" sz="1600" b="1">
                <a:solidFill>
                  <a:srgbClr val="0060AF"/>
                </a:solidFill>
              </a:rPr>
              <a:t>United States Government</a:t>
            </a:r>
          </a:p>
        </p:txBody>
      </p:sp>
      <p:sp>
        <p:nvSpPr>
          <p:cNvPr id="10" name="TextBox 9">
            <a:extLst>
              <a:ext uri="{FF2B5EF4-FFF2-40B4-BE49-F238E27FC236}">
                <a16:creationId xmlns:a16="http://schemas.microsoft.com/office/drawing/2014/main" id="{28E51060-4F5E-6A5E-66D0-23BDA6146FBA}"/>
              </a:ext>
            </a:extLst>
          </p:cNvPr>
          <p:cNvSpPr txBox="1"/>
          <p:nvPr/>
        </p:nvSpPr>
        <p:spPr>
          <a:xfrm>
            <a:off x="6076198" y="1826247"/>
            <a:ext cx="2103461" cy="338554"/>
          </a:xfrm>
          <a:prstGeom prst="rect">
            <a:avLst/>
          </a:prstGeom>
          <a:noFill/>
        </p:spPr>
        <p:txBody>
          <a:bodyPr wrap="none" rtlCol="0">
            <a:spAutoFit/>
          </a:bodyPr>
          <a:lstStyle/>
          <a:p>
            <a:r>
              <a:rPr lang="en-US" sz="1600" b="1">
                <a:solidFill>
                  <a:schemeClr val="accent5"/>
                </a:solidFill>
              </a:rPr>
              <a:t>YMCA Movement</a:t>
            </a:r>
          </a:p>
        </p:txBody>
      </p:sp>
      <p:sp>
        <p:nvSpPr>
          <p:cNvPr id="14" name="Text 3">
            <a:extLst>
              <a:ext uri="{FF2B5EF4-FFF2-40B4-BE49-F238E27FC236}">
                <a16:creationId xmlns:a16="http://schemas.microsoft.com/office/drawing/2014/main" id="{72DFCBE1-BB8A-C0C8-8D32-4357DA8D375F}"/>
              </a:ext>
            </a:extLst>
          </p:cNvPr>
          <p:cNvSpPr/>
          <p:nvPr/>
        </p:nvSpPr>
        <p:spPr>
          <a:xfrm>
            <a:off x="3021913" y="796627"/>
            <a:ext cx="2947774" cy="104508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400">
                <a:solidFill>
                  <a:srgbClr val="0089D0"/>
                </a:solidFill>
              </a:rPr>
              <a:t>A national structure creates unity while constituent bodies retain meaningful independence and local authority.</a:t>
            </a:r>
          </a:p>
        </p:txBody>
      </p:sp>
      <p:sp>
        <p:nvSpPr>
          <p:cNvPr id="15" name="Rectangle: Rounded Corners 14">
            <a:extLst>
              <a:ext uri="{FF2B5EF4-FFF2-40B4-BE49-F238E27FC236}">
                <a16:creationId xmlns:a16="http://schemas.microsoft.com/office/drawing/2014/main" id="{07243062-3797-16F5-27D6-62A04BF87E63}"/>
              </a:ext>
            </a:extLst>
          </p:cNvPr>
          <p:cNvSpPr/>
          <p:nvPr/>
        </p:nvSpPr>
        <p:spPr bwMode="auto">
          <a:xfrm>
            <a:off x="258896" y="2153009"/>
            <a:ext cx="3323319" cy="642851"/>
          </a:xfrm>
          <a:prstGeom prst="round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rgbClr val="0060AF"/>
                </a:solidFill>
                <a:effectLst/>
                <a:latin typeface="Verdana" pitchFamily="64" charset="0"/>
                <a:ea typeface="ＭＳ Ｐゴシック" pitchFamily="64" charset="-128"/>
                <a:cs typeface="ＭＳ Ｐゴシック" pitchFamily="64" charset="-128"/>
              </a:rPr>
              <a:t>Executive Branch</a:t>
            </a:r>
          </a:p>
          <a:p>
            <a:pPr marL="0" marR="0" indent="0" algn="ctr" defTabSz="914400" rtl="0" eaLnBrk="0" fontAlgn="base" latinLnBrk="0" hangingPunct="0">
              <a:lnSpc>
                <a:spcPct val="100000"/>
              </a:lnSpc>
              <a:spcBef>
                <a:spcPct val="0"/>
              </a:spcBef>
              <a:spcAft>
                <a:spcPct val="0"/>
              </a:spcAft>
              <a:buClrTx/>
              <a:buSzTx/>
              <a:buFontTx/>
              <a:buNone/>
              <a:tabLst/>
            </a:pPr>
            <a:r>
              <a:rPr lang="en-US" sz="1100">
                <a:solidFill>
                  <a:schemeClr val="tx1"/>
                </a:solidFill>
                <a:latin typeface="Verdana" pitchFamily="64" charset="0"/>
                <a:ea typeface="ＭＳ Ｐゴシック" pitchFamily="64" charset="-128"/>
                <a:cs typeface="ＭＳ Ｐゴシック" pitchFamily="64" charset="-128"/>
              </a:rPr>
              <a:t>Carries out national responsibilities</a:t>
            </a:r>
            <a:endParaRPr kumimoji="0" lang="en-US" sz="11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7" name="Rectangle: Rounded Corners 16">
            <a:extLst>
              <a:ext uri="{FF2B5EF4-FFF2-40B4-BE49-F238E27FC236}">
                <a16:creationId xmlns:a16="http://schemas.microsoft.com/office/drawing/2014/main" id="{789A0976-4F66-9758-4260-A31B10524057}"/>
              </a:ext>
            </a:extLst>
          </p:cNvPr>
          <p:cNvSpPr/>
          <p:nvPr/>
        </p:nvSpPr>
        <p:spPr bwMode="auto">
          <a:xfrm>
            <a:off x="250044" y="2888567"/>
            <a:ext cx="3323319" cy="642851"/>
          </a:xfrm>
          <a:prstGeom prst="round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rgbClr val="0060AF"/>
                </a:solidFill>
                <a:effectLst/>
                <a:latin typeface="Verdana" pitchFamily="64" charset="0"/>
                <a:ea typeface="ＭＳ Ｐゴシック" pitchFamily="64" charset="-128"/>
                <a:cs typeface="ＭＳ Ｐゴシック" pitchFamily="64" charset="-128"/>
              </a:rPr>
              <a:t>Legislative Branch</a:t>
            </a:r>
          </a:p>
          <a:p>
            <a:pPr marL="0" marR="0" indent="0" algn="ctr" defTabSz="914400" rtl="0" eaLnBrk="0" fontAlgn="base" latinLnBrk="0" hangingPunct="0">
              <a:lnSpc>
                <a:spcPct val="100000"/>
              </a:lnSpc>
              <a:spcBef>
                <a:spcPct val="0"/>
              </a:spcBef>
              <a:spcAft>
                <a:spcPct val="0"/>
              </a:spcAft>
              <a:buClrTx/>
              <a:buSzTx/>
              <a:buFontTx/>
              <a:buNone/>
              <a:tabLst/>
            </a:pPr>
            <a:r>
              <a:rPr lang="en-US" sz="1100">
                <a:solidFill>
                  <a:schemeClr val="tx1"/>
                </a:solidFill>
                <a:latin typeface="Verdana" pitchFamily="64" charset="0"/>
                <a:ea typeface="ＭＳ Ｐゴシック" pitchFamily="64" charset="-128"/>
                <a:cs typeface="ＭＳ Ｐゴシック" pitchFamily="64" charset="-128"/>
              </a:rPr>
              <a:t>Sets laws and provides oversight</a:t>
            </a:r>
            <a:endParaRPr kumimoji="0" lang="en-US" sz="11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9" name="Rectangle: Rounded Corners 18">
            <a:extLst>
              <a:ext uri="{FF2B5EF4-FFF2-40B4-BE49-F238E27FC236}">
                <a16:creationId xmlns:a16="http://schemas.microsoft.com/office/drawing/2014/main" id="{C939606A-5BC3-BCAE-F4D7-ED4F9757A63D}"/>
              </a:ext>
            </a:extLst>
          </p:cNvPr>
          <p:cNvSpPr/>
          <p:nvPr/>
        </p:nvSpPr>
        <p:spPr bwMode="auto">
          <a:xfrm>
            <a:off x="258896" y="3620635"/>
            <a:ext cx="3323319" cy="642851"/>
          </a:xfrm>
          <a:prstGeom prst="roundRect">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60AF"/>
                </a:solidFill>
                <a:effectLst/>
                <a:uLnTx/>
                <a:uFillTx/>
                <a:latin typeface="Verdana" pitchFamily="64" charset="0"/>
                <a:ea typeface="ＭＳ Ｐゴシック" pitchFamily="64" charset="-128"/>
                <a:cs typeface="ＭＳ Ｐゴシック" pitchFamily="64" charset="-128"/>
              </a:rPr>
              <a:t>States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rPr>
              <a:t>Retain authority in their jurisdictions</a:t>
            </a: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36" name="Rectangle: Rounded Corners 35">
            <a:extLst>
              <a:ext uri="{FF2B5EF4-FFF2-40B4-BE49-F238E27FC236}">
                <a16:creationId xmlns:a16="http://schemas.microsoft.com/office/drawing/2014/main" id="{87FF1C3F-10CF-DF28-D7D4-1322E1556CDD}"/>
              </a:ext>
            </a:extLst>
          </p:cNvPr>
          <p:cNvSpPr/>
          <p:nvPr/>
        </p:nvSpPr>
        <p:spPr bwMode="auto">
          <a:xfrm>
            <a:off x="5427089" y="2126445"/>
            <a:ext cx="3323319" cy="642851"/>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accent5"/>
                </a:solidFill>
                <a:effectLst/>
                <a:latin typeface="Verdana" pitchFamily="64" charset="0"/>
                <a:ea typeface="ＭＳ Ｐゴシック" pitchFamily="64" charset="-128"/>
                <a:cs typeface="ＭＳ Ｐゴシック" pitchFamily="64" charset="-128"/>
              </a:rPr>
              <a:t>YMCA of the USA</a:t>
            </a:r>
          </a:p>
          <a:p>
            <a:pPr marL="0" marR="0" indent="0" algn="ctr" defTabSz="914400" rtl="0" eaLnBrk="0" fontAlgn="base" latinLnBrk="0" hangingPunct="0">
              <a:lnSpc>
                <a:spcPct val="100000"/>
              </a:lnSpc>
              <a:spcBef>
                <a:spcPct val="0"/>
              </a:spcBef>
              <a:spcAft>
                <a:spcPct val="0"/>
              </a:spcAft>
              <a:buClrTx/>
              <a:buSzTx/>
              <a:buFontTx/>
              <a:buNone/>
              <a:tabLst/>
            </a:pPr>
            <a:r>
              <a:rPr lang="en-US" sz="1100">
                <a:solidFill>
                  <a:schemeClr val="tx1"/>
                </a:solidFill>
                <a:latin typeface="Verdana" pitchFamily="64" charset="0"/>
                <a:ea typeface="ＭＳ Ｐゴシック" pitchFamily="64" charset="-128"/>
                <a:cs typeface="ＭＳ Ｐゴシック" pitchFamily="64" charset="-128"/>
              </a:rPr>
              <a:t>Leads, supports, and serves the Movement</a:t>
            </a:r>
            <a:endParaRPr kumimoji="0" lang="en-US" sz="11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38" name="Rectangle: Rounded Corners 37">
            <a:extLst>
              <a:ext uri="{FF2B5EF4-FFF2-40B4-BE49-F238E27FC236}">
                <a16:creationId xmlns:a16="http://schemas.microsoft.com/office/drawing/2014/main" id="{E51F4037-9860-BCBD-179C-1B026C99BA67}"/>
              </a:ext>
            </a:extLst>
          </p:cNvPr>
          <p:cNvSpPr/>
          <p:nvPr/>
        </p:nvSpPr>
        <p:spPr bwMode="auto">
          <a:xfrm>
            <a:off x="5418237" y="2862003"/>
            <a:ext cx="3323319" cy="642851"/>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a:ln>
                  <a:noFill/>
                </a:ln>
                <a:solidFill>
                  <a:schemeClr val="accent5"/>
                </a:solidFill>
                <a:effectLst/>
                <a:latin typeface="Verdana" pitchFamily="64" charset="0"/>
                <a:ea typeface="ＭＳ Ｐゴシック" pitchFamily="64" charset="-128"/>
                <a:cs typeface="ＭＳ Ｐゴシック" pitchFamily="64" charset="-128"/>
              </a:rPr>
              <a:t>National Board</a:t>
            </a:r>
          </a:p>
          <a:p>
            <a:pPr marL="0" marR="0" indent="0" algn="ctr" defTabSz="914400" rtl="0" eaLnBrk="0" fontAlgn="base" latinLnBrk="0" hangingPunct="0">
              <a:lnSpc>
                <a:spcPct val="100000"/>
              </a:lnSpc>
              <a:spcBef>
                <a:spcPct val="0"/>
              </a:spcBef>
              <a:spcAft>
                <a:spcPct val="0"/>
              </a:spcAft>
              <a:buClrTx/>
              <a:buSzTx/>
              <a:buFontTx/>
              <a:buNone/>
              <a:tabLst/>
            </a:pPr>
            <a:r>
              <a:rPr lang="en-US" sz="1100">
                <a:solidFill>
                  <a:schemeClr val="tx1"/>
                </a:solidFill>
                <a:latin typeface="Verdana" pitchFamily="64" charset="0"/>
                <a:ea typeface="ＭＳ Ｐゴシック" pitchFamily="64" charset="-128"/>
                <a:cs typeface="ＭＳ Ｐゴシック" pitchFamily="64" charset="-128"/>
              </a:rPr>
              <a:t>Exercises governance authority and fiduciary responsibility</a:t>
            </a:r>
            <a:endParaRPr kumimoji="0" lang="en-US" sz="11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40" name="Rectangle: Rounded Corners 39">
            <a:extLst>
              <a:ext uri="{FF2B5EF4-FFF2-40B4-BE49-F238E27FC236}">
                <a16:creationId xmlns:a16="http://schemas.microsoft.com/office/drawing/2014/main" id="{F526A5C7-92A7-B796-7401-F0D92EC8DD51}"/>
              </a:ext>
            </a:extLst>
          </p:cNvPr>
          <p:cNvSpPr/>
          <p:nvPr/>
        </p:nvSpPr>
        <p:spPr bwMode="auto">
          <a:xfrm>
            <a:off x="5427089" y="3594071"/>
            <a:ext cx="3323319" cy="642851"/>
          </a:xfrm>
          <a:prstGeom prst="roundRect">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5"/>
                </a:solidFill>
                <a:effectLst/>
                <a:uLnTx/>
                <a:uFillTx/>
                <a:latin typeface="Verdana" pitchFamily="64" charset="0"/>
                <a:ea typeface="ＭＳ Ｐゴシック" pitchFamily="64" charset="-128"/>
                <a:cs typeface="ＭＳ Ｐゴシック" pitchFamily="64" charset="-128"/>
              </a:rPr>
              <a:t>Local YMCAs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rPr>
              <a:t>Independent, autonomous member associations</a:t>
            </a: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41" name="Arrow: Right 40">
            <a:extLst>
              <a:ext uri="{FF2B5EF4-FFF2-40B4-BE49-F238E27FC236}">
                <a16:creationId xmlns:a16="http://schemas.microsoft.com/office/drawing/2014/main" id="{3E14FFE3-5424-82B9-064B-60DB6567218E}"/>
              </a:ext>
            </a:extLst>
          </p:cNvPr>
          <p:cNvSpPr/>
          <p:nvPr/>
        </p:nvSpPr>
        <p:spPr bwMode="auto">
          <a:xfrm>
            <a:off x="3663703" y="2303350"/>
            <a:ext cx="1673046" cy="349134"/>
          </a:xfrm>
          <a:prstGeom prst="rightArrow">
            <a:avLst/>
          </a:prstGeom>
          <a:gradFill>
            <a:gsLst>
              <a:gs pos="28000">
                <a:srgbClr val="0089D0"/>
              </a:gs>
              <a:gs pos="0">
                <a:srgbClr val="0060AF"/>
              </a:gs>
              <a:gs pos="68000">
                <a:srgbClr val="01A490"/>
              </a:gs>
              <a:gs pos="100000">
                <a:srgbClr val="006B6B"/>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43" name="Arrow: Right 42">
            <a:extLst>
              <a:ext uri="{FF2B5EF4-FFF2-40B4-BE49-F238E27FC236}">
                <a16:creationId xmlns:a16="http://schemas.microsoft.com/office/drawing/2014/main" id="{D7527B07-952D-AD3D-82CB-D9862D5D8095}"/>
              </a:ext>
            </a:extLst>
          </p:cNvPr>
          <p:cNvSpPr/>
          <p:nvPr/>
        </p:nvSpPr>
        <p:spPr bwMode="auto">
          <a:xfrm>
            <a:off x="3659277" y="3746110"/>
            <a:ext cx="1673046" cy="349134"/>
          </a:xfrm>
          <a:prstGeom prst="rightArrow">
            <a:avLst/>
          </a:prstGeom>
          <a:gradFill>
            <a:gsLst>
              <a:gs pos="28000">
                <a:srgbClr val="0089D0"/>
              </a:gs>
              <a:gs pos="0">
                <a:srgbClr val="0060AF"/>
              </a:gs>
              <a:gs pos="68000">
                <a:srgbClr val="01A490"/>
              </a:gs>
              <a:gs pos="100000">
                <a:srgbClr val="006B6B"/>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45" name="Arrow: Right 44">
            <a:extLst>
              <a:ext uri="{FF2B5EF4-FFF2-40B4-BE49-F238E27FC236}">
                <a16:creationId xmlns:a16="http://schemas.microsoft.com/office/drawing/2014/main" id="{68466776-B6D6-D00C-0BCF-9CB601D3DD75}"/>
              </a:ext>
            </a:extLst>
          </p:cNvPr>
          <p:cNvSpPr/>
          <p:nvPr/>
        </p:nvSpPr>
        <p:spPr bwMode="auto">
          <a:xfrm>
            <a:off x="3659277" y="3049669"/>
            <a:ext cx="1673046" cy="349134"/>
          </a:xfrm>
          <a:prstGeom prst="rightArrow">
            <a:avLst/>
          </a:prstGeom>
          <a:gradFill>
            <a:gsLst>
              <a:gs pos="28000">
                <a:srgbClr val="0089D0"/>
              </a:gs>
              <a:gs pos="0">
                <a:srgbClr val="0060AF"/>
              </a:gs>
              <a:gs pos="68000">
                <a:srgbClr val="01A490"/>
              </a:gs>
              <a:gs pos="100000">
                <a:srgbClr val="006B6B"/>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6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1898360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25360-E23C-E09A-834C-4034B739DC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29FA8B4-4442-70AD-3611-1A539776E9DF}"/>
              </a:ext>
            </a:extLst>
          </p:cNvPr>
          <p:cNvPicPr>
            <a:picLocks noChangeAspect="1"/>
          </p:cNvPicPr>
          <p:nvPr/>
        </p:nvPicPr>
        <p:blipFill>
          <a:blip r:embed="rId3"/>
          <a:srcRect/>
          <a:stretch/>
        </p:blipFill>
        <p:spPr>
          <a:xfrm>
            <a:off x="6350" y="0"/>
            <a:ext cx="9134474" cy="5138142"/>
          </a:xfrm>
          <a:prstGeom prst="rect">
            <a:avLst/>
          </a:prstGeom>
        </p:spPr>
      </p:pic>
      <p:sp>
        <p:nvSpPr>
          <p:cNvPr id="9" name="Title 8">
            <a:extLst>
              <a:ext uri="{FF2B5EF4-FFF2-40B4-BE49-F238E27FC236}">
                <a16:creationId xmlns:a16="http://schemas.microsoft.com/office/drawing/2014/main" id="{DFB4D83B-9750-2244-85EB-5BB340985093}"/>
              </a:ext>
            </a:extLst>
          </p:cNvPr>
          <p:cNvSpPr>
            <a:spLocks noGrp="1"/>
          </p:cNvSpPr>
          <p:nvPr>
            <p:ph type="title"/>
          </p:nvPr>
        </p:nvSpPr>
        <p:spPr>
          <a:xfrm>
            <a:off x="383648" y="295687"/>
            <a:ext cx="8366760" cy="660277"/>
          </a:xfrm>
        </p:spPr>
        <p:txBody>
          <a:bodyPr/>
          <a:lstStyle/>
          <a:p>
            <a:r>
              <a:rPr lang="en-US" sz="2400">
                <a:solidFill>
                  <a:srgbClr val="0060AF"/>
                </a:solidFill>
              </a:rPr>
              <a:t>The YMCA is the movement</a:t>
            </a:r>
          </a:p>
        </p:txBody>
      </p:sp>
      <p:sp>
        <p:nvSpPr>
          <p:cNvPr id="14" name="Text 3">
            <a:extLst>
              <a:ext uri="{FF2B5EF4-FFF2-40B4-BE49-F238E27FC236}">
                <a16:creationId xmlns:a16="http://schemas.microsoft.com/office/drawing/2014/main" id="{D071D67B-FE71-0601-EE02-5E9FAA2FE2EA}"/>
              </a:ext>
            </a:extLst>
          </p:cNvPr>
          <p:cNvSpPr/>
          <p:nvPr/>
        </p:nvSpPr>
        <p:spPr>
          <a:xfrm>
            <a:off x="477628" y="955965"/>
            <a:ext cx="8178800" cy="38686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600">
                <a:solidFill>
                  <a:srgbClr val="0089D0"/>
                </a:solidFill>
              </a:rPr>
              <a:t>A federated system built to serve local Ys, shaped by local leaders, and collectively stewarded by all member associations.</a:t>
            </a:r>
          </a:p>
        </p:txBody>
      </p:sp>
      <p:sp>
        <p:nvSpPr>
          <p:cNvPr id="13" name="Rectangle: Rounded Corners 12">
            <a:extLst>
              <a:ext uri="{FF2B5EF4-FFF2-40B4-BE49-F238E27FC236}">
                <a16:creationId xmlns:a16="http://schemas.microsoft.com/office/drawing/2014/main" id="{6F756C41-D07F-0211-47CD-8CF9714A937C}"/>
              </a:ext>
            </a:extLst>
          </p:cNvPr>
          <p:cNvSpPr/>
          <p:nvPr/>
        </p:nvSpPr>
        <p:spPr bwMode="auto">
          <a:xfrm>
            <a:off x="6115050" y="1759641"/>
            <a:ext cx="2769096" cy="2504549"/>
          </a:xfrm>
          <a:prstGeom prst="roundRect">
            <a:avLst/>
          </a:prstGeom>
          <a:noFill/>
          <a:ln w="38100"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21" name="Rectangle: Rounded Corners 20">
            <a:extLst>
              <a:ext uri="{FF2B5EF4-FFF2-40B4-BE49-F238E27FC236}">
                <a16:creationId xmlns:a16="http://schemas.microsoft.com/office/drawing/2014/main" id="{EF6F3550-8531-16DF-32E8-F8EB666DE664}"/>
              </a:ext>
            </a:extLst>
          </p:cNvPr>
          <p:cNvSpPr/>
          <p:nvPr/>
        </p:nvSpPr>
        <p:spPr bwMode="auto">
          <a:xfrm>
            <a:off x="3193554" y="1759643"/>
            <a:ext cx="2769096" cy="2504548"/>
          </a:xfrm>
          <a:prstGeom prst="roundRect">
            <a:avLst/>
          </a:prstGeom>
          <a:noFill/>
          <a:ln w="381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23" name="Rectangle: Rounded Corners 22">
            <a:extLst>
              <a:ext uri="{FF2B5EF4-FFF2-40B4-BE49-F238E27FC236}">
                <a16:creationId xmlns:a16="http://schemas.microsoft.com/office/drawing/2014/main" id="{68AB5AD8-E02D-4227-7D08-8908BD366BD3}"/>
              </a:ext>
            </a:extLst>
          </p:cNvPr>
          <p:cNvSpPr/>
          <p:nvPr/>
        </p:nvSpPr>
        <p:spPr bwMode="auto">
          <a:xfrm>
            <a:off x="272058" y="1759643"/>
            <a:ext cx="2769096" cy="2504547"/>
          </a:xfrm>
          <a:prstGeom prst="roundRect">
            <a:avLst/>
          </a:prstGeom>
          <a:noFill/>
          <a:ln w="38100"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24" name="Oval 23">
            <a:extLst>
              <a:ext uri="{FF2B5EF4-FFF2-40B4-BE49-F238E27FC236}">
                <a16:creationId xmlns:a16="http://schemas.microsoft.com/office/drawing/2014/main" id="{33085E96-0923-752D-483B-A4D556FF6DBF}"/>
              </a:ext>
            </a:extLst>
          </p:cNvPr>
          <p:cNvSpPr/>
          <p:nvPr/>
        </p:nvSpPr>
        <p:spPr bwMode="auto">
          <a:xfrm>
            <a:off x="1296540" y="1456112"/>
            <a:ext cx="707928" cy="655705"/>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a:ln>
                  <a:noFill/>
                </a:ln>
                <a:solidFill>
                  <a:schemeClr val="bg1"/>
                </a:solidFill>
                <a:effectLst/>
                <a:latin typeface="Verdana" pitchFamily="64" charset="0"/>
                <a:ea typeface="ＭＳ Ｐゴシック" pitchFamily="64" charset="-128"/>
                <a:cs typeface="ＭＳ Ｐゴシック" pitchFamily="64" charset="-128"/>
              </a:rPr>
              <a:t>For</a:t>
            </a:r>
          </a:p>
        </p:txBody>
      </p:sp>
      <p:sp>
        <p:nvSpPr>
          <p:cNvPr id="26" name="Oval 25">
            <a:extLst>
              <a:ext uri="{FF2B5EF4-FFF2-40B4-BE49-F238E27FC236}">
                <a16:creationId xmlns:a16="http://schemas.microsoft.com/office/drawing/2014/main" id="{79F8D739-E4F0-6F21-C8D6-B186D02D6660}"/>
              </a:ext>
            </a:extLst>
          </p:cNvPr>
          <p:cNvSpPr/>
          <p:nvPr/>
        </p:nvSpPr>
        <p:spPr bwMode="auto">
          <a:xfrm>
            <a:off x="4218036" y="1471082"/>
            <a:ext cx="707928" cy="687766"/>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bg1"/>
                </a:solidFill>
                <a:effectLst/>
                <a:latin typeface="Verdana" pitchFamily="64" charset="0"/>
                <a:ea typeface="ＭＳ Ｐゴシック" pitchFamily="64" charset="-128"/>
                <a:cs typeface="ＭＳ Ｐゴシック" pitchFamily="64" charset="-128"/>
              </a:rPr>
              <a:t>By</a:t>
            </a:r>
            <a:endParaRPr kumimoji="0" lang="en-US" sz="2400" b="0" i="0" u="none" strike="noStrike" cap="none" normalizeH="0" baseline="0">
              <a:ln>
                <a:noFill/>
              </a:ln>
              <a:solidFill>
                <a:schemeClr val="bg1"/>
              </a:solidFill>
              <a:effectLst/>
              <a:latin typeface="Verdana" pitchFamily="64" charset="0"/>
              <a:ea typeface="ＭＳ Ｐゴシック" pitchFamily="64" charset="-128"/>
              <a:cs typeface="ＭＳ Ｐゴシック" pitchFamily="64" charset="-128"/>
            </a:endParaRPr>
          </a:p>
        </p:txBody>
      </p:sp>
      <p:sp>
        <p:nvSpPr>
          <p:cNvPr id="28" name="Oval 27">
            <a:extLst>
              <a:ext uri="{FF2B5EF4-FFF2-40B4-BE49-F238E27FC236}">
                <a16:creationId xmlns:a16="http://schemas.microsoft.com/office/drawing/2014/main" id="{B69167B9-1F8A-62A8-E540-D86B595020B8}"/>
              </a:ext>
            </a:extLst>
          </p:cNvPr>
          <p:cNvSpPr/>
          <p:nvPr/>
        </p:nvSpPr>
        <p:spPr bwMode="auto">
          <a:xfrm>
            <a:off x="7114882" y="1475741"/>
            <a:ext cx="707928" cy="670769"/>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a:ln>
                  <a:noFill/>
                </a:ln>
                <a:solidFill>
                  <a:schemeClr val="bg1"/>
                </a:solidFill>
                <a:effectLst/>
                <a:latin typeface="Verdana" pitchFamily="64" charset="0"/>
                <a:ea typeface="ＭＳ Ｐゴシック" pitchFamily="64" charset="-128"/>
                <a:cs typeface="ＭＳ Ｐゴシック" pitchFamily="64" charset="-128"/>
              </a:rPr>
              <a:t>Of</a:t>
            </a:r>
            <a:endParaRPr kumimoji="0" lang="en-US" sz="2400" b="0" i="0" u="none" strike="noStrike" cap="none" normalizeH="0" baseline="0">
              <a:ln>
                <a:noFill/>
              </a:ln>
              <a:solidFill>
                <a:schemeClr val="bg1"/>
              </a:solidFill>
              <a:effectLst/>
              <a:latin typeface="Verdana" pitchFamily="64" charset="0"/>
              <a:ea typeface="ＭＳ Ｐゴシック" pitchFamily="64" charset="-128"/>
              <a:cs typeface="ＭＳ Ｐゴシック" pitchFamily="64" charset="-128"/>
            </a:endParaRPr>
          </a:p>
        </p:txBody>
      </p:sp>
      <p:sp>
        <p:nvSpPr>
          <p:cNvPr id="30" name="Text 8">
            <a:extLst>
              <a:ext uri="{FF2B5EF4-FFF2-40B4-BE49-F238E27FC236}">
                <a16:creationId xmlns:a16="http://schemas.microsoft.com/office/drawing/2014/main" id="{962B192A-65EF-504B-83D9-67B44661703A}"/>
              </a:ext>
            </a:extLst>
          </p:cNvPr>
          <p:cNvSpPr/>
          <p:nvPr/>
        </p:nvSpPr>
        <p:spPr>
          <a:xfrm>
            <a:off x="673176" y="2403502"/>
            <a:ext cx="1964753" cy="204147"/>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200" b="1">
                <a:solidFill>
                  <a:schemeClr val="accent3"/>
                </a:solidFill>
              </a:rPr>
              <a:t>Y-USA serves local Ys</a:t>
            </a:r>
            <a:endParaRPr lang="en-US" sz="1200">
              <a:solidFill>
                <a:schemeClr val="accent3"/>
              </a:solidFill>
            </a:endParaRPr>
          </a:p>
        </p:txBody>
      </p:sp>
      <p:sp>
        <p:nvSpPr>
          <p:cNvPr id="32" name="Text 17">
            <a:extLst>
              <a:ext uri="{FF2B5EF4-FFF2-40B4-BE49-F238E27FC236}">
                <a16:creationId xmlns:a16="http://schemas.microsoft.com/office/drawing/2014/main" id="{280D0C93-9B5A-AC6E-2EBA-857F96B757E5}"/>
              </a:ext>
            </a:extLst>
          </p:cNvPr>
          <p:cNvSpPr/>
          <p:nvPr/>
        </p:nvSpPr>
        <p:spPr>
          <a:xfrm>
            <a:off x="3306973" y="2376197"/>
            <a:ext cx="2551399" cy="25875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200" b="1">
                <a:solidFill>
                  <a:schemeClr val="accent4"/>
                </a:solidFill>
              </a:rPr>
              <a:t>Local leaders shape direction</a:t>
            </a:r>
            <a:endParaRPr lang="en-US" sz="1200">
              <a:solidFill>
                <a:schemeClr val="accent4"/>
              </a:solidFill>
            </a:endParaRPr>
          </a:p>
        </p:txBody>
      </p:sp>
      <p:sp>
        <p:nvSpPr>
          <p:cNvPr id="34" name="Text 26">
            <a:extLst>
              <a:ext uri="{FF2B5EF4-FFF2-40B4-BE49-F238E27FC236}">
                <a16:creationId xmlns:a16="http://schemas.microsoft.com/office/drawing/2014/main" id="{860DCA40-23BB-FA03-4239-B0DF93323539}"/>
              </a:ext>
            </a:extLst>
          </p:cNvPr>
          <p:cNvSpPr/>
          <p:nvPr/>
        </p:nvSpPr>
        <p:spPr>
          <a:xfrm>
            <a:off x="6467465" y="2376971"/>
            <a:ext cx="2022075" cy="25875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200" b="1">
                <a:solidFill>
                  <a:schemeClr val="accent5"/>
                </a:solidFill>
              </a:rPr>
              <a:t>Collectively stewarded</a:t>
            </a:r>
            <a:endParaRPr lang="en-US" sz="1200">
              <a:solidFill>
                <a:schemeClr val="accent5"/>
              </a:solidFill>
            </a:endParaRPr>
          </a:p>
        </p:txBody>
      </p:sp>
      <p:sp>
        <p:nvSpPr>
          <p:cNvPr id="37" name="Text 10">
            <a:extLst>
              <a:ext uri="{FF2B5EF4-FFF2-40B4-BE49-F238E27FC236}">
                <a16:creationId xmlns:a16="http://schemas.microsoft.com/office/drawing/2014/main" id="{A0DC3609-F4FE-1886-B38F-7A48F6AAC23B}"/>
              </a:ext>
            </a:extLst>
          </p:cNvPr>
          <p:cNvSpPr/>
          <p:nvPr/>
        </p:nvSpPr>
        <p:spPr>
          <a:xfrm>
            <a:off x="392789" y="2571749"/>
            <a:ext cx="2657506" cy="1010289"/>
          </a:xfrm>
          <a:prstGeom prst="rect">
            <a:avLst/>
          </a:prstGeom>
          <a:noFill/>
          <a:ln/>
        </p:spPr>
        <p:txBody>
          <a:bodyPr wrap="square" lIns="286" tIns="286" rIns="286" bIns="286"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14300" indent="-114300">
              <a:buSzPct val="100000"/>
              <a:buChar char="•"/>
            </a:pPr>
            <a:r>
              <a:rPr lang="en-US" sz="1000">
                <a:solidFill>
                  <a:srgbClr val="40576A"/>
                </a:solidFill>
              </a:rPr>
              <a:t>Provides leadership for the Movement</a:t>
            </a:r>
            <a:endParaRPr lang="en-US" sz="1000"/>
          </a:p>
          <a:p>
            <a:pPr marL="114300" indent="-114300">
              <a:buSzPct val="100000"/>
              <a:buChar char="•"/>
            </a:pPr>
            <a:r>
              <a:rPr lang="en-US" sz="1000">
                <a:solidFill>
                  <a:srgbClr val="40576A"/>
                </a:solidFill>
              </a:rPr>
              <a:t>Delivers resources, services and innovation</a:t>
            </a:r>
            <a:endParaRPr lang="en-US" sz="1000"/>
          </a:p>
          <a:p>
            <a:pPr marL="114300" indent="-114300">
              <a:buSzPct val="100000"/>
              <a:buChar char="•"/>
            </a:pPr>
            <a:r>
              <a:rPr lang="en-US" sz="1000">
                <a:solidFill>
                  <a:srgbClr val="40576A"/>
                </a:solidFill>
              </a:rPr>
              <a:t>Advances national positioning</a:t>
            </a:r>
            <a:endParaRPr lang="en-US" sz="1000"/>
          </a:p>
          <a:p>
            <a:pPr marL="114300" indent="-114300">
              <a:buSzPct val="100000"/>
              <a:buChar char="•"/>
            </a:pPr>
            <a:r>
              <a:rPr lang="en-US" sz="1000">
                <a:solidFill>
                  <a:srgbClr val="40576A"/>
                </a:solidFill>
              </a:rPr>
              <a:t>Strengthens local community impact</a:t>
            </a:r>
            <a:endParaRPr lang="en-US" sz="1000"/>
          </a:p>
        </p:txBody>
      </p:sp>
      <p:sp>
        <p:nvSpPr>
          <p:cNvPr id="42" name="Text 19">
            <a:extLst>
              <a:ext uri="{FF2B5EF4-FFF2-40B4-BE49-F238E27FC236}">
                <a16:creationId xmlns:a16="http://schemas.microsoft.com/office/drawing/2014/main" id="{25EE1769-8278-4FBC-31F2-B16008026E6D}"/>
              </a:ext>
            </a:extLst>
          </p:cNvPr>
          <p:cNvSpPr/>
          <p:nvPr/>
        </p:nvSpPr>
        <p:spPr>
          <a:xfrm>
            <a:off x="3280469" y="2577465"/>
            <a:ext cx="2682181" cy="1090855"/>
          </a:xfrm>
          <a:prstGeom prst="rect">
            <a:avLst/>
          </a:prstGeom>
          <a:noFill/>
          <a:ln/>
        </p:spPr>
        <p:txBody>
          <a:bodyPr wrap="square" lIns="286" tIns="286" rIns="286" bIns="286"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14300" indent="-114300">
              <a:buSzPct val="100000"/>
              <a:buChar char="•"/>
            </a:pPr>
            <a:r>
              <a:rPr lang="en-US" sz="1000">
                <a:solidFill>
                  <a:srgbClr val="40576A"/>
                </a:solidFill>
              </a:rPr>
              <a:t>Elevate issues and opportunities</a:t>
            </a:r>
            <a:endParaRPr lang="en-US" sz="1000"/>
          </a:p>
          <a:p>
            <a:pPr marL="114300" indent="-114300">
              <a:buSzPct val="100000"/>
              <a:buChar char="•"/>
            </a:pPr>
            <a:r>
              <a:rPr lang="en-US" sz="1000">
                <a:solidFill>
                  <a:srgbClr val="40576A"/>
                </a:solidFill>
              </a:rPr>
              <a:t>Participate in governance pathways</a:t>
            </a:r>
            <a:endParaRPr lang="en-US" sz="1000"/>
          </a:p>
          <a:p>
            <a:pPr marL="114300" indent="-114300">
              <a:buSzPct val="100000"/>
              <a:buChar char="•"/>
            </a:pPr>
            <a:r>
              <a:rPr lang="en-US" sz="1000">
                <a:solidFill>
                  <a:srgbClr val="40576A"/>
                </a:solidFill>
              </a:rPr>
              <a:t>Serve on committees and advisory bodies</a:t>
            </a:r>
            <a:endParaRPr lang="en-US" sz="1000"/>
          </a:p>
          <a:p>
            <a:pPr marL="114300" indent="-114300">
              <a:buSzPct val="100000"/>
              <a:buChar char="•"/>
            </a:pPr>
            <a:r>
              <a:rPr lang="en-US" sz="1000">
                <a:solidFill>
                  <a:srgbClr val="40576A"/>
                </a:solidFill>
              </a:rPr>
              <a:t>Influence policy and constitutional decisions</a:t>
            </a:r>
            <a:endParaRPr lang="en-US" sz="1000"/>
          </a:p>
        </p:txBody>
      </p:sp>
      <p:sp>
        <p:nvSpPr>
          <p:cNvPr id="46" name="Text 28">
            <a:extLst>
              <a:ext uri="{FF2B5EF4-FFF2-40B4-BE49-F238E27FC236}">
                <a16:creationId xmlns:a16="http://schemas.microsoft.com/office/drawing/2014/main" id="{42E02335-EBD8-656E-BE14-85C4EB0063D2}"/>
              </a:ext>
            </a:extLst>
          </p:cNvPr>
          <p:cNvSpPr/>
          <p:nvPr/>
        </p:nvSpPr>
        <p:spPr>
          <a:xfrm>
            <a:off x="6261100" y="2488744"/>
            <a:ext cx="2623046" cy="1093295"/>
          </a:xfrm>
          <a:prstGeom prst="rect">
            <a:avLst/>
          </a:prstGeom>
          <a:noFill/>
          <a:ln/>
        </p:spPr>
        <p:txBody>
          <a:bodyPr wrap="square" lIns="286" tIns="286" rIns="286" bIns="286"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14300" indent="-114300">
              <a:buSzPct val="100000"/>
              <a:buChar char="•"/>
            </a:pPr>
            <a:r>
              <a:rPr lang="en-US" sz="1000">
                <a:solidFill>
                  <a:srgbClr val="40576A"/>
                </a:solidFill>
              </a:rPr>
              <a:t>Autonomous member associations</a:t>
            </a:r>
            <a:endParaRPr lang="en-US" sz="1000"/>
          </a:p>
          <a:p>
            <a:pPr marL="114300" indent="-114300">
              <a:buSzPct val="100000"/>
              <a:buChar char="•"/>
            </a:pPr>
            <a:r>
              <a:rPr lang="en-US" sz="1000">
                <a:solidFill>
                  <a:srgbClr val="40576A"/>
                </a:solidFill>
              </a:rPr>
              <a:t>A shared Constitution and commitments</a:t>
            </a:r>
            <a:endParaRPr lang="en-US" sz="1000"/>
          </a:p>
          <a:p>
            <a:pPr marL="114300" indent="-114300">
              <a:buSzPct val="100000"/>
              <a:buChar char="•"/>
            </a:pPr>
            <a:r>
              <a:rPr lang="en-US" sz="1000">
                <a:solidFill>
                  <a:srgbClr val="40576A"/>
                </a:solidFill>
              </a:rPr>
              <a:t>Distributed authority</a:t>
            </a:r>
            <a:endParaRPr lang="en-US" sz="1000"/>
          </a:p>
          <a:p>
            <a:pPr marL="114300" indent="-114300">
              <a:buSzPct val="100000"/>
              <a:buChar char="•"/>
            </a:pPr>
            <a:r>
              <a:rPr lang="en-US" sz="1000">
                <a:solidFill>
                  <a:srgbClr val="40576A"/>
                </a:solidFill>
              </a:rPr>
              <a:t>Shared accountability and ownership</a:t>
            </a:r>
            <a:endParaRPr lang="en-US" sz="1000"/>
          </a:p>
        </p:txBody>
      </p:sp>
      <p:sp>
        <p:nvSpPr>
          <p:cNvPr id="52" name="Shape 11">
            <a:extLst>
              <a:ext uri="{FF2B5EF4-FFF2-40B4-BE49-F238E27FC236}">
                <a16:creationId xmlns:a16="http://schemas.microsoft.com/office/drawing/2014/main" id="{6D89C008-A482-E70F-F62A-21ADF7874E2D}"/>
              </a:ext>
            </a:extLst>
          </p:cNvPr>
          <p:cNvSpPr/>
          <p:nvPr/>
        </p:nvSpPr>
        <p:spPr>
          <a:xfrm>
            <a:off x="3503919" y="3678347"/>
            <a:ext cx="2223249" cy="418338"/>
          </a:xfrm>
          <a:prstGeom prst="roundRect">
            <a:avLst>
              <a:gd name="adj" fmla="val 4918"/>
            </a:avLst>
          </a:prstGeom>
          <a:solidFill>
            <a:schemeClr val="accent4">
              <a:alpha val="12000"/>
            </a:schemeClr>
          </a:solidFill>
          <a:ln w="12700">
            <a:solidFill>
              <a:schemeClr val="accent4">
                <a:alpha val="58000"/>
              </a:schemeClr>
            </a:solidFill>
            <a:prstDash val="solid"/>
          </a:ln>
        </p:spPr>
        <p:txBody>
          <a:bodyPr/>
          <a:lstStyle/>
          <a:p>
            <a:endParaRPr lang="en-US"/>
          </a:p>
        </p:txBody>
      </p:sp>
      <p:sp>
        <p:nvSpPr>
          <p:cNvPr id="56" name="Shape 20">
            <a:extLst>
              <a:ext uri="{FF2B5EF4-FFF2-40B4-BE49-F238E27FC236}">
                <a16:creationId xmlns:a16="http://schemas.microsoft.com/office/drawing/2014/main" id="{DC0853CA-055B-3D0F-283B-1D1F588B5E6F}"/>
              </a:ext>
            </a:extLst>
          </p:cNvPr>
          <p:cNvSpPr/>
          <p:nvPr/>
        </p:nvSpPr>
        <p:spPr>
          <a:xfrm>
            <a:off x="600732" y="3687451"/>
            <a:ext cx="2109640" cy="418338"/>
          </a:xfrm>
          <a:prstGeom prst="roundRect">
            <a:avLst>
              <a:gd name="adj" fmla="val 4918"/>
            </a:avLst>
          </a:prstGeom>
          <a:solidFill>
            <a:schemeClr val="accent3">
              <a:alpha val="12000"/>
            </a:schemeClr>
          </a:solidFill>
          <a:ln w="12700">
            <a:solidFill>
              <a:schemeClr val="accent3">
                <a:alpha val="58000"/>
              </a:schemeClr>
            </a:solidFill>
            <a:prstDash val="solid"/>
          </a:ln>
        </p:spPr>
        <p:txBody>
          <a:bodyPr/>
          <a:lstStyle/>
          <a:p>
            <a:endParaRPr lang="en-US"/>
          </a:p>
        </p:txBody>
      </p:sp>
      <p:sp>
        <p:nvSpPr>
          <p:cNvPr id="58" name="Text 21">
            <a:extLst>
              <a:ext uri="{FF2B5EF4-FFF2-40B4-BE49-F238E27FC236}">
                <a16:creationId xmlns:a16="http://schemas.microsoft.com/office/drawing/2014/main" id="{5151E72F-97F2-F48D-10DC-922D7B5C00EF}"/>
              </a:ext>
            </a:extLst>
          </p:cNvPr>
          <p:cNvSpPr/>
          <p:nvPr/>
        </p:nvSpPr>
        <p:spPr>
          <a:xfrm>
            <a:off x="3568846" y="3687451"/>
            <a:ext cx="2105426" cy="352684"/>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000" b="1">
                <a:solidFill>
                  <a:srgbClr val="17324D"/>
                </a:solidFill>
              </a:rPr>
              <a:t>National direction is informed by local voices.</a:t>
            </a:r>
            <a:endParaRPr lang="en-US" sz="1000"/>
          </a:p>
        </p:txBody>
      </p:sp>
      <p:sp>
        <p:nvSpPr>
          <p:cNvPr id="60" name="Shape 29">
            <a:extLst>
              <a:ext uri="{FF2B5EF4-FFF2-40B4-BE49-F238E27FC236}">
                <a16:creationId xmlns:a16="http://schemas.microsoft.com/office/drawing/2014/main" id="{6DD91FBF-ABBC-B531-9E84-720A676D8476}"/>
              </a:ext>
            </a:extLst>
          </p:cNvPr>
          <p:cNvSpPr/>
          <p:nvPr/>
        </p:nvSpPr>
        <p:spPr>
          <a:xfrm>
            <a:off x="6370064" y="3668320"/>
            <a:ext cx="2286364" cy="480263"/>
          </a:xfrm>
          <a:prstGeom prst="roundRect">
            <a:avLst>
              <a:gd name="adj" fmla="val 4918"/>
            </a:avLst>
          </a:prstGeom>
          <a:solidFill>
            <a:schemeClr val="accent5">
              <a:alpha val="12000"/>
            </a:schemeClr>
          </a:solidFill>
          <a:ln w="12700">
            <a:solidFill>
              <a:schemeClr val="accent5">
                <a:alpha val="58000"/>
              </a:schemeClr>
            </a:solidFill>
            <a:prstDash val="solid"/>
          </a:ln>
        </p:spPr>
        <p:txBody>
          <a:bodyPr/>
          <a:lstStyle/>
          <a:p>
            <a:endParaRPr lang="en-US" sz="1000">
              <a:latin typeface="+mj-lt"/>
            </a:endParaRPr>
          </a:p>
        </p:txBody>
      </p:sp>
      <p:sp>
        <p:nvSpPr>
          <p:cNvPr id="62" name="Text 30">
            <a:extLst>
              <a:ext uri="{FF2B5EF4-FFF2-40B4-BE49-F238E27FC236}">
                <a16:creationId xmlns:a16="http://schemas.microsoft.com/office/drawing/2014/main" id="{C7BB46BA-FFB1-BB5C-3B62-63894A8C01B9}"/>
              </a:ext>
            </a:extLst>
          </p:cNvPr>
          <p:cNvSpPr/>
          <p:nvPr/>
        </p:nvSpPr>
        <p:spPr>
          <a:xfrm>
            <a:off x="6455565" y="3839973"/>
            <a:ext cx="2026563" cy="192024"/>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000" b="1">
                <a:solidFill>
                  <a:srgbClr val="17324D"/>
                </a:solidFill>
                <a:latin typeface="+mj-lt"/>
              </a:rPr>
              <a:t>The Movement is collectively stewarded by its members.</a:t>
            </a:r>
            <a:endParaRPr lang="en-US" sz="1000">
              <a:latin typeface="+mj-lt"/>
            </a:endParaRPr>
          </a:p>
        </p:txBody>
      </p:sp>
      <p:sp>
        <p:nvSpPr>
          <p:cNvPr id="54" name="Text 12">
            <a:extLst>
              <a:ext uri="{FF2B5EF4-FFF2-40B4-BE49-F238E27FC236}">
                <a16:creationId xmlns:a16="http://schemas.microsoft.com/office/drawing/2014/main" id="{83EE5211-F6E1-F3D7-4A20-5D0F0D82C0DD}"/>
              </a:ext>
            </a:extLst>
          </p:cNvPr>
          <p:cNvSpPr/>
          <p:nvPr/>
        </p:nvSpPr>
        <p:spPr>
          <a:xfrm>
            <a:off x="673176" y="3783408"/>
            <a:ext cx="1892009" cy="192024"/>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000" b="1">
                <a:solidFill>
                  <a:srgbClr val="17324D"/>
                </a:solidFill>
              </a:rPr>
              <a:t>National structures exist to strengthen local Ys.</a:t>
            </a:r>
            <a:endParaRPr lang="en-US" sz="1000"/>
          </a:p>
        </p:txBody>
      </p:sp>
      <p:sp>
        <p:nvSpPr>
          <p:cNvPr id="63" name="TextBox 62">
            <a:extLst>
              <a:ext uri="{FF2B5EF4-FFF2-40B4-BE49-F238E27FC236}">
                <a16:creationId xmlns:a16="http://schemas.microsoft.com/office/drawing/2014/main" id="{101C3E83-75E8-7D1F-EADF-B229CAE902F4}"/>
              </a:ext>
            </a:extLst>
          </p:cNvPr>
          <p:cNvSpPr txBox="1"/>
          <p:nvPr/>
        </p:nvSpPr>
        <p:spPr>
          <a:xfrm>
            <a:off x="708161" y="2114858"/>
            <a:ext cx="1822037" cy="307777"/>
          </a:xfrm>
          <a:prstGeom prst="rect">
            <a:avLst/>
          </a:prstGeom>
          <a:noFill/>
        </p:spPr>
        <p:txBody>
          <a:bodyPr wrap="none" rtlCol="0">
            <a:spAutoFit/>
          </a:bodyPr>
          <a:lstStyle/>
          <a:p>
            <a:r>
              <a:rPr lang="en-US" sz="1400">
                <a:solidFill>
                  <a:srgbClr val="C6168D"/>
                </a:solidFill>
              </a:rPr>
              <a:t>For the Movement</a:t>
            </a:r>
          </a:p>
        </p:txBody>
      </p:sp>
      <p:sp>
        <p:nvSpPr>
          <p:cNvPr id="65" name="TextBox 64">
            <a:extLst>
              <a:ext uri="{FF2B5EF4-FFF2-40B4-BE49-F238E27FC236}">
                <a16:creationId xmlns:a16="http://schemas.microsoft.com/office/drawing/2014/main" id="{A081B0F8-DDE3-96B9-8658-60F50256D947}"/>
              </a:ext>
            </a:extLst>
          </p:cNvPr>
          <p:cNvSpPr txBox="1"/>
          <p:nvPr/>
        </p:nvSpPr>
        <p:spPr>
          <a:xfrm>
            <a:off x="6604866" y="2104394"/>
            <a:ext cx="1741439" cy="307777"/>
          </a:xfrm>
          <a:prstGeom prst="rect">
            <a:avLst/>
          </a:prstGeom>
          <a:noFill/>
        </p:spPr>
        <p:txBody>
          <a:bodyPr wrap="none" rtlCol="0">
            <a:spAutoFit/>
          </a:bodyPr>
          <a:lstStyle/>
          <a:p>
            <a:r>
              <a:rPr lang="en-US" sz="1400">
                <a:solidFill>
                  <a:srgbClr val="20BDBE"/>
                </a:solidFill>
              </a:rPr>
              <a:t>Of the Movement</a:t>
            </a:r>
          </a:p>
        </p:txBody>
      </p:sp>
      <p:sp>
        <p:nvSpPr>
          <p:cNvPr id="67" name="TextBox 66">
            <a:extLst>
              <a:ext uri="{FF2B5EF4-FFF2-40B4-BE49-F238E27FC236}">
                <a16:creationId xmlns:a16="http://schemas.microsoft.com/office/drawing/2014/main" id="{DADB8DE5-0927-68BE-B31E-D26459A9C23C}"/>
              </a:ext>
            </a:extLst>
          </p:cNvPr>
          <p:cNvSpPr txBox="1"/>
          <p:nvPr/>
        </p:nvSpPr>
        <p:spPr>
          <a:xfrm>
            <a:off x="3662568" y="2127462"/>
            <a:ext cx="1767087" cy="307777"/>
          </a:xfrm>
          <a:prstGeom prst="rect">
            <a:avLst/>
          </a:prstGeom>
          <a:noFill/>
        </p:spPr>
        <p:txBody>
          <a:bodyPr wrap="none" rtlCol="0">
            <a:spAutoFit/>
          </a:bodyPr>
          <a:lstStyle/>
          <a:p>
            <a:r>
              <a:rPr lang="en-US" sz="1400">
                <a:solidFill>
                  <a:srgbClr val="00AEEF"/>
                </a:solidFill>
              </a:rPr>
              <a:t>By the Movement</a:t>
            </a:r>
          </a:p>
        </p:txBody>
      </p:sp>
    </p:spTree>
    <p:extLst>
      <p:ext uri="{BB962C8B-B14F-4D97-AF65-F5344CB8AC3E}">
        <p14:creationId xmlns:p14="http://schemas.microsoft.com/office/powerpoint/2010/main" val="304204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EE69E-ABDB-F3A8-0838-95700E6F76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9B4E0D-15CB-6C29-112F-19FD9F064E65}"/>
              </a:ext>
            </a:extLst>
          </p:cNvPr>
          <p:cNvPicPr>
            <a:picLocks noChangeAspect="1"/>
          </p:cNvPicPr>
          <p:nvPr/>
        </p:nvPicPr>
        <p:blipFill>
          <a:blip r:embed="rId3"/>
          <a:srcRect/>
          <a:stretch/>
        </p:blipFill>
        <p:spPr>
          <a:xfrm>
            <a:off x="4761" y="2678"/>
            <a:ext cx="9134474" cy="5138142"/>
          </a:xfrm>
          <a:prstGeom prst="rect">
            <a:avLst/>
          </a:prstGeom>
        </p:spPr>
      </p:pic>
      <p:sp>
        <p:nvSpPr>
          <p:cNvPr id="18" name="Oval 17">
            <a:extLst>
              <a:ext uri="{FF2B5EF4-FFF2-40B4-BE49-F238E27FC236}">
                <a16:creationId xmlns:a16="http://schemas.microsoft.com/office/drawing/2014/main" id="{E59F409C-9B07-1FEF-E7E6-7FCE6E4A6663}"/>
              </a:ext>
            </a:extLst>
          </p:cNvPr>
          <p:cNvSpPr/>
          <p:nvPr/>
        </p:nvSpPr>
        <p:spPr bwMode="auto">
          <a:xfrm>
            <a:off x="1523628" y="256426"/>
            <a:ext cx="6096738" cy="4017150"/>
          </a:xfrm>
          <a:prstGeom prst="ellipse">
            <a:avLst/>
          </a:prstGeom>
          <a:solidFill>
            <a:srgbClr val="0060A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20" name="TextBox 19">
            <a:extLst>
              <a:ext uri="{FF2B5EF4-FFF2-40B4-BE49-F238E27FC236}">
                <a16:creationId xmlns:a16="http://schemas.microsoft.com/office/drawing/2014/main" id="{1E9EC62B-1FE1-5D95-B9EE-E05D58B0CC93}"/>
              </a:ext>
            </a:extLst>
          </p:cNvPr>
          <p:cNvSpPr txBox="1"/>
          <p:nvPr/>
        </p:nvSpPr>
        <p:spPr>
          <a:xfrm>
            <a:off x="3504402" y="794009"/>
            <a:ext cx="21351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chemeClr val="bg1"/>
                </a:solidFill>
                <a:latin typeface="Verdana"/>
                <a:ea typeface="ＭＳ Ｐゴシック"/>
              </a:rPr>
              <a:t>NATIONAL </a:t>
            </a:r>
          </a:p>
        </p:txBody>
      </p:sp>
      <p:sp>
        <p:nvSpPr>
          <p:cNvPr id="22" name="Rectangle: Rounded Corners 21">
            <a:extLst>
              <a:ext uri="{FF2B5EF4-FFF2-40B4-BE49-F238E27FC236}">
                <a16:creationId xmlns:a16="http://schemas.microsoft.com/office/drawing/2014/main" id="{02984E7F-207B-9AE5-7F6C-0A251FC15895}"/>
              </a:ext>
            </a:extLst>
          </p:cNvPr>
          <p:cNvSpPr/>
          <p:nvPr/>
        </p:nvSpPr>
        <p:spPr bwMode="auto">
          <a:xfrm>
            <a:off x="1914547" y="1949681"/>
            <a:ext cx="2523477" cy="914400"/>
          </a:xfrm>
          <a:prstGeom prst="roundRect">
            <a:avLst/>
          </a:prstGeom>
          <a:solidFill>
            <a:srgbClr val="00AEE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rPr>
              <a:t>Member Associations</a:t>
            </a:r>
          </a:p>
        </p:txBody>
      </p:sp>
      <p:sp>
        <p:nvSpPr>
          <p:cNvPr id="24" name="Rectangle: Rounded Corners 23">
            <a:extLst>
              <a:ext uri="{FF2B5EF4-FFF2-40B4-BE49-F238E27FC236}">
                <a16:creationId xmlns:a16="http://schemas.microsoft.com/office/drawing/2014/main" id="{47290D66-44AC-0026-44FA-6B8F082BFDB2}"/>
              </a:ext>
            </a:extLst>
          </p:cNvPr>
          <p:cNvSpPr/>
          <p:nvPr/>
        </p:nvSpPr>
        <p:spPr bwMode="auto">
          <a:xfrm>
            <a:off x="4571997" y="1948294"/>
            <a:ext cx="2578528" cy="914400"/>
          </a:xfrm>
          <a:prstGeom prst="roundRect">
            <a:avLst/>
          </a:prstGeom>
          <a:solidFill>
            <a:srgbClr val="00AEE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a:latin typeface="Verdana"/>
                <a:ea typeface="ＭＳ Ｐゴシック"/>
                <a:cs typeface="ＭＳ Ｐゴシック" pitchFamily="64" charset="-128"/>
              </a:rPr>
              <a:t>Y-USA</a:t>
            </a:r>
            <a:endParaRPr lang="en-US" b="0" i="0" u="none" strike="noStrike" cap="none" normalizeH="0" baseline="0">
              <a:ln>
                <a:noFill/>
              </a:ln>
              <a:effectLst/>
              <a:latin typeface="Verdana" pitchFamily="64" charset="0"/>
              <a:ea typeface="ＭＳ Ｐゴシック" pitchFamily="64" charset="-128"/>
              <a:cs typeface="ＭＳ Ｐゴシック" pitchFamily="64" charset="-128"/>
            </a:endParaRPr>
          </a:p>
        </p:txBody>
      </p:sp>
      <p:sp>
        <p:nvSpPr>
          <p:cNvPr id="26" name="TextBox 25">
            <a:extLst>
              <a:ext uri="{FF2B5EF4-FFF2-40B4-BE49-F238E27FC236}">
                <a16:creationId xmlns:a16="http://schemas.microsoft.com/office/drawing/2014/main" id="{481CD3F1-B2F4-BB6D-2432-EE2F9EE4F203}"/>
              </a:ext>
            </a:extLst>
          </p:cNvPr>
          <p:cNvSpPr txBox="1"/>
          <p:nvPr/>
        </p:nvSpPr>
        <p:spPr>
          <a:xfrm>
            <a:off x="3608992" y="3178497"/>
            <a:ext cx="19260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chemeClr val="bg1"/>
                </a:solidFill>
                <a:latin typeface="Verdana"/>
                <a:ea typeface="ＭＳ Ｐゴシック"/>
              </a:rPr>
              <a:t>COUNCIL</a:t>
            </a:r>
            <a:endParaRPr lang="en-US" sz="2400" b="1">
              <a:solidFill>
                <a:schemeClr val="bg1"/>
              </a:solidFill>
            </a:endParaRPr>
          </a:p>
        </p:txBody>
      </p:sp>
      <p:sp>
        <p:nvSpPr>
          <p:cNvPr id="28" name="TextBox 27">
            <a:extLst>
              <a:ext uri="{FF2B5EF4-FFF2-40B4-BE49-F238E27FC236}">
                <a16:creationId xmlns:a16="http://schemas.microsoft.com/office/drawing/2014/main" id="{DA324C62-7934-C958-8EEB-2409747DA0B5}"/>
              </a:ext>
            </a:extLst>
          </p:cNvPr>
          <p:cNvSpPr txBox="1"/>
          <p:nvPr/>
        </p:nvSpPr>
        <p:spPr>
          <a:xfrm>
            <a:off x="3416491" y="1424633"/>
            <a:ext cx="2301073" cy="365760"/>
          </a:xfrm>
          <a:prstGeom prst="rect">
            <a:avLst/>
          </a:prstGeom>
          <a:solidFill>
            <a:srgbClr val="92278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bg1"/>
                </a:solidFill>
                <a:latin typeface="Verdana"/>
                <a:ea typeface="ＭＳ Ｐゴシック"/>
              </a:rPr>
              <a:t>National Board</a:t>
            </a:r>
            <a:endParaRPr lang="en-US">
              <a:solidFill>
                <a:schemeClr val="bg1"/>
              </a:solidFill>
            </a:endParaRPr>
          </a:p>
        </p:txBody>
      </p:sp>
    </p:spTree>
    <p:extLst>
      <p:ext uri="{BB962C8B-B14F-4D97-AF65-F5344CB8AC3E}">
        <p14:creationId xmlns:p14="http://schemas.microsoft.com/office/powerpoint/2010/main" val="877836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77A59-BAED-6843-03D7-FBB7D3C72E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4A1987-7706-D3B5-2D63-10BD86ECD9F4}"/>
              </a:ext>
            </a:extLst>
          </p:cNvPr>
          <p:cNvPicPr>
            <a:picLocks noChangeAspect="1"/>
          </p:cNvPicPr>
          <p:nvPr/>
        </p:nvPicPr>
        <p:blipFill>
          <a:blip r:embed="rId3"/>
          <a:srcRect/>
          <a:stretch/>
        </p:blipFill>
        <p:spPr>
          <a:xfrm>
            <a:off x="0" y="-72137"/>
            <a:ext cx="9134474" cy="5138142"/>
          </a:xfrm>
          <a:prstGeom prst="rect">
            <a:avLst/>
          </a:prstGeom>
        </p:spPr>
      </p:pic>
      <p:sp>
        <p:nvSpPr>
          <p:cNvPr id="9" name="Title 8">
            <a:extLst>
              <a:ext uri="{FF2B5EF4-FFF2-40B4-BE49-F238E27FC236}">
                <a16:creationId xmlns:a16="http://schemas.microsoft.com/office/drawing/2014/main" id="{7AD1F098-58AE-14AB-F82B-E27A4FD31AF5}"/>
              </a:ext>
            </a:extLst>
          </p:cNvPr>
          <p:cNvSpPr>
            <a:spLocks noGrp="1"/>
          </p:cNvSpPr>
          <p:nvPr>
            <p:ph type="title"/>
          </p:nvPr>
        </p:nvSpPr>
        <p:spPr>
          <a:xfrm>
            <a:off x="383648" y="295687"/>
            <a:ext cx="8366760" cy="660277"/>
          </a:xfrm>
        </p:spPr>
        <p:txBody>
          <a:bodyPr/>
          <a:lstStyle/>
          <a:p>
            <a:r>
              <a:rPr lang="en-US" sz="3000">
                <a:solidFill>
                  <a:srgbClr val="0060AF"/>
                </a:solidFill>
              </a:rPr>
              <a:t>Constitution and Bylaws</a:t>
            </a:r>
          </a:p>
        </p:txBody>
      </p:sp>
      <p:sp>
        <p:nvSpPr>
          <p:cNvPr id="4" name="TextBox 3">
            <a:extLst>
              <a:ext uri="{FF2B5EF4-FFF2-40B4-BE49-F238E27FC236}">
                <a16:creationId xmlns:a16="http://schemas.microsoft.com/office/drawing/2014/main" id="{BBC370FD-72B6-0748-6211-38B712368719}"/>
              </a:ext>
            </a:extLst>
          </p:cNvPr>
          <p:cNvSpPr txBox="1"/>
          <p:nvPr/>
        </p:nvSpPr>
        <p:spPr>
          <a:xfrm>
            <a:off x="383648" y="1213902"/>
            <a:ext cx="4512548" cy="2862322"/>
          </a:xfrm>
          <a:prstGeom prst="rect">
            <a:avLst/>
          </a:prstGeom>
          <a:noFill/>
        </p:spPr>
        <p:txBody>
          <a:bodyPr wrap="square">
            <a:spAutoFit/>
          </a:bodyPr>
          <a:lstStyle/>
          <a:p>
            <a:pPr marL="285750" indent="-285750">
              <a:buFont typeface="Arial" panose="020B0604020202020204" pitchFamily="34" charset="0"/>
              <a:buChar char="•"/>
            </a:pPr>
            <a:r>
              <a:rPr lang="en-US"/>
              <a:t>Guides YMCA of the USA’s work and relationship to its member associations</a:t>
            </a:r>
          </a:p>
          <a:p>
            <a:pPr marL="285750" indent="-285750">
              <a:buFont typeface="Arial" panose="020B0604020202020204" pitchFamily="34" charset="0"/>
              <a:buChar char="•"/>
            </a:pPr>
            <a:r>
              <a:rPr lang="en-US"/>
              <a:t>Sets out the goals of the YMCA in the United States</a:t>
            </a:r>
          </a:p>
          <a:p>
            <a:pPr marL="285750" indent="-285750">
              <a:buFont typeface="Arial" panose="020B0604020202020204" pitchFamily="34" charset="0"/>
              <a:buChar char="•"/>
            </a:pPr>
            <a:r>
              <a:rPr lang="en-US"/>
              <a:t>Requires vote of member associations to be altered or changed</a:t>
            </a:r>
          </a:p>
          <a:p>
            <a:pPr marL="285750" indent="-285750">
              <a:buFont typeface="Arial" panose="020B0604020202020204" pitchFamily="34" charset="0"/>
              <a:buChar char="•"/>
            </a:pPr>
            <a:r>
              <a:rPr lang="en-US"/>
              <a:t>Bylaws may be amended by the National Board</a:t>
            </a:r>
          </a:p>
        </p:txBody>
      </p:sp>
      <p:sp>
        <p:nvSpPr>
          <p:cNvPr id="5" name="Rounded Rectangle 39">
            <a:extLst>
              <a:ext uri="{FF2B5EF4-FFF2-40B4-BE49-F238E27FC236}">
                <a16:creationId xmlns:a16="http://schemas.microsoft.com/office/drawing/2014/main" id="{BAE6525E-F4C0-A62C-1925-2D49277945E2}"/>
              </a:ext>
            </a:extLst>
          </p:cNvPr>
          <p:cNvSpPr/>
          <p:nvPr/>
        </p:nvSpPr>
        <p:spPr bwMode="auto">
          <a:xfrm>
            <a:off x="5640754" y="1082570"/>
            <a:ext cx="2767369" cy="3140513"/>
          </a:xfrm>
          <a:prstGeom prst="roundRect">
            <a:avLst>
              <a:gd name="adj" fmla="val 6247"/>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ln>
                <a:solidFill>
                  <a:schemeClr val="tx1"/>
                </a:solidFill>
              </a:ln>
              <a:solidFill>
                <a:srgbClr val="31ABAB"/>
              </a:solidFill>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2774103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40B1F-8326-9172-9299-906194BF2B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75A739-E203-1366-5AB3-C48FD2085D17}"/>
              </a:ext>
            </a:extLst>
          </p:cNvPr>
          <p:cNvPicPr>
            <a:picLocks noChangeAspect="1"/>
          </p:cNvPicPr>
          <p:nvPr/>
        </p:nvPicPr>
        <p:blipFill>
          <a:blip r:embed="rId3"/>
          <a:srcRect/>
          <a:stretch/>
        </p:blipFill>
        <p:spPr>
          <a:xfrm>
            <a:off x="0" y="-72137"/>
            <a:ext cx="9134474" cy="5138142"/>
          </a:xfrm>
          <a:prstGeom prst="rect">
            <a:avLst/>
          </a:prstGeom>
        </p:spPr>
      </p:pic>
      <p:sp>
        <p:nvSpPr>
          <p:cNvPr id="9" name="Title 8">
            <a:extLst>
              <a:ext uri="{FF2B5EF4-FFF2-40B4-BE49-F238E27FC236}">
                <a16:creationId xmlns:a16="http://schemas.microsoft.com/office/drawing/2014/main" id="{DE65699F-D4EE-83D3-32F0-EB15E1968581}"/>
              </a:ext>
            </a:extLst>
          </p:cNvPr>
          <p:cNvSpPr>
            <a:spLocks noGrp="1"/>
          </p:cNvSpPr>
          <p:nvPr>
            <p:ph type="title"/>
          </p:nvPr>
        </p:nvSpPr>
        <p:spPr>
          <a:xfrm>
            <a:off x="383648" y="295687"/>
            <a:ext cx="8366760" cy="660277"/>
          </a:xfrm>
        </p:spPr>
        <p:txBody>
          <a:bodyPr/>
          <a:lstStyle/>
          <a:p>
            <a:r>
              <a:rPr lang="en-US" sz="3000">
                <a:solidFill>
                  <a:srgbClr val="0060AF"/>
                </a:solidFill>
              </a:rPr>
              <a:t>Constitution and Bylaws</a:t>
            </a:r>
          </a:p>
        </p:txBody>
      </p:sp>
      <p:sp>
        <p:nvSpPr>
          <p:cNvPr id="4" name="TextBox 3">
            <a:extLst>
              <a:ext uri="{FF2B5EF4-FFF2-40B4-BE49-F238E27FC236}">
                <a16:creationId xmlns:a16="http://schemas.microsoft.com/office/drawing/2014/main" id="{E60244C2-16A7-CBA2-0C4E-A040DA4C86C7}"/>
              </a:ext>
            </a:extLst>
          </p:cNvPr>
          <p:cNvSpPr txBox="1"/>
          <p:nvPr/>
        </p:nvSpPr>
        <p:spPr>
          <a:xfrm>
            <a:off x="383648" y="1213902"/>
            <a:ext cx="4512548" cy="1754326"/>
          </a:xfrm>
          <a:prstGeom prst="rect">
            <a:avLst/>
          </a:prstGeom>
          <a:noFill/>
        </p:spPr>
        <p:txBody>
          <a:bodyPr wrap="square">
            <a:spAutoFit/>
          </a:bodyPr>
          <a:lstStyle/>
          <a:p>
            <a:pPr marL="285750" indent="-285750">
              <a:buFont typeface="Arial" panose="020B0604020202020204" pitchFamily="34" charset="0"/>
              <a:buChar char="•"/>
            </a:pPr>
            <a:r>
              <a:rPr lang="en-US"/>
              <a:t>2024 and 2026 modifications to the Financial Support Formula</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2025 amendment to expand YMCA CEO representation on the National Board</a:t>
            </a:r>
          </a:p>
        </p:txBody>
      </p:sp>
      <p:sp>
        <p:nvSpPr>
          <p:cNvPr id="5" name="Rounded Rectangle 39">
            <a:extLst>
              <a:ext uri="{FF2B5EF4-FFF2-40B4-BE49-F238E27FC236}">
                <a16:creationId xmlns:a16="http://schemas.microsoft.com/office/drawing/2014/main" id="{1EE355BC-CABE-2BDB-E07A-85253440BE0C}"/>
              </a:ext>
            </a:extLst>
          </p:cNvPr>
          <p:cNvSpPr/>
          <p:nvPr/>
        </p:nvSpPr>
        <p:spPr bwMode="auto">
          <a:xfrm>
            <a:off x="5640754" y="1082570"/>
            <a:ext cx="2767369" cy="3140513"/>
          </a:xfrm>
          <a:prstGeom prst="roundRect">
            <a:avLst>
              <a:gd name="adj" fmla="val 6247"/>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ln>
                <a:solidFill>
                  <a:schemeClr val="tx1"/>
                </a:solidFill>
              </a:ln>
              <a:solidFill>
                <a:srgbClr val="31ABAB"/>
              </a:solidFill>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3049717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C48B5-3D04-5A22-F39D-103C265A6C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49E7B-E05B-65B8-D6C6-2A9111E36A57}"/>
              </a:ext>
            </a:extLst>
          </p:cNvPr>
          <p:cNvPicPr>
            <a:picLocks noChangeAspect="1"/>
          </p:cNvPicPr>
          <p:nvPr/>
        </p:nvPicPr>
        <p:blipFill>
          <a:blip r:embed="rId3"/>
          <a:srcRect/>
          <a:stretch/>
        </p:blipFill>
        <p:spPr>
          <a:xfrm>
            <a:off x="4761" y="2678"/>
            <a:ext cx="9134474" cy="5138142"/>
          </a:xfrm>
          <a:prstGeom prst="rect">
            <a:avLst/>
          </a:prstGeom>
        </p:spPr>
      </p:pic>
      <p:sp>
        <p:nvSpPr>
          <p:cNvPr id="9" name="Title 8">
            <a:extLst>
              <a:ext uri="{FF2B5EF4-FFF2-40B4-BE49-F238E27FC236}">
                <a16:creationId xmlns:a16="http://schemas.microsoft.com/office/drawing/2014/main" id="{97D4C793-7BCA-475D-317A-DD24E58950E9}"/>
              </a:ext>
            </a:extLst>
          </p:cNvPr>
          <p:cNvSpPr>
            <a:spLocks noGrp="1"/>
          </p:cNvSpPr>
          <p:nvPr>
            <p:ph type="title"/>
          </p:nvPr>
        </p:nvSpPr>
        <p:spPr>
          <a:xfrm>
            <a:off x="383648" y="295687"/>
            <a:ext cx="8366760" cy="660277"/>
          </a:xfrm>
        </p:spPr>
        <p:txBody>
          <a:bodyPr/>
          <a:lstStyle/>
          <a:p>
            <a:r>
              <a:rPr lang="en-US" sz="3000">
                <a:solidFill>
                  <a:srgbClr val="0060AF"/>
                </a:solidFill>
              </a:rPr>
              <a:t>Y-USA’</a:t>
            </a:r>
            <a:r>
              <a:rPr lang="en-US" sz="3000" cap="none">
                <a:solidFill>
                  <a:srgbClr val="0060AF"/>
                </a:solidFill>
              </a:rPr>
              <a:t>s</a:t>
            </a:r>
            <a:r>
              <a:rPr lang="en-US" sz="3000">
                <a:solidFill>
                  <a:srgbClr val="0060AF"/>
                </a:solidFill>
              </a:rPr>
              <a:t> Fundamental Roles</a:t>
            </a:r>
          </a:p>
        </p:txBody>
      </p:sp>
      <p:sp>
        <p:nvSpPr>
          <p:cNvPr id="5" name="Rounded Rectangle 39">
            <a:extLst>
              <a:ext uri="{FF2B5EF4-FFF2-40B4-BE49-F238E27FC236}">
                <a16:creationId xmlns:a16="http://schemas.microsoft.com/office/drawing/2014/main" id="{80FB1941-D632-524A-DE65-4F0471F21B82}"/>
              </a:ext>
            </a:extLst>
          </p:cNvPr>
          <p:cNvSpPr/>
          <p:nvPr/>
        </p:nvSpPr>
        <p:spPr bwMode="auto">
          <a:xfrm>
            <a:off x="6827427" y="1248973"/>
            <a:ext cx="1807368" cy="2525190"/>
          </a:xfrm>
          <a:prstGeom prst="roundRect">
            <a:avLst>
              <a:gd name="adj" fmla="val 6247"/>
            </a:avLst>
          </a:prstGeom>
          <a:solidFill>
            <a:schemeClr val="accent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solidFill>
                <a:srgbClr val="31ABAB"/>
              </a:solidFill>
              <a:latin typeface="Verdana" pitchFamily="64" charset="0"/>
              <a:ea typeface="ＭＳ Ｐゴシック" pitchFamily="64" charset="-128"/>
              <a:cs typeface="ＭＳ Ｐゴシック" pitchFamily="64" charset="-128"/>
            </a:endParaRPr>
          </a:p>
        </p:txBody>
      </p:sp>
      <p:sp>
        <p:nvSpPr>
          <p:cNvPr id="7" name="Rounded Rectangle 39">
            <a:extLst>
              <a:ext uri="{FF2B5EF4-FFF2-40B4-BE49-F238E27FC236}">
                <a16:creationId xmlns:a16="http://schemas.microsoft.com/office/drawing/2014/main" id="{42F8098E-064E-DDAD-564D-7C358EF465F3}"/>
              </a:ext>
            </a:extLst>
          </p:cNvPr>
          <p:cNvSpPr/>
          <p:nvPr/>
        </p:nvSpPr>
        <p:spPr bwMode="auto">
          <a:xfrm>
            <a:off x="4684184" y="1248973"/>
            <a:ext cx="1807368" cy="2525190"/>
          </a:xfrm>
          <a:prstGeom prst="roundRect">
            <a:avLst>
              <a:gd name="adj" fmla="val 6247"/>
            </a:avLst>
          </a:prstGeom>
          <a:solidFill>
            <a:schemeClr val="accent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solidFill>
                <a:srgbClr val="31ABAB"/>
              </a:solidFill>
              <a:latin typeface="Verdana" pitchFamily="64" charset="0"/>
              <a:ea typeface="ＭＳ Ｐゴシック" pitchFamily="64" charset="-128"/>
              <a:cs typeface="ＭＳ Ｐゴシック" pitchFamily="64" charset="-128"/>
            </a:endParaRPr>
          </a:p>
        </p:txBody>
      </p:sp>
      <p:sp>
        <p:nvSpPr>
          <p:cNvPr id="10" name="Rounded Rectangle 39">
            <a:extLst>
              <a:ext uri="{FF2B5EF4-FFF2-40B4-BE49-F238E27FC236}">
                <a16:creationId xmlns:a16="http://schemas.microsoft.com/office/drawing/2014/main" id="{D34F1797-6795-E27C-D55B-5ABD8B5C0A8C}"/>
              </a:ext>
            </a:extLst>
          </p:cNvPr>
          <p:cNvSpPr/>
          <p:nvPr/>
        </p:nvSpPr>
        <p:spPr bwMode="auto">
          <a:xfrm>
            <a:off x="2540941" y="1248973"/>
            <a:ext cx="1807368" cy="2525190"/>
          </a:xfrm>
          <a:prstGeom prst="roundRect">
            <a:avLst>
              <a:gd name="adj" fmla="val 6247"/>
            </a:avLst>
          </a:prstGeom>
          <a:solidFill>
            <a:schemeClr val="accent2"/>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solidFill>
                <a:srgbClr val="31ABAB"/>
              </a:solidFill>
              <a:latin typeface="Verdana" pitchFamily="64" charset="0"/>
              <a:ea typeface="ＭＳ Ｐゴシック" pitchFamily="64" charset="-128"/>
              <a:cs typeface="ＭＳ Ｐゴシック" pitchFamily="64" charset="-128"/>
            </a:endParaRPr>
          </a:p>
        </p:txBody>
      </p:sp>
      <p:sp>
        <p:nvSpPr>
          <p:cNvPr id="12" name="Rounded Rectangle 39">
            <a:extLst>
              <a:ext uri="{FF2B5EF4-FFF2-40B4-BE49-F238E27FC236}">
                <a16:creationId xmlns:a16="http://schemas.microsoft.com/office/drawing/2014/main" id="{63EA80AD-4AB0-076F-6EAE-CFE4081D04C9}"/>
              </a:ext>
            </a:extLst>
          </p:cNvPr>
          <p:cNvSpPr/>
          <p:nvPr/>
        </p:nvSpPr>
        <p:spPr bwMode="auto">
          <a:xfrm>
            <a:off x="419479" y="1248973"/>
            <a:ext cx="1807368" cy="2525190"/>
          </a:xfrm>
          <a:prstGeom prst="roundRect">
            <a:avLst>
              <a:gd name="adj" fmla="val 6247"/>
            </a:avLst>
          </a:prstGeom>
          <a:solidFill>
            <a:schemeClr val="accent3"/>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solidFill>
                <a:srgbClr val="31ABAB"/>
              </a:solidFill>
              <a:latin typeface="Verdana" pitchFamily="64" charset="0"/>
              <a:ea typeface="ＭＳ Ｐゴシック" pitchFamily="64" charset="-128"/>
              <a:cs typeface="ＭＳ Ｐゴシック" pitchFamily="64" charset="-128"/>
            </a:endParaRPr>
          </a:p>
        </p:txBody>
      </p:sp>
      <p:pic>
        <p:nvPicPr>
          <p:cNvPr id="14" name="Picture 13">
            <a:extLst>
              <a:ext uri="{FF2B5EF4-FFF2-40B4-BE49-F238E27FC236}">
                <a16:creationId xmlns:a16="http://schemas.microsoft.com/office/drawing/2014/main" id="{B6284DE1-AC45-F783-7B85-3DEF57E574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6676" y="1491940"/>
            <a:ext cx="1435898" cy="1435898"/>
          </a:xfrm>
          <a:prstGeom prst="rect">
            <a:avLst/>
          </a:prstGeom>
          <a:solidFill>
            <a:schemeClr val="bg1"/>
          </a:solidFill>
        </p:spPr>
      </p:pic>
      <p:pic>
        <p:nvPicPr>
          <p:cNvPr id="16" name="Picture 15">
            <a:extLst>
              <a:ext uri="{FF2B5EF4-FFF2-40B4-BE49-F238E27FC236}">
                <a16:creationId xmlns:a16="http://schemas.microsoft.com/office/drawing/2014/main" id="{3CA3BAA1-2DFD-A1A4-F22C-D8C6873364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5076" y="1491941"/>
            <a:ext cx="1405585" cy="1435898"/>
          </a:xfrm>
          <a:prstGeom prst="rect">
            <a:avLst/>
          </a:prstGeom>
          <a:solidFill>
            <a:schemeClr val="bg1"/>
          </a:solidFill>
        </p:spPr>
      </p:pic>
      <p:pic>
        <p:nvPicPr>
          <p:cNvPr id="18" name="Picture 17">
            <a:extLst>
              <a:ext uri="{FF2B5EF4-FFF2-40B4-BE49-F238E27FC236}">
                <a16:creationId xmlns:a16="http://schemas.microsoft.com/office/drawing/2014/main" id="{5CA8A951-D0D2-FBD7-2F4E-3793F30271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214" y="1491941"/>
            <a:ext cx="1435898" cy="1435898"/>
          </a:xfrm>
          <a:prstGeom prst="rect">
            <a:avLst/>
          </a:prstGeom>
          <a:solidFill>
            <a:schemeClr val="bg1"/>
          </a:solidFill>
        </p:spPr>
      </p:pic>
      <p:pic>
        <p:nvPicPr>
          <p:cNvPr id="20" name="Picture 19">
            <a:extLst>
              <a:ext uri="{FF2B5EF4-FFF2-40B4-BE49-F238E27FC236}">
                <a16:creationId xmlns:a16="http://schemas.microsoft.com/office/drawing/2014/main" id="{60EE7C5D-1E4D-079A-D4E2-D7F9DF0148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77207" y="1491942"/>
            <a:ext cx="907807" cy="1435898"/>
          </a:xfrm>
          <a:prstGeom prst="rect">
            <a:avLst/>
          </a:prstGeom>
          <a:solidFill>
            <a:schemeClr val="bg1"/>
          </a:solidFill>
        </p:spPr>
      </p:pic>
      <p:sp>
        <p:nvSpPr>
          <p:cNvPr id="22" name="TextBox 21">
            <a:extLst>
              <a:ext uri="{FF2B5EF4-FFF2-40B4-BE49-F238E27FC236}">
                <a16:creationId xmlns:a16="http://schemas.microsoft.com/office/drawing/2014/main" id="{265CCE16-D5D5-1325-4ABA-D7962443AB7C}"/>
              </a:ext>
            </a:extLst>
          </p:cNvPr>
          <p:cNvSpPr txBox="1"/>
          <p:nvPr/>
        </p:nvSpPr>
        <p:spPr>
          <a:xfrm>
            <a:off x="4684184" y="3057716"/>
            <a:ext cx="1807368" cy="577081"/>
          </a:xfrm>
          <a:prstGeom prst="rect">
            <a:avLst/>
          </a:prstGeom>
          <a:noFill/>
        </p:spPr>
        <p:txBody>
          <a:bodyPr wrap="square" rtlCol="0">
            <a:spAutoFit/>
          </a:bodyPr>
          <a:lstStyle/>
          <a:p>
            <a:pPr algn="ctr" defTabSz="685800" eaLnBrk="1" fontAlgn="auto" hangingPunct="1">
              <a:spcBef>
                <a:spcPts val="0"/>
              </a:spcBef>
              <a:spcAft>
                <a:spcPts val="0"/>
              </a:spcAft>
            </a:pPr>
            <a:r>
              <a:rPr lang="en-US" sz="1050" b="1">
                <a:solidFill>
                  <a:schemeClr val="bg1"/>
                </a:solidFill>
                <a:latin typeface="Verdana"/>
                <a:ea typeface="+mn-ea"/>
                <a:cs typeface="+mn-cs"/>
              </a:rPr>
              <a:t>Advance National Positioning and Global Perspective</a:t>
            </a:r>
          </a:p>
        </p:txBody>
      </p:sp>
      <p:sp>
        <p:nvSpPr>
          <p:cNvPr id="24" name="TextBox 23">
            <a:extLst>
              <a:ext uri="{FF2B5EF4-FFF2-40B4-BE49-F238E27FC236}">
                <a16:creationId xmlns:a16="http://schemas.microsoft.com/office/drawing/2014/main" id="{CF14CB5D-19A2-D3B5-5B58-1A2425B9510C}"/>
              </a:ext>
            </a:extLst>
          </p:cNvPr>
          <p:cNvSpPr txBox="1"/>
          <p:nvPr/>
        </p:nvSpPr>
        <p:spPr>
          <a:xfrm>
            <a:off x="6833638" y="3057717"/>
            <a:ext cx="1807368" cy="738664"/>
          </a:xfrm>
          <a:prstGeom prst="rect">
            <a:avLst/>
          </a:prstGeom>
          <a:noFill/>
        </p:spPr>
        <p:txBody>
          <a:bodyPr wrap="square" rtlCol="0">
            <a:spAutoFit/>
          </a:bodyPr>
          <a:lstStyle/>
          <a:p>
            <a:pPr algn="ctr" defTabSz="685800" eaLnBrk="1" fontAlgn="auto" hangingPunct="1">
              <a:spcBef>
                <a:spcPts val="0"/>
              </a:spcBef>
              <a:spcAft>
                <a:spcPts val="0"/>
              </a:spcAft>
            </a:pPr>
            <a:r>
              <a:rPr lang="en-US" sz="1050" b="1">
                <a:solidFill>
                  <a:schemeClr val="bg1"/>
                </a:solidFill>
                <a:latin typeface="Verdana"/>
                <a:ea typeface="+mn-ea"/>
                <a:cs typeface="+mn-cs"/>
              </a:rPr>
              <a:t>Oversee National Governance and Membership Qualifications</a:t>
            </a:r>
          </a:p>
        </p:txBody>
      </p:sp>
      <p:sp>
        <p:nvSpPr>
          <p:cNvPr id="26" name="TextBox 25">
            <a:extLst>
              <a:ext uri="{FF2B5EF4-FFF2-40B4-BE49-F238E27FC236}">
                <a16:creationId xmlns:a16="http://schemas.microsoft.com/office/drawing/2014/main" id="{6F87D614-27A6-0EC4-6385-5647852487AD}"/>
              </a:ext>
            </a:extLst>
          </p:cNvPr>
          <p:cNvSpPr txBox="1"/>
          <p:nvPr/>
        </p:nvSpPr>
        <p:spPr>
          <a:xfrm>
            <a:off x="2534731" y="3057716"/>
            <a:ext cx="1807368" cy="577081"/>
          </a:xfrm>
          <a:prstGeom prst="rect">
            <a:avLst/>
          </a:prstGeom>
          <a:noFill/>
        </p:spPr>
        <p:txBody>
          <a:bodyPr wrap="square" rtlCol="0">
            <a:spAutoFit/>
          </a:bodyPr>
          <a:lstStyle/>
          <a:p>
            <a:pPr algn="ctr" defTabSz="685800" eaLnBrk="1" fontAlgn="auto" hangingPunct="1">
              <a:spcBef>
                <a:spcPts val="0"/>
              </a:spcBef>
              <a:spcAft>
                <a:spcPts val="0"/>
              </a:spcAft>
            </a:pPr>
            <a:r>
              <a:rPr lang="en-US" sz="1050" b="1">
                <a:solidFill>
                  <a:schemeClr val="bg1"/>
                </a:solidFill>
                <a:latin typeface="Verdana"/>
                <a:ea typeface="+mn-ea"/>
                <a:cs typeface="+mn-cs"/>
              </a:rPr>
              <a:t>Deliver Resources, Services and Facilitate Innovation</a:t>
            </a:r>
          </a:p>
        </p:txBody>
      </p:sp>
      <p:sp>
        <p:nvSpPr>
          <p:cNvPr id="28" name="TextBox 27">
            <a:extLst>
              <a:ext uri="{FF2B5EF4-FFF2-40B4-BE49-F238E27FC236}">
                <a16:creationId xmlns:a16="http://schemas.microsoft.com/office/drawing/2014/main" id="{24C54D7E-EE46-593E-912F-9D3515D8F365}"/>
              </a:ext>
            </a:extLst>
          </p:cNvPr>
          <p:cNvSpPr txBox="1"/>
          <p:nvPr/>
        </p:nvSpPr>
        <p:spPr>
          <a:xfrm>
            <a:off x="383648" y="3056831"/>
            <a:ext cx="1807368" cy="253916"/>
          </a:xfrm>
          <a:prstGeom prst="rect">
            <a:avLst/>
          </a:prstGeom>
          <a:noFill/>
        </p:spPr>
        <p:txBody>
          <a:bodyPr wrap="square" rtlCol="0">
            <a:spAutoFit/>
          </a:bodyPr>
          <a:lstStyle/>
          <a:p>
            <a:pPr algn="ctr" defTabSz="685800" eaLnBrk="1" fontAlgn="auto" hangingPunct="1">
              <a:spcBef>
                <a:spcPts val="0"/>
              </a:spcBef>
              <a:spcAft>
                <a:spcPts val="0"/>
              </a:spcAft>
            </a:pPr>
            <a:r>
              <a:rPr lang="en-US" sz="1050" b="1">
                <a:solidFill>
                  <a:schemeClr val="bg1"/>
                </a:solidFill>
                <a:latin typeface="Verdana"/>
                <a:ea typeface="+mn-ea"/>
                <a:cs typeface="+mn-cs"/>
              </a:rPr>
              <a:t>Lead the Movement</a:t>
            </a:r>
          </a:p>
        </p:txBody>
      </p:sp>
    </p:spTree>
    <p:extLst>
      <p:ext uri="{BB962C8B-B14F-4D97-AF65-F5344CB8AC3E}">
        <p14:creationId xmlns:p14="http://schemas.microsoft.com/office/powerpoint/2010/main" val="1913617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60AF"/>
            </a:gs>
            <a:gs pos="50000">
              <a:srgbClr val="5C2E91"/>
            </a:gs>
            <a:gs pos="100000">
              <a:schemeClr val="accent3"/>
            </a:gs>
          </a:gsLst>
          <a:lin ang="5400000" scaled="0"/>
          <a:tileRect/>
        </a:gradFill>
        <a:effectLst/>
      </p:bgPr>
    </p:bg>
    <p:spTree>
      <p:nvGrpSpPr>
        <p:cNvPr id="1" name="">
          <a:extLst>
            <a:ext uri="{FF2B5EF4-FFF2-40B4-BE49-F238E27FC236}">
              <a16:creationId xmlns:a16="http://schemas.microsoft.com/office/drawing/2014/main" id="{F3589828-F353-B0AA-DEF3-59B694938B3A}"/>
            </a:ext>
          </a:extLst>
        </p:cNvPr>
        <p:cNvGrpSpPr/>
        <p:nvPr/>
      </p:nvGrpSpPr>
      <p:grpSpPr>
        <a:xfrm>
          <a:off x="0" y="0"/>
          <a:ext cx="0" cy="0"/>
          <a:chOff x="0" y="0"/>
          <a:chExt cx="0" cy="0"/>
        </a:xfrm>
      </p:grpSpPr>
      <p:sp>
        <p:nvSpPr>
          <p:cNvPr id="27" name="Rounded Rectangle 39">
            <a:extLst>
              <a:ext uri="{FF2B5EF4-FFF2-40B4-BE49-F238E27FC236}">
                <a16:creationId xmlns:a16="http://schemas.microsoft.com/office/drawing/2014/main" id="{7F438E5E-8B16-B599-750A-20AAE6D2E5FD}"/>
              </a:ext>
            </a:extLst>
          </p:cNvPr>
          <p:cNvSpPr/>
          <p:nvPr/>
        </p:nvSpPr>
        <p:spPr bwMode="auto">
          <a:xfrm>
            <a:off x="6850861" y="1220356"/>
            <a:ext cx="1807368" cy="851533"/>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dirty="0">
              <a:solidFill>
                <a:srgbClr val="31ABAB"/>
              </a:solidFill>
              <a:latin typeface="Verdana" pitchFamily="64" charset="0"/>
              <a:ea typeface="ＭＳ Ｐゴシック" pitchFamily="64" charset="-128"/>
              <a:cs typeface="ＭＳ Ｐゴシック" pitchFamily="64" charset="-128"/>
            </a:endParaRPr>
          </a:p>
        </p:txBody>
      </p:sp>
      <p:sp>
        <p:nvSpPr>
          <p:cNvPr id="23" name="Rounded Rectangle 39">
            <a:extLst>
              <a:ext uri="{FF2B5EF4-FFF2-40B4-BE49-F238E27FC236}">
                <a16:creationId xmlns:a16="http://schemas.microsoft.com/office/drawing/2014/main" id="{9C674514-96C9-6CF5-1872-D1DDBE40F0BC}"/>
              </a:ext>
            </a:extLst>
          </p:cNvPr>
          <p:cNvSpPr/>
          <p:nvPr/>
        </p:nvSpPr>
        <p:spPr bwMode="auto">
          <a:xfrm>
            <a:off x="4707618" y="1220356"/>
            <a:ext cx="1807368" cy="851533"/>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dirty="0">
              <a:solidFill>
                <a:srgbClr val="31ABAB"/>
              </a:solidFill>
              <a:latin typeface="Verdana" pitchFamily="64" charset="0"/>
              <a:ea typeface="ＭＳ Ｐゴシック" pitchFamily="64" charset="-128"/>
              <a:cs typeface="ＭＳ Ｐゴシック" pitchFamily="64" charset="-128"/>
            </a:endParaRPr>
          </a:p>
        </p:txBody>
      </p:sp>
      <p:sp>
        <p:nvSpPr>
          <p:cNvPr id="25" name="Rounded Rectangle 39">
            <a:extLst>
              <a:ext uri="{FF2B5EF4-FFF2-40B4-BE49-F238E27FC236}">
                <a16:creationId xmlns:a16="http://schemas.microsoft.com/office/drawing/2014/main" id="{BA0808D7-19FF-5C8E-EA14-8C0F8A2DFFA1}"/>
              </a:ext>
            </a:extLst>
          </p:cNvPr>
          <p:cNvSpPr/>
          <p:nvPr/>
        </p:nvSpPr>
        <p:spPr bwMode="auto">
          <a:xfrm>
            <a:off x="2564375" y="1220356"/>
            <a:ext cx="1807368" cy="851533"/>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dirty="0">
              <a:solidFill>
                <a:srgbClr val="31ABAB"/>
              </a:solidFill>
              <a:latin typeface="Verdana" pitchFamily="64" charset="0"/>
              <a:ea typeface="ＭＳ Ｐゴシック" pitchFamily="64" charset="-128"/>
              <a:cs typeface="ＭＳ Ｐゴシック" pitchFamily="64" charset="-128"/>
            </a:endParaRPr>
          </a:p>
        </p:txBody>
      </p:sp>
      <p:sp>
        <p:nvSpPr>
          <p:cNvPr id="17" name="Rounded Rectangle 39">
            <a:extLst>
              <a:ext uri="{FF2B5EF4-FFF2-40B4-BE49-F238E27FC236}">
                <a16:creationId xmlns:a16="http://schemas.microsoft.com/office/drawing/2014/main" id="{09B25844-A982-6DFF-DC32-8326880281F6}"/>
              </a:ext>
            </a:extLst>
          </p:cNvPr>
          <p:cNvSpPr/>
          <p:nvPr/>
        </p:nvSpPr>
        <p:spPr bwMode="auto">
          <a:xfrm>
            <a:off x="442913" y="1220356"/>
            <a:ext cx="1807368" cy="851533"/>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dirty="0">
              <a:solidFill>
                <a:srgbClr val="31ABAB"/>
              </a:solidFill>
              <a:latin typeface="Verdana" pitchFamily="64" charset="0"/>
              <a:ea typeface="ＭＳ Ｐゴシック" pitchFamily="64" charset="-128"/>
              <a:cs typeface="ＭＳ Ｐゴシック" pitchFamily="64" charset="-128"/>
            </a:endParaRPr>
          </a:p>
        </p:txBody>
      </p:sp>
      <p:sp>
        <p:nvSpPr>
          <p:cNvPr id="30" name="TextBox 29">
            <a:extLst>
              <a:ext uri="{FF2B5EF4-FFF2-40B4-BE49-F238E27FC236}">
                <a16:creationId xmlns:a16="http://schemas.microsoft.com/office/drawing/2014/main" id="{26757E55-83B0-DAB9-925A-42D54C7A0D84}"/>
              </a:ext>
            </a:extLst>
          </p:cNvPr>
          <p:cNvSpPr txBox="1"/>
          <p:nvPr/>
        </p:nvSpPr>
        <p:spPr>
          <a:xfrm>
            <a:off x="4685837" y="1375518"/>
            <a:ext cx="1807368" cy="577081"/>
          </a:xfrm>
          <a:prstGeom prst="rect">
            <a:avLst/>
          </a:prstGeom>
          <a:noFill/>
        </p:spPr>
        <p:txBody>
          <a:bodyPr wrap="square" rtlCol="0">
            <a:spAutoFit/>
          </a:bodyPr>
          <a:lstStyle/>
          <a:p>
            <a:pPr algn="ctr" defTabSz="685800" eaLnBrk="1" fontAlgn="auto" hangingPunct="1">
              <a:spcBef>
                <a:spcPts val="0"/>
              </a:spcBef>
              <a:spcAft>
                <a:spcPts val="0"/>
              </a:spcAft>
            </a:pPr>
            <a:r>
              <a:rPr lang="en-US" sz="1050" b="1" dirty="0">
                <a:solidFill>
                  <a:srgbClr val="F47920"/>
                </a:solidFill>
                <a:latin typeface="Verdana"/>
                <a:ea typeface="+mn-ea"/>
                <a:cs typeface="+mn-cs"/>
              </a:rPr>
              <a:t>Advance National Positioning and Global Perspective</a:t>
            </a:r>
          </a:p>
        </p:txBody>
      </p:sp>
      <p:sp>
        <p:nvSpPr>
          <p:cNvPr id="32" name="TextBox 31">
            <a:extLst>
              <a:ext uri="{FF2B5EF4-FFF2-40B4-BE49-F238E27FC236}">
                <a16:creationId xmlns:a16="http://schemas.microsoft.com/office/drawing/2014/main" id="{B22DE834-B9D7-5211-22B5-F77A07D34202}"/>
              </a:ext>
            </a:extLst>
          </p:cNvPr>
          <p:cNvSpPr txBox="1"/>
          <p:nvPr/>
        </p:nvSpPr>
        <p:spPr>
          <a:xfrm>
            <a:off x="6850861" y="1288331"/>
            <a:ext cx="1807368" cy="738664"/>
          </a:xfrm>
          <a:prstGeom prst="rect">
            <a:avLst/>
          </a:prstGeom>
          <a:noFill/>
        </p:spPr>
        <p:txBody>
          <a:bodyPr wrap="square" rtlCol="0">
            <a:spAutoFit/>
          </a:bodyPr>
          <a:lstStyle/>
          <a:p>
            <a:pPr algn="ctr" defTabSz="685800" eaLnBrk="1" fontAlgn="auto" hangingPunct="1">
              <a:spcBef>
                <a:spcPts val="0"/>
              </a:spcBef>
              <a:spcAft>
                <a:spcPts val="0"/>
              </a:spcAft>
            </a:pPr>
            <a:r>
              <a:rPr lang="en-US" sz="1050" b="1" dirty="0">
                <a:solidFill>
                  <a:srgbClr val="0089D0"/>
                </a:solidFill>
                <a:latin typeface="Verdana"/>
                <a:ea typeface="+mn-ea"/>
                <a:cs typeface="+mn-cs"/>
              </a:rPr>
              <a:t>Oversee National Governance and Membership Qualifications</a:t>
            </a:r>
          </a:p>
        </p:txBody>
      </p:sp>
      <p:sp>
        <p:nvSpPr>
          <p:cNvPr id="34" name="TextBox 33">
            <a:extLst>
              <a:ext uri="{FF2B5EF4-FFF2-40B4-BE49-F238E27FC236}">
                <a16:creationId xmlns:a16="http://schemas.microsoft.com/office/drawing/2014/main" id="{CC30B544-6F45-0777-BE30-886EA215E760}"/>
              </a:ext>
            </a:extLst>
          </p:cNvPr>
          <p:cNvSpPr txBox="1"/>
          <p:nvPr/>
        </p:nvSpPr>
        <p:spPr>
          <a:xfrm>
            <a:off x="2564375" y="1375518"/>
            <a:ext cx="1807368" cy="577081"/>
          </a:xfrm>
          <a:prstGeom prst="rect">
            <a:avLst/>
          </a:prstGeom>
          <a:noFill/>
        </p:spPr>
        <p:txBody>
          <a:bodyPr wrap="square" rtlCol="0">
            <a:spAutoFit/>
          </a:bodyPr>
          <a:lstStyle/>
          <a:p>
            <a:pPr algn="ctr" defTabSz="685800" eaLnBrk="1" fontAlgn="auto" hangingPunct="1">
              <a:spcBef>
                <a:spcPts val="0"/>
              </a:spcBef>
              <a:spcAft>
                <a:spcPts val="0"/>
              </a:spcAft>
            </a:pPr>
            <a:r>
              <a:rPr lang="en-US" sz="1050" b="1" dirty="0">
                <a:solidFill>
                  <a:srgbClr val="ED1C24"/>
                </a:solidFill>
                <a:latin typeface="Verdana"/>
                <a:ea typeface="+mn-ea"/>
                <a:cs typeface="+mn-cs"/>
              </a:rPr>
              <a:t>Deliver Resources, Services and Facilitate Innovation</a:t>
            </a:r>
          </a:p>
        </p:txBody>
      </p:sp>
      <p:sp>
        <p:nvSpPr>
          <p:cNvPr id="36" name="TextBox 35">
            <a:extLst>
              <a:ext uri="{FF2B5EF4-FFF2-40B4-BE49-F238E27FC236}">
                <a16:creationId xmlns:a16="http://schemas.microsoft.com/office/drawing/2014/main" id="{7CF40A16-E310-8086-EB49-0EF371FC1D38}"/>
              </a:ext>
            </a:extLst>
          </p:cNvPr>
          <p:cNvSpPr txBox="1"/>
          <p:nvPr/>
        </p:nvSpPr>
        <p:spPr>
          <a:xfrm>
            <a:off x="442913" y="1530704"/>
            <a:ext cx="1807368" cy="253916"/>
          </a:xfrm>
          <a:prstGeom prst="rect">
            <a:avLst/>
          </a:prstGeom>
          <a:noFill/>
        </p:spPr>
        <p:txBody>
          <a:bodyPr wrap="square" rtlCol="0">
            <a:spAutoFit/>
          </a:bodyPr>
          <a:lstStyle/>
          <a:p>
            <a:pPr algn="ctr" defTabSz="685800" eaLnBrk="1" fontAlgn="auto" hangingPunct="1">
              <a:spcBef>
                <a:spcPts val="0"/>
              </a:spcBef>
              <a:spcAft>
                <a:spcPts val="0"/>
              </a:spcAft>
            </a:pPr>
            <a:r>
              <a:rPr lang="en-US" sz="1050" b="1" dirty="0">
                <a:solidFill>
                  <a:srgbClr val="92278F"/>
                </a:solidFill>
                <a:latin typeface="Verdana"/>
                <a:ea typeface="+mn-ea"/>
                <a:cs typeface="+mn-cs"/>
              </a:rPr>
              <a:t>Lead the Movement</a:t>
            </a:r>
          </a:p>
        </p:txBody>
      </p:sp>
      <p:sp>
        <p:nvSpPr>
          <p:cNvPr id="2" name="Title 1">
            <a:extLst>
              <a:ext uri="{FF2B5EF4-FFF2-40B4-BE49-F238E27FC236}">
                <a16:creationId xmlns:a16="http://schemas.microsoft.com/office/drawing/2014/main" id="{10946A46-812D-48B0-79DE-EF30185DD838}"/>
              </a:ext>
            </a:extLst>
          </p:cNvPr>
          <p:cNvSpPr>
            <a:spLocks noGrp="1"/>
          </p:cNvSpPr>
          <p:nvPr>
            <p:ph type="title"/>
          </p:nvPr>
        </p:nvSpPr>
        <p:spPr/>
        <p:txBody>
          <a:bodyPr/>
          <a:lstStyle/>
          <a:p>
            <a:r>
              <a:rPr lang="en-US" dirty="0"/>
              <a:t>Recent accomplishments</a:t>
            </a:r>
          </a:p>
        </p:txBody>
      </p:sp>
      <p:sp>
        <p:nvSpPr>
          <p:cNvPr id="5" name="Rounded Rectangle 39">
            <a:extLst>
              <a:ext uri="{FF2B5EF4-FFF2-40B4-BE49-F238E27FC236}">
                <a16:creationId xmlns:a16="http://schemas.microsoft.com/office/drawing/2014/main" id="{0593A674-8826-63CF-A76B-02C55FD7BEC0}"/>
              </a:ext>
            </a:extLst>
          </p:cNvPr>
          <p:cNvSpPr/>
          <p:nvPr/>
        </p:nvSpPr>
        <p:spPr bwMode="auto">
          <a:xfrm>
            <a:off x="442913" y="2220079"/>
            <a:ext cx="1807368" cy="2725409"/>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10-Year Vision:  Creating Connected Communities (CCC)</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3-Year Strategic Plan to Support CCC</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Improved Two-Way Communication w/ Y Leaders</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General Assembly </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Technology Roadmap</a:t>
            </a:r>
          </a:p>
        </p:txBody>
      </p:sp>
      <p:sp>
        <p:nvSpPr>
          <p:cNvPr id="10" name="Rounded Rectangle 39">
            <a:extLst>
              <a:ext uri="{FF2B5EF4-FFF2-40B4-BE49-F238E27FC236}">
                <a16:creationId xmlns:a16="http://schemas.microsoft.com/office/drawing/2014/main" id="{961CB436-221C-D130-CB5D-65319549E491}"/>
              </a:ext>
            </a:extLst>
          </p:cNvPr>
          <p:cNvSpPr/>
          <p:nvPr/>
        </p:nvSpPr>
        <p:spPr bwMode="auto">
          <a:xfrm>
            <a:off x="2564375" y="2227051"/>
            <a:ext cx="1807368" cy="2725409"/>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214313" indent="-214313" defTabSz="685783">
              <a:buFont typeface="Arial" panose="020B0604020202020204" pitchFamily="34" charset="0"/>
              <a:buChar char="•"/>
              <a:defRPr/>
            </a:pPr>
            <a:r>
              <a:rPr lang="en-US" sz="1013" dirty="0">
                <a:solidFill>
                  <a:srgbClr val="000000"/>
                </a:solidFill>
                <a:latin typeface="Verdana" pitchFamily="64" charset="0"/>
                <a:ea typeface="ＭＳ Ｐゴシック" pitchFamily="64" charset="-128"/>
                <a:cs typeface="ＭＳ Ｐゴシック" pitchFamily="64" charset="-128"/>
              </a:rPr>
              <a:t>Organizational Excellence Assessment (OEA) and Practice Area Continuums</a:t>
            </a:r>
          </a:p>
          <a:p>
            <a:pPr marL="214313" indent="-214313" defTabSz="685783">
              <a:buFont typeface="Arial" panose="020B0604020202020204" pitchFamily="34" charset="0"/>
              <a:buChar char="•"/>
              <a:defRPr/>
            </a:pPr>
            <a:endParaRPr lang="en-US" sz="1013"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13" dirty="0">
                <a:solidFill>
                  <a:srgbClr val="000000"/>
                </a:solidFill>
                <a:latin typeface="Verdana" pitchFamily="64" charset="0"/>
                <a:ea typeface="ＭＳ Ｐゴシック" pitchFamily="64" charset="-128"/>
                <a:cs typeface="ＭＳ Ｐゴシック" pitchFamily="64" charset="-128"/>
              </a:rPr>
              <a:t>Praesidium Child Protection Accreditation (200+ Ys earned so far)</a:t>
            </a:r>
          </a:p>
          <a:p>
            <a:pPr marL="214313" indent="-214313" defTabSz="685783">
              <a:buFont typeface="Arial" panose="020B0604020202020204" pitchFamily="34" charset="0"/>
              <a:buChar char="•"/>
              <a:defRPr/>
            </a:pPr>
            <a:endParaRPr lang="en-US" sz="1013"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13" dirty="0">
                <a:solidFill>
                  <a:srgbClr val="000000"/>
                </a:solidFill>
                <a:latin typeface="Verdana" pitchFamily="64" charset="0"/>
                <a:ea typeface="ＭＳ Ｐゴシック" pitchFamily="64" charset="-128"/>
                <a:cs typeface="ＭＳ Ｐゴシック" pitchFamily="64" charset="-128"/>
              </a:rPr>
              <a:t>Learning &amp; Leadership Development System</a:t>
            </a:r>
          </a:p>
          <a:p>
            <a:pPr marL="214313" indent="-214313" defTabSz="685783">
              <a:buFont typeface="Arial" panose="020B0604020202020204" pitchFamily="34" charset="0"/>
              <a:buChar char="•"/>
              <a:defRPr/>
            </a:pPr>
            <a:endParaRPr lang="en-US" sz="1013"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13" dirty="0">
                <a:solidFill>
                  <a:srgbClr val="000000"/>
                </a:solidFill>
                <a:latin typeface="Verdana" pitchFamily="64" charset="0"/>
                <a:ea typeface="ＭＳ Ｐゴシック" pitchFamily="64" charset="-128"/>
                <a:cs typeface="ＭＳ Ｐゴシック" pitchFamily="64" charset="-128"/>
              </a:rPr>
              <a:t>Practice Leadership</a:t>
            </a:r>
          </a:p>
          <a:p>
            <a:pPr defTabSz="685783">
              <a:defRPr/>
            </a:pPr>
            <a:endParaRPr lang="en-US" sz="1050" dirty="0">
              <a:solidFill>
                <a:srgbClr val="000000"/>
              </a:solidFill>
              <a:latin typeface="Verdana" pitchFamily="64" charset="0"/>
              <a:ea typeface="ＭＳ Ｐゴシック" pitchFamily="64" charset="-128"/>
              <a:cs typeface="ＭＳ Ｐゴシック" pitchFamily="64" charset="-128"/>
            </a:endParaRPr>
          </a:p>
        </p:txBody>
      </p:sp>
      <p:sp>
        <p:nvSpPr>
          <p:cNvPr id="14" name="Rounded Rectangle 39">
            <a:extLst>
              <a:ext uri="{FF2B5EF4-FFF2-40B4-BE49-F238E27FC236}">
                <a16:creationId xmlns:a16="http://schemas.microsoft.com/office/drawing/2014/main" id="{FBF371CC-A8BB-D5A5-916F-27423749F4EE}"/>
              </a:ext>
            </a:extLst>
          </p:cNvPr>
          <p:cNvSpPr/>
          <p:nvPr/>
        </p:nvSpPr>
        <p:spPr bwMode="auto">
          <a:xfrm>
            <a:off x="4707618" y="2220079"/>
            <a:ext cx="1807368" cy="2725409"/>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No Place Like This Place Campaign</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Increased Fundraising</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New High-Profile Partnerships</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175</a:t>
            </a:r>
            <a:r>
              <a:rPr lang="en-US" sz="1050" baseline="30000" dirty="0">
                <a:solidFill>
                  <a:srgbClr val="000000"/>
                </a:solidFill>
                <a:latin typeface="Verdana" pitchFamily="64" charset="0"/>
                <a:ea typeface="ＭＳ Ｐゴシック" pitchFamily="64" charset="-128"/>
                <a:cs typeface="ＭＳ Ｐゴシック" pitchFamily="64" charset="-128"/>
              </a:rPr>
              <a:t>th</a:t>
            </a:r>
            <a:r>
              <a:rPr lang="en-US" sz="1050" dirty="0">
                <a:solidFill>
                  <a:srgbClr val="000000"/>
                </a:solidFill>
                <a:latin typeface="Verdana" pitchFamily="64" charset="0"/>
                <a:ea typeface="ＭＳ Ｐゴシック" pitchFamily="64" charset="-128"/>
                <a:cs typeface="ＭＳ Ｐゴシック" pitchFamily="64" charset="-128"/>
              </a:rPr>
              <a:t> Celebration</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Advocacy and Brand Positioning </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algn="ctr"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algn="ctr"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algn="ctr"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algn="ctr" defTabSz="685783">
              <a:defRPr/>
            </a:pPr>
            <a:endParaRPr lang="en-US" sz="2400" dirty="0">
              <a:solidFill>
                <a:srgbClr val="31ABAB"/>
              </a:solidFill>
              <a:latin typeface="Verdana" pitchFamily="64" charset="0"/>
              <a:ea typeface="ＭＳ Ｐゴシック" pitchFamily="64" charset="-128"/>
              <a:cs typeface="ＭＳ Ｐゴシック" pitchFamily="64" charset="-128"/>
            </a:endParaRPr>
          </a:p>
        </p:txBody>
      </p:sp>
      <p:sp>
        <p:nvSpPr>
          <p:cNvPr id="16" name="Rounded Rectangle 39">
            <a:extLst>
              <a:ext uri="{FF2B5EF4-FFF2-40B4-BE49-F238E27FC236}">
                <a16:creationId xmlns:a16="http://schemas.microsoft.com/office/drawing/2014/main" id="{8144968F-0E75-E5A7-4D8E-48D20335E6CA}"/>
              </a:ext>
            </a:extLst>
          </p:cNvPr>
          <p:cNvSpPr/>
          <p:nvPr/>
        </p:nvSpPr>
        <p:spPr bwMode="auto">
          <a:xfrm>
            <a:off x="6850861" y="2220079"/>
            <a:ext cx="1807368" cy="2725409"/>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Year-Round National Governance Strategy </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Membership Qualification Policy  Process Enhanced</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Y Member Association Votes and Policy Comment Periods</a:t>
            </a:r>
          </a:p>
          <a:p>
            <a:pPr marL="214313" indent="-214313" defTabSz="685783">
              <a:buFont typeface="Arial" panose="020B0604020202020204" pitchFamily="34" charset="0"/>
              <a:buChar char="•"/>
              <a:defRPr/>
            </a:pPr>
            <a:endParaRPr lang="en-US" sz="1050" dirty="0">
              <a:solidFill>
                <a:srgbClr val="000000"/>
              </a:solidFill>
              <a:latin typeface="Verdana" pitchFamily="64" charset="0"/>
              <a:ea typeface="ＭＳ Ｐゴシック" pitchFamily="64" charset="-128"/>
              <a:cs typeface="ＭＳ Ｐゴシック" pitchFamily="64" charset="-128"/>
            </a:endParaRPr>
          </a:p>
          <a:p>
            <a:pPr marL="214313" indent="-214313" defTabSz="685783">
              <a:buFont typeface="Arial" panose="020B0604020202020204" pitchFamily="34" charset="0"/>
              <a:buChar char="•"/>
              <a:defRPr/>
            </a:pPr>
            <a:r>
              <a:rPr lang="en-US" sz="1050" dirty="0">
                <a:solidFill>
                  <a:srgbClr val="000000"/>
                </a:solidFill>
                <a:latin typeface="Verdana" pitchFamily="64" charset="0"/>
                <a:ea typeface="ＭＳ Ｐゴシック" pitchFamily="64" charset="-128"/>
                <a:cs typeface="ＭＳ Ｐゴシック" pitchFamily="64" charset="-128"/>
              </a:rPr>
              <a:t>Youth Advisory Council</a:t>
            </a:r>
          </a:p>
        </p:txBody>
      </p:sp>
    </p:spTree>
    <p:extLst>
      <p:ext uri="{BB962C8B-B14F-4D97-AF65-F5344CB8AC3E}">
        <p14:creationId xmlns:p14="http://schemas.microsoft.com/office/powerpoint/2010/main" val="1166371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32666-B337-85F3-E0FB-E3C88C516F6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0C8C74C-8C78-92A2-99ED-5553C57871B5}"/>
              </a:ext>
            </a:extLst>
          </p:cNvPr>
          <p:cNvPicPr>
            <a:picLocks noChangeAspect="1"/>
          </p:cNvPicPr>
          <p:nvPr/>
        </p:nvPicPr>
        <p:blipFill>
          <a:blip r:embed="rId3"/>
          <a:srcRect/>
          <a:stretch/>
        </p:blipFill>
        <p:spPr>
          <a:xfrm>
            <a:off x="4761" y="2678"/>
            <a:ext cx="9134474" cy="5138142"/>
          </a:xfrm>
          <a:prstGeom prst="rect">
            <a:avLst/>
          </a:prstGeom>
        </p:spPr>
      </p:pic>
      <p:sp>
        <p:nvSpPr>
          <p:cNvPr id="5" name="TextBox 4">
            <a:extLst>
              <a:ext uri="{FF2B5EF4-FFF2-40B4-BE49-F238E27FC236}">
                <a16:creationId xmlns:a16="http://schemas.microsoft.com/office/drawing/2014/main" id="{CDA1357C-22B7-548D-29DF-F055D2C2F1E8}"/>
              </a:ext>
            </a:extLst>
          </p:cNvPr>
          <p:cNvSpPr txBox="1"/>
          <p:nvPr/>
        </p:nvSpPr>
        <p:spPr>
          <a:xfrm>
            <a:off x="555626" y="2286177"/>
            <a:ext cx="6375809" cy="923330"/>
          </a:xfrm>
          <a:prstGeom prst="rect">
            <a:avLst/>
          </a:prstGeom>
          <a:noFill/>
        </p:spPr>
        <p:txBody>
          <a:bodyPr wrap="square" rtlCol="0">
            <a:spAutoFit/>
          </a:bodyPr>
          <a:lstStyle/>
          <a:p>
            <a:pPr marL="285750" indent="-285750">
              <a:buFont typeface="Arial" panose="020B0604020202020204" pitchFamily="34" charset="0"/>
              <a:buChar char="•"/>
            </a:pP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Simus</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volupti</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inctiist</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p>
          <a:p>
            <a:pPr marL="285750" indent="-285750">
              <a:buFont typeface="Arial" panose="020B0604020202020204" pitchFamily="34" charset="0"/>
              <a:buChar char="•"/>
            </a:pP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tem</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reritium</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anda</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dolecto</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bero</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blabo</a:t>
            </a:r>
            <a:endParaRPr lang="en-US">
              <a:solidFill>
                <a:schemeClr val="tx2"/>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essi</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optatis</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autendi</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tatur</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sitat</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 as is </a:t>
            </a:r>
            <a:r>
              <a:rPr lang="en-US" err="1">
                <a:solidFill>
                  <a:schemeClr val="tx2"/>
                </a:solidFill>
                <a:latin typeface="Verdana" panose="020B0604030504040204" pitchFamily="34" charset="0"/>
                <a:ea typeface="Verdana" panose="020B0604030504040204" pitchFamily="34" charset="0"/>
                <a:cs typeface="Verdana" panose="020B0604030504040204" pitchFamily="34" charset="0"/>
              </a:rPr>
              <a:t>eos</a:t>
            </a:r>
            <a:r>
              <a:rPr lang="en-US">
                <a:solidFill>
                  <a:schemeClr val="tx2"/>
                </a:solidFill>
                <a:latin typeface="Verdana" panose="020B0604030504040204" pitchFamily="34" charset="0"/>
                <a:ea typeface="Verdana" panose="020B0604030504040204" pitchFamily="34" charset="0"/>
                <a:cs typeface="Verdana" panose="020B0604030504040204" pitchFamily="34" charset="0"/>
              </a:rPr>
              <a:t>.</a:t>
            </a:r>
            <a:endParaRPr lang="en-US">
              <a:solidFill>
                <a:schemeClr val="tx2"/>
              </a:solidFill>
            </a:endParaRPr>
          </a:p>
        </p:txBody>
      </p:sp>
      <p:sp>
        <p:nvSpPr>
          <p:cNvPr id="8" name="Title 5">
            <a:extLst>
              <a:ext uri="{FF2B5EF4-FFF2-40B4-BE49-F238E27FC236}">
                <a16:creationId xmlns:a16="http://schemas.microsoft.com/office/drawing/2014/main" id="{B75BC200-347B-B24E-EAC2-51408CFA8683}"/>
              </a:ext>
            </a:extLst>
          </p:cNvPr>
          <p:cNvSpPr txBox="1">
            <a:spLocks/>
          </p:cNvSpPr>
          <p:nvPr/>
        </p:nvSpPr>
        <p:spPr bwMode="black">
          <a:xfrm>
            <a:off x="366200" y="1287630"/>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pic>
        <p:nvPicPr>
          <p:cNvPr id="2" name="Picture 1">
            <a:extLst>
              <a:ext uri="{FF2B5EF4-FFF2-40B4-BE49-F238E27FC236}">
                <a16:creationId xmlns:a16="http://schemas.microsoft.com/office/drawing/2014/main" id="{168FD90C-1EB0-E4A5-ACDA-4780443DDC46}"/>
              </a:ext>
            </a:extLst>
          </p:cNvPr>
          <p:cNvPicPr>
            <a:picLocks noChangeAspect="1"/>
          </p:cNvPicPr>
          <p:nvPr/>
        </p:nvPicPr>
        <p:blipFill>
          <a:blip r:embed="rId4"/>
          <a:stretch>
            <a:fillRect/>
          </a:stretch>
        </p:blipFill>
        <p:spPr>
          <a:xfrm>
            <a:off x="553891" y="73269"/>
            <a:ext cx="7831063" cy="4396154"/>
          </a:xfrm>
          <a:prstGeom prst="rect">
            <a:avLst/>
          </a:prstGeom>
        </p:spPr>
      </p:pic>
    </p:spTree>
    <p:extLst>
      <p:ext uri="{BB962C8B-B14F-4D97-AF65-F5344CB8AC3E}">
        <p14:creationId xmlns:p14="http://schemas.microsoft.com/office/powerpoint/2010/main" val="2152309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A288B-B573-413E-D595-2D10F420504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4ACD31A-4CCB-0095-C513-F0D3EEE370B4}"/>
              </a:ext>
            </a:extLst>
          </p:cNvPr>
          <p:cNvPicPr>
            <a:picLocks noChangeAspect="1"/>
          </p:cNvPicPr>
          <p:nvPr/>
        </p:nvPicPr>
        <p:blipFill>
          <a:blip r:embed="rId3"/>
          <a:srcRect/>
          <a:stretch/>
        </p:blipFill>
        <p:spPr>
          <a:xfrm>
            <a:off x="9526" y="0"/>
            <a:ext cx="9134474" cy="5138142"/>
          </a:xfrm>
          <a:prstGeom prst="rect">
            <a:avLst/>
          </a:prstGeom>
        </p:spPr>
      </p:pic>
      <p:sp>
        <p:nvSpPr>
          <p:cNvPr id="4" name="Title 8">
            <a:extLst>
              <a:ext uri="{FF2B5EF4-FFF2-40B4-BE49-F238E27FC236}">
                <a16:creationId xmlns:a16="http://schemas.microsoft.com/office/drawing/2014/main" id="{E3CEA24D-7F90-8781-457E-2AB0E7DE4E37}"/>
              </a:ext>
            </a:extLst>
          </p:cNvPr>
          <p:cNvSpPr>
            <a:spLocks noGrp="1"/>
          </p:cNvSpPr>
          <p:nvPr>
            <p:ph type="title"/>
          </p:nvPr>
        </p:nvSpPr>
        <p:spPr>
          <a:xfrm>
            <a:off x="320040" y="279785"/>
            <a:ext cx="8366760" cy="630936"/>
          </a:xfrm>
        </p:spPr>
        <p:txBody>
          <a:bodyPr/>
          <a:lstStyle/>
          <a:p>
            <a:r>
              <a:rPr lang="en-US" sz="2400">
                <a:solidFill>
                  <a:srgbClr val="0089D0"/>
                </a:solidFill>
              </a:rPr>
              <a:t>National Governance Is a Catalyst for Creating Connected Communities</a:t>
            </a:r>
          </a:p>
        </p:txBody>
      </p:sp>
      <p:sp>
        <p:nvSpPr>
          <p:cNvPr id="29" name="Text 5">
            <a:extLst>
              <a:ext uri="{FF2B5EF4-FFF2-40B4-BE49-F238E27FC236}">
                <a16:creationId xmlns:a16="http://schemas.microsoft.com/office/drawing/2014/main" id="{5C6ED3DA-33D2-8517-8DB9-0C0EFD688D56}"/>
              </a:ext>
            </a:extLst>
          </p:cNvPr>
          <p:cNvSpPr/>
          <p:nvPr/>
        </p:nvSpPr>
        <p:spPr>
          <a:xfrm>
            <a:off x="420400" y="1193185"/>
            <a:ext cx="8714074" cy="463545"/>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2100" b="1" kern="0" spc="83">
                <a:solidFill>
                  <a:srgbClr val="0060AF"/>
                </a:solidFill>
              </a:rPr>
              <a:t>WHEN LEADERS PARTICIPATE, THEY EXPERIENCE:</a:t>
            </a:r>
            <a:endParaRPr lang="en-US" sz="2100">
              <a:solidFill>
                <a:srgbClr val="0060AF"/>
              </a:solidFill>
            </a:endParaRPr>
          </a:p>
        </p:txBody>
      </p:sp>
      <p:sp>
        <p:nvSpPr>
          <p:cNvPr id="33" name="Shape 6">
            <a:extLst>
              <a:ext uri="{FF2B5EF4-FFF2-40B4-BE49-F238E27FC236}">
                <a16:creationId xmlns:a16="http://schemas.microsoft.com/office/drawing/2014/main" id="{C379507C-14B3-76EE-731A-2AC3DAAE9736}"/>
              </a:ext>
            </a:extLst>
          </p:cNvPr>
          <p:cNvSpPr/>
          <p:nvPr/>
        </p:nvSpPr>
        <p:spPr>
          <a:xfrm>
            <a:off x="645065" y="1896963"/>
            <a:ext cx="2157761" cy="999501"/>
          </a:xfrm>
          <a:prstGeom prst="roundRect">
            <a:avLst>
              <a:gd name="adj" fmla="val 12000"/>
            </a:avLst>
          </a:prstGeom>
          <a:solidFill>
            <a:srgbClr val="0060A9"/>
          </a:solidFill>
          <a:ln w="12700">
            <a:solidFill>
              <a:srgbClr val="0060A9"/>
            </a:solidFill>
            <a:prstDash val="solid"/>
          </a:ln>
          <a:effectLst>
            <a:outerShdw blurRad="15240" dist="3810" dir="2700000" algn="bl" rotWithShape="0">
              <a:srgbClr val="000000">
                <a:alpha val="12000"/>
              </a:srgbClr>
            </a:outerShdw>
          </a:effectLst>
        </p:spPr>
        <p:txBody>
          <a:bodyPr anchor="ctr"/>
          <a:lstStyle/>
          <a:p>
            <a:pPr marL="0" indent="0" algn="ctr">
              <a:buNone/>
            </a:pPr>
            <a:r>
              <a:rPr lang="en-US" sz="2000" b="1">
                <a:solidFill>
                  <a:srgbClr val="FFFFFF"/>
                </a:solidFill>
              </a:rPr>
              <a:t>Achievement</a:t>
            </a:r>
            <a:endParaRPr lang="en-US" sz="2000"/>
          </a:p>
        </p:txBody>
      </p:sp>
      <p:sp>
        <p:nvSpPr>
          <p:cNvPr id="41" name="Text 8">
            <a:extLst>
              <a:ext uri="{FF2B5EF4-FFF2-40B4-BE49-F238E27FC236}">
                <a16:creationId xmlns:a16="http://schemas.microsoft.com/office/drawing/2014/main" id="{65BEB459-D1F6-70EA-2AE1-A6EC9CAEE177}"/>
              </a:ext>
            </a:extLst>
          </p:cNvPr>
          <p:cNvSpPr/>
          <p:nvPr/>
        </p:nvSpPr>
        <p:spPr>
          <a:xfrm>
            <a:off x="677012" y="2977344"/>
            <a:ext cx="2125814" cy="776316"/>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2400">
                <a:solidFill>
                  <a:srgbClr val="0060A9"/>
                </a:solidFill>
              </a:rPr>
              <a:t>They shape the future</a:t>
            </a:r>
            <a:endParaRPr lang="en-US" sz="2400"/>
          </a:p>
        </p:txBody>
      </p:sp>
      <p:sp>
        <p:nvSpPr>
          <p:cNvPr id="53" name="Text 11">
            <a:extLst>
              <a:ext uri="{FF2B5EF4-FFF2-40B4-BE49-F238E27FC236}">
                <a16:creationId xmlns:a16="http://schemas.microsoft.com/office/drawing/2014/main" id="{1035ABA2-5121-160E-9B68-E9184DC43684}"/>
              </a:ext>
            </a:extLst>
          </p:cNvPr>
          <p:cNvSpPr/>
          <p:nvPr/>
        </p:nvSpPr>
        <p:spPr>
          <a:xfrm>
            <a:off x="3497211" y="2977344"/>
            <a:ext cx="1994132" cy="776315"/>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2400">
                <a:solidFill>
                  <a:srgbClr val="6F2C91"/>
                </a:solidFill>
              </a:rPr>
              <a:t>They share ownership</a:t>
            </a:r>
            <a:endParaRPr lang="en-US" sz="2400"/>
          </a:p>
        </p:txBody>
      </p:sp>
      <p:sp>
        <p:nvSpPr>
          <p:cNvPr id="65" name="Text 14">
            <a:extLst>
              <a:ext uri="{FF2B5EF4-FFF2-40B4-BE49-F238E27FC236}">
                <a16:creationId xmlns:a16="http://schemas.microsoft.com/office/drawing/2014/main" id="{A1E390E5-7F59-3A85-19C4-35CE3F9787C9}"/>
              </a:ext>
            </a:extLst>
          </p:cNvPr>
          <p:cNvSpPr/>
          <p:nvPr/>
        </p:nvSpPr>
        <p:spPr>
          <a:xfrm>
            <a:off x="6128800" y="3017618"/>
            <a:ext cx="2271613" cy="736041"/>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2400">
                <a:solidFill>
                  <a:schemeClr val="accent5"/>
                </a:solidFill>
              </a:rPr>
              <a:t>They shape the Movement</a:t>
            </a:r>
          </a:p>
        </p:txBody>
      </p:sp>
      <p:sp>
        <p:nvSpPr>
          <p:cNvPr id="77" name="Text 35">
            <a:extLst>
              <a:ext uri="{FF2B5EF4-FFF2-40B4-BE49-F238E27FC236}">
                <a16:creationId xmlns:a16="http://schemas.microsoft.com/office/drawing/2014/main" id="{816D7E2E-E562-4789-C1DA-235E0E75F460}"/>
              </a:ext>
            </a:extLst>
          </p:cNvPr>
          <p:cNvSpPr/>
          <p:nvPr/>
        </p:nvSpPr>
        <p:spPr>
          <a:xfrm>
            <a:off x="4455414" y="4766310"/>
            <a:ext cx="5486400" cy="10287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600">
                <a:solidFill>
                  <a:srgbClr val="5B6B7F"/>
                </a:solidFill>
              </a:rPr>
              <a:t>YMCA NATIONAL GOVERNANCE + CREATING CONNECTED COMMUNITIES</a:t>
            </a:r>
            <a:endParaRPr lang="en-US" sz="600"/>
          </a:p>
        </p:txBody>
      </p:sp>
      <p:sp>
        <p:nvSpPr>
          <p:cNvPr id="81" name="Shape 6">
            <a:extLst>
              <a:ext uri="{FF2B5EF4-FFF2-40B4-BE49-F238E27FC236}">
                <a16:creationId xmlns:a16="http://schemas.microsoft.com/office/drawing/2014/main" id="{B67BE2FF-74F1-7E34-6B2D-6BC6ED3E7CC4}"/>
              </a:ext>
            </a:extLst>
          </p:cNvPr>
          <p:cNvSpPr/>
          <p:nvPr/>
        </p:nvSpPr>
        <p:spPr>
          <a:xfrm>
            <a:off x="6185727" y="1892235"/>
            <a:ext cx="2157761" cy="999501"/>
          </a:xfrm>
          <a:prstGeom prst="roundRect">
            <a:avLst>
              <a:gd name="adj" fmla="val 12000"/>
            </a:avLst>
          </a:prstGeom>
          <a:solidFill>
            <a:schemeClr val="accent5"/>
          </a:solidFill>
          <a:ln w="12700">
            <a:solidFill>
              <a:schemeClr val="accent5"/>
            </a:solidFill>
            <a:prstDash val="solid"/>
          </a:ln>
          <a:effectLst>
            <a:outerShdw blurRad="15240" dist="3810" dir="2700000" algn="bl" rotWithShape="0">
              <a:srgbClr val="000000">
                <a:alpha val="12000"/>
              </a:srgbClr>
            </a:outerShdw>
          </a:effectLst>
        </p:spPr>
        <p:txBody>
          <a:bodyPr anchor="ctr"/>
          <a:lstStyle/>
          <a:p>
            <a:pPr marL="0" indent="0" algn="ctr">
              <a:buNone/>
            </a:pPr>
            <a:r>
              <a:rPr lang="en-US" sz="2000" b="1">
                <a:solidFill>
                  <a:srgbClr val="FFFFFF"/>
                </a:solidFill>
              </a:rPr>
              <a:t>Contribution</a:t>
            </a:r>
            <a:endParaRPr lang="en-US" sz="2000"/>
          </a:p>
        </p:txBody>
      </p:sp>
      <p:sp>
        <p:nvSpPr>
          <p:cNvPr id="85" name="Shape 6">
            <a:extLst>
              <a:ext uri="{FF2B5EF4-FFF2-40B4-BE49-F238E27FC236}">
                <a16:creationId xmlns:a16="http://schemas.microsoft.com/office/drawing/2014/main" id="{7C08C18B-7DF2-00F6-2AD8-C05CB40C1E72}"/>
              </a:ext>
            </a:extLst>
          </p:cNvPr>
          <p:cNvSpPr/>
          <p:nvPr/>
        </p:nvSpPr>
        <p:spPr>
          <a:xfrm>
            <a:off x="3415396" y="1896963"/>
            <a:ext cx="2157761" cy="999501"/>
          </a:xfrm>
          <a:prstGeom prst="roundRect">
            <a:avLst>
              <a:gd name="adj" fmla="val 12000"/>
            </a:avLst>
          </a:prstGeom>
          <a:solidFill>
            <a:schemeClr val="accent3"/>
          </a:solidFill>
          <a:ln w="12700">
            <a:solidFill>
              <a:schemeClr val="accent3"/>
            </a:solidFill>
            <a:prstDash val="solid"/>
          </a:ln>
          <a:effectLst>
            <a:outerShdw blurRad="15240" dist="3810" dir="2700000" algn="bl" rotWithShape="0">
              <a:srgbClr val="000000">
                <a:alpha val="12000"/>
              </a:srgbClr>
            </a:outerShdw>
          </a:effectLst>
        </p:spPr>
        <p:txBody>
          <a:bodyPr anchor="ctr"/>
          <a:lstStyle/>
          <a:p>
            <a:pPr marL="0" indent="0" algn="ctr">
              <a:buNone/>
            </a:pPr>
            <a:r>
              <a:rPr lang="en-US" sz="2000" b="1">
                <a:solidFill>
                  <a:srgbClr val="FFFFFF"/>
                </a:solidFill>
              </a:rPr>
              <a:t>Belonging</a:t>
            </a:r>
            <a:endParaRPr lang="en-US" sz="2000"/>
          </a:p>
        </p:txBody>
      </p:sp>
    </p:spTree>
    <p:extLst>
      <p:ext uri="{BB962C8B-B14F-4D97-AF65-F5344CB8AC3E}">
        <p14:creationId xmlns:p14="http://schemas.microsoft.com/office/powerpoint/2010/main" val="2249750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2F750-4384-57AB-89A5-9D29D8767F1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3429D0F-6688-19FF-55DB-9C7895AEDB36}"/>
              </a:ext>
            </a:extLst>
          </p:cNvPr>
          <p:cNvPicPr>
            <a:picLocks noChangeAspect="1"/>
          </p:cNvPicPr>
          <p:nvPr/>
        </p:nvPicPr>
        <p:blipFill>
          <a:blip r:embed="rId3"/>
          <a:srcRect/>
          <a:stretch/>
        </p:blipFill>
        <p:spPr>
          <a:xfrm>
            <a:off x="0" y="2679"/>
            <a:ext cx="9134474" cy="5138142"/>
          </a:xfrm>
          <a:prstGeom prst="rect">
            <a:avLst/>
          </a:prstGeom>
        </p:spPr>
      </p:pic>
      <p:sp>
        <p:nvSpPr>
          <p:cNvPr id="4" name="Title 8">
            <a:extLst>
              <a:ext uri="{FF2B5EF4-FFF2-40B4-BE49-F238E27FC236}">
                <a16:creationId xmlns:a16="http://schemas.microsoft.com/office/drawing/2014/main" id="{6FE8515E-05EE-DF4A-8598-BC2872C1708C}"/>
              </a:ext>
            </a:extLst>
          </p:cNvPr>
          <p:cNvSpPr>
            <a:spLocks noGrp="1"/>
          </p:cNvSpPr>
          <p:nvPr>
            <p:ph type="title"/>
          </p:nvPr>
        </p:nvSpPr>
        <p:spPr>
          <a:xfrm>
            <a:off x="320040" y="279785"/>
            <a:ext cx="8366760" cy="630936"/>
          </a:xfrm>
        </p:spPr>
        <p:txBody>
          <a:bodyPr/>
          <a:lstStyle/>
          <a:p>
            <a:r>
              <a:rPr lang="en-US" sz="2400">
                <a:solidFill>
                  <a:srgbClr val="0089D0"/>
                </a:solidFill>
              </a:rPr>
              <a:t>National Governance Is a Catalyst for Creating Connected Communities</a:t>
            </a:r>
          </a:p>
        </p:txBody>
      </p:sp>
      <p:sp>
        <p:nvSpPr>
          <p:cNvPr id="11" name="Text 17">
            <a:extLst>
              <a:ext uri="{FF2B5EF4-FFF2-40B4-BE49-F238E27FC236}">
                <a16:creationId xmlns:a16="http://schemas.microsoft.com/office/drawing/2014/main" id="{65134906-6E7C-E0EE-B458-C041916DF9B0}"/>
              </a:ext>
            </a:extLst>
          </p:cNvPr>
          <p:cNvSpPr/>
          <p:nvPr/>
        </p:nvSpPr>
        <p:spPr>
          <a:xfrm>
            <a:off x="408679" y="1047826"/>
            <a:ext cx="8317115" cy="462327"/>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2000" b="1" kern="0" spc="86">
                <a:solidFill>
                  <a:srgbClr val="0060AF"/>
                </a:solidFill>
              </a:rPr>
              <a:t>HOW GOVERNANCE CREATES COMMUNITY</a:t>
            </a:r>
            <a:endParaRPr lang="en-US" sz="2000">
              <a:solidFill>
                <a:srgbClr val="0060AF"/>
              </a:solidFill>
            </a:endParaRPr>
          </a:p>
        </p:txBody>
      </p:sp>
      <p:sp>
        <p:nvSpPr>
          <p:cNvPr id="14" name="Text 18">
            <a:extLst>
              <a:ext uri="{FF2B5EF4-FFF2-40B4-BE49-F238E27FC236}">
                <a16:creationId xmlns:a16="http://schemas.microsoft.com/office/drawing/2014/main" id="{91FB2FCF-4AE7-C8AB-0BD9-139852FD0132}"/>
              </a:ext>
            </a:extLst>
          </p:cNvPr>
          <p:cNvSpPr/>
          <p:nvPr/>
        </p:nvSpPr>
        <p:spPr>
          <a:xfrm>
            <a:off x="719196" y="1687515"/>
            <a:ext cx="476850" cy="150876"/>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b="1">
                <a:solidFill>
                  <a:srgbClr val="0060AF"/>
                </a:solidFill>
              </a:rPr>
              <a:t>01</a:t>
            </a:r>
            <a:endParaRPr lang="en-US" sz="1200">
              <a:solidFill>
                <a:srgbClr val="0060AF"/>
              </a:solidFill>
            </a:endParaRPr>
          </a:p>
        </p:txBody>
      </p:sp>
      <p:sp>
        <p:nvSpPr>
          <p:cNvPr id="16" name="Text 19">
            <a:extLst>
              <a:ext uri="{FF2B5EF4-FFF2-40B4-BE49-F238E27FC236}">
                <a16:creationId xmlns:a16="http://schemas.microsoft.com/office/drawing/2014/main" id="{20665B58-12D3-5C01-4E9A-4DCFDD574707}"/>
              </a:ext>
            </a:extLst>
          </p:cNvPr>
          <p:cNvSpPr/>
          <p:nvPr/>
        </p:nvSpPr>
        <p:spPr>
          <a:xfrm>
            <a:off x="1110101" y="1687515"/>
            <a:ext cx="2073261" cy="164592"/>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b="1">
                <a:solidFill>
                  <a:srgbClr val="636466"/>
                </a:solidFill>
              </a:rPr>
              <a:t>LOCAL VOICE</a:t>
            </a:r>
            <a:endParaRPr lang="en-US" sz="1400">
              <a:solidFill>
                <a:srgbClr val="636466"/>
              </a:solidFill>
            </a:endParaRPr>
          </a:p>
        </p:txBody>
      </p:sp>
      <p:sp>
        <p:nvSpPr>
          <p:cNvPr id="19" name="Text 20">
            <a:extLst>
              <a:ext uri="{FF2B5EF4-FFF2-40B4-BE49-F238E27FC236}">
                <a16:creationId xmlns:a16="http://schemas.microsoft.com/office/drawing/2014/main" id="{4362AC12-0BB0-5992-A17F-2E29A7B2773F}"/>
              </a:ext>
            </a:extLst>
          </p:cNvPr>
          <p:cNvSpPr/>
          <p:nvPr/>
        </p:nvSpPr>
        <p:spPr>
          <a:xfrm>
            <a:off x="3511014" y="1636080"/>
            <a:ext cx="4798768" cy="315468"/>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a:solidFill>
                  <a:srgbClr val="636466"/>
                </a:solidFill>
              </a:rPr>
              <a:t>Community experience enters the national dialogue.</a:t>
            </a:r>
          </a:p>
        </p:txBody>
      </p:sp>
      <p:sp>
        <p:nvSpPr>
          <p:cNvPr id="22" name="Shape 21">
            <a:extLst>
              <a:ext uri="{FF2B5EF4-FFF2-40B4-BE49-F238E27FC236}">
                <a16:creationId xmlns:a16="http://schemas.microsoft.com/office/drawing/2014/main" id="{C4183C5A-727E-F539-8AA0-F7E8CCA11D51}"/>
              </a:ext>
            </a:extLst>
          </p:cNvPr>
          <p:cNvSpPr/>
          <p:nvPr/>
        </p:nvSpPr>
        <p:spPr>
          <a:xfrm>
            <a:off x="870072" y="1906971"/>
            <a:ext cx="2" cy="288036"/>
          </a:xfrm>
          <a:prstGeom prst="line">
            <a:avLst/>
          </a:prstGeom>
          <a:noFill/>
          <a:ln w="15240">
            <a:solidFill>
              <a:srgbClr val="597590"/>
            </a:solidFill>
            <a:prstDash val="solid"/>
          </a:ln>
        </p:spPr>
        <p:txBody>
          <a:bodyPr/>
          <a:lstStyle/>
          <a:p>
            <a:endParaRPr lang="en-US"/>
          </a:p>
        </p:txBody>
      </p:sp>
      <p:sp>
        <p:nvSpPr>
          <p:cNvPr id="24" name="Text 22">
            <a:extLst>
              <a:ext uri="{FF2B5EF4-FFF2-40B4-BE49-F238E27FC236}">
                <a16:creationId xmlns:a16="http://schemas.microsoft.com/office/drawing/2014/main" id="{75B45100-B329-67E7-3569-866DCC2D3856}"/>
              </a:ext>
            </a:extLst>
          </p:cNvPr>
          <p:cNvSpPr/>
          <p:nvPr/>
        </p:nvSpPr>
        <p:spPr>
          <a:xfrm>
            <a:off x="719196" y="2263587"/>
            <a:ext cx="476850" cy="150876"/>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b="1">
                <a:solidFill>
                  <a:srgbClr val="00A5B5"/>
                </a:solidFill>
              </a:rPr>
              <a:t>02</a:t>
            </a:r>
            <a:endParaRPr lang="en-US" sz="1200"/>
          </a:p>
        </p:txBody>
      </p:sp>
      <p:sp>
        <p:nvSpPr>
          <p:cNvPr id="27" name="Text 23">
            <a:extLst>
              <a:ext uri="{FF2B5EF4-FFF2-40B4-BE49-F238E27FC236}">
                <a16:creationId xmlns:a16="http://schemas.microsoft.com/office/drawing/2014/main" id="{F3189CAA-AF74-F118-979B-9649BE242F60}"/>
              </a:ext>
            </a:extLst>
          </p:cNvPr>
          <p:cNvSpPr/>
          <p:nvPr/>
        </p:nvSpPr>
        <p:spPr>
          <a:xfrm>
            <a:off x="1110101" y="2263587"/>
            <a:ext cx="2073261" cy="164592"/>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b="1">
                <a:solidFill>
                  <a:srgbClr val="636466"/>
                </a:solidFill>
              </a:rPr>
              <a:t>SHARED DELIBERATION</a:t>
            </a:r>
            <a:endParaRPr lang="en-US" sz="1400">
              <a:solidFill>
                <a:srgbClr val="636466"/>
              </a:solidFill>
            </a:endParaRPr>
          </a:p>
        </p:txBody>
      </p:sp>
      <p:sp>
        <p:nvSpPr>
          <p:cNvPr id="29" name="Text 24">
            <a:extLst>
              <a:ext uri="{FF2B5EF4-FFF2-40B4-BE49-F238E27FC236}">
                <a16:creationId xmlns:a16="http://schemas.microsoft.com/office/drawing/2014/main" id="{404ADE7B-B57B-F527-01C2-B23611BE330B}"/>
              </a:ext>
            </a:extLst>
          </p:cNvPr>
          <p:cNvSpPr/>
          <p:nvPr/>
        </p:nvSpPr>
        <p:spPr>
          <a:xfrm>
            <a:off x="3511014" y="2212152"/>
            <a:ext cx="4798768" cy="315468"/>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a:solidFill>
                  <a:srgbClr val="636466"/>
                </a:solidFill>
              </a:rPr>
              <a:t>Leaders listen, collaborate and work across differences.</a:t>
            </a:r>
          </a:p>
        </p:txBody>
      </p:sp>
      <p:sp>
        <p:nvSpPr>
          <p:cNvPr id="31" name="Shape 25">
            <a:extLst>
              <a:ext uri="{FF2B5EF4-FFF2-40B4-BE49-F238E27FC236}">
                <a16:creationId xmlns:a16="http://schemas.microsoft.com/office/drawing/2014/main" id="{3FE6B856-C755-792D-41EE-94209DCD9AEA}"/>
              </a:ext>
            </a:extLst>
          </p:cNvPr>
          <p:cNvSpPr/>
          <p:nvPr/>
        </p:nvSpPr>
        <p:spPr>
          <a:xfrm>
            <a:off x="870072" y="2483043"/>
            <a:ext cx="2" cy="288036"/>
          </a:xfrm>
          <a:prstGeom prst="line">
            <a:avLst/>
          </a:prstGeom>
          <a:noFill/>
          <a:ln w="15240">
            <a:solidFill>
              <a:srgbClr val="597590"/>
            </a:solidFill>
            <a:prstDash val="solid"/>
          </a:ln>
        </p:spPr>
        <p:txBody>
          <a:bodyPr/>
          <a:lstStyle/>
          <a:p>
            <a:endParaRPr lang="en-US"/>
          </a:p>
        </p:txBody>
      </p:sp>
      <p:sp>
        <p:nvSpPr>
          <p:cNvPr id="33" name="Text 26">
            <a:extLst>
              <a:ext uri="{FF2B5EF4-FFF2-40B4-BE49-F238E27FC236}">
                <a16:creationId xmlns:a16="http://schemas.microsoft.com/office/drawing/2014/main" id="{1642234B-D403-675B-79F9-55B8A0844972}"/>
              </a:ext>
            </a:extLst>
          </p:cNvPr>
          <p:cNvSpPr/>
          <p:nvPr/>
        </p:nvSpPr>
        <p:spPr>
          <a:xfrm>
            <a:off x="719196" y="2839659"/>
            <a:ext cx="476850" cy="150876"/>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b="1">
                <a:solidFill>
                  <a:srgbClr val="6F2C91"/>
                </a:solidFill>
              </a:rPr>
              <a:t>03</a:t>
            </a:r>
            <a:endParaRPr lang="en-US" sz="1200"/>
          </a:p>
        </p:txBody>
      </p:sp>
      <p:sp>
        <p:nvSpPr>
          <p:cNvPr id="35" name="Text 27">
            <a:extLst>
              <a:ext uri="{FF2B5EF4-FFF2-40B4-BE49-F238E27FC236}">
                <a16:creationId xmlns:a16="http://schemas.microsoft.com/office/drawing/2014/main" id="{C13318B9-04D2-ABC9-FBB7-9CAA034E9E33}"/>
              </a:ext>
            </a:extLst>
          </p:cNvPr>
          <p:cNvSpPr/>
          <p:nvPr/>
        </p:nvSpPr>
        <p:spPr>
          <a:xfrm>
            <a:off x="1110101" y="2839659"/>
            <a:ext cx="2073261" cy="164592"/>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b="1">
                <a:solidFill>
                  <a:srgbClr val="636466"/>
                </a:solidFill>
              </a:rPr>
              <a:t>COLLECTIVE DIRECTION</a:t>
            </a:r>
            <a:endParaRPr lang="en-US" sz="1400">
              <a:solidFill>
                <a:srgbClr val="636466"/>
              </a:solidFill>
            </a:endParaRPr>
          </a:p>
        </p:txBody>
      </p:sp>
      <p:sp>
        <p:nvSpPr>
          <p:cNvPr id="37" name="Text 28">
            <a:extLst>
              <a:ext uri="{FF2B5EF4-FFF2-40B4-BE49-F238E27FC236}">
                <a16:creationId xmlns:a16="http://schemas.microsoft.com/office/drawing/2014/main" id="{01A7B22F-D361-4264-9F25-EC3F006C14F5}"/>
              </a:ext>
            </a:extLst>
          </p:cNvPr>
          <p:cNvSpPr/>
          <p:nvPr/>
        </p:nvSpPr>
        <p:spPr>
          <a:xfrm>
            <a:off x="3511014" y="2788224"/>
            <a:ext cx="4798768" cy="315468"/>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a:solidFill>
                  <a:srgbClr val="636466"/>
                </a:solidFill>
              </a:rPr>
              <a:t>Local insight shapes movement-wide priorities and decisions.</a:t>
            </a:r>
          </a:p>
        </p:txBody>
      </p:sp>
      <p:sp>
        <p:nvSpPr>
          <p:cNvPr id="39" name="Shape 29">
            <a:extLst>
              <a:ext uri="{FF2B5EF4-FFF2-40B4-BE49-F238E27FC236}">
                <a16:creationId xmlns:a16="http://schemas.microsoft.com/office/drawing/2014/main" id="{FC62EBA9-679F-D697-62FA-5076A3F20D5E}"/>
              </a:ext>
            </a:extLst>
          </p:cNvPr>
          <p:cNvSpPr/>
          <p:nvPr/>
        </p:nvSpPr>
        <p:spPr>
          <a:xfrm>
            <a:off x="870072" y="3059115"/>
            <a:ext cx="2" cy="288036"/>
          </a:xfrm>
          <a:prstGeom prst="line">
            <a:avLst/>
          </a:prstGeom>
          <a:noFill/>
          <a:ln w="15240">
            <a:solidFill>
              <a:srgbClr val="597590"/>
            </a:solidFill>
            <a:prstDash val="solid"/>
          </a:ln>
        </p:spPr>
        <p:txBody>
          <a:bodyPr/>
          <a:lstStyle/>
          <a:p>
            <a:endParaRPr lang="en-US"/>
          </a:p>
        </p:txBody>
      </p:sp>
      <p:sp>
        <p:nvSpPr>
          <p:cNvPr id="41" name="Text 30">
            <a:extLst>
              <a:ext uri="{FF2B5EF4-FFF2-40B4-BE49-F238E27FC236}">
                <a16:creationId xmlns:a16="http://schemas.microsoft.com/office/drawing/2014/main" id="{776EF650-100C-7876-6F2B-3D9384974A90}"/>
              </a:ext>
            </a:extLst>
          </p:cNvPr>
          <p:cNvSpPr/>
          <p:nvPr/>
        </p:nvSpPr>
        <p:spPr>
          <a:xfrm>
            <a:off x="719196" y="3415731"/>
            <a:ext cx="476850" cy="150876"/>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b="1">
                <a:solidFill>
                  <a:srgbClr val="D6423A"/>
                </a:solidFill>
              </a:rPr>
              <a:t>04</a:t>
            </a:r>
            <a:endParaRPr lang="en-US" sz="1200"/>
          </a:p>
        </p:txBody>
      </p:sp>
      <p:sp>
        <p:nvSpPr>
          <p:cNvPr id="43" name="Text 31">
            <a:extLst>
              <a:ext uri="{FF2B5EF4-FFF2-40B4-BE49-F238E27FC236}">
                <a16:creationId xmlns:a16="http://schemas.microsoft.com/office/drawing/2014/main" id="{182DF5EA-AF22-5185-8037-4882D635AA21}"/>
              </a:ext>
            </a:extLst>
          </p:cNvPr>
          <p:cNvSpPr/>
          <p:nvPr/>
        </p:nvSpPr>
        <p:spPr>
          <a:xfrm>
            <a:off x="1110101" y="3415731"/>
            <a:ext cx="2073261" cy="164592"/>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b="1">
                <a:solidFill>
                  <a:srgbClr val="636466"/>
                </a:solidFill>
              </a:rPr>
              <a:t>SHARED STEWARDSHIP</a:t>
            </a:r>
            <a:endParaRPr lang="en-US" sz="1400">
              <a:solidFill>
                <a:srgbClr val="636466"/>
              </a:solidFill>
            </a:endParaRPr>
          </a:p>
        </p:txBody>
      </p:sp>
      <p:sp>
        <p:nvSpPr>
          <p:cNvPr id="45" name="Text 32">
            <a:extLst>
              <a:ext uri="{FF2B5EF4-FFF2-40B4-BE49-F238E27FC236}">
                <a16:creationId xmlns:a16="http://schemas.microsoft.com/office/drawing/2014/main" id="{32A661BB-7858-CD30-1710-F49364262713}"/>
              </a:ext>
            </a:extLst>
          </p:cNvPr>
          <p:cNvSpPr/>
          <p:nvPr/>
        </p:nvSpPr>
        <p:spPr>
          <a:xfrm>
            <a:off x="3511014" y="3364296"/>
            <a:ext cx="4798768" cy="315468"/>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200">
                <a:solidFill>
                  <a:srgbClr val="636466"/>
                </a:solidFill>
              </a:rPr>
              <a:t>Leaders accept responsibility for the whole movement.</a:t>
            </a:r>
          </a:p>
        </p:txBody>
      </p:sp>
      <p:sp>
        <p:nvSpPr>
          <p:cNvPr id="49" name="Text 34">
            <a:extLst>
              <a:ext uri="{FF2B5EF4-FFF2-40B4-BE49-F238E27FC236}">
                <a16:creationId xmlns:a16="http://schemas.microsoft.com/office/drawing/2014/main" id="{FD28E083-5C42-9A95-B356-1BDADEDE5644}"/>
              </a:ext>
            </a:extLst>
          </p:cNvPr>
          <p:cNvSpPr/>
          <p:nvPr/>
        </p:nvSpPr>
        <p:spPr>
          <a:xfrm>
            <a:off x="1792631" y="4037381"/>
            <a:ext cx="5421578" cy="116586"/>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600" b="1" i="1">
                <a:solidFill>
                  <a:schemeClr val="accent3"/>
                </a:solidFill>
              </a:rPr>
              <a:t>Local voice becomes collective direction.</a:t>
            </a:r>
            <a:endParaRPr lang="en-US" sz="1600">
              <a:solidFill>
                <a:schemeClr val="accent3"/>
              </a:solidFill>
            </a:endParaRPr>
          </a:p>
        </p:txBody>
      </p:sp>
    </p:spTree>
    <p:extLst>
      <p:ext uri="{BB962C8B-B14F-4D97-AF65-F5344CB8AC3E}">
        <p14:creationId xmlns:p14="http://schemas.microsoft.com/office/powerpoint/2010/main" val="1913290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60AF"/>
            </a:gs>
            <a:gs pos="50000">
              <a:srgbClr val="5C2E91"/>
            </a:gs>
            <a:gs pos="100000">
              <a:schemeClr val="accent3"/>
            </a:gs>
          </a:gsLst>
          <a:lin ang="5400000" scaled="0"/>
          <a:tileRect/>
        </a:gradFill>
        <a:effectLst/>
      </p:bgPr>
    </p:bg>
    <p:spTree>
      <p:nvGrpSpPr>
        <p:cNvPr id="1" name="">
          <a:extLst>
            <a:ext uri="{FF2B5EF4-FFF2-40B4-BE49-F238E27FC236}">
              <a16:creationId xmlns:a16="http://schemas.microsoft.com/office/drawing/2014/main" id="{8A733DA7-5FBA-D232-EFD5-5480517502E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1EA50E4-6E21-F029-ACE6-2B192E4D2F35}"/>
              </a:ext>
            </a:extLst>
          </p:cNvPr>
          <p:cNvSpPr/>
          <p:nvPr/>
        </p:nvSpPr>
        <p:spPr bwMode="auto">
          <a:xfrm>
            <a:off x="4572001" y="1204592"/>
            <a:ext cx="4210850" cy="3533034"/>
          </a:xfrm>
          <a:prstGeom prst="roundRect">
            <a:avLst>
              <a:gd name="adj" fmla="val 9443"/>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5" name="TextBox 14">
            <a:extLst>
              <a:ext uri="{FF2B5EF4-FFF2-40B4-BE49-F238E27FC236}">
                <a16:creationId xmlns:a16="http://schemas.microsoft.com/office/drawing/2014/main" id="{0E6BCEF2-94E9-D415-8529-6C236C42E41E}"/>
              </a:ext>
            </a:extLst>
          </p:cNvPr>
          <p:cNvSpPr txBox="1"/>
          <p:nvPr/>
        </p:nvSpPr>
        <p:spPr>
          <a:xfrm>
            <a:off x="4701515" y="1247560"/>
            <a:ext cx="4081335" cy="3447098"/>
          </a:xfrm>
          <a:prstGeom prst="rect">
            <a:avLst/>
          </a:prstGeom>
          <a:noFill/>
        </p:spPr>
        <p:txBody>
          <a:bodyPr wrap="square" rtlCol="0" anchor="ctr">
            <a:spAutoFit/>
          </a:bodyPr>
          <a:lstStyle/>
          <a:p>
            <a:r>
              <a:rPr lang="en-US" sz="1200" b="1">
                <a:solidFill>
                  <a:srgbClr val="90278D"/>
                </a:solidFill>
                <a:latin typeface="Verdana" panose="020B0604030504040204" pitchFamily="34" charset="0"/>
                <a:ea typeface="Verdana" panose="020B0604030504040204" pitchFamily="34" charset="0"/>
                <a:cs typeface="Verdana" panose="020B0604030504040204" pitchFamily="34" charset="0"/>
              </a:rPr>
              <a:t>SIX LEVERS OF CONNECTION</a:t>
            </a:r>
            <a:r>
              <a:rPr lang="en-US" sz="1100" b="1">
                <a:solidFill>
                  <a:srgbClr val="90278D"/>
                </a:solidFill>
                <a:latin typeface="Verdana" panose="020B0604030504040204" pitchFamily="34" charset="0"/>
                <a:ea typeface="Verdana" panose="020B0604030504040204" pitchFamily="34" charset="0"/>
                <a:cs typeface="Verdana" panose="020B0604030504040204" pitchFamily="34" charset="0"/>
              </a:rPr>
              <a:t>​</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0087CE"/>
                </a:solidFill>
                <a:latin typeface="Verdana" panose="020B0604030504040204" pitchFamily="34" charset="0"/>
                <a:ea typeface="Verdana" panose="020B0604030504040204" pitchFamily="34" charset="0"/>
                <a:cs typeface="Verdana" panose="020B0604030504040204" pitchFamily="34" charset="0"/>
              </a:rPr>
              <a:t>ELEVATE CONNECTION​</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Use shared language and stories to strengthen </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purpose and connection.​</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01A28E"/>
                </a:solidFill>
                <a:latin typeface="Verdana" panose="020B0604030504040204" pitchFamily="34" charset="0"/>
                <a:ea typeface="Verdana" panose="020B0604030504040204" pitchFamily="34" charset="0"/>
                <a:cs typeface="Verdana" panose="020B0604030504040204" pitchFamily="34" charset="0"/>
              </a:rPr>
              <a:t>PRACTICE CONNECTION SKILLS​</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Develop the skills and reinforce the culture that make meaningful connection possible.​</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FAAD17"/>
                </a:solidFill>
                <a:latin typeface="Verdana" panose="020B0604030504040204" pitchFamily="34" charset="0"/>
                <a:ea typeface="Verdana" panose="020B0604030504040204" pitchFamily="34" charset="0"/>
                <a:cs typeface="Verdana" panose="020B0604030504040204" pitchFamily="34" charset="0"/>
              </a:rPr>
              <a:t>EMBED CONNECTION EVERYWHERE​</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Design and deliver experiences that create connection.​</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F27920"/>
                </a:solidFill>
                <a:latin typeface="Verdana" panose="020B0604030504040204" pitchFamily="34" charset="0"/>
                <a:ea typeface="Verdana" panose="020B0604030504040204" pitchFamily="34" charset="0"/>
                <a:cs typeface="Verdana" panose="020B0604030504040204" pitchFamily="34" charset="0"/>
              </a:rPr>
              <a:t>CREATE CONNECTED SPACES​</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Build physical and digital environments that spark interaction and create access and belonging for all. ​</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EB1C24"/>
                </a:solidFill>
                <a:latin typeface="Verdana" panose="020B0604030504040204" pitchFamily="34" charset="0"/>
                <a:ea typeface="Verdana" panose="020B0604030504040204" pitchFamily="34" charset="0"/>
                <a:cs typeface="Verdana" panose="020B0604030504040204" pitchFamily="34" charset="0"/>
              </a:rPr>
              <a:t>INVITE CONTRIBUTION ​</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Provide opportunities for people to share their time, talents, and voices to create change.​</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90278D"/>
                </a:solidFill>
                <a:latin typeface="Verdana" panose="020B0604030504040204" pitchFamily="34" charset="0"/>
                <a:ea typeface="Verdana" panose="020B0604030504040204" pitchFamily="34" charset="0"/>
                <a:cs typeface="Verdana" panose="020B0604030504040204" pitchFamily="34" charset="0"/>
              </a:rPr>
              <a:t>SUPPORT WELL-BEING​</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Foster experiences that elevate health and well-being and help all people thrive. ​</a:t>
            </a:r>
          </a:p>
        </p:txBody>
      </p:sp>
      <p:pic>
        <p:nvPicPr>
          <p:cNvPr id="16" name="Graphic 15">
            <a:extLst>
              <a:ext uri="{FF2B5EF4-FFF2-40B4-BE49-F238E27FC236}">
                <a16:creationId xmlns:a16="http://schemas.microsoft.com/office/drawing/2014/main" id="{E4F88CD8-4D65-7654-0DB4-9736729C289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26102" y="1799798"/>
            <a:ext cx="2950177" cy="2993350"/>
          </a:xfrm>
          <a:prstGeom prst="rect">
            <a:avLst/>
          </a:prstGeom>
        </p:spPr>
      </p:pic>
      <p:sp>
        <p:nvSpPr>
          <p:cNvPr id="4" name="Text 2">
            <a:extLst>
              <a:ext uri="{FF2B5EF4-FFF2-40B4-BE49-F238E27FC236}">
                <a16:creationId xmlns:a16="http://schemas.microsoft.com/office/drawing/2014/main" id="{55A94705-202B-A3C5-FCA3-CBBB6088CDAA}"/>
              </a:ext>
            </a:extLst>
          </p:cNvPr>
          <p:cNvSpPr/>
          <p:nvPr/>
        </p:nvSpPr>
        <p:spPr>
          <a:xfrm>
            <a:off x="425196" y="459486"/>
            <a:ext cx="8229600" cy="37719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2025" b="1">
                <a:solidFill>
                  <a:srgbClr val="FFFFFF"/>
                </a:solidFill>
                <a:latin typeface="+mj-lt"/>
                <a:ea typeface="Aptos Display" pitchFamily="34" charset="-122"/>
                <a:cs typeface="Aptos Display" pitchFamily="34" charset="-120"/>
              </a:rPr>
              <a:t>How National Governance Activates CCC</a:t>
            </a:r>
            <a:endParaRPr lang="en-US" sz="2025">
              <a:latin typeface="+mj-lt"/>
            </a:endParaRPr>
          </a:p>
        </p:txBody>
      </p:sp>
      <p:sp>
        <p:nvSpPr>
          <p:cNvPr id="6" name="Text 3">
            <a:extLst>
              <a:ext uri="{FF2B5EF4-FFF2-40B4-BE49-F238E27FC236}">
                <a16:creationId xmlns:a16="http://schemas.microsoft.com/office/drawing/2014/main" id="{503FD217-F861-DBF8-EA67-B11D3E2E086B}"/>
              </a:ext>
            </a:extLst>
          </p:cNvPr>
          <p:cNvSpPr/>
          <p:nvPr/>
        </p:nvSpPr>
        <p:spPr>
          <a:xfrm>
            <a:off x="425196" y="784726"/>
            <a:ext cx="8357654" cy="219456"/>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50">
                <a:solidFill>
                  <a:srgbClr val="E7F0F6"/>
                </a:solidFill>
                <a:latin typeface="+mj-lt"/>
              </a:rPr>
              <a:t>Each lever shows a practical way governance makes connection intentional across the YMCA movement.</a:t>
            </a:r>
            <a:endParaRPr lang="en-US" sz="1050">
              <a:latin typeface="+mj-lt"/>
            </a:endParaRPr>
          </a:p>
        </p:txBody>
      </p:sp>
      <p:sp>
        <p:nvSpPr>
          <p:cNvPr id="9" name="Rectangle: Rounded Corners 8">
            <a:extLst>
              <a:ext uri="{FF2B5EF4-FFF2-40B4-BE49-F238E27FC236}">
                <a16:creationId xmlns:a16="http://schemas.microsoft.com/office/drawing/2014/main" id="{DCBAB2F4-AE80-056B-4DE7-53B6259086AB}"/>
              </a:ext>
            </a:extLst>
          </p:cNvPr>
          <p:cNvSpPr/>
          <p:nvPr/>
        </p:nvSpPr>
        <p:spPr bwMode="auto">
          <a:xfrm>
            <a:off x="425196" y="1204591"/>
            <a:ext cx="3624290" cy="470527"/>
          </a:xfrm>
          <a:prstGeom prst="round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8" name="Text 40">
            <a:extLst>
              <a:ext uri="{FF2B5EF4-FFF2-40B4-BE49-F238E27FC236}">
                <a16:creationId xmlns:a16="http://schemas.microsoft.com/office/drawing/2014/main" id="{3C1108D8-3436-E9BC-31D1-D1DBE573C8ED}"/>
              </a:ext>
            </a:extLst>
          </p:cNvPr>
          <p:cNvSpPr/>
          <p:nvPr/>
        </p:nvSpPr>
        <p:spPr>
          <a:xfrm>
            <a:off x="266102" y="1247560"/>
            <a:ext cx="3870179" cy="370332"/>
          </a:xfrm>
          <a:prstGeom prst="rect">
            <a:avLst/>
          </a:prstGeom>
          <a:noFill/>
          <a:ln/>
        </p:spPr>
        <p:txBody>
          <a:bodyPr wrap="square" lIns="0" tIns="0" rIns="0" bIns="0" rtlCol="0" anchor="ctr">
            <a:normAutofit fontScale="92500" lnSpcReduction="10000"/>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400" b="1" i="1">
                <a:solidFill>
                  <a:srgbClr val="0060AF"/>
                </a:solidFill>
              </a:rPr>
              <a:t>Governance is where the six levers become lived practice</a:t>
            </a:r>
            <a:endParaRPr lang="en-US" sz="1400">
              <a:solidFill>
                <a:srgbClr val="0060AF"/>
              </a:solidFill>
            </a:endParaRPr>
          </a:p>
        </p:txBody>
      </p:sp>
    </p:spTree>
    <p:extLst>
      <p:ext uri="{BB962C8B-B14F-4D97-AF65-F5344CB8AC3E}">
        <p14:creationId xmlns:p14="http://schemas.microsoft.com/office/powerpoint/2010/main" val="217033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58F23-EAB0-3D27-04AC-997AFEC5E7A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8C4275B-A123-933A-CEC7-D92BACB61D84}"/>
              </a:ext>
            </a:extLst>
          </p:cNvPr>
          <p:cNvPicPr>
            <a:picLocks noChangeAspect="1"/>
          </p:cNvPicPr>
          <p:nvPr/>
        </p:nvPicPr>
        <p:blipFill>
          <a:blip r:embed="rId2"/>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F6DF1328-C2C8-63A6-9F10-C7BD63791F69}"/>
              </a:ext>
            </a:extLst>
          </p:cNvPr>
          <p:cNvSpPr>
            <a:spLocks noGrp="1"/>
          </p:cNvSpPr>
          <p:nvPr>
            <p:ph type="title"/>
          </p:nvPr>
        </p:nvSpPr>
        <p:spPr>
          <a:xfrm>
            <a:off x="366200" y="289083"/>
            <a:ext cx="7910986" cy="922637"/>
          </a:xfrm>
        </p:spPr>
        <p:txBody>
          <a:bodyPr/>
          <a:lstStyle/>
          <a:p>
            <a:r>
              <a:rPr lang="en-US" sz="3000">
                <a:solidFill>
                  <a:srgbClr val="00B0F0"/>
                </a:solidFill>
                <a:latin typeface="Verdana"/>
                <a:ea typeface="Verdana"/>
                <a:cs typeface="Verdana" panose="020B0604030504040204" pitchFamily="34" charset="0"/>
              </a:rPr>
              <a:t>Our foundational Documents</a:t>
            </a:r>
            <a:br>
              <a:rPr lang="en-US" sz="3000">
                <a:latin typeface="Verdana" panose="020B0604030504040204" pitchFamily="34" charset="0"/>
                <a:ea typeface="Verdana" panose="020B0604030504040204" pitchFamily="34" charset="0"/>
                <a:cs typeface="Verdana" panose="020B0604030504040204" pitchFamily="34" charset="0"/>
              </a:rPr>
            </a:br>
            <a:r>
              <a:rPr lang="en-US" sz="2500">
                <a:solidFill>
                  <a:srgbClr val="0060AF"/>
                </a:solidFill>
                <a:latin typeface="Verdana"/>
                <a:ea typeface="Verdana"/>
                <a:cs typeface="Verdana" panose="020B0604030504040204" pitchFamily="34" charset="0"/>
              </a:rPr>
              <a:t>Governance and Accountability</a:t>
            </a:r>
            <a:endParaRPr lang="en-US" sz="2000" b="0">
              <a:solidFill>
                <a:srgbClr val="0060AF"/>
              </a:solidFill>
              <a:latin typeface="Verdana"/>
              <a:ea typeface="Verdana"/>
              <a:cs typeface="Verdana" panose="020B0604030504040204" pitchFamily="34" charset="0"/>
            </a:endParaRPr>
          </a:p>
        </p:txBody>
      </p:sp>
      <p:sp>
        <p:nvSpPr>
          <p:cNvPr id="8" name="Title 5">
            <a:extLst>
              <a:ext uri="{FF2B5EF4-FFF2-40B4-BE49-F238E27FC236}">
                <a16:creationId xmlns:a16="http://schemas.microsoft.com/office/drawing/2014/main" id="{7705EE04-BA3D-DBC1-4A1B-BE57B15CE064}"/>
              </a:ext>
            </a:extLst>
          </p:cNvPr>
          <p:cNvSpPr txBox="1">
            <a:spLocks/>
          </p:cNvSpPr>
          <p:nvPr/>
        </p:nvSpPr>
        <p:spPr bwMode="black">
          <a:xfrm>
            <a:off x="366200" y="1649848"/>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cap="none">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ounded Rectangle 39">
            <a:extLst>
              <a:ext uri="{FF2B5EF4-FFF2-40B4-BE49-F238E27FC236}">
                <a16:creationId xmlns:a16="http://schemas.microsoft.com/office/drawing/2014/main" id="{85B32532-8A5A-BD8F-0501-4DED3ABF0C11}"/>
              </a:ext>
            </a:extLst>
          </p:cNvPr>
          <p:cNvSpPr/>
          <p:nvPr/>
        </p:nvSpPr>
        <p:spPr bwMode="auto">
          <a:xfrm>
            <a:off x="334688" y="1299037"/>
            <a:ext cx="2767369" cy="3140513"/>
          </a:xfrm>
          <a:prstGeom prst="roundRect">
            <a:avLst>
              <a:gd name="adj" fmla="val 6247"/>
            </a:avLst>
          </a:prstGeom>
          <a:blipFill dpi="0" rotWithShape="1">
            <a:blip r:embed="rId3">
              <a:extLst>
                <a:ext uri="{28A0092B-C50C-407E-A947-70E740481C1C}">
                  <a14:useLocalDpi xmlns:a14="http://schemas.microsoft.com/office/drawing/2010/main" val="0"/>
                </a:ext>
              </a:extLst>
            </a:blip>
            <a:srcRect/>
            <a:stretch>
              <a:fillRect/>
            </a:stretch>
          </a:blip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ln>
                <a:solidFill>
                  <a:schemeClr val="tx1"/>
                </a:solidFill>
              </a:ln>
              <a:solidFill>
                <a:srgbClr val="31ABAB"/>
              </a:solidFill>
              <a:latin typeface="Verdana" pitchFamily="64" charset="0"/>
              <a:ea typeface="ＭＳ Ｐゴシック" pitchFamily="64" charset="-128"/>
              <a:cs typeface="ＭＳ Ｐゴシック" pitchFamily="64" charset="-128"/>
            </a:endParaRPr>
          </a:p>
        </p:txBody>
      </p:sp>
      <p:sp>
        <p:nvSpPr>
          <p:cNvPr id="11" name="Rounded Rectangle 39">
            <a:extLst>
              <a:ext uri="{FF2B5EF4-FFF2-40B4-BE49-F238E27FC236}">
                <a16:creationId xmlns:a16="http://schemas.microsoft.com/office/drawing/2014/main" id="{D262853F-B55B-1B08-8165-346652A9270F}"/>
              </a:ext>
            </a:extLst>
          </p:cNvPr>
          <p:cNvSpPr/>
          <p:nvPr/>
        </p:nvSpPr>
        <p:spPr bwMode="auto">
          <a:xfrm>
            <a:off x="3188313" y="1299036"/>
            <a:ext cx="2767369" cy="3140513"/>
          </a:xfrm>
          <a:prstGeom prst="roundRect">
            <a:avLst>
              <a:gd name="adj" fmla="val 6247"/>
            </a:avLst>
          </a:prstGeom>
          <a:blipFill dpi="0" rotWithShape="1">
            <a:blip r:embed="rId4">
              <a:extLst>
                <a:ext uri="{28A0092B-C50C-407E-A947-70E740481C1C}">
                  <a14:useLocalDpi xmlns:a14="http://schemas.microsoft.com/office/drawing/2010/main" val="0"/>
                </a:ext>
              </a:extLst>
            </a:blip>
            <a:srcRect/>
            <a:stretch>
              <a:fillRect t="1599" b="-11142"/>
            </a:stretch>
          </a:blip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ln>
                <a:solidFill>
                  <a:schemeClr val="tx1"/>
                </a:solidFill>
              </a:ln>
              <a:solidFill>
                <a:srgbClr val="31ABAB"/>
              </a:solidFill>
              <a:latin typeface="Verdana" pitchFamily="64" charset="0"/>
              <a:ea typeface="ＭＳ Ｐゴシック" pitchFamily="64" charset="-128"/>
              <a:cs typeface="ＭＳ Ｐゴシック" pitchFamily="64" charset="-128"/>
            </a:endParaRPr>
          </a:p>
        </p:txBody>
      </p:sp>
      <p:sp>
        <p:nvSpPr>
          <p:cNvPr id="13" name="Rounded Rectangle 39">
            <a:extLst>
              <a:ext uri="{FF2B5EF4-FFF2-40B4-BE49-F238E27FC236}">
                <a16:creationId xmlns:a16="http://schemas.microsoft.com/office/drawing/2014/main" id="{F40E258A-9ECB-BD5A-43BC-F15375DC5B01}"/>
              </a:ext>
            </a:extLst>
          </p:cNvPr>
          <p:cNvSpPr/>
          <p:nvPr/>
        </p:nvSpPr>
        <p:spPr bwMode="auto">
          <a:xfrm>
            <a:off x="6041943" y="1299036"/>
            <a:ext cx="2767369" cy="3140513"/>
          </a:xfrm>
          <a:prstGeom prst="roundRect">
            <a:avLst>
              <a:gd name="adj" fmla="val 6247"/>
            </a:avLst>
          </a:prstGeom>
          <a:blipFill dpi="0" rotWithShape="1">
            <a:blip r:embed="rId5">
              <a:extLst>
                <a:ext uri="{28A0092B-C50C-407E-A947-70E740481C1C}">
                  <a14:useLocalDpi xmlns:a14="http://schemas.microsoft.com/office/drawing/2010/main" val="0"/>
                </a:ext>
              </a:extLst>
            </a:blip>
            <a:srcRect/>
            <a:stretch>
              <a:fillRect b="-13211"/>
            </a:stretch>
          </a:blip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783">
              <a:defRPr/>
            </a:pPr>
            <a:endParaRPr lang="en-US" sz="2400">
              <a:ln>
                <a:solidFill>
                  <a:schemeClr val="tx1"/>
                </a:solidFill>
              </a:ln>
              <a:solidFill>
                <a:srgbClr val="31ABAB"/>
              </a:solidFill>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2126907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3F3D1-2DFB-40B7-ED43-C43686B07D3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692D09A-43CE-4AB2-49F5-1B5744764CF0}"/>
              </a:ext>
            </a:extLst>
          </p:cNvPr>
          <p:cNvPicPr>
            <a:picLocks noChangeAspect="1"/>
          </p:cNvPicPr>
          <p:nvPr/>
        </p:nvPicPr>
        <p:blipFill>
          <a:blip r:embed="rId3"/>
          <a:srcRect/>
          <a:stretch/>
        </p:blipFill>
        <p:spPr>
          <a:xfrm>
            <a:off x="4761" y="2678"/>
            <a:ext cx="9134474" cy="5138142"/>
          </a:xfrm>
          <a:prstGeom prst="rect">
            <a:avLst/>
          </a:prstGeom>
          <a:ln w="38100">
            <a:solidFill>
              <a:schemeClr val="tx1"/>
            </a:solidFill>
          </a:ln>
        </p:spPr>
      </p:pic>
      <p:sp>
        <p:nvSpPr>
          <p:cNvPr id="6" name="Title 5">
            <a:extLst>
              <a:ext uri="{FF2B5EF4-FFF2-40B4-BE49-F238E27FC236}">
                <a16:creationId xmlns:a16="http://schemas.microsoft.com/office/drawing/2014/main" id="{250F1787-D024-EB5E-84D7-DCEF1F1CD437}"/>
              </a:ext>
            </a:extLst>
          </p:cNvPr>
          <p:cNvSpPr>
            <a:spLocks noGrp="1"/>
          </p:cNvSpPr>
          <p:nvPr>
            <p:ph type="title"/>
          </p:nvPr>
        </p:nvSpPr>
        <p:spPr>
          <a:xfrm>
            <a:off x="366199" y="289083"/>
            <a:ext cx="8478123" cy="922637"/>
          </a:xfrm>
        </p:spPr>
        <p:txBody>
          <a:bodyPr/>
          <a:lstStyle/>
          <a:p>
            <a:r>
              <a:rPr lang="en-US" sz="3000">
                <a:solidFill>
                  <a:srgbClr val="00B0F0"/>
                </a:solidFill>
                <a:latin typeface="Verdana" panose="020B0604030504040204" pitchFamily="34" charset="0"/>
                <a:ea typeface="Verdana" panose="020B0604030504040204" pitchFamily="34" charset="0"/>
                <a:cs typeface="Verdana" panose="020B0604030504040204" pitchFamily="34" charset="0"/>
              </a:rPr>
              <a:t>YMCA Membership Qualifications</a:t>
            </a:r>
            <a:br>
              <a:rPr lang="en-US" sz="30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a:solidFill>
                  <a:srgbClr val="0060AF"/>
                </a:solidFill>
                <a:latin typeface="Verdana" panose="020B0604030504040204" pitchFamily="34" charset="0"/>
                <a:ea typeface="Verdana" panose="020B0604030504040204" pitchFamily="34" charset="0"/>
                <a:cs typeface="Verdana" panose="020B0604030504040204" pitchFamily="34" charset="0"/>
              </a:rPr>
              <a:t>Our shared Covenant</a:t>
            </a:r>
            <a:endParaRPr lang="en-US" sz="20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E6592802-D1DC-90ED-F304-4982833E9367}"/>
              </a:ext>
            </a:extLst>
          </p:cNvPr>
          <p:cNvSpPr txBox="1"/>
          <p:nvPr/>
        </p:nvSpPr>
        <p:spPr>
          <a:xfrm>
            <a:off x="370037" y="1260710"/>
            <a:ext cx="8236803" cy="276999"/>
          </a:xfrm>
          <a:prstGeom prst="rect">
            <a:avLst/>
          </a:prstGeom>
          <a:noFill/>
        </p:spPr>
        <p:txBody>
          <a:bodyPr wrap="square">
            <a:spAutoFit/>
          </a:bodyPr>
          <a:lstStyle/>
          <a:p>
            <a:pPr marL="0" indent="0">
              <a:buNone/>
            </a:pPr>
            <a:r>
              <a:rPr lang="en-US" sz="1200"/>
              <a:t>Article II, Section 2  •  The eleven commitments member associations collectively agree to uphold</a:t>
            </a:r>
          </a:p>
        </p:txBody>
      </p:sp>
      <p:sp>
        <p:nvSpPr>
          <p:cNvPr id="7" name="Shape 4">
            <a:extLst>
              <a:ext uri="{FF2B5EF4-FFF2-40B4-BE49-F238E27FC236}">
                <a16:creationId xmlns:a16="http://schemas.microsoft.com/office/drawing/2014/main" id="{157B64CF-F2BB-6EF0-159C-FED1838B86BC}"/>
              </a:ext>
            </a:extLst>
          </p:cNvPr>
          <p:cNvSpPr/>
          <p:nvPr/>
        </p:nvSpPr>
        <p:spPr>
          <a:xfrm>
            <a:off x="537160" y="1655765"/>
            <a:ext cx="1100990" cy="1321154"/>
          </a:xfrm>
          <a:prstGeom prst="roundRect">
            <a:avLst>
              <a:gd name="adj" fmla="val 3906"/>
            </a:avLst>
          </a:prstGeom>
          <a:solidFill>
            <a:srgbClr val="FFFFFF"/>
          </a:solidFill>
          <a:ln w="38100">
            <a:solidFill>
              <a:srgbClr val="00AEEF"/>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13" name="Text 6">
            <a:extLst>
              <a:ext uri="{FF2B5EF4-FFF2-40B4-BE49-F238E27FC236}">
                <a16:creationId xmlns:a16="http://schemas.microsoft.com/office/drawing/2014/main" id="{D6CBF1BC-E51E-3EF9-BD82-FFF4FCDAC73B}"/>
              </a:ext>
            </a:extLst>
          </p:cNvPr>
          <p:cNvSpPr/>
          <p:nvPr/>
        </p:nvSpPr>
        <p:spPr>
          <a:xfrm>
            <a:off x="1749459" y="1824395"/>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latin typeface="+mj-lt"/>
              </a:rPr>
              <a:t>1</a:t>
            </a:r>
            <a:endParaRPr lang="en-US" sz="900">
              <a:latin typeface="+mj-lt"/>
            </a:endParaRPr>
          </a:p>
        </p:txBody>
      </p:sp>
      <p:sp>
        <p:nvSpPr>
          <p:cNvPr id="15" name="Text 7">
            <a:extLst>
              <a:ext uri="{FF2B5EF4-FFF2-40B4-BE49-F238E27FC236}">
                <a16:creationId xmlns:a16="http://schemas.microsoft.com/office/drawing/2014/main" id="{5E070922-1671-7392-6E62-8F1AAECECCDF}"/>
              </a:ext>
            </a:extLst>
          </p:cNvPr>
          <p:cNvSpPr/>
          <p:nvPr/>
        </p:nvSpPr>
        <p:spPr>
          <a:xfrm>
            <a:off x="698733" y="2265378"/>
            <a:ext cx="740664" cy="137160"/>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00AEEF"/>
                </a:solidFill>
                <a:latin typeface="+mj-lt"/>
              </a:rPr>
              <a:t>PURPOSE</a:t>
            </a:r>
            <a:endParaRPr lang="en-US" sz="900">
              <a:solidFill>
                <a:srgbClr val="00AEEF"/>
              </a:solidFill>
              <a:latin typeface="+mj-lt"/>
            </a:endParaRPr>
          </a:p>
        </p:txBody>
      </p:sp>
      <p:sp>
        <p:nvSpPr>
          <p:cNvPr id="17" name="Text 8">
            <a:extLst>
              <a:ext uri="{FF2B5EF4-FFF2-40B4-BE49-F238E27FC236}">
                <a16:creationId xmlns:a16="http://schemas.microsoft.com/office/drawing/2014/main" id="{1A470C8E-5A0D-9A72-E701-D75BD5637221}"/>
              </a:ext>
            </a:extLst>
          </p:cNvPr>
          <p:cNvSpPr/>
          <p:nvPr/>
        </p:nvSpPr>
        <p:spPr>
          <a:xfrm>
            <a:off x="698733" y="2445493"/>
            <a:ext cx="740664" cy="398203"/>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Support the Statement of Purpose</a:t>
            </a:r>
            <a:endParaRPr lang="en-US" sz="900">
              <a:latin typeface="+mj-lt"/>
            </a:endParaRPr>
          </a:p>
        </p:txBody>
      </p:sp>
      <p:sp>
        <p:nvSpPr>
          <p:cNvPr id="19" name="Shape 9">
            <a:extLst>
              <a:ext uri="{FF2B5EF4-FFF2-40B4-BE49-F238E27FC236}">
                <a16:creationId xmlns:a16="http://schemas.microsoft.com/office/drawing/2014/main" id="{849C11FE-05A5-5984-F708-FEB8D8F1076B}"/>
              </a:ext>
            </a:extLst>
          </p:cNvPr>
          <p:cNvSpPr/>
          <p:nvPr/>
        </p:nvSpPr>
        <p:spPr>
          <a:xfrm>
            <a:off x="1935120" y="1655765"/>
            <a:ext cx="1100990" cy="1321154"/>
          </a:xfrm>
          <a:prstGeom prst="roundRect">
            <a:avLst>
              <a:gd name="adj" fmla="val 3906"/>
            </a:avLst>
          </a:prstGeom>
          <a:solidFill>
            <a:srgbClr val="FFFFFF"/>
          </a:solidFill>
          <a:ln w="38100">
            <a:solidFill>
              <a:schemeClr val="accent4"/>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23" name="Text 11">
            <a:extLst>
              <a:ext uri="{FF2B5EF4-FFF2-40B4-BE49-F238E27FC236}">
                <a16:creationId xmlns:a16="http://schemas.microsoft.com/office/drawing/2014/main" id="{61EC114E-0451-88A4-FBDD-D53902A06806}"/>
              </a:ext>
            </a:extLst>
          </p:cNvPr>
          <p:cNvSpPr/>
          <p:nvPr/>
        </p:nvSpPr>
        <p:spPr>
          <a:xfrm>
            <a:off x="2764443" y="1824395"/>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latin typeface="+mj-lt"/>
              </a:rPr>
              <a:t>2</a:t>
            </a:r>
            <a:endParaRPr lang="en-US" sz="900">
              <a:latin typeface="+mj-lt"/>
            </a:endParaRPr>
          </a:p>
        </p:txBody>
      </p:sp>
      <p:sp>
        <p:nvSpPr>
          <p:cNvPr id="25" name="Text 12">
            <a:extLst>
              <a:ext uri="{FF2B5EF4-FFF2-40B4-BE49-F238E27FC236}">
                <a16:creationId xmlns:a16="http://schemas.microsoft.com/office/drawing/2014/main" id="{98BF5304-3049-4920-0AF6-24514B748ABB}"/>
              </a:ext>
            </a:extLst>
          </p:cNvPr>
          <p:cNvSpPr/>
          <p:nvPr/>
        </p:nvSpPr>
        <p:spPr>
          <a:xfrm>
            <a:off x="2095476" y="2256593"/>
            <a:ext cx="740664" cy="137160"/>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chemeClr val="accent4"/>
                </a:solidFill>
                <a:latin typeface="+mj-lt"/>
              </a:rPr>
              <a:t>IDENTITY</a:t>
            </a:r>
            <a:endParaRPr lang="en-US" sz="900">
              <a:solidFill>
                <a:schemeClr val="accent4"/>
              </a:solidFill>
              <a:latin typeface="+mj-lt"/>
            </a:endParaRPr>
          </a:p>
        </p:txBody>
      </p:sp>
      <p:sp>
        <p:nvSpPr>
          <p:cNvPr id="27" name="Text 13">
            <a:extLst>
              <a:ext uri="{FF2B5EF4-FFF2-40B4-BE49-F238E27FC236}">
                <a16:creationId xmlns:a16="http://schemas.microsoft.com/office/drawing/2014/main" id="{9C7888C7-83E5-06E3-884A-75BB590EF359}"/>
              </a:ext>
            </a:extLst>
          </p:cNvPr>
          <p:cNvSpPr/>
          <p:nvPr/>
        </p:nvSpPr>
        <p:spPr>
          <a:xfrm>
            <a:off x="2058266" y="2423431"/>
            <a:ext cx="844232" cy="347404"/>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Use our legal name</a:t>
            </a:r>
            <a:endParaRPr lang="en-US" sz="900">
              <a:latin typeface="+mj-lt"/>
            </a:endParaRPr>
          </a:p>
        </p:txBody>
      </p:sp>
      <p:sp>
        <p:nvSpPr>
          <p:cNvPr id="29" name="Shape 14">
            <a:extLst>
              <a:ext uri="{FF2B5EF4-FFF2-40B4-BE49-F238E27FC236}">
                <a16:creationId xmlns:a16="http://schemas.microsoft.com/office/drawing/2014/main" id="{294411B5-19F0-A11D-0287-454C40721186}"/>
              </a:ext>
            </a:extLst>
          </p:cNvPr>
          <p:cNvSpPr/>
          <p:nvPr/>
        </p:nvSpPr>
        <p:spPr>
          <a:xfrm>
            <a:off x="3302464" y="1664596"/>
            <a:ext cx="1100990" cy="1321154"/>
          </a:xfrm>
          <a:prstGeom prst="roundRect">
            <a:avLst>
              <a:gd name="adj" fmla="val 3906"/>
            </a:avLst>
          </a:prstGeom>
          <a:solidFill>
            <a:srgbClr val="FFFFFF"/>
          </a:solidFill>
          <a:ln w="38100">
            <a:solidFill>
              <a:srgbClr val="0060AF"/>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33" name="Text 16">
            <a:extLst>
              <a:ext uri="{FF2B5EF4-FFF2-40B4-BE49-F238E27FC236}">
                <a16:creationId xmlns:a16="http://schemas.microsoft.com/office/drawing/2014/main" id="{508A0475-DCAA-7679-58A3-09BAB77FDD5A}"/>
              </a:ext>
            </a:extLst>
          </p:cNvPr>
          <p:cNvSpPr/>
          <p:nvPr/>
        </p:nvSpPr>
        <p:spPr>
          <a:xfrm>
            <a:off x="3779427" y="1824395"/>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latin typeface="+mj-lt"/>
              </a:rPr>
              <a:t>3</a:t>
            </a:r>
            <a:endParaRPr lang="en-US" sz="900">
              <a:latin typeface="+mj-lt"/>
            </a:endParaRPr>
          </a:p>
        </p:txBody>
      </p:sp>
      <p:sp>
        <p:nvSpPr>
          <p:cNvPr id="35" name="Text 17">
            <a:extLst>
              <a:ext uri="{FF2B5EF4-FFF2-40B4-BE49-F238E27FC236}">
                <a16:creationId xmlns:a16="http://schemas.microsoft.com/office/drawing/2014/main" id="{A64E566C-C8DC-67E0-BF51-A3F321AEDD15}"/>
              </a:ext>
            </a:extLst>
          </p:cNvPr>
          <p:cNvSpPr/>
          <p:nvPr/>
        </p:nvSpPr>
        <p:spPr>
          <a:xfrm>
            <a:off x="3431633" y="2260313"/>
            <a:ext cx="833182" cy="169300"/>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0060AF"/>
                </a:solidFill>
                <a:latin typeface="+mj-lt"/>
              </a:rPr>
              <a:t>COVENANT</a:t>
            </a:r>
            <a:endParaRPr lang="en-US" sz="900">
              <a:solidFill>
                <a:srgbClr val="0060AF"/>
              </a:solidFill>
              <a:latin typeface="+mj-lt"/>
            </a:endParaRPr>
          </a:p>
        </p:txBody>
      </p:sp>
      <p:sp>
        <p:nvSpPr>
          <p:cNvPr id="37" name="Text 18">
            <a:extLst>
              <a:ext uri="{FF2B5EF4-FFF2-40B4-BE49-F238E27FC236}">
                <a16:creationId xmlns:a16="http://schemas.microsoft.com/office/drawing/2014/main" id="{9C90F75D-ED09-76DB-FFE1-60267CC5E780}"/>
              </a:ext>
            </a:extLst>
          </p:cNvPr>
          <p:cNvSpPr/>
          <p:nvPr/>
        </p:nvSpPr>
        <p:spPr>
          <a:xfrm>
            <a:off x="3461878" y="2418027"/>
            <a:ext cx="740664" cy="375145"/>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Accept the Constitution</a:t>
            </a:r>
            <a:endParaRPr lang="en-US" sz="900">
              <a:latin typeface="+mj-lt"/>
            </a:endParaRPr>
          </a:p>
        </p:txBody>
      </p:sp>
      <p:sp>
        <p:nvSpPr>
          <p:cNvPr id="39" name="Shape 19">
            <a:extLst>
              <a:ext uri="{FF2B5EF4-FFF2-40B4-BE49-F238E27FC236}">
                <a16:creationId xmlns:a16="http://schemas.microsoft.com/office/drawing/2014/main" id="{89F79213-109A-B86A-C0DC-66B639065276}"/>
              </a:ext>
            </a:extLst>
          </p:cNvPr>
          <p:cNvSpPr/>
          <p:nvPr/>
        </p:nvSpPr>
        <p:spPr>
          <a:xfrm>
            <a:off x="4750928" y="1660285"/>
            <a:ext cx="1100990" cy="1321154"/>
          </a:xfrm>
          <a:prstGeom prst="roundRect">
            <a:avLst>
              <a:gd name="adj" fmla="val 3906"/>
            </a:avLst>
          </a:prstGeom>
          <a:solidFill>
            <a:srgbClr val="FFFFFF"/>
          </a:solidFill>
          <a:ln w="38100">
            <a:solidFill>
              <a:srgbClr val="C6168D"/>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43" name="Text 21">
            <a:extLst>
              <a:ext uri="{FF2B5EF4-FFF2-40B4-BE49-F238E27FC236}">
                <a16:creationId xmlns:a16="http://schemas.microsoft.com/office/drawing/2014/main" id="{001D5617-90AC-D5E1-FDB5-4E4E15418234}"/>
              </a:ext>
            </a:extLst>
          </p:cNvPr>
          <p:cNvSpPr/>
          <p:nvPr/>
        </p:nvSpPr>
        <p:spPr>
          <a:xfrm>
            <a:off x="4794411" y="1824395"/>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latin typeface="+mj-lt"/>
              </a:rPr>
              <a:t>4</a:t>
            </a:r>
            <a:endParaRPr lang="en-US" sz="900">
              <a:latin typeface="+mj-lt"/>
            </a:endParaRPr>
          </a:p>
        </p:txBody>
      </p:sp>
      <p:sp>
        <p:nvSpPr>
          <p:cNvPr id="45" name="Text 22">
            <a:extLst>
              <a:ext uri="{FF2B5EF4-FFF2-40B4-BE49-F238E27FC236}">
                <a16:creationId xmlns:a16="http://schemas.microsoft.com/office/drawing/2014/main" id="{CBBB2A6B-DC78-EDAD-84C1-740B5E74F187}"/>
              </a:ext>
            </a:extLst>
          </p:cNvPr>
          <p:cNvSpPr/>
          <p:nvPr/>
        </p:nvSpPr>
        <p:spPr>
          <a:xfrm>
            <a:off x="4746611" y="2234881"/>
            <a:ext cx="1130791" cy="220565"/>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C6168D"/>
                </a:solidFill>
                <a:latin typeface="+mj-lt"/>
              </a:rPr>
              <a:t>STEWARDSHIP</a:t>
            </a:r>
            <a:endParaRPr lang="en-US" sz="900">
              <a:solidFill>
                <a:srgbClr val="C6168D"/>
              </a:solidFill>
              <a:latin typeface="+mj-lt"/>
            </a:endParaRPr>
          </a:p>
        </p:txBody>
      </p:sp>
      <p:sp>
        <p:nvSpPr>
          <p:cNvPr id="47" name="Text 23">
            <a:extLst>
              <a:ext uri="{FF2B5EF4-FFF2-40B4-BE49-F238E27FC236}">
                <a16:creationId xmlns:a16="http://schemas.microsoft.com/office/drawing/2014/main" id="{9CDDBD0F-9513-3574-0FF6-8BA71902F123}"/>
              </a:ext>
            </a:extLst>
          </p:cNvPr>
          <p:cNvSpPr/>
          <p:nvPr/>
        </p:nvSpPr>
        <p:spPr>
          <a:xfrm>
            <a:off x="4924024" y="2510231"/>
            <a:ext cx="740664" cy="260604"/>
          </a:xfrm>
          <a:prstGeom prst="rect">
            <a:avLst/>
          </a:prstGeom>
          <a:noFill/>
          <a:ln/>
        </p:spPr>
        <p:txBody>
          <a:bodyPr wrap="square" lIns="0" tIns="0" rIns="0" bIns="0" rtlCol="0" anchor="ctr">
            <a:normAutofit lnSpcReduction="10000"/>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Pay financial support</a:t>
            </a:r>
            <a:endParaRPr lang="en-US" sz="900">
              <a:latin typeface="+mj-lt"/>
            </a:endParaRPr>
          </a:p>
        </p:txBody>
      </p:sp>
      <p:sp>
        <p:nvSpPr>
          <p:cNvPr id="49" name="Shape 24">
            <a:extLst>
              <a:ext uri="{FF2B5EF4-FFF2-40B4-BE49-F238E27FC236}">
                <a16:creationId xmlns:a16="http://schemas.microsoft.com/office/drawing/2014/main" id="{C88A8371-3CE1-2F65-22E1-D91A75A996D3}"/>
              </a:ext>
            </a:extLst>
          </p:cNvPr>
          <p:cNvSpPr/>
          <p:nvPr/>
        </p:nvSpPr>
        <p:spPr>
          <a:xfrm>
            <a:off x="6116335" y="1660820"/>
            <a:ext cx="1100990" cy="1321154"/>
          </a:xfrm>
          <a:prstGeom prst="roundRect">
            <a:avLst>
              <a:gd name="adj" fmla="val 3906"/>
            </a:avLst>
          </a:prstGeom>
          <a:solidFill>
            <a:srgbClr val="FFFFFF"/>
          </a:solidFill>
          <a:ln w="38100">
            <a:solidFill>
              <a:schemeClr val="accent3"/>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53" name="Text 26">
            <a:extLst>
              <a:ext uri="{FF2B5EF4-FFF2-40B4-BE49-F238E27FC236}">
                <a16:creationId xmlns:a16="http://schemas.microsoft.com/office/drawing/2014/main" id="{C1B74213-A53D-31A0-FDAE-F44AF6F538B8}"/>
              </a:ext>
            </a:extLst>
          </p:cNvPr>
          <p:cNvSpPr/>
          <p:nvPr/>
        </p:nvSpPr>
        <p:spPr>
          <a:xfrm>
            <a:off x="5809395" y="1824395"/>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latin typeface="+mj-lt"/>
              </a:rPr>
              <a:t>5</a:t>
            </a:r>
            <a:endParaRPr lang="en-US" sz="900">
              <a:latin typeface="+mj-lt"/>
            </a:endParaRPr>
          </a:p>
        </p:txBody>
      </p:sp>
      <p:sp>
        <p:nvSpPr>
          <p:cNvPr id="55" name="Text 27">
            <a:extLst>
              <a:ext uri="{FF2B5EF4-FFF2-40B4-BE49-F238E27FC236}">
                <a16:creationId xmlns:a16="http://schemas.microsoft.com/office/drawing/2014/main" id="{7D047E73-2EB0-B36D-6ECC-F2CF08E0C29C}"/>
              </a:ext>
            </a:extLst>
          </p:cNvPr>
          <p:cNvSpPr/>
          <p:nvPr/>
        </p:nvSpPr>
        <p:spPr>
          <a:xfrm>
            <a:off x="6116335" y="2253574"/>
            <a:ext cx="1100990" cy="185166"/>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50" b="1">
                <a:solidFill>
                  <a:schemeClr val="accent3"/>
                </a:solidFill>
                <a:latin typeface="+mj-lt"/>
              </a:rPr>
              <a:t>TRANSPARENCY</a:t>
            </a:r>
            <a:endParaRPr lang="en-US" sz="850">
              <a:solidFill>
                <a:schemeClr val="accent3"/>
              </a:solidFill>
              <a:latin typeface="+mj-lt"/>
            </a:endParaRPr>
          </a:p>
        </p:txBody>
      </p:sp>
      <p:sp>
        <p:nvSpPr>
          <p:cNvPr id="57" name="Text 28">
            <a:extLst>
              <a:ext uri="{FF2B5EF4-FFF2-40B4-BE49-F238E27FC236}">
                <a16:creationId xmlns:a16="http://schemas.microsoft.com/office/drawing/2014/main" id="{EAEF2444-EC59-6953-AC96-33FB75A8B3CA}"/>
              </a:ext>
            </a:extLst>
          </p:cNvPr>
          <p:cNvSpPr/>
          <p:nvPr/>
        </p:nvSpPr>
        <p:spPr>
          <a:xfrm>
            <a:off x="6305569" y="2445494"/>
            <a:ext cx="740664" cy="413788"/>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Complete annual reporting</a:t>
            </a:r>
            <a:endParaRPr lang="en-US" sz="900">
              <a:latin typeface="+mj-lt"/>
            </a:endParaRPr>
          </a:p>
        </p:txBody>
      </p:sp>
      <p:sp>
        <p:nvSpPr>
          <p:cNvPr id="59" name="Shape 29">
            <a:extLst>
              <a:ext uri="{FF2B5EF4-FFF2-40B4-BE49-F238E27FC236}">
                <a16:creationId xmlns:a16="http://schemas.microsoft.com/office/drawing/2014/main" id="{17463853-1CDA-2B45-59E0-2CA37A653FA5}"/>
              </a:ext>
            </a:extLst>
          </p:cNvPr>
          <p:cNvSpPr/>
          <p:nvPr/>
        </p:nvSpPr>
        <p:spPr>
          <a:xfrm>
            <a:off x="7456258" y="1660820"/>
            <a:ext cx="1100990" cy="1321154"/>
          </a:xfrm>
          <a:prstGeom prst="roundRect">
            <a:avLst>
              <a:gd name="adj" fmla="val 3906"/>
            </a:avLst>
          </a:prstGeom>
          <a:solidFill>
            <a:srgbClr val="FFFFFF"/>
          </a:solidFill>
          <a:ln w="38100">
            <a:solidFill>
              <a:srgbClr val="5C2E91"/>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63" name="Text 31">
            <a:extLst>
              <a:ext uri="{FF2B5EF4-FFF2-40B4-BE49-F238E27FC236}">
                <a16:creationId xmlns:a16="http://schemas.microsoft.com/office/drawing/2014/main" id="{8721353B-7730-EEFF-9719-2EB4ADB7C53D}"/>
              </a:ext>
            </a:extLst>
          </p:cNvPr>
          <p:cNvSpPr/>
          <p:nvPr/>
        </p:nvSpPr>
        <p:spPr>
          <a:xfrm>
            <a:off x="6824379" y="1824395"/>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latin typeface="+mj-lt"/>
              </a:rPr>
              <a:t>6</a:t>
            </a:r>
            <a:endParaRPr lang="en-US" sz="900">
              <a:latin typeface="+mj-lt"/>
            </a:endParaRPr>
          </a:p>
        </p:txBody>
      </p:sp>
      <p:sp>
        <p:nvSpPr>
          <p:cNvPr id="65" name="Text 32">
            <a:extLst>
              <a:ext uri="{FF2B5EF4-FFF2-40B4-BE49-F238E27FC236}">
                <a16:creationId xmlns:a16="http://schemas.microsoft.com/office/drawing/2014/main" id="{C26502D2-E7B0-A78B-8A79-E69299E1A17C}"/>
              </a:ext>
            </a:extLst>
          </p:cNvPr>
          <p:cNvSpPr/>
          <p:nvPr/>
        </p:nvSpPr>
        <p:spPr>
          <a:xfrm>
            <a:off x="7481742" y="2251829"/>
            <a:ext cx="1059837" cy="196448"/>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5C2E91"/>
                </a:solidFill>
                <a:latin typeface="+mj-lt"/>
              </a:rPr>
              <a:t>LEADERSHIP</a:t>
            </a:r>
            <a:endParaRPr lang="en-US" sz="900">
              <a:solidFill>
                <a:srgbClr val="5C2E91"/>
              </a:solidFill>
              <a:latin typeface="+mj-lt"/>
            </a:endParaRPr>
          </a:p>
        </p:txBody>
      </p:sp>
      <p:sp>
        <p:nvSpPr>
          <p:cNvPr id="67" name="Text 33">
            <a:extLst>
              <a:ext uri="{FF2B5EF4-FFF2-40B4-BE49-F238E27FC236}">
                <a16:creationId xmlns:a16="http://schemas.microsoft.com/office/drawing/2014/main" id="{8BFE9BF4-3F9D-87B2-4698-9DC0EEA962CB}"/>
              </a:ext>
            </a:extLst>
          </p:cNvPr>
          <p:cNvSpPr/>
          <p:nvPr/>
        </p:nvSpPr>
        <p:spPr>
          <a:xfrm>
            <a:off x="7456257" y="2357330"/>
            <a:ext cx="1059837" cy="505669"/>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Maintain a qualified CEO</a:t>
            </a:r>
            <a:endParaRPr lang="en-US" sz="900">
              <a:latin typeface="+mj-lt"/>
            </a:endParaRPr>
          </a:p>
        </p:txBody>
      </p:sp>
      <p:sp>
        <p:nvSpPr>
          <p:cNvPr id="73" name="Text 36">
            <a:extLst>
              <a:ext uri="{FF2B5EF4-FFF2-40B4-BE49-F238E27FC236}">
                <a16:creationId xmlns:a16="http://schemas.microsoft.com/office/drawing/2014/main" id="{F67629AE-0344-409A-786D-CA4CF0DEB529}"/>
              </a:ext>
            </a:extLst>
          </p:cNvPr>
          <p:cNvSpPr/>
          <p:nvPr/>
        </p:nvSpPr>
        <p:spPr>
          <a:xfrm>
            <a:off x="649296" y="4276712"/>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latin typeface="+mj-lt"/>
              </a:rPr>
              <a:t>7</a:t>
            </a:r>
            <a:endParaRPr lang="en-US" sz="900">
              <a:latin typeface="+mj-lt"/>
            </a:endParaRPr>
          </a:p>
        </p:txBody>
      </p:sp>
      <p:sp>
        <p:nvSpPr>
          <p:cNvPr id="75" name="Text 37">
            <a:extLst>
              <a:ext uri="{FF2B5EF4-FFF2-40B4-BE49-F238E27FC236}">
                <a16:creationId xmlns:a16="http://schemas.microsoft.com/office/drawing/2014/main" id="{8B742FCE-6202-FFF1-A36E-7EF704D5EB4A}"/>
              </a:ext>
            </a:extLst>
          </p:cNvPr>
          <p:cNvSpPr/>
          <p:nvPr/>
        </p:nvSpPr>
        <p:spPr>
          <a:xfrm>
            <a:off x="1237163" y="3763823"/>
            <a:ext cx="1019270" cy="141037"/>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20BDBE"/>
                </a:solidFill>
                <a:latin typeface="+mj-lt"/>
              </a:rPr>
              <a:t>INCLUSION</a:t>
            </a:r>
            <a:endParaRPr lang="en-US" sz="900">
              <a:solidFill>
                <a:srgbClr val="20BDBE"/>
              </a:solidFill>
              <a:latin typeface="+mj-lt"/>
            </a:endParaRPr>
          </a:p>
        </p:txBody>
      </p:sp>
      <p:sp>
        <p:nvSpPr>
          <p:cNvPr id="77" name="Text 38">
            <a:extLst>
              <a:ext uri="{FF2B5EF4-FFF2-40B4-BE49-F238E27FC236}">
                <a16:creationId xmlns:a16="http://schemas.microsoft.com/office/drawing/2014/main" id="{2897A1DB-DC1C-906B-4106-8033A848D842}"/>
              </a:ext>
            </a:extLst>
          </p:cNvPr>
          <p:cNvSpPr/>
          <p:nvPr/>
        </p:nvSpPr>
        <p:spPr>
          <a:xfrm>
            <a:off x="1355397" y="3987606"/>
            <a:ext cx="740664" cy="260604"/>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Do not unlawfully discriminate</a:t>
            </a:r>
            <a:endParaRPr lang="en-US" sz="900">
              <a:latin typeface="+mj-lt"/>
            </a:endParaRPr>
          </a:p>
        </p:txBody>
      </p:sp>
      <p:sp>
        <p:nvSpPr>
          <p:cNvPr id="83" name="Text 41">
            <a:extLst>
              <a:ext uri="{FF2B5EF4-FFF2-40B4-BE49-F238E27FC236}">
                <a16:creationId xmlns:a16="http://schemas.microsoft.com/office/drawing/2014/main" id="{55A73D25-C22C-C2E3-5088-264CB2613827}"/>
              </a:ext>
            </a:extLst>
          </p:cNvPr>
          <p:cNvSpPr/>
          <p:nvPr/>
        </p:nvSpPr>
        <p:spPr>
          <a:xfrm>
            <a:off x="1664280" y="4276712"/>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latin typeface="+mj-lt"/>
              </a:rPr>
              <a:t>8</a:t>
            </a:r>
            <a:endParaRPr lang="en-US" sz="900">
              <a:latin typeface="+mj-lt"/>
            </a:endParaRPr>
          </a:p>
        </p:txBody>
      </p:sp>
      <p:sp>
        <p:nvSpPr>
          <p:cNvPr id="85" name="Text 42">
            <a:extLst>
              <a:ext uri="{FF2B5EF4-FFF2-40B4-BE49-F238E27FC236}">
                <a16:creationId xmlns:a16="http://schemas.microsoft.com/office/drawing/2014/main" id="{520A53BE-FB82-01C4-9213-39C9E2D22D94}"/>
              </a:ext>
            </a:extLst>
          </p:cNvPr>
          <p:cNvSpPr/>
          <p:nvPr/>
        </p:nvSpPr>
        <p:spPr>
          <a:xfrm>
            <a:off x="2612964" y="3742981"/>
            <a:ext cx="1079093" cy="185166"/>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006B6B"/>
                </a:solidFill>
                <a:latin typeface="+mj-lt"/>
              </a:rPr>
              <a:t>LEGAL STATUS</a:t>
            </a:r>
            <a:endParaRPr lang="en-US" sz="900">
              <a:solidFill>
                <a:srgbClr val="006B6B"/>
              </a:solidFill>
              <a:latin typeface="+mj-lt"/>
            </a:endParaRPr>
          </a:p>
        </p:txBody>
      </p:sp>
      <p:sp>
        <p:nvSpPr>
          <p:cNvPr id="87" name="Text 43">
            <a:extLst>
              <a:ext uri="{FF2B5EF4-FFF2-40B4-BE49-F238E27FC236}">
                <a16:creationId xmlns:a16="http://schemas.microsoft.com/office/drawing/2014/main" id="{480B5875-B357-EA71-854F-515DD87F63E7}"/>
              </a:ext>
            </a:extLst>
          </p:cNvPr>
          <p:cNvSpPr/>
          <p:nvPr/>
        </p:nvSpPr>
        <p:spPr>
          <a:xfrm>
            <a:off x="2650831" y="3928147"/>
            <a:ext cx="1010513" cy="412345"/>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Maintain recognized 501(c)(3) status</a:t>
            </a:r>
            <a:endParaRPr lang="en-US" sz="900">
              <a:latin typeface="+mj-lt"/>
            </a:endParaRPr>
          </a:p>
        </p:txBody>
      </p:sp>
      <p:sp>
        <p:nvSpPr>
          <p:cNvPr id="95" name="Text 47">
            <a:extLst>
              <a:ext uri="{FF2B5EF4-FFF2-40B4-BE49-F238E27FC236}">
                <a16:creationId xmlns:a16="http://schemas.microsoft.com/office/drawing/2014/main" id="{7165659F-7FA6-4BD7-7A3C-1B16ABE5F1A4}"/>
              </a:ext>
            </a:extLst>
          </p:cNvPr>
          <p:cNvSpPr/>
          <p:nvPr/>
        </p:nvSpPr>
        <p:spPr>
          <a:xfrm>
            <a:off x="4201666" y="3753614"/>
            <a:ext cx="740664" cy="137160"/>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chemeClr val="accent1"/>
                </a:solidFill>
                <a:latin typeface="+mj-lt"/>
              </a:rPr>
              <a:t>BRAND</a:t>
            </a:r>
            <a:endParaRPr lang="en-US" sz="900">
              <a:solidFill>
                <a:schemeClr val="accent1"/>
              </a:solidFill>
              <a:latin typeface="+mj-lt"/>
            </a:endParaRPr>
          </a:p>
        </p:txBody>
      </p:sp>
      <p:sp>
        <p:nvSpPr>
          <p:cNvPr id="97" name="Text 48">
            <a:extLst>
              <a:ext uri="{FF2B5EF4-FFF2-40B4-BE49-F238E27FC236}">
                <a16:creationId xmlns:a16="http://schemas.microsoft.com/office/drawing/2014/main" id="{4F1EF755-0ED3-25EE-E66C-D670F0EA1738}"/>
              </a:ext>
            </a:extLst>
          </p:cNvPr>
          <p:cNvSpPr/>
          <p:nvPr/>
        </p:nvSpPr>
        <p:spPr>
          <a:xfrm>
            <a:off x="4115858" y="3881426"/>
            <a:ext cx="873918" cy="459066"/>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Properly use trademarks and logo</a:t>
            </a:r>
            <a:endParaRPr lang="en-US" sz="900">
              <a:latin typeface="+mj-lt"/>
            </a:endParaRPr>
          </a:p>
        </p:txBody>
      </p:sp>
      <p:sp>
        <p:nvSpPr>
          <p:cNvPr id="105" name="Text 52">
            <a:extLst>
              <a:ext uri="{FF2B5EF4-FFF2-40B4-BE49-F238E27FC236}">
                <a16:creationId xmlns:a16="http://schemas.microsoft.com/office/drawing/2014/main" id="{348FD1DC-37C5-48AB-B1BE-4AA1DE0535EB}"/>
              </a:ext>
            </a:extLst>
          </p:cNvPr>
          <p:cNvSpPr/>
          <p:nvPr/>
        </p:nvSpPr>
        <p:spPr>
          <a:xfrm>
            <a:off x="5691128" y="3756520"/>
            <a:ext cx="740664" cy="137160"/>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15922"/>
                </a:solidFill>
                <a:latin typeface="+mj-lt"/>
              </a:rPr>
              <a:t>RISK</a:t>
            </a:r>
            <a:endParaRPr lang="en-US" sz="900">
              <a:solidFill>
                <a:srgbClr val="F15922"/>
              </a:solidFill>
              <a:latin typeface="+mj-lt"/>
            </a:endParaRPr>
          </a:p>
        </p:txBody>
      </p:sp>
      <p:sp>
        <p:nvSpPr>
          <p:cNvPr id="107" name="Text 53">
            <a:extLst>
              <a:ext uri="{FF2B5EF4-FFF2-40B4-BE49-F238E27FC236}">
                <a16:creationId xmlns:a16="http://schemas.microsoft.com/office/drawing/2014/main" id="{641582F8-A4C0-103B-7F47-4603F7F1DE89}"/>
              </a:ext>
            </a:extLst>
          </p:cNvPr>
          <p:cNvSpPr/>
          <p:nvPr/>
        </p:nvSpPr>
        <p:spPr>
          <a:xfrm>
            <a:off x="5685460" y="3975842"/>
            <a:ext cx="740664" cy="260604"/>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Protect against risk to the brand</a:t>
            </a:r>
            <a:endParaRPr lang="en-US" sz="900">
              <a:latin typeface="+mj-lt"/>
            </a:endParaRPr>
          </a:p>
        </p:txBody>
      </p:sp>
      <p:sp>
        <p:nvSpPr>
          <p:cNvPr id="113" name="Text 56">
            <a:extLst>
              <a:ext uri="{FF2B5EF4-FFF2-40B4-BE49-F238E27FC236}">
                <a16:creationId xmlns:a16="http://schemas.microsoft.com/office/drawing/2014/main" id="{239B0EEA-D6DC-9A9F-0B2D-BA312D26FC42}"/>
              </a:ext>
            </a:extLst>
          </p:cNvPr>
          <p:cNvSpPr/>
          <p:nvPr/>
        </p:nvSpPr>
        <p:spPr>
          <a:xfrm>
            <a:off x="4709232" y="4276712"/>
            <a:ext cx="34290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800" b="1">
                <a:solidFill>
                  <a:srgbClr val="FFFFFF"/>
                </a:solidFill>
                <a:latin typeface="+mj-lt"/>
              </a:rPr>
              <a:t>11</a:t>
            </a:r>
            <a:endParaRPr lang="en-US" sz="800">
              <a:latin typeface="+mj-lt"/>
            </a:endParaRPr>
          </a:p>
        </p:txBody>
      </p:sp>
      <p:sp>
        <p:nvSpPr>
          <p:cNvPr id="115" name="Text 57">
            <a:extLst>
              <a:ext uri="{FF2B5EF4-FFF2-40B4-BE49-F238E27FC236}">
                <a16:creationId xmlns:a16="http://schemas.microsoft.com/office/drawing/2014/main" id="{9594A3FE-D478-7295-6305-23C03C1AFA42}"/>
              </a:ext>
            </a:extLst>
          </p:cNvPr>
          <p:cNvSpPr/>
          <p:nvPr/>
        </p:nvSpPr>
        <p:spPr>
          <a:xfrm>
            <a:off x="7095137" y="3753577"/>
            <a:ext cx="740664" cy="137160"/>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chemeClr val="accent2"/>
                </a:solidFill>
                <a:latin typeface="+mj-lt"/>
              </a:rPr>
              <a:t>SAFETY</a:t>
            </a:r>
            <a:endParaRPr lang="en-US" sz="900">
              <a:solidFill>
                <a:schemeClr val="accent2"/>
              </a:solidFill>
              <a:latin typeface="+mj-lt"/>
            </a:endParaRPr>
          </a:p>
        </p:txBody>
      </p:sp>
      <p:sp>
        <p:nvSpPr>
          <p:cNvPr id="117" name="Text 58">
            <a:extLst>
              <a:ext uri="{FF2B5EF4-FFF2-40B4-BE49-F238E27FC236}">
                <a16:creationId xmlns:a16="http://schemas.microsoft.com/office/drawing/2014/main" id="{BA545F6F-A1C7-3CA8-D1A1-2A1DF9759DE9}"/>
              </a:ext>
            </a:extLst>
          </p:cNvPr>
          <p:cNvSpPr/>
          <p:nvPr/>
        </p:nvSpPr>
        <p:spPr>
          <a:xfrm>
            <a:off x="6962751" y="4026989"/>
            <a:ext cx="1005437" cy="260604"/>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solidFill>
                  <a:srgbClr val="385267"/>
                </a:solidFill>
                <a:latin typeface="+mj-lt"/>
              </a:rPr>
              <a:t>Uphold child protection and aquatic safety</a:t>
            </a:r>
            <a:endParaRPr lang="en-US" sz="900">
              <a:latin typeface="+mj-lt"/>
            </a:endParaRPr>
          </a:p>
        </p:txBody>
      </p:sp>
      <p:pic>
        <p:nvPicPr>
          <p:cNvPr id="119" name="Picture 118">
            <a:extLst>
              <a:ext uri="{FF2B5EF4-FFF2-40B4-BE49-F238E27FC236}">
                <a16:creationId xmlns:a16="http://schemas.microsoft.com/office/drawing/2014/main" id="{3C45B862-FF91-B25D-7316-24CEC5DEB37C}"/>
              </a:ext>
            </a:extLst>
          </p:cNvPr>
          <p:cNvPicPr>
            <a:picLocks noChangeAspect="1"/>
          </p:cNvPicPr>
          <p:nvPr/>
        </p:nvPicPr>
        <p:blipFill>
          <a:blip r:embed="rId4"/>
          <a:stretch>
            <a:fillRect/>
          </a:stretch>
        </p:blipFill>
        <p:spPr>
          <a:xfrm>
            <a:off x="1439956" y="3255200"/>
            <a:ext cx="568511" cy="409960"/>
          </a:xfrm>
          <a:prstGeom prst="rect">
            <a:avLst/>
          </a:prstGeom>
        </p:spPr>
      </p:pic>
      <p:pic>
        <p:nvPicPr>
          <p:cNvPr id="123" name="Picture 122">
            <a:extLst>
              <a:ext uri="{FF2B5EF4-FFF2-40B4-BE49-F238E27FC236}">
                <a16:creationId xmlns:a16="http://schemas.microsoft.com/office/drawing/2014/main" id="{0A65D4DE-1EC2-78C1-9CC8-A0E451CC5D78}"/>
              </a:ext>
            </a:extLst>
          </p:cNvPr>
          <p:cNvPicPr>
            <a:picLocks noChangeAspect="1"/>
          </p:cNvPicPr>
          <p:nvPr/>
        </p:nvPicPr>
        <p:blipFill>
          <a:blip r:embed="rId5"/>
          <a:stretch>
            <a:fillRect/>
          </a:stretch>
        </p:blipFill>
        <p:spPr>
          <a:xfrm>
            <a:off x="5830432" y="3257903"/>
            <a:ext cx="446883" cy="332928"/>
          </a:xfrm>
          <a:prstGeom prst="rect">
            <a:avLst/>
          </a:prstGeom>
        </p:spPr>
      </p:pic>
      <p:pic>
        <p:nvPicPr>
          <p:cNvPr id="125" name="Picture 124">
            <a:extLst>
              <a:ext uri="{FF2B5EF4-FFF2-40B4-BE49-F238E27FC236}">
                <a16:creationId xmlns:a16="http://schemas.microsoft.com/office/drawing/2014/main" id="{D5F3C538-2EA4-4FAA-B487-7CA90375EBA5}"/>
              </a:ext>
            </a:extLst>
          </p:cNvPr>
          <p:cNvPicPr>
            <a:picLocks noChangeAspect="1"/>
          </p:cNvPicPr>
          <p:nvPr/>
        </p:nvPicPr>
        <p:blipFill>
          <a:blip r:embed="rId6"/>
          <a:stretch>
            <a:fillRect/>
          </a:stretch>
        </p:blipFill>
        <p:spPr>
          <a:xfrm>
            <a:off x="3673840" y="1744219"/>
            <a:ext cx="389406" cy="433613"/>
          </a:xfrm>
          <a:prstGeom prst="rect">
            <a:avLst/>
          </a:prstGeom>
        </p:spPr>
      </p:pic>
      <p:pic>
        <p:nvPicPr>
          <p:cNvPr id="129" name="Picture 128">
            <a:extLst>
              <a:ext uri="{FF2B5EF4-FFF2-40B4-BE49-F238E27FC236}">
                <a16:creationId xmlns:a16="http://schemas.microsoft.com/office/drawing/2014/main" id="{495E5938-605C-EA8B-5018-0564E6E3390A}"/>
              </a:ext>
            </a:extLst>
          </p:cNvPr>
          <p:cNvPicPr>
            <a:picLocks noChangeAspect="1"/>
          </p:cNvPicPr>
          <p:nvPr/>
        </p:nvPicPr>
        <p:blipFill>
          <a:blip r:embed="rId7"/>
          <a:stretch>
            <a:fillRect/>
          </a:stretch>
        </p:blipFill>
        <p:spPr>
          <a:xfrm>
            <a:off x="5168143" y="1759186"/>
            <a:ext cx="252425" cy="389679"/>
          </a:xfrm>
          <a:prstGeom prst="rect">
            <a:avLst/>
          </a:prstGeom>
        </p:spPr>
      </p:pic>
      <p:pic>
        <p:nvPicPr>
          <p:cNvPr id="131" name="Picture 130">
            <a:extLst>
              <a:ext uri="{FF2B5EF4-FFF2-40B4-BE49-F238E27FC236}">
                <a16:creationId xmlns:a16="http://schemas.microsoft.com/office/drawing/2014/main" id="{2CB76A76-92D2-7E65-B9D2-40E90A8B1E96}"/>
              </a:ext>
            </a:extLst>
          </p:cNvPr>
          <p:cNvPicPr>
            <a:picLocks noChangeAspect="1"/>
          </p:cNvPicPr>
          <p:nvPr/>
        </p:nvPicPr>
        <p:blipFill>
          <a:blip r:embed="rId8"/>
          <a:stretch>
            <a:fillRect/>
          </a:stretch>
        </p:blipFill>
        <p:spPr>
          <a:xfrm>
            <a:off x="867832" y="1751175"/>
            <a:ext cx="407750" cy="393885"/>
          </a:xfrm>
          <a:prstGeom prst="rect">
            <a:avLst/>
          </a:prstGeom>
        </p:spPr>
      </p:pic>
      <p:pic>
        <p:nvPicPr>
          <p:cNvPr id="137" name="Picture 136">
            <a:extLst>
              <a:ext uri="{FF2B5EF4-FFF2-40B4-BE49-F238E27FC236}">
                <a16:creationId xmlns:a16="http://schemas.microsoft.com/office/drawing/2014/main" id="{7BF55ED4-AD3C-DDB5-DE08-BB8DB253C31D}"/>
              </a:ext>
            </a:extLst>
          </p:cNvPr>
          <p:cNvPicPr>
            <a:picLocks noChangeAspect="1"/>
          </p:cNvPicPr>
          <p:nvPr/>
        </p:nvPicPr>
        <p:blipFill>
          <a:blip r:embed="rId9"/>
          <a:stretch>
            <a:fillRect/>
          </a:stretch>
        </p:blipFill>
        <p:spPr>
          <a:xfrm>
            <a:off x="2986307" y="3178315"/>
            <a:ext cx="342900" cy="483335"/>
          </a:xfrm>
          <a:prstGeom prst="rect">
            <a:avLst/>
          </a:prstGeom>
        </p:spPr>
      </p:pic>
      <p:pic>
        <p:nvPicPr>
          <p:cNvPr id="143" name="Picture 142">
            <a:extLst>
              <a:ext uri="{FF2B5EF4-FFF2-40B4-BE49-F238E27FC236}">
                <a16:creationId xmlns:a16="http://schemas.microsoft.com/office/drawing/2014/main" id="{C00906A2-8AE6-F8FF-31AF-0190F032854B}"/>
              </a:ext>
            </a:extLst>
          </p:cNvPr>
          <p:cNvPicPr>
            <a:picLocks noChangeAspect="1"/>
          </p:cNvPicPr>
          <p:nvPr/>
        </p:nvPicPr>
        <p:blipFill>
          <a:blip r:embed="rId10"/>
          <a:stretch>
            <a:fillRect/>
          </a:stretch>
        </p:blipFill>
        <p:spPr>
          <a:xfrm>
            <a:off x="4304674" y="3233983"/>
            <a:ext cx="487743" cy="373123"/>
          </a:xfrm>
          <a:prstGeom prst="rect">
            <a:avLst/>
          </a:prstGeom>
        </p:spPr>
      </p:pic>
      <p:pic>
        <p:nvPicPr>
          <p:cNvPr id="145" name="Picture 144">
            <a:extLst>
              <a:ext uri="{FF2B5EF4-FFF2-40B4-BE49-F238E27FC236}">
                <a16:creationId xmlns:a16="http://schemas.microsoft.com/office/drawing/2014/main" id="{5CD9793B-239F-59CD-26F4-4957CBC7F0BB}"/>
              </a:ext>
            </a:extLst>
          </p:cNvPr>
          <p:cNvPicPr>
            <a:picLocks noChangeAspect="1"/>
          </p:cNvPicPr>
          <p:nvPr/>
        </p:nvPicPr>
        <p:blipFill>
          <a:blip r:embed="rId11"/>
          <a:stretch>
            <a:fillRect/>
          </a:stretch>
        </p:blipFill>
        <p:spPr>
          <a:xfrm>
            <a:off x="7225294" y="3223525"/>
            <a:ext cx="461926" cy="461926"/>
          </a:xfrm>
          <a:prstGeom prst="rect">
            <a:avLst/>
          </a:prstGeom>
        </p:spPr>
      </p:pic>
      <p:pic>
        <p:nvPicPr>
          <p:cNvPr id="147" name="Picture 146">
            <a:extLst>
              <a:ext uri="{FF2B5EF4-FFF2-40B4-BE49-F238E27FC236}">
                <a16:creationId xmlns:a16="http://schemas.microsoft.com/office/drawing/2014/main" id="{920249AE-9C03-6296-F5C1-B744883DDEF6}"/>
              </a:ext>
            </a:extLst>
          </p:cNvPr>
          <p:cNvPicPr>
            <a:picLocks noChangeAspect="1"/>
          </p:cNvPicPr>
          <p:nvPr/>
        </p:nvPicPr>
        <p:blipFill>
          <a:blip r:embed="rId12"/>
          <a:stretch>
            <a:fillRect/>
          </a:stretch>
        </p:blipFill>
        <p:spPr>
          <a:xfrm>
            <a:off x="2299946" y="1746570"/>
            <a:ext cx="358205" cy="414909"/>
          </a:xfrm>
          <a:prstGeom prst="rect">
            <a:avLst/>
          </a:prstGeom>
        </p:spPr>
      </p:pic>
      <p:pic>
        <p:nvPicPr>
          <p:cNvPr id="151" name="Picture 150">
            <a:extLst>
              <a:ext uri="{FF2B5EF4-FFF2-40B4-BE49-F238E27FC236}">
                <a16:creationId xmlns:a16="http://schemas.microsoft.com/office/drawing/2014/main" id="{D5E27B27-A4C0-4D1C-5DD0-025B5F09B865}"/>
              </a:ext>
            </a:extLst>
          </p:cNvPr>
          <p:cNvPicPr>
            <a:picLocks noChangeAspect="1"/>
          </p:cNvPicPr>
          <p:nvPr/>
        </p:nvPicPr>
        <p:blipFill>
          <a:blip r:embed="rId13"/>
          <a:stretch>
            <a:fillRect/>
          </a:stretch>
        </p:blipFill>
        <p:spPr>
          <a:xfrm>
            <a:off x="6454071" y="1750018"/>
            <a:ext cx="427814" cy="427814"/>
          </a:xfrm>
          <a:prstGeom prst="rect">
            <a:avLst/>
          </a:prstGeom>
        </p:spPr>
      </p:pic>
      <p:pic>
        <p:nvPicPr>
          <p:cNvPr id="153" name="Picture 152">
            <a:extLst>
              <a:ext uri="{FF2B5EF4-FFF2-40B4-BE49-F238E27FC236}">
                <a16:creationId xmlns:a16="http://schemas.microsoft.com/office/drawing/2014/main" id="{DC81B4B4-E8AB-F759-6CBB-3F885A60BA29}"/>
              </a:ext>
            </a:extLst>
          </p:cNvPr>
          <p:cNvPicPr>
            <a:picLocks noChangeAspect="1"/>
          </p:cNvPicPr>
          <p:nvPr/>
        </p:nvPicPr>
        <p:blipFill>
          <a:blip r:embed="rId14"/>
          <a:stretch>
            <a:fillRect/>
          </a:stretch>
        </p:blipFill>
        <p:spPr>
          <a:xfrm>
            <a:off x="7891358" y="1767640"/>
            <a:ext cx="244883" cy="433848"/>
          </a:xfrm>
          <a:prstGeom prst="rect">
            <a:avLst/>
          </a:prstGeom>
        </p:spPr>
      </p:pic>
      <p:sp>
        <p:nvSpPr>
          <p:cNvPr id="155" name="Shape 29">
            <a:extLst>
              <a:ext uri="{FF2B5EF4-FFF2-40B4-BE49-F238E27FC236}">
                <a16:creationId xmlns:a16="http://schemas.microsoft.com/office/drawing/2014/main" id="{B863F090-0D16-C4A3-E8A4-4D19005C9D08}"/>
              </a:ext>
            </a:extLst>
          </p:cNvPr>
          <p:cNvSpPr/>
          <p:nvPr/>
        </p:nvSpPr>
        <p:spPr>
          <a:xfrm>
            <a:off x="6919117" y="3087475"/>
            <a:ext cx="1100990" cy="1321154"/>
          </a:xfrm>
          <a:prstGeom prst="roundRect">
            <a:avLst>
              <a:gd name="adj" fmla="val 3906"/>
            </a:avLst>
          </a:prstGeom>
          <a:noFill/>
          <a:ln w="38100">
            <a:solidFill>
              <a:schemeClr val="accent2"/>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157" name="Shape 29">
            <a:extLst>
              <a:ext uri="{FF2B5EF4-FFF2-40B4-BE49-F238E27FC236}">
                <a16:creationId xmlns:a16="http://schemas.microsoft.com/office/drawing/2014/main" id="{0E54F361-37D6-58D7-DA1F-16A937053433}"/>
              </a:ext>
            </a:extLst>
          </p:cNvPr>
          <p:cNvSpPr/>
          <p:nvPr/>
        </p:nvSpPr>
        <p:spPr>
          <a:xfrm>
            <a:off x="4015837" y="3097875"/>
            <a:ext cx="1100990" cy="1321154"/>
          </a:xfrm>
          <a:prstGeom prst="roundRect">
            <a:avLst>
              <a:gd name="adj" fmla="val 3906"/>
            </a:avLst>
          </a:prstGeom>
          <a:noFill/>
          <a:ln w="38100">
            <a:solidFill>
              <a:srgbClr val="FCAF17"/>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159" name="Shape 29">
            <a:extLst>
              <a:ext uri="{FF2B5EF4-FFF2-40B4-BE49-F238E27FC236}">
                <a16:creationId xmlns:a16="http://schemas.microsoft.com/office/drawing/2014/main" id="{6DFE8DF6-9F2B-0887-9ECF-1C6EEA3686C6}"/>
              </a:ext>
            </a:extLst>
          </p:cNvPr>
          <p:cNvSpPr/>
          <p:nvPr/>
        </p:nvSpPr>
        <p:spPr>
          <a:xfrm>
            <a:off x="5469676" y="3097875"/>
            <a:ext cx="1100990" cy="1321154"/>
          </a:xfrm>
          <a:prstGeom prst="roundRect">
            <a:avLst>
              <a:gd name="adj" fmla="val 3906"/>
            </a:avLst>
          </a:prstGeom>
          <a:noFill/>
          <a:ln w="38100">
            <a:solidFill>
              <a:srgbClr val="F15922"/>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
        <p:nvSpPr>
          <p:cNvPr id="161" name="Shape 29">
            <a:extLst>
              <a:ext uri="{FF2B5EF4-FFF2-40B4-BE49-F238E27FC236}">
                <a16:creationId xmlns:a16="http://schemas.microsoft.com/office/drawing/2014/main" id="{7A93F352-AE60-7E06-63AC-2746E08C798A}"/>
              </a:ext>
            </a:extLst>
          </p:cNvPr>
          <p:cNvSpPr/>
          <p:nvPr/>
        </p:nvSpPr>
        <p:spPr>
          <a:xfrm>
            <a:off x="2607445" y="3103246"/>
            <a:ext cx="1100990" cy="1321154"/>
          </a:xfrm>
          <a:prstGeom prst="roundRect">
            <a:avLst>
              <a:gd name="adj" fmla="val 3906"/>
            </a:avLst>
          </a:prstGeom>
          <a:noFill/>
          <a:ln w="38100">
            <a:solidFill>
              <a:srgbClr val="006B6B"/>
            </a:solidFill>
            <a:prstDash val="solid"/>
          </a:ln>
          <a:effectLst>
            <a:outerShdw blurRad="12700" dist="5080" dir="2700000" algn="bl" rotWithShape="0">
              <a:srgbClr val="17324D">
                <a:alpha val="9000"/>
              </a:srgbClr>
            </a:outerShdw>
          </a:effectLst>
        </p:spPr>
        <p:txBody>
          <a:bodyPr/>
          <a:lstStyle/>
          <a:p>
            <a:endParaRPr lang="en-US" sz="2000">
              <a:solidFill>
                <a:srgbClr val="006B6B"/>
              </a:solidFill>
              <a:latin typeface="+mj-lt"/>
            </a:endParaRPr>
          </a:p>
        </p:txBody>
      </p:sp>
      <p:sp>
        <p:nvSpPr>
          <p:cNvPr id="163" name="Shape 29">
            <a:extLst>
              <a:ext uri="{FF2B5EF4-FFF2-40B4-BE49-F238E27FC236}">
                <a16:creationId xmlns:a16="http://schemas.microsoft.com/office/drawing/2014/main" id="{855E92B0-BC87-0733-0F51-900D17D7332A}"/>
              </a:ext>
            </a:extLst>
          </p:cNvPr>
          <p:cNvSpPr/>
          <p:nvPr/>
        </p:nvSpPr>
        <p:spPr>
          <a:xfrm>
            <a:off x="1189683" y="3087475"/>
            <a:ext cx="1100990" cy="1321154"/>
          </a:xfrm>
          <a:prstGeom prst="roundRect">
            <a:avLst>
              <a:gd name="adj" fmla="val 3906"/>
            </a:avLst>
          </a:prstGeom>
          <a:noFill/>
          <a:ln w="38100">
            <a:solidFill>
              <a:srgbClr val="20BDBE"/>
            </a:solidFill>
            <a:prstDash val="solid"/>
          </a:ln>
          <a:effectLst>
            <a:outerShdw blurRad="12700" dist="5080" dir="2700000" algn="bl" rotWithShape="0">
              <a:srgbClr val="17324D">
                <a:alpha val="9000"/>
              </a:srgbClr>
            </a:outerShdw>
          </a:effectLst>
        </p:spPr>
        <p:txBody>
          <a:bodyPr/>
          <a:lstStyle/>
          <a:p>
            <a:endParaRPr lang="en-US" sz="2000">
              <a:latin typeface="+mj-lt"/>
            </a:endParaRPr>
          </a:p>
        </p:txBody>
      </p:sp>
    </p:spTree>
    <p:extLst>
      <p:ext uri="{BB962C8B-B14F-4D97-AF65-F5344CB8AC3E}">
        <p14:creationId xmlns:p14="http://schemas.microsoft.com/office/powerpoint/2010/main" val="3635597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551D0-FE54-61EA-D880-B4E6B962E291}"/>
            </a:ext>
          </a:extLst>
        </p:cNvPr>
        <p:cNvGrpSpPr/>
        <p:nvPr/>
      </p:nvGrpSpPr>
      <p:grpSpPr>
        <a:xfrm>
          <a:off x="0" y="0"/>
          <a:ext cx="0" cy="0"/>
          <a:chOff x="0" y="0"/>
          <a:chExt cx="0" cy="0"/>
        </a:xfrm>
      </p:grpSpPr>
      <p:sp>
        <p:nvSpPr>
          <p:cNvPr id="45" name="TextBox 44">
            <a:extLst>
              <a:ext uri="{FF2B5EF4-FFF2-40B4-BE49-F238E27FC236}">
                <a16:creationId xmlns:a16="http://schemas.microsoft.com/office/drawing/2014/main" id="{7EFCD041-BD88-15AF-E839-59FD8AFCA0F7}"/>
              </a:ext>
            </a:extLst>
          </p:cNvPr>
          <p:cNvSpPr txBox="1"/>
          <p:nvPr/>
        </p:nvSpPr>
        <p:spPr>
          <a:xfrm>
            <a:off x="279105" y="173537"/>
            <a:ext cx="2136149" cy="2169825"/>
          </a:xfrm>
          <a:prstGeom prst="rect">
            <a:avLst/>
          </a:prstGeom>
          <a:noFill/>
        </p:spPr>
        <p:txBody>
          <a:bodyPr wrap="square" rtlCol="0">
            <a:spAutoFit/>
          </a:bodyPr>
          <a:lstStyle/>
          <a:p>
            <a:pPr defTabSz="685800" eaLnBrk="1" fontAlgn="auto" hangingPunct="1">
              <a:spcBef>
                <a:spcPts val="0"/>
              </a:spcBef>
              <a:spcAft>
                <a:spcPts val="0"/>
              </a:spcAft>
            </a:pPr>
            <a:r>
              <a:rPr lang="en-US" sz="2700" b="1">
                <a:solidFill>
                  <a:srgbClr val="0060AF"/>
                </a:solidFill>
                <a:latin typeface="Cachet Pro" panose="020B0804020204040204" pitchFamily="34" charset="0"/>
                <a:ea typeface="ＭＳ Ｐゴシック"/>
              </a:rPr>
              <a:t>Association Assemblies</a:t>
            </a:r>
          </a:p>
          <a:p>
            <a:pPr defTabSz="685800" eaLnBrk="1" fontAlgn="auto" hangingPunct="1">
              <a:spcBef>
                <a:spcPts val="0"/>
              </a:spcBef>
              <a:spcAft>
                <a:spcPts val="0"/>
              </a:spcAft>
            </a:pPr>
            <a:r>
              <a:rPr lang="en-US" sz="2700" b="1">
                <a:solidFill>
                  <a:srgbClr val="0060AF"/>
                </a:solidFill>
                <a:latin typeface="Cachet Pro" panose="020B0804020204040204" pitchFamily="34" charset="0"/>
                <a:ea typeface="ＭＳ Ｐゴシック"/>
              </a:rPr>
              <a:t>Year-Round Engagement Cycle</a:t>
            </a:r>
          </a:p>
        </p:txBody>
      </p:sp>
      <p:pic>
        <p:nvPicPr>
          <p:cNvPr id="2050" name="Picture 2">
            <a:extLst>
              <a:ext uri="{FF2B5EF4-FFF2-40B4-BE49-F238E27FC236}">
                <a16:creationId xmlns:a16="http://schemas.microsoft.com/office/drawing/2014/main" id="{3151BE26-AC97-F0D6-B87A-AA5B20F79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5254" y="0"/>
            <a:ext cx="5480447"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805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5AA9E-2EC3-63F1-1D7B-4B7D24720C76}"/>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D395D09-12A5-027F-828F-BD27F5B77C6A}"/>
              </a:ext>
            </a:extLst>
          </p:cNvPr>
          <p:cNvPicPr>
            <a:picLocks noChangeAspect="1"/>
          </p:cNvPicPr>
          <p:nvPr/>
        </p:nvPicPr>
        <p:blipFill>
          <a:blip r:embed="rId2"/>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365DFA9F-0857-0526-F940-00C74D4B95ED}"/>
              </a:ext>
            </a:extLst>
          </p:cNvPr>
          <p:cNvSpPr>
            <a:spLocks noGrp="1"/>
          </p:cNvSpPr>
          <p:nvPr>
            <p:ph type="title"/>
          </p:nvPr>
        </p:nvSpPr>
        <p:spPr>
          <a:xfrm>
            <a:off x="366199" y="289083"/>
            <a:ext cx="8287350" cy="922637"/>
          </a:xfrm>
        </p:spPr>
        <p:txBody>
          <a:bodyPr/>
          <a:lstStyle/>
          <a:p>
            <a:r>
              <a:rPr lang="en-US" sz="3000">
                <a:solidFill>
                  <a:srgbClr val="00B0F0"/>
                </a:solidFill>
                <a:latin typeface="Verdana" panose="020B0604030504040204" pitchFamily="34" charset="0"/>
                <a:ea typeface="Verdana" panose="020B0604030504040204" pitchFamily="34" charset="0"/>
                <a:cs typeface="Verdana" panose="020B0604030504040204" pitchFamily="34" charset="0"/>
              </a:rPr>
              <a:t>National council constitution</a:t>
            </a:r>
            <a:br>
              <a:rPr lang="en-US" sz="3000">
                <a:solidFill>
                  <a:srgbClr val="00B0F0"/>
                </a:solidFill>
                <a:latin typeface="Verdana" panose="020B0604030504040204" pitchFamily="34" charset="0"/>
                <a:ea typeface="Verdana" panose="020B0604030504040204" pitchFamily="34" charset="0"/>
                <a:cs typeface="Verdana" panose="020B0604030504040204" pitchFamily="34" charset="0"/>
              </a:rPr>
            </a:br>
            <a:r>
              <a:rPr lang="en-US" sz="2500">
                <a:solidFill>
                  <a:srgbClr val="0060AF"/>
                </a:solidFill>
                <a:latin typeface="Verdana" panose="020B0604030504040204" pitchFamily="34" charset="0"/>
                <a:ea typeface="Verdana" panose="020B0604030504040204" pitchFamily="34" charset="0"/>
                <a:cs typeface="Verdana" panose="020B0604030504040204" pitchFamily="34" charset="0"/>
              </a:rPr>
              <a:t>Purpose of Association Assemblies</a:t>
            </a:r>
            <a:endParaRPr lang="en-US" sz="20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B6037E96-A810-426A-4A3B-5831E84F9575}"/>
              </a:ext>
            </a:extLst>
          </p:cNvPr>
          <p:cNvSpPr txBox="1">
            <a:spLocks/>
          </p:cNvSpPr>
          <p:nvPr/>
        </p:nvSpPr>
        <p:spPr bwMode="black">
          <a:xfrm>
            <a:off x="366199" y="1534492"/>
            <a:ext cx="8121095" cy="28604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257175" marR="0" lvl="0" indent="-257175" algn="l" defTabSz="6858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kumimoji="0" lang="en-US" sz="1350" b="0" i="0" u="none" strike="noStrike" kern="1200" cap="none" spc="0" normalizeH="0" baseline="0" noProof="0">
                <a:ln>
                  <a:noFill/>
                </a:ln>
                <a:solidFill>
                  <a:schemeClr val="tx1"/>
                </a:solidFill>
                <a:effectLst/>
                <a:uLnTx/>
                <a:uFillTx/>
                <a:latin typeface="Verdana" panose="020B0604030504040204" pitchFamily="34" charset="0"/>
                <a:ea typeface="Verdana" panose="020B0604030504040204" pitchFamily="34" charset="0"/>
                <a:cs typeface="Times New Roman" panose="02020603050405020304" pitchFamily="18" charset="0"/>
              </a:rPr>
              <a:t>Review reports from the National Board and state of the Y Movement since our last gathering</a:t>
            </a:r>
          </a:p>
          <a:p>
            <a:pPr marL="257175" marR="0" lvl="0" indent="-257175" algn="l" defTabSz="6858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kumimoji="0" lang="en-US" sz="1350" b="0" i="0" u="none" strike="noStrike" kern="1200" cap="none" spc="0" normalizeH="0" baseline="0" noProof="0">
                <a:ln>
                  <a:noFill/>
                </a:ln>
                <a:solidFill>
                  <a:schemeClr val="tx1"/>
                </a:solidFill>
                <a:effectLst/>
                <a:uLnTx/>
                <a:uFillTx/>
                <a:latin typeface="Verdana" panose="020B0604030504040204" pitchFamily="34" charset="0"/>
                <a:ea typeface="Verdana" panose="020B0604030504040204" pitchFamily="34" charset="0"/>
                <a:cs typeface="Times New Roman" panose="02020603050405020304" pitchFamily="18" charset="0"/>
              </a:rPr>
              <a:t>Inform the National Board on matters of concern and recommend proposals for consideration by the National Board</a:t>
            </a:r>
          </a:p>
          <a:p>
            <a:pPr marL="257175" marR="0" lvl="0" indent="-257175" algn="l" defTabSz="6858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kumimoji="0" lang="en-US" sz="1350" b="0" i="0" u="none" strike="noStrike" kern="1200" cap="none" spc="0" normalizeH="0" baseline="0" noProof="0">
                <a:ln>
                  <a:noFill/>
                </a:ln>
                <a:solidFill>
                  <a:schemeClr val="tx1"/>
                </a:solidFill>
                <a:effectLst/>
                <a:uLnTx/>
                <a:uFillTx/>
                <a:latin typeface="Verdana" panose="020B0604030504040204" pitchFamily="34" charset="0"/>
                <a:ea typeface="Verdana" panose="020B0604030504040204" pitchFamily="34" charset="0"/>
                <a:cs typeface="Times New Roman" panose="02020603050405020304" pitchFamily="18" charset="0"/>
              </a:rPr>
              <a:t>Elect members to the National Association Assembly Steering Committee</a:t>
            </a:r>
          </a:p>
          <a:p>
            <a:pPr marL="257175" marR="0" lvl="0" indent="-257175" algn="l" defTabSz="6858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kumimoji="0" lang="en-US" sz="1350" b="0" i="0" u="none" strike="noStrike" kern="1200" cap="none" spc="0" normalizeH="0" baseline="0" noProof="0">
                <a:ln>
                  <a:noFill/>
                </a:ln>
                <a:solidFill>
                  <a:schemeClr val="tx1"/>
                </a:solidFill>
                <a:effectLst/>
                <a:uLnTx/>
                <a:uFillTx/>
                <a:latin typeface="Verdana" panose="020B0604030504040204" pitchFamily="34" charset="0"/>
                <a:ea typeface="Verdana" panose="020B0604030504040204" pitchFamily="34" charset="0"/>
                <a:cs typeface="Times New Roman" panose="02020603050405020304" pitchFamily="18" charset="0"/>
              </a:rPr>
              <a:t>Receive a report from the National Board Development Committee, which is responsible for National Board governance and the nomination of National Board candidates</a:t>
            </a:r>
          </a:p>
          <a:p>
            <a:pPr marL="257175" marR="0" lvl="0" indent="-257175" algn="l" defTabSz="685800" rtl="0" eaLnBrk="1" fontAlgn="auto" latinLnBrk="0" hangingPunct="1">
              <a:lnSpc>
                <a:spcPct val="115000"/>
              </a:lnSpc>
              <a:spcBef>
                <a:spcPts val="0"/>
              </a:spcBef>
              <a:spcAft>
                <a:spcPts val="0"/>
              </a:spcAft>
              <a:buClrTx/>
              <a:buSzTx/>
              <a:buFont typeface="Wingdings" panose="05000000000000000000" pitchFamily="2" charset="2"/>
              <a:buChar char=""/>
              <a:tabLst/>
              <a:defRPr/>
            </a:pPr>
            <a:r>
              <a:rPr kumimoji="0" lang="en-US" sz="1350" b="0" i="0" u="none" strike="noStrike" kern="1200" cap="none" spc="0" normalizeH="0" baseline="0" noProof="0">
                <a:ln>
                  <a:noFill/>
                </a:ln>
                <a:solidFill>
                  <a:schemeClr val="tx1"/>
                </a:solidFill>
                <a:effectLst/>
                <a:uLnTx/>
                <a:uFillTx/>
                <a:latin typeface="Verdana" panose="020B0604030504040204" pitchFamily="34" charset="0"/>
                <a:ea typeface="Verdana" panose="020B0604030504040204" pitchFamily="34" charset="0"/>
                <a:cs typeface="Times New Roman" panose="02020603050405020304" pitchFamily="18" charset="0"/>
              </a:rPr>
              <a:t>Receive findings from the National Board Financial Support Review Task Force</a:t>
            </a:r>
            <a:br>
              <a:rPr kumimoji="0" lang="en-US" sz="1350" b="0" i="0" u="none" strike="noStrike" kern="1200" cap="none" spc="0" normalizeH="0" baseline="0" noProof="0">
                <a:ln>
                  <a:noFill/>
                </a:ln>
                <a:solidFill>
                  <a:schemeClr val="tx1"/>
                </a:solidFill>
                <a:effectLst/>
                <a:uLnTx/>
                <a:uFillTx/>
                <a:latin typeface="Verdana" panose="020B0604030504040204" pitchFamily="34" charset="0"/>
                <a:ea typeface="Verdana" panose="020B0604030504040204" pitchFamily="34" charset="0"/>
                <a:cs typeface="Times New Roman" panose="02020603050405020304" pitchFamily="18" charset="0"/>
              </a:rPr>
            </a:br>
            <a:r>
              <a:rPr kumimoji="0" lang="en-US" sz="900" b="0" i="0" u="none" strike="noStrike" kern="1200" cap="none" spc="0" normalizeH="0" baseline="0" noProof="0">
                <a:ln>
                  <a:noFill/>
                </a:ln>
                <a:solidFill>
                  <a:schemeClr val="tx1"/>
                </a:solidFill>
                <a:effectLst/>
                <a:uLnTx/>
                <a:uFillTx/>
                <a:latin typeface="Verdana" panose="020B0604030504040204" pitchFamily="34" charset="0"/>
                <a:ea typeface="Verdana" panose="020B0604030504040204" pitchFamily="34" charset="0"/>
                <a:cs typeface="Times New Roman" panose="02020603050405020304" pitchFamily="18" charset="0"/>
              </a:rPr>
              <a:t>(last done in 2024)</a:t>
            </a:r>
          </a:p>
          <a:p>
            <a:pPr marL="257175" marR="0" lvl="0" indent="-257175" algn="l" defTabSz="685800" rtl="0" eaLnBrk="1" fontAlgn="auto" latinLnBrk="0" hangingPunct="1">
              <a:lnSpc>
                <a:spcPct val="115000"/>
              </a:lnSpc>
              <a:spcBef>
                <a:spcPts val="0"/>
              </a:spcBef>
              <a:spcAft>
                <a:spcPts val="600"/>
              </a:spcAft>
              <a:buClrTx/>
              <a:buSzTx/>
              <a:buFont typeface="Wingdings" panose="05000000000000000000" pitchFamily="2" charset="2"/>
              <a:buChar char=""/>
              <a:tabLst/>
              <a:defRPr/>
            </a:pPr>
            <a:r>
              <a:rPr kumimoji="0" lang="en-US" sz="1350" b="0" i="0" u="none" strike="noStrike" kern="1200" cap="none" spc="0" normalizeH="0" baseline="0" noProof="0">
                <a:ln>
                  <a:noFill/>
                </a:ln>
                <a:solidFill>
                  <a:schemeClr val="tx1"/>
                </a:solidFill>
                <a:effectLst/>
                <a:uLnTx/>
                <a:uFillTx/>
                <a:latin typeface="Verdana" panose="020B0604030504040204" pitchFamily="34" charset="0"/>
                <a:ea typeface="Verdana" panose="020B0604030504040204" pitchFamily="34" charset="0"/>
                <a:cs typeface="Times New Roman" panose="02020603050405020304" pitchFamily="18" charset="0"/>
              </a:rPr>
              <a:t>Serves as a venue for informational and educational sessions and networking with our peers</a:t>
            </a:r>
          </a:p>
          <a:p>
            <a:endParaRPr lang="en-US" sz="1800" b="0" kern="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82768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0B036-8C2A-9182-F367-E6FEF7A7C6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BADF89-37F6-D264-EE39-45C9FEC7EA04}"/>
              </a:ext>
            </a:extLst>
          </p:cNvPr>
          <p:cNvPicPr>
            <a:picLocks noChangeAspect="1"/>
          </p:cNvPicPr>
          <p:nvPr/>
        </p:nvPicPr>
        <p:blipFill>
          <a:blip r:embed="rId3"/>
          <a:srcRect/>
          <a:stretch/>
        </p:blipFill>
        <p:spPr>
          <a:xfrm>
            <a:off x="4761" y="2678"/>
            <a:ext cx="9134474" cy="5138142"/>
          </a:xfrm>
          <a:prstGeom prst="rect">
            <a:avLst/>
          </a:prstGeom>
        </p:spPr>
      </p:pic>
      <p:sp>
        <p:nvSpPr>
          <p:cNvPr id="9" name="Title 8">
            <a:extLst>
              <a:ext uri="{FF2B5EF4-FFF2-40B4-BE49-F238E27FC236}">
                <a16:creationId xmlns:a16="http://schemas.microsoft.com/office/drawing/2014/main" id="{56545364-E2F5-F0C3-003C-3AE69F721F80}"/>
              </a:ext>
            </a:extLst>
          </p:cNvPr>
          <p:cNvSpPr>
            <a:spLocks noGrp="1"/>
          </p:cNvSpPr>
          <p:nvPr>
            <p:ph type="title"/>
          </p:nvPr>
        </p:nvSpPr>
        <p:spPr>
          <a:xfrm>
            <a:off x="274368" y="208875"/>
            <a:ext cx="8366760" cy="660277"/>
          </a:xfrm>
        </p:spPr>
        <p:txBody>
          <a:bodyPr/>
          <a:lstStyle/>
          <a:p>
            <a:r>
              <a:rPr lang="en-US" sz="2500">
                <a:solidFill>
                  <a:srgbClr val="0060AF"/>
                </a:solidFill>
              </a:rPr>
              <a:t>Governance and Engagement Pathways</a:t>
            </a:r>
            <a:br>
              <a:rPr lang="en-US" sz="2500">
                <a:solidFill>
                  <a:srgbClr val="0060AF"/>
                </a:solidFill>
              </a:rPr>
            </a:br>
            <a:r>
              <a:rPr lang="en-US" sz="2500">
                <a:solidFill>
                  <a:srgbClr val="0060AF"/>
                </a:solidFill>
              </a:rPr>
              <a:t>for constitutional change</a:t>
            </a:r>
          </a:p>
        </p:txBody>
      </p:sp>
      <p:sp>
        <p:nvSpPr>
          <p:cNvPr id="6" name="Rectangle: Rounded Corners 5">
            <a:extLst>
              <a:ext uri="{FF2B5EF4-FFF2-40B4-BE49-F238E27FC236}">
                <a16:creationId xmlns:a16="http://schemas.microsoft.com/office/drawing/2014/main" id="{E6551D5A-2C09-3540-5683-F37667BD6D61}"/>
              </a:ext>
            </a:extLst>
          </p:cNvPr>
          <p:cNvSpPr/>
          <p:nvPr/>
        </p:nvSpPr>
        <p:spPr>
          <a:xfrm>
            <a:off x="274368" y="1512832"/>
            <a:ext cx="2905561" cy="787406"/>
          </a:xfrm>
          <a:prstGeom prst="roundRect">
            <a:avLst/>
          </a:prstGeom>
          <a:solidFill>
            <a:srgbClr val="F47920"/>
          </a:solidFill>
          <a:ln>
            <a:solidFill>
              <a:srgbClr val="F479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Verdana" panose="020B0604030504040204" pitchFamily="34" charset="0"/>
                <a:ea typeface="Verdana" panose="020B0604030504040204" pitchFamily="34" charset="0"/>
              </a:rPr>
              <a:t>Association Assemblies </a:t>
            </a:r>
            <a:br>
              <a:rPr lang="en-US" sz="1200" b="1">
                <a:latin typeface="Verdana" panose="020B0604030504040204" pitchFamily="34" charset="0"/>
                <a:ea typeface="Verdana" panose="020B0604030504040204" pitchFamily="34" charset="0"/>
              </a:rPr>
            </a:br>
            <a:r>
              <a:rPr lang="en-US" sz="1200" b="1">
                <a:latin typeface="Verdana" panose="020B0604030504040204" pitchFamily="34" charset="0"/>
                <a:ea typeface="Verdana" panose="020B0604030504040204" pitchFamily="34" charset="0"/>
              </a:rPr>
              <a:t>Year-Round Engagement Cycle</a:t>
            </a:r>
          </a:p>
        </p:txBody>
      </p:sp>
      <p:sp>
        <p:nvSpPr>
          <p:cNvPr id="7" name="Rectangle: Rounded Corners 6">
            <a:extLst>
              <a:ext uri="{FF2B5EF4-FFF2-40B4-BE49-F238E27FC236}">
                <a16:creationId xmlns:a16="http://schemas.microsoft.com/office/drawing/2014/main" id="{50528E31-7D75-E6A3-4F55-6B9471466214}"/>
              </a:ext>
            </a:extLst>
          </p:cNvPr>
          <p:cNvSpPr/>
          <p:nvPr/>
        </p:nvSpPr>
        <p:spPr>
          <a:xfrm>
            <a:off x="3513164" y="1512832"/>
            <a:ext cx="2905561" cy="809909"/>
          </a:xfrm>
          <a:prstGeom prst="roundRect">
            <a:avLst/>
          </a:prstGeom>
          <a:solidFill>
            <a:srgbClr val="F47920"/>
          </a:solidFill>
          <a:ln>
            <a:solidFill>
              <a:srgbClr val="F479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Verdana" panose="020B0604030504040204" pitchFamily="34" charset="0"/>
                <a:ea typeface="Verdana" panose="020B0604030504040204" pitchFamily="34" charset="0"/>
              </a:rPr>
              <a:t>The National Board and its Supporting Committees</a:t>
            </a:r>
          </a:p>
        </p:txBody>
      </p:sp>
      <p:sp>
        <p:nvSpPr>
          <p:cNvPr id="8" name="Rectangle: Rounded Corners 7">
            <a:extLst>
              <a:ext uri="{FF2B5EF4-FFF2-40B4-BE49-F238E27FC236}">
                <a16:creationId xmlns:a16="http://schemas.microsoft.com/office/drawing/2014/main" id="{29982492-01AD-50EB-E3CB-1C00E8678A22}"/>
              </a:ext>
            </a:extLst>
          </p:cNvPr>
          <p:cNvSpPr/>
          <p:nvPr/>
        </p:nvSpPr>
        <p:spPr>
          <a:xfrm>
            <a:off x="6771959" y="1547142"/>
            <a:ext cx="2071394" cy="761747"/>
          </a:xfrm>
          <a:prstGeom prst="roundRect">
            <a:avLst/>
          </a:prstGeom>
          <a:solidFill>
            <a:srgbClr val="DD5828"/>
          </a:solidFill>
          <a:ln>
            <a:solidFill>
              <a:srgbClr val="DD58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Verdana" panose="020B0604030504040204" pitchFamily="34" charset="0"/>
                <a:ea typeface="Verdana" panose="020B0604030504040204" pitchFamily="34" charset="0"/>
              </a:rPr>
              <a:t>Member Association Initiative Petition</a:t>
            </a:r>
          </a:p>
        </p:txBody>
      </p:sp>
      <p:grpSp>
        <p:nvGrpSpPr>
          <p:cNvPr id="10" name="Group 9">
            <a:extLst>
              <a:ext uri="{FF2B5EF4-FFF2-40B4-BE49-F238E27FC236}">
                <a16:creationId xmlns:a16="http://schemas.microsoft.com/office/drawing/2014/main" id="{91BE5E79-BF73-18A7-A001-024DF689BBC6}"/>
              </a:ext>
            </a:extLst>
          </p:cNvPr>
          <p:cNvGrpSpPr/>
          <p:nvPr/>
        </p:nvGrpSpPr>
        <p:grpSpPr>
          <a:xfrm>
            <a:off x="761555" y="2611325"/>
            <a:ext cx="1731602" cy="1608479"/>
            <a:chOff x="7276699" y="2321663"/>
            <a:chExt cx="3657601" cy="3657600"/>
          </a:xfrm>
        </p:grpSpPr>
        <p:sp>
          <p:nvSpPr>
            <p:cNvPr id="11" name="Circle: Hollow 10">
              <a:extLst>
                <a:ext uri="{FF2B5EF4-FFF2-40B4-BE49-F238E27FC236}">
                  <a16:creationId xmlns:a16="http://schemas.microsoft.com/office/drawing/2014/main" id="{C0C66789-49BD-E563-B80B-81BD8B378841}"/>
                </a:ext>
              </a:extLst>
            </p:cNvPr>
            <p:cNvSpPr/>
            <p:nvPr/>
          </p:nvSpPr>
          <p:spPr bwMode="auto">
            <a:xfrm>
              <a:off x="7276699" y="2321663"/>
              <a:ext cx="3657600" cy="3657600"/>
            </a:xfrm>
            <a:prstGeom prst="donut">
              <a:avLst>
                <a:gd name="adj" fmla="val 11379"/>
              </a:avLst>
            </a:prstGeom>
            <a:solidFill>
              <a:srgbClr val="F47920"/>
            </a:solidFill>
            <a:ln w="9525" cap="flat" cmpd="sng" algn="ctr">
              <a:solidFill>
                <a:srgbClr val="F4792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a:endParaRPr lang="en-US" sz="2400">
                <a:solidFill>
                  <a:srgbClr val="000000"/>
                </a:solidFill>
                <a:latin typeface="Verdana" pitchFamily="64" charset="0"/>
                <a:ea typeface="ＭＳ Ｐゴシック" pitchFamily="64" charset="-128"/>
                <a:cs typeface="ＭＳ Ｐゴシック" pitchFamily="64" charset="-128"/>
              </a:endParaRPr>
            </a:p>
          </p:txBody>
        </p:sp>
        <p:sp>
          <p:nvSpPr>
            <p:cNvPr id="12" name="Arrow: Chevron 11">
              <a:extLst>
                <a:ext uri="{FF2B5EF4-FFF2-40B4-BE49-F238E27FC236}">
                  <a16:creationId xmlns:a16="http://schemas.microsoft.com/office/drawing/2014/main" id="{78E5759E-82A6-2EC1-09D3-2824BFAFD37C}"/>
                </a:ext>
              </a:extLst>
            </p:cNvPr>
            <p:cNvSpPr/>
            <p:nvPr/>
          </p:nvSpPr>
          <p:spPr bwMode="auto">
            <a:xfrm>
              <a:off x="8893743" y="2330807"/>
              <a:ext cx="423511" cy="397844"/>
            </a:xfrm>
            <a:prstGeom prst="chevron">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a:endParaRPr lang="en-US" sz="2400">
                <a:solidFill>
                  <a:srgbClr val="000000"/>
                </a:solidFill>
                <a:latin typeface="Verdana" pitchFamily="64" charset="0"/>
                <a:ea typeface="ＭＳ Ｐゴシック" pitchFamily="64" charset="-128"/>
                <a:cs typeface="ＭＳ Ｐゴシック" pitchFamily="64" charset="-128"/>
              </a:endParaRPr>
            </a:p>
          </p:txBody>
        </p:sp>
        <p:sp>
          <p:nvSpPr>
            <p:cNvPr id="13" name="Arrow: Chevron 12">
              <a:extLst>
                <a:ext uri="{FF2B5EF4-FFF2-40B4-BE49-F238E27FC236}">
                  <a16:creationId xmlns:a16="http://schemas.microsoft.com/office/drawing/2014/main" id="{F5E5DC27-106C-F765-26AF-4F6D36B064D0}"/>
                </a:ext>
              </a:extLst>
            </p:cNvPr>
            <p:cNvSpPr/>
            <p:nvPr/>
          </p:nvSpPr>
          <p:spPr bwMode="auto">
            <a:xfrm rot="5400000">
              <a:off x="10523622" y="4066807"/>
              <a:ext cx="423511" cy="397844"/>
            </a:xfrm>
            <a:prstGeom prst="chevron">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a:endParaRPr lang="en-US" sz="2400">
                <a:solidFill>
                  <a:srgbClr val="000000"/>
                </a:solidFill>
                <a:latin typeface="Verdana" pitchFamily="64" charset="0"/>
                <a:ea typeface="ＭＳ Ｐゴシック" pitchFamily="64" charset="-128"/>
                <a:cs typeface="ＭＳ Ｐゴシック" pitchFamily="64" charset="-128"/>
              </a:endParaRPr>
            </a:p>
          </p:txBody>
        </p:sp>
        <p:sp>
          <p:nvSpPr>
            <p:cNvPr id="14" name="Arrow: Chevron 13">
              <a:extLst>
                <a:ext uri="{FF2B5EF4-FFF2-40B4-BE49-F238E27FC236}">
                  <a16:creationId xmlns:a16="http://schemas.microsoft.com/office/drawing/2014/main" id="{6E223DAD-1A72-73AF-DDBF-0A3BBCEA4B1E}"/>
                </a:ext>
              </a:extLst>
            </p:cNvPr>
            <p:cNvSpPr/>
            <p:nvPr/>
          </p:nvSpPr>
          <p:spPr bwMode="auto">
            <a:xfrm rot="10800000">
              <a:off x="8893743" y="5581418"/>
              <a:ext cx="423511" cy="397844"/>
            </a:xfrm>
            <a:prstGeom prst="chevron">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a:endParaRPr lang="en-US" sz="2400">
                <a:solidFill>
                  <a:srgbClr val="000000"/>
                </a:solidFill>
                <a:latin typeface="Verdana" pitchFamily="64" charset="0"/>
                <a:ea typeface="ＭＳ Ｐゴシック" pitchFamily="64" charset="-128"/>
                <a:cs typeface="ＭＳ Ｐゴシック" pitchFamily="64" charset="-128"/>
              </a:endParaRPr>
            </a:p>
          </p:txBody>
        </p:sp>
        <p:sp>
          <p:nvSpPr>
            <p:cNvPr id="15" name="Arrow: Chevron 14">
              <a:extLst>
                <a:ext uri="{FF2B5EF4-FFF2-40B4-BE49-F238E27FC236}">
                  <a16:creationId xmlns:a16="http://schemas.microsoft.com/office/drawing/2014/main" id="{3391F905-6B5A-A311-728F-262DBAFCE08D}"/>
                </a:ext>
              </a:extLst>
            </p:cNvPr>
            <p:cNvSpPr/>
            <p:nvPr/>
          </p:nvSpPr>
          <p:spPr bwMode="auto">
            <a:xfrm rot="16200000">
              <a:off x="7263866" y="3974346"/>
              <a:ext cx="423511" cy="397844"/>
            </a:xfrm>
            <a:prstGeom prst="chevron">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a:endParaRPr lang="en-US" sz="2400">
                <a:solidFill>
                  <a:srgbClr val="000000"/>
                </a:solidFill>
                <a:latin typeface="Verdana" pitchFamily="64" charset="0"/>
                <a:ea typeface="ＭＳ Ｐゴシック" pitchFamily="64" charset="-128"/>
                <a:cs typeface="ＭＳ Ｐゴシック" pitchFamily="64" charset="-128"/>
              </a:endParaRPr>
            </a:p>
          </p:txBody>
        </p:sp>
      </p:grpSp>
      <p:grpSp>
        <p:nvGrpSpPr>
          <p:cNvPr id="16" name="Group 15">
            <a:extLst>
              <a:ext uri="{FF2B5EF4-FFF2-40B4-BE49-F238E27FC236}">
                <a16:creationId xmlns:a16="http://schemas.microsoft.com/office/drawing/2014/main" id="{72E8F634-E465-24E4-918B-08ECDBF2C4F3}"/>
              </a:ext>
            </a:extLst>
          </p:cNvPr>
          <p:cNvGrpSpPr/>
          <p:nvPr/>
        </p:nvGrpSpPr>
        <p:grpSpPr>
          <a:xfrm>
            <a:off x="3740725" y="2726684"/>
            <a:ext cx="2441444" cy="1210133"/>
            <a:chOff x="4462272" y="5157216"/>
            <a:chExt cx="2542032" cy="734052"/>
          </a:xfrm>
        </p:grpSpPr>
        <p:sp>
          <p:nvSpPr>
            <p:cNvPr id="17" name="Rectangle: Rounded Corners 16">
              <a:extLst>
                <a:ext uri="{FF2B5EF4-FFF2-40B4-BE49-F238E27FC236}">
                  <a16:creationId xmlns:a16="http://schemas.microsoft.com/office/drawing/2014/main" id="{E947DBE2-8A30-67CB-3C1F-458FA90AC56E}"/>
                </a:ext>
              </a:extLst>
            </p:cNvPr>
            <p:cNvSpPr/>
            <p:nvPr/>
          </p:nvSpPr>
          <p:spPr>
            <a:xfrm>
              <a:off x="4462272" y="5157216"/>
              <a:ext cx="2542032" cy="274951"/>
            </a:xfrm>
            <a:prstGeom prst="roundRect">
              <a:avLst/>
            </a:prstGeom>
            <a:solidFill>
              <a:srgbClr val="F47920"/>
            </a:solidFill>
            <a:ln>
              <a:solidFill>
                <a:srgbClr val="F479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a:t>National Board</a:t>
              </a:r>
            </a:p>
          </p:txBody>
        </p:sp>
        <p:sp>
          <p:nvSpPr>
            <p:cNvPr id="18" name="Rectangle: Rounded Corners 17">
              <a:extLst>
                <a:ext uri="{FF2B5EF4-FFF2-40B4-BE49-F238E27FC236}">
                  <a16:creationId xmlns:a16="http://schemas.microsoft.com/office/drawing/2014/main" id="{9B98E326-2D8F-7484-6253-E825FBF368DE}"/>
                </a:ext>
              </a:extLst>
            </p:cNvPr>
            <p:cNvSpPr/>
            <p:nvPr/>
          </p:nvSpPr>
          <p:spPr>
            <a:xfrm>
              <a:off x="4463161" y="5605690"/>
              <a:ext cx="1100752" cy="279569"/>
            </a:xfrm>
            <a:prstGeom prst="roundRect">
              <a:avLst/>
            </a:prstGeom>
            <a:solidFill>
              <a:srgbClr val="F47920"/>
            </a:solidFill>
            <a:ln>
              <a:solidFill>
                <a:srgbClr val="F479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a:t>GQ</a:t>
              </a:r>
            </a:p>
          </p:txBody>
        </p:sp>
        <p:sp>
          <p:nvSpPr>
            <p:cNvPr id="19" name="Rectangle: Rounded Corners 18">
              <a:extLst>
                <a:ext uri="{FF2B5EF4-FFF2-40B4-BE49-F238E27FC236}">
                  <a16:creationId xmlns:a16="http://schemas.microsoft.com/office/drawing/2014/main" id="{C31BA590-6A34-E41E-09C1-924368375F05}"/>
                </a:ext>
              </a:extLst>
            </p:cNvPr>
            <p:cNvSpPr/>
            <p:nvPr/>
          </p:nvSpPr>
          <p:spPr>
            <a:xfrm>
              <a:off x="5887849" y="5616317"/>
              <a:ext cx="1100752" cy="274951"/>
            </a:xfrm>
            <a:prstGeom prst="roundRect">
              <a:avLst/>
            </a:prstGeom>
            <a:solidFill>
              <a:srgbClr val="F47920"/>
            </a:solidFill>
            <a:ln>
              <a:solidFill>
                <a:srgbClr val="F479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a:t>FSRTF</a:t>
              </a:r>
            </a:p>
          </p:txBody>
        </p:sp>
        <p:cxnSp>
          <p:nvCxnSpPr>
            <p:cNvPr id="20" name="Straight Connector 19">
              <a:extLst>
                <a:ext uri="{FF2B5EF4-FFF2-40B4-BE49-F238E27FC236}">
                  <a16:creationId xmlns:a16="http://schemas.microsoft.com/office/drawing/2014/main" id="{B2ACEEE6-1481-20A0-3174-AB120EAB3F0D}"/>
                </a:ext>
              </a:extLst>
            </p:cNvPr>
            <p:cNvCxnSpPr>
              <a:cxnSpLocks/>
              <a:stCxn id="17" idx="2"/>
              <a:endCxn id="19" idx="0"/>
            </p:cNvCxnSpPr>
            <p:nvPr/>
          </p:nvCxnSpPr>
          <p:spPr>
            <a:xfrm>
              <a:off x="5733288" y="5432167"/>
              <a:ext cx="704937" cy="184150"/>
            </a:xfrm>
            <a:prstGeom prst="line">
              <a:avLst/>
            </a:prstGeom>
            <a:ln>
              <a:solidFill>
                <a:srgbClr val="F4792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53DD050-28E0-676C-6F8F-AE92195C6A8E}"/>
                </a:ext>
              </a:extLst>
            </p:cNvPr>
            <p:cNvCxnSpPr>
              <a:cxnSpLocks/>
              <a:stCxn id="17" idx="2"/>
              <a:endCxn id="18" idx="0"/>
            </p:cNvCxnSpPr>
            <p:nvPr/>
          </p:nvCxnSpPr>
          <p:spPr>
            <a:xfrm flipH="1">
              <a:off x="5013537" y="5432167"/>
              <a:ext cx="719751" cy="173523"/>
            </a:xfrm>
            <a:prstGeom prst="line">
              <a:avLst/>
            </a:prstGeom>
            <a:ln>
              <a:solidFill>
                <a:srgbClr val="F47920"/>
              </a:solidFill>
            </a:ln>
          </p:spPr>
          <p:style>
            <a:lnRef idx="2">
              <a:schemeClr val="accent1"/>
            </a:lnRef>
            <a:fillRef idx="0">
              <a:schemeClr val="accent1"/>
            </a:fillRef>
            <a:effectRef idx="1">
              <a:schemeClr val="accent1"/>
            </a:effectRef>
            <a:fontRef idx="minor">
              <a:schemeClr val="tx1"/>
            </a:fontRef>
          </p:style>
        </p:cxnSp>
      </p:grpSp>
      <p:cxnSp>
        <p:nvCxnSpPr>
          <p:cNvPr id="22" name="Straight Connector 21">
            <a:extLst>
              <a:ext uri="{FF2B5EF4-FFF2-40B4-BE49-F238E27FC236}">
                <a16:creationId xmlns:a16="http://schemas.microsoft.com/office/drawing/2014/main" id="{C02AEA6B-60B8-1F90-055F-02EAD06271D3}"/>
              </a:ext>
            </a:extLst>
          </p:cNvPr>
          <p:cNvCxnSpPr>
            <a:cxnSpLocks/>
          </p:cNvCxnSpPr>
          <p:nvPr/>
        </p:nvCxnSpPr>
        <p:spPr>
          <a:xfrm>
            <a:off x="6619700" y="1147737"/>
            <a:ext cx="0" cy="3272846"/>
          </a:xfrm>
          <a:prstGeom prst="line">
            <a:avLst/>
          </a:prstGeom>
          <a:ln>
            <a:solidFill>
              <a:srgbClr val="F15922"/>
            </a:solidFill>
          </a:ln>
        </p:spPr>
        <p:style>
          <a:lnRef idx="2">
            <a:schemeClr val="accent1"/>
          </a:lnRef>
          <a:fillRef idx="0">
            <a:schemeClr val="accent1"/>
          </a:fillRef>
          <a:effectRef idx="1">
            <a:schemeClr val="accent1"/>
          </a:effectRef>
          <a:fontRef idx="minor">
            <a:schemeClr val="tx1"/>
          </a:fontRef>
        </p:style>
      </p:cxnSp>
      <p:pic>
        <p:nvPicPr>
          <p:cNvPr id="23" name="Graphic 22" descr="Document with solid fill">
            <a:extLst>
              <a:ext uri="{FF2B5EF4-FFF2-40B4-BE49-F238E27FC236}">
                <a16:creationId xmlns:a16="http://schemas.microsoft.com/office/drawing/2014/main" id="{2B611866-7326-EDCB-3955-A5A6493CCC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36805" y="2640153"/>
            <a:ext cx="1168859" cy="1168859"/>
          </a:xfrm>
          <a:prstGeom prst="rect">
            <a:avLst/>
          </a:prstGeom>
        </p:spPr>
      </p:pic>
      <p:sp>
        <p:nvSpPr>
          <p:cNvPr id="24" name="Rectangle: Rounded Corners 23">
            <a:extLst>
              <a:ext uri="{FF2B5EF4-FFF2-40B4-BE49-F238E27FC236}">
                <a16:creationId xmlns:a16="http://schemas.microsoft.com/office/drawing/2014/main" id="{E5E4F7F9-9B73-456D-DED8-2C92E6D2F955}"/>
              </a:ext>
            </a:extLst>
          </p:cNvPr>
          <p:cNvSpPr/>
          <p:nvPr/>
        </p:nvSpPr>
        <p:spPr>
          <a:xfrm>
            <a:off x="274368" y="1155216"/>
            <a:ext cx="6144356" cy="311087"/>
          </a:xfrm>
          <a:prstGeom prst="roundRect">
            <a:avLst/>
          </a:prstGeom>
          <a:solidFill>
            <a:srgbClr val="FCAF17"/>
          </a:solidFill>
          <a:ln>
            <a:solidFill>
              <a:srgbClr val="FCAF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a:t>Governance Pathways</a:t>
            </a:r>
          </a:p>
        </p:txBody>
      </p:sp>
    </p:spTree>
    <p:extLst>
      <p:ext uri="{BB962C8B-B14F-4D97-AF65-F5344CB8AC3E}">
        <p14:creationId xmlns:p14="http://schemas.microsoft.com/office/powerpoint/2010/main" val="366689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AF68CA-C765-A47B-7EBD-01A2DEB2310C}"/>
              </a:ext>
            </a:extLst>
          </p:cNvPr>
          <p:cNvPicPr>
            <a:picLocks noChangeAspect="1"/>
          </p:cNvPicPr>
          <p:nvPr/>
        </p:nvPicPr>
        <p:blipFill>
          <a:blip r:embed="rId3"/>
          <a:srcRect/>
          <a:stretch/>
        </p:blipFill>
        <p:spPr>
          <a:xfrm>
            <a:off x="4761" y="2678"/>
            <a:ext cx="9134474" cy="5138142"/>
          </a:xfrm>
          <a:prstGeom prst="rect">
            <a:avLst/>
          </a:prstGeom>
        </p:spPr>
      </p:pic>
      <p:sp>
        <p:nvSpPr>
          <p:cNvPr id="5" name="TextBox 4">
            <a:extLst>
              <a:ext uri="{FF2B5EF4-FFF2-40B4-BE49-F238E27FC236}">
                <a16:creationId xmlns:a16="http://schemas.microsoft.com/office/drawing/2014/main" id="{75E6578F-0826-FC0A-56DC-BEEDC4BF63DF}"/>
              </a:ext>
            </a:extLst>
          </p:cNvPr>
          <p:cNvSpPr txBox="1"/>
          <p:nvPr/>
        </p:nvSpPr>
        <p:spPr>
          <a:xfrm>
            <a:off x="232124" y="76975"/>
            <a:ext cx="8569912" cy="830997"/>
          </a:xfrm>
          <a:prstGeom prst="rect">
            <a:avLst/>
          </a:prstGeom>
          <a:noFill/>
        </p:spPr>
        <p:txBody>
          <a:bodyPr wrap="square" rtlCol="0">
            <a:spAutoFit/>
          </a:bodyPr>
          <a:lstStyle/>
          <a:p>
            <a:r>
              <a:rPr lang="en-US" sz="2400" b="1">
                <a:solidFill>
                  <a:srgbClr val="0060AF"/>
                </a:solidFill>
                <a:latin typeface="+mj-lt"/>
              </a:rPr>
              <a:t>National Board Action</a:t>
            </a:r>
          </a:p>
          <a:p>
            <a:r>
              <a:rPr lang="en-US" sz="2400" b="1">
                <a:solidFill>
                  <a:srgbClr val="0060AF"/>
                </a:solidFill>
                <a:latin typeface="+mj-lt"/>
              </a:rPr>
              <a:t>Process from Topic Initiation to Resolution</a:t>
            </a:r>
          </a:p>
        </p:txBody>
      </p:sp>
      <p:sp>
        <p:nvSpPr>
          <p:cNvPr id="47" name="Star: 7 Points 46">
            <a:extLst>
              <a:ext uri="{FF2B5EF4-FFF2-40B4-BE49-F238E27FC236}">
                <a16:creationId xmlns:a16="http://schemas.microsoft.com/office/drawing/2014/main" id="{0BDAD5B5-766E-8E20-3B69-119CE8940D9B}"/>
              </a:ext>
            </a:extLst>
          </p:cNvPr>
          <p:cNvSpPr/>
          <p:nvPr/>
        </p:nvSpPr>
        <p:spPr>
          <a:xfrm>
            <a:off x="7330389" y="1725258"/>
            <a:ext cx="1375136" cy="1385194"/>
          </a:xfrm>
          <a:prstGeom prst="star7">
            <a:avLst/>
          </a:prstGeom>
          <a:solidFill>
            <a:srgbClr val="01A490"/>
          </a:solidFill>
          <a:ln>
            <a:solidFill>
              <a:srgbClr val="01A4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TextBox 47">
            <a:extLst>
              <a:ext uri="{FF2B5EF4-FFF2-40B4-BE49-F238E27FC236}">
                <a16:creationId xmlns:a16="http://schemas.microsoft.com/office/drawing/2014/main" id="{563F9CB4-4D75-EDCC-0543-D916DB7D58D8}"/>
              </a:ext>
            </a:extLst>
          </p:cNvPr>
          <p:cNvSpPr txBox="1"/>
          <p:nvPr/>
        </p:nvSpPr>
        <p:spPr>
          <a:xfrm>
            <a:off x="7220995" y="3217016"/>
            <a:ext cx="1581041" cy="507831"/>
          </a:xfrm>
          <a:prstGeom prst="rect">
            <a:avLst/>
          </a:prstGeom>
          <a:noFill/>
        </p:spPr>
        <p:txBody>
          <a:bodyPr wrap="square">
            <a:spAutoFit/>
          </a:bodyPr>
          <a:lstStyle/>
          <a:p>
            <a:pPr lvl="0" algn="ctr"/>
            <a:r>
              <a:rPr lang="en-US" sz="900" b="1">
                <a:solidFill>
                  <a:srgbClr val="006B6B"/>
                </a:solidFill>
                <a:latin typeface="Verdana" panose="020B0604030504040204" pitchFamily="34" charset="0"/>
                <a:ea typeface="Verdana" panose="020B0604030504040204" pitchFamily="34" charset="0"/>
              </a:rPr>
              <a:t>Resolution</a:t>
            </a:r>
          </a:p>
          <a:p>
            <a:pPr lvl="0" algn="ctr"/>
            <a:r>
              <a:rPr lang="en-US" sz="900">
                <a:latin typeface="Verdana" panose="020B0604030504040204" pitchFamily="34" charset="0"/>
                <a:ea typeface="Verdana" panose="020B0604030504040204" pitchFamily="34" charset="0"/>
              </a:rPr>
              <a:t>Constitutional action taken </a:t>
            </a:r>
          </a:p>
        </p:txBody>
      </p:sp>
      <p:sp>
        <p:nvSpPr>
          <p:cNvPr id="50" name="TextBox 49">
            <a:extLst>
              <a:ext uri="{FF2B5EF4-FFF2-40B4-BE49-F238E27FC236}">
                <a16:creationId xmlns:a16="http://schemas.microsoft.com/office/drawing/2014/main" id="{F1679C37-53EA-BDC9-E5BC-49EDE4D7DE06}"/>
              </a:ext>
            </a:extLst>
          </p:cNvPr>
          <p:cNvSpPr txBox="1"/>
          <p:nvPr/>
        </p:nvSpPr>
        <p:spPr>
          <a:xfrm>
            <a:off x="438475" y="3216454"/>
            <a:ext cx="1581041" cy="646331"/>
          </a:xfrm>
          <a:prstGeom prst="rect">
            <a:avLst/>
          </a:prstGeom>
          <a:noFill/>
        </p:spPr>
        <p:txBody>
          <a:bodyPr wrap="square">
            <a:spAutoFit/>
          </a:bodyPr>
          <a:lstStyle/>
          <a:p>
            <a:pPr lvl="0" algn="ctr"/>
            <a:r>
              <a:rPr lang="en-US" sz="900" b="1">
                <a:solidFill>
                  <a:srgbClr val="0060AF"/>
                </a:solidFill>
                <a:latin typeface="Verdana" panose="020B0604030504040204" pitchFamily="34" charset="0"/>
                <a:ea typeface="Verdana" panose="020B0604030504040204" pitchFamily="34" charset="0"/>
              </a:rPr>
              <a:t>Initiation Point</a:t>
            </a:r>
          </a:p>
          <a:p>
            <a:pPr lvl="0" algn="ctr"/>
            <a:r>
              <a:rPr lang="en-US" sz="900">
                <a:latin typeface="Verdana" panose="020B0604030504040204" pitchFamily="34" charset="0"/>
                <a:ea typeface="Verdana" panose="020B0604030504040204" pitchFamily="34" charset="0"/>
              </a:rPr>
              <a:t>Topic is elevated to be explored by the National Board</a:t>
            </a:r>
          </a:p>
        </p:txBody>
      </p:sp>
      <p:sp>
        <p:nvSpPr>
          <p:cNvPr id="51" name="Rectangle 50">
            <a:extLst>
              <a:ext uri="{FF2B5EF4-FFF2-40B4-BE49-F238E27FC236}">
                <a16:creationId xmlns:a16="http://schemas.microsoft.com/office/drawing/2014/main" id="{B04F50F6-47EE-F27D-0F8B-4C3D4FADC8EF}"/>
              </a:ext>
            </a:extLst>
          </p:cNvPr>
          <p:cNvSpPr/>
          <p:nvPr/>
        </p:nvSpPr>
        <p:spPr>
          <a:xfrm>
            <a:off x="581296" y="1850185"/>
            <a:ext cx="1295400" cy="1262193"/>
          </a:xfrm>
          <a:prstGeom prst="rect">
            <a:avLst/>
          </a:prstGeom>
          <a:solidFill>
            <a:srgbClr val="0060AF">
              <a:alpha val="30196"/>
            </a:srgbClr>
          </a:solidFill>
          <a:ln>
            <a:solidFill>
              <a:srgbClr val="0060AF"/>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6" name="Rectangle 55">
            <a:extLst>
              <a:ext uri="{FF2B5EF4-FFF2-40B4-BE49-F238E27FC236}">
                <a16:creationId xmlns:a16="http://schemas.microsoft.com/office/drawing/2014/main" id="{E71FB414-BFDA-5070-A140-892F1065AD1A}"/>
              </a:ext>
            </a:extLst>
          </p:cNvPr>
          <p:cNvSpPr/>
          <p:nvPr/>
        </p:nvSpPr>
        <p:spPr>
          <a:xfrm>
            <a:off x="2622420" y="2129496"/>
            <a:ext cx="751538" cy="703571"/>
          </a:xfrm>
          <a:prstGeom prst="rect">
            <a:avLst/>
          </a:prstGeom>
          <a:solidFill>
            <a:srgbClr val="00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a:t>GQ</a:t>
            </a:r>
          </a:p>
        </p:txBody>
      </p:sp>
      <p:sp>
        <p:nvSpPr>
          <p:cNvPr id="57" name="Rectangle 56">
            <a:extLst>
              <a:ext uri="{FF2B5EF4-FFF2-40B4-BE49-F238E27FC236}">
                <a16:creationId xmlns:a16="http://schemas.microsoft.com/office/drawing/2014/main" id="{173695CA-35A0-5D29-C207-FA70853A6F19}"/>
              </a:ext>
            </a:extLst>
          </p:cNvPr>
          <p:cNvSpPr/>
          <p:nvPr/>
        </p:nvSpPr>
        <p:spPr>
          <a:xfrm>
            <a:off x="3669100" y="2129496"/>
            <a:ext cx="751538" cy="703571"/>
          </a:xfrm>
          <a:prstGeom prst="rect">
            <a:avLst/>
          </a:prstGeom>
          <a:solidFill>
            <a:srgbClr val="00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a:t>FSRTF</a:t>
            </a:r>
          </a:p>
        </p:txBody>
      </p:sp>
      <p:sp>
        <p:nvSpPr>
          <p:cNvPr id="58" name="TextBox 57">
            <a:extLst>
              <a:ext uri="{FF2B5EF4-FFF2-40B4-BE49-F238E27FC236}">
                <a16:creationId xmlns:a16="http://schemas.microsoft.com/office/drawing/2014/main" id="{D96065AC-1CD5-53C5-2D1F-633E10BD33DD}"/>
              </a:ext>
            </a:extLst>
          </p:cNvPr>
          <p:cNvSpPr txBox="1"/>
          <p:nvPr/>
        </p:nvSpPr>
        <p:spPr>
          <a:xfrm>
            <a:off x="2700895" y="3216454"/>
            <a:ext cx="1581041" cy="646331"/>
          </a:xfrm>
          <a:prstGeom prst="rect">
            <a:avLst/>
          </a:prstGeom>
          <a:noFill/>
        </p:spPr>
        <p:txBody>
          <a:bodyPr wrap="square">
            <a:spAutoFit/>
          </a:bodyPr>
          <a:lstStyle/>
          <a:p>
            <a:pPr lvl="0" algn="ctr"/>
            <a:r>
              <a:rPr lang="en-US" sz="900" b="1">
                <a:solidFill>
                  <a:srgbClr val="0060AF"/>
                </a:solidFill>
                <a:latin typeface="Verdana" panose="020B0604030504040204" pitchFamily="34" charset="0"/>
                <a:ea typeface="Verdana" panose="020B0604030504040204" pitchFamily="34" charset="0"/>
              </a:rPr>
              <a:t>Review</a:t>
            </a:r>
          </a:p>
          <a:p>
            <a:pPr lvl="0" algn="ctr"/>
            <a:r>
              <a:rPr lang="en-US" sz="900">
                <a:latin typeface="Verdana" panose="020B0604030504040204" pitchFamily="34" charset="0"/>
                <a:ea typeface="Verdana" panose="020B0604030504040204" pitchFamily="34" charset="0"/>
              </a:rPr>
              <a:t>Additional review by other governance bodies</a:t>
            </a:r>
          </a:p>
        </p:txBody>
      </p:sp>
      <p:sp>
        <p:nvSpPr>
          <p:cNvPr id="59" name="TextBox 58">
            <a:extLst>
              <a:ext uri="{FF2B5EF4-FFF2-40B4-BE49-F238E27FC236}">
                <a16:creationId xmlns:a16="http://schemas.microsoft.com/office/drawing/2014/main" id="{F2C43639-B513-19CB-790F-4A78E3756581}"/>
              </a:ext>
            </a:extLst>
          </p:cNvPr>
          <p:cNvSpPr txBox="1"/>
          <p:nvPr/>
        </p:nvSpPr>
        <p:spPr>
          <a:xfrm>
            <a:off x="2700895" y="1615423"/>
            <a:ext cx="1581041" cy="646331"/>
          </a:xfrm>
          <a:prstGeom prst="rect">
            <a:avLst/>
          </a:prstGeom>
          <a:noFill/>
        </p:spPr>
        <p:txBody>
          <a:bodyPr wrap="square">
            <a:spAutoFit/>
          </a:bodyPr>
          <a:lstStyle/>
          <a:p>
            <a:pPr lvl="0" algn="ctr"/>
            <a:r>
              <a:rPr lang="en-US" sz="900" b="1">
                <a:solidFill>
                  <a:srgbClr val="00AEEF"/>
                </a:solidFill>
                <a:latin typeface="Verdana" panose="020B0604030504040204" pitchFamily="34" charset="0"/>
                <a:ea typeface="Verdana" panose="020B0604030504040204" pitchFamily="34" charset="0"/>
              </a:rPr>
              <a:t>Supporting Committees of the National Board</a:t>
            </a:r>
          </a:p>
          <a:p>
            <a:pPr lvl="0" algn="ctr"/>
            <a:endParaRPr lang="en-US" sz="900">
              <a:solidFill>
                <a:srgbClr val="00AEEF"/>
              </a:solidFill>
              <a:latin typeface="Verdana" panose="020B0604030504040204" pitchFamily="34" charset="0"/>
              <a:ea typeface="Verdana" panose="020B0604030504040204" pitchFamily="34" charset="0"/>
            </a:endParaRPr>
          </a:p>
        </p:txBody>
      </p:sp>
      <p:sp>
        <p:nvSpPr>
          <p:cNvPr id="60" name="TextBox 59">
            <a:extLst>
              <a:ext uri="{FF2B5EF4-FFF2-40B4-BE49-F238E27FC236}">
                <a16:creationId xmlns:a16="http://schemas.microsoft.com/office/drawing/2014/main" id="{5E1AC11C-0CF1-A81A-C640-9253B8AE85DF}"/>
              </a:ext>
            </a:extLst>
          </p:cNvPr>
          <p:cNvSpPr txBox="1"/>
          <p:nvPr/>
        </p:nvSpPr>
        <p:spPr>
          <a:xfrm>
            <a:off x="5106136" y="3214527"/>
            <a:ext cx="1581041" cy="646331"/>
          </a:xfrm>
          <a:prstGeom prst="rect">
            <a:avLst/>
          </a:prstGeom>
          <a:noFill/>
        </p:spPr>
        <p:txBody>
          <a:bodyPr wrap="square">
            <a:spAutoFit/>
          </a:bodyPr>
          <a:lstStyle/>
          <a:p>
            <a:pPr lvl="0" algn="ctr"/>
            <a:r>
              <a:rPr lang="en-US" sz="900" b="1">
                <a:solidFill>
                  <a:srgbClr val="0060AF"/>
                </a:solidFill>
                <a:latin typeface="Verdana" panose="020B0604030504040204" pitchFamily="34" charset="0"/>
                <a:ea typeface="Verdana" panose="020B0604030504040204" pitchFamily="34" charset="0"/>
              </a:rPr>
              <a:t>Board Action</a:t>
            </a:r>
          </a:p>
          <a:p>
            <a:pPr lvl="0" algn="ctr"/>
            <a:r>
              <a:rPr lang="en-US" sz="900">
                <a:latin typeface="Verdana" panose="020B0604030504040204" pitchFamily="34" charset="0"/>
                <a:ea typeface="Verdana" panose="020B0604030504040204" pitchFamily="34" charset="0"/>
              </a:rPr>
              <a:t>National Board approves action by Member Associations</a:t>
            </a:r>
          </a:p>
        </p:txBody>
      </p:sp>
      <p:sp>
        <p:nvSpPr>
          <p:cNvPr id="61" name="Rectangle 60">
            <a:extLst>
              <a:ext uri="{FF2B5EF4-FFF2-40B4-BE49-F238E27FC236}">
                <a16:creationId xmlns:a16="http://schemas.microsoft.com/office/drawing/2014/main" id="{26CE6319-9F08-A08C-90C5-07D19A9EF1F2}"/>
              </a:ext>
            </a:extLst>
          </p:cNvPr>
          <p:cNvSpPr/>
          <p:nvPr/>
        </p:nvSpPr>
        <p:spPr>
          <a:xfrm>
            <a:off x="5248956" y="1848258"/>
            <a:ext cx="1295400" cy="1262193"/>
          </a:xfrm>
          <a:prstGeom prst="rect">
            <a:avLst/>
          </a:prstGeom>
          <a:solidFill>
            <a:srgbClr val="0060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089981517"/>
      </p:ext>
    </p:extLst>
  </p:cSld>
  <p:clrMapOvr>
    <a:masterClrMapping/>
  </p:clrMapOvr>
  <mc:AlternateContent xmlns:mc="http://schemas.openxmlformats.org/markup-compatibility/2006" xmlns:p14="http://schemas.microsoft.com/office/powerpoint/2010/main">
    <mc:Choice Requires="p14">
      <p:transition spd="slow" p14:dur="2000" advTm="44152"/>
    </mc:Choice>
    <mc:Fallback xmlns="">
      <p:transition spd="slow" advTm="44152"/>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5B80E-807D-E7FC-D1D2-EA9BD2A3C24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6AA5313-F421-BEC0-2139-7F9DC44FFC62}"/>
              </a:ext>
            </a:extLst>
          </p:cNvPr>
          <p:cNvPicPr>
            <a:picLocks noChangeAspect="1"/>
          </p:cNvPicPr>
          <p:nvPr/>
        </p:nvPicPr>
        <p:blipFill>
          <a:blip r:embed="rId3"/>
          <a:srcRect/>
          <a:stretch/>
        </p:blipFill>
        <p:spPr>
          <a:xfrm>
            <a:off x="4761" y="2678"/>
            <a:ext cx="9134474" cy="5138142"/>
          </a:xfrm>
          <a:prstGeom prst="rect">
            <a:avLst/>
          </a:prstGeom>
        </p:spPr>
      </p:pic>
      <p:sp>
        <p:nvSpPr>
          <p:cNvPr id="5" name="TextBox 4">
            <a:extLst>
              <a:ext uri="{FF2B5EF4-FFF2-40B4-BE49-F238E27FC236}">
                <a16:creationId xmlns:a16="http://schemas.microsoft.com/office/drawing/2014/main" id="{F1C6FC84-6FCB-C0C9-07C2-4F120B3FBA70}"/>
              </a:ext>
            </a:extLst>
          </p:cNvPr>
          <p:cNvSpPr txBox="1"/>
          <p:nvPr/>
        </p:nvSpPr>
        <p:spPr>
          <a:xfrm>
            <a:off x="232123" y="76975"/>
            <a:ext cx="8670807" cy="830997"/>
          </a:xfrm>
          <a:prstGeom prst="rect">
            <a:avLst/>
          </a:prstGeom>
          <a:noFill/>
        </p:spPr>
        <p:txBody>
          <a:bodyPr wrap="square" rtlCol="0">
            <a:spAutoFit/>
          </a:bodyPr>
          <a:lstStyle/>
          <a:p>
            <a:r>
              <a:rPr lang="en-US" sz="2400" b="1">
                <a:solidFill>
                  <a:srgbClr val="0060AF"/>
                </a:solidFill>
                <a:latin typeface="+mj-lt"/>
              </a:rPr>
              <a:t>Initiative Petition Action </a:t>
            </a:r>
          </a:p>
          <a:p>
            <a:r>
              <a:rPr lang="en-US" sz="2400" b="1">
                <a:solidFill>
                  <a:srgbClr val="0060AF"/>
                </a:solidFill>
                <a:latin typeface="+mj-lt"/>
              </a:rPr>
              <a:t>Process from Topic Initiation to Resolution</a:t>
            </a:r>
          </a:p>
        </p:txBody>
      </p:sp>
      <p:sp>
        <p:nvSpPr>
          <p:cNvPr id="47" name="Star: 7 Points 46">
            <a:extLst>
              <a:ext uri="{FF2B5EF4-FFF2-40B4-BE49-F238E27FC236}">
                <a16:creationId xmlns:a16="http://schemas.microsoft.com/office/drawing/2014/main" id="{6CA27610-1468-D3D5-C705-D9839FCF28B5}"/>
              </a:ext>
            </a:extLst>
          </p:cNvPr>
          <p:cNvSpPr/>
          <p:nvPr/>
        </p:nvSpPr>
        <p:spPr>
          <a:xfrm>
            <a:off x="7330389" y="1725258"/>
            <a:ext cx="1375136" cy="1385194"/>
          </a:xfrm>
          <a:prstGeom prst="star7">
            <a:avLst/>
          </a:prstGeom>
          <a:solidFill>
            <a:srgbClr val="01A490"/>
          </a:solidFill>
          <a:ln>
            <a:solidFill>
              <a:srgbClr val="01A4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TextBox 47">
            <a:extLst>
              <a:ext uri="{FF2B5EF4-FFF2-40B4-BE49-F238E27FC236}">
                <a16:creationId xmlns:a16="http://schemas.microsoft.com/office/drawing/2014/main" id="{2B24E7C0-B2CF-F2E3-E7D4-5318A1414980}"/>
              </a:ext>
            </a:extLst>
          </p:cNvPr>
          <p:cNvSpPr txBox="1"/>
          <p:nvPr/>
        </p:nvSpPr>
        <p:spPr>
          <a:xfrm>
            <a:off x="7220995" y="3217016"/>
            <a:ext cx="1581041" cy="507831"/>
          </a:xfrm>
          <a:prstGeom prst="rect">
            <a:avLst/>
          </a:prstGeom>
          <a:noFill/>
        </p:spPr>
        <p:txBody>
          <a:bodyPr wrap="square">
            <a:spAutoFit/>
          </a:bodyPr>
          <a:lstStyle/>
          <a:p>
            <a:pPr lvl="0" algn="ctr"/>
            <a:r>
              <a:rPr lang="en-US" sz="900" b="1">
                <a:solidFill>
                  <a:srgbClr val="006B6B"/>
                </a:solidFill>
                <a:latin typeface="Verdana" panose="020B0604030504040204" pitchFamily="34" charset="0"/>
                <a:ea typeface="Verdana" panose="020B0604030504040204" pitchFamily="34" charset="0"/>
              </a:rPr>
              <a:t>Resolution</a:t>
            </a:r>
          </a:p>
          <a:p>
            <a:pPr lvl="0" algn="ctr"/>
            <a:r>
              <a:rPr lang="en-US" sz="900">
                <a:latin typeface="Verdana" panose="020B0604030504040204" pitchFamily="34" charset="0"/>
                <a:ea typeface="Verdana" panose="020B0604030504040204" pitchFamily="34" charset="0"/>
              </a:rPr>
              <a:t>Constitutional action taken </a:t>
            </a:r>
          </a:p>
        </p:txBody>
      </p:sp>
      <p:sp>
        <p:nvSpPr>
          <p:cNvPr id="50" name="TextBox 49">
            <a:extLst>
              <a:ext uri="{FF2B5EF4-FFF2-40B4-BE49-F238E27FC236}">
                <a16:creationId xmlns:a16="http://schemas.microsoft.com/office/drawing/2014/main" id="{CF336156-E9B4-6562-2591-9DA5ABF81057}"/>
              </a:ext>
            </a:extLst>
          </p:cNvPr>
          <p:cNvSpPr txBox="1"/>
          <p:nvPr/>
        </p:nvSpPr>
        <p:spPr>
          <a:xfrm>
            <a:off x="438475" y="3216454"/>
            <a:ext cx="1581041" cy="646331"/>
          </a:xfrm>
          <a:prstGeom prst="rect">
            <a:avLst/>
          </a:prstGeom>
          <a:noFill/>
        </p:spPr>
        <p:txBody>
          <a:bodyPr wrap="square">
            <a:spAutoFit/>
          </a:bodyPr>
          <a:lstStyle/>
          <a:p>
            <a:pPr lvl="0" algn="ctr"/>
            <a:r>
              <a:rPr lang="en-US" sz="900" b="1">
                <a:solidFill>
                  <a:srgbClr val="92278F"/>
                </a:solidFill>
                <a:latin typeface="Verdana" panose="020B0604030504040204" pitchFamily="34" charset="0"/>
                <a:ea typeface="Verdana" panose="020B0604030504040204" pitchFamily="34" charset="0"/>
              </a:rPr>
              <a:t>Initiation Point</a:t>
            </a:r>
          </a:p>
          <a:p>
            <a:pPr lvl="0" algn="ctr"/>
            <a:r>
              <a:rPr lang="en-US" sz="900">
                <a:latin typeface="Verdana" panose="020B0604030504040204" pitchFamily="34" charset="0"/>
                <a:ea typeface="Verdana" panose="020B0604030504040204" pitchFamily="34" charset="0"/>
              </a:rPr>
              <a:t>Topic is elevated by leaders of the Movement</a:t>
            </a:r>
          </a:p>
        </p:txBody>
      </p:sp>
      <p:sp>
        <p:nvSpPr>
          <p:cNvPr id="58" name="TextBox 57">
            <a:extLst>
              <a:ext uri="{FF2B5EF4-FFF2-40B4-BE49-F238E27FC236}">
                <a16:creationId xmlns:a16="http://schemas.microsoft.com/office/drawing/2014/main" id="{434F1BA5-416F-C380-9C89-7669FD8FA52A}"/>
              </a:ext>
            </a:extLst>
          </p:cNvPr>
          <p:cNvSpPr txBox="1"/>
          <p:nvPr/>
        </p:nvSpPr>
        <p:spPr>
          <a:xfrm>
            <a:off x="2700895" y="3216454"/>
            <a:ext cx="1581041" cy="784830"/>
          </a:xfrm>
          <a:prstGeom prst="rect">
            <a:avLst/>
          </a:prstGeom>
          <a:noFill/>
        </p:spPr>
        <p:txBody>
          <a:bodyPr wrap="square">
            <a:spAutoFit/>
          </a:bodyPr>
          <a:lstStyle/>
          <a:p>
            <a:pPr lvl="0" algn="ctr"/>
            <a:r>
              <a:rPr lang="en-US" sz="900" b="1">
                <a:solidFill>
                  <a:srgbClr val="92278F"/>
                </a:solidFill>
                <a:latin typeface="Verdana" panose="020B0604030504040204" pitchFamily="34" charset="0"/>
                <a:ea typeface="Verdana" panose="020B0604030504040204" pitchFamily="34" charset="0"/>
              </a:rPr>
              <a:t>Initiative Petition</a:t>
            </a:r>
          </a:p>
          <a:p>
            <a:pPr lvl="0" algn="ctr"/>
            <a:r>
              <a:rPr lang="en-US" sz="900">
                <a:latin typeface="Verdana" panose="020B0604030504040204" pitchFamily="34" charset="0"/>
                <a:ea typeface="Verdana" panose="020B0604030504040204" pitchFamily="34" charset="0"/>
              </a:rPr>
              <a:t>15% of Member Associations share petitions with National Board</a:t>
            </a:r>
          </a:p>
        </p:txBody>
      </p:sp>
      <p:sp>
        <p:nvSpPr>
          <p:cNvPr id="60" name="TextBox 59">
            <a:extLst>
              <a:ext uri="{FF2B5EF4-FFF2-40B4-BE49-F238E27FC236}">
                <a16:creationId xmlns:a16="http://schemas.microsoft.com/office/drawing/2014/main" id="{9633ED9D-7770-9D7B-F2E4-4B861FF67770}"/>
              </a:ext>
            </a:extLst>
          </p:cNvPr>
          <p:cNvSpPr txBox="1"/>
          <p:nvPr/>
        </p:nvSpPr>
        <p:spPr>
          <a:xfrm>
            <a:off x="5106136" y="3214527"/>
            <a:ext cx="1581041" cy="646331"/>
          </a:xfrm>
          <a:prstGeom prst="rect">
            <a:avLst/>
          </a:prstGeom>
          <a:noFill/>
        </p:spPr>
        <p:txBody>
          <a:bodyPr wrap="square">
            <a:spAutoFit/>
          </a:bodyPr>
          <a:lstStyle/>
          <a:p>
            <a:pPr lvl="0" algn="ctr"/>
            <a:r>
              <a:rPr lang="en-US" sz="900" b="1">
                <a:solidFill>
                  <a:srgbClr val="92278F"/>
                </a:solidFill>
                <a:latin typeface="Verdana" panose="020B0604030504040204" pitchFamily="34" charset="0"/>
                <a:ea typeface="Verdana" panose="020B0604030504040204" pitchFamily="34" charset="0"/>
              </a:rPr>
              <a:t>Board Action</a:t>
            </a:r>
          </a:p>
          <a:p>
            <a:pPr lvl="0" algn="ctr"/>
            <a:r>
              <a:rPr lang="en-US" sz="900">
                <a:latin typeface="Verdana" panose="020B0604030504040204" pitchFamily="34" charset="0"/>
                <a:ea typeface="Verdana" panose="020B0604030504040204" pitchFamily="34" charset="0"/>
              </a:rPr>
              <a:t>National Board approves action by Member Associations</a:t>
            </a:r>
          </a:p>
        </p:txBody>
      </p:sp>
      <p:sp>
        <p:nvSpPr>
          <p:cNvPr id="2" name="Rectangle: Rounded Corners 1">
            <a:extLst>
              <a:ext uri="{FF2B5EF4-FFF2-40B4-BE49-F238E27FC236}">
                <a16:creationId xmlns:a16="http://schemas.microsoft.com/office/drawing/2014/main" id="{DC8AF078-EB1D-4C92-25D9-35BDA7C76C6C}"/>
              </a:ext>
            </a:extLst>
          </p:cNvPr>
          <p:cNvSpPr/>
          <p:nvPr/>
        </p:nvSpPr>
        <p:spPr>
          <a:xfrm>
            <a:off x="581296" y="1848258"/>
            <a:ext cx="1295400" cy="1262193"/>
          </a:xfrm>
          <a:prstGeom prst="roundRect">
            <a:avLst/>
          </a:prstGeom>
          <a:solidFill>
            <a:srgbClr val="92278F">
              <a:alpha val="30196"/>
            </a:srgbClr>
          </a:solidFill>
          <a:ln>
            <a:solidFill>
              <a:srgbClr val="92278F"/>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Rounded Corners 2">
            <a:extLst>
              <a:ext uri="{FF2B5EF4-FFF2-40B4-BE49-F238E27FC236}">
                <a16:creationId xmlns:a16="http://schemas.microsoft.com/office/drawing/2014/main" id="{F5F80248-2DB2-2CF0-800C-7BA8A170D23D}"/>
              </a:ext>
            </a:extLst>
          </p:cNvPr>
          <p:cNvSpPr/>
          <p:nvPr/>
        </p:nvSpPr>
        <p:spPr>
          <a:xfrm>
            <a:off x="5248956" y="1848258"/>
            <a:ext cx="1295400" cy="1262193"/>
          </a:xfrm>
          <a:prstGeom prst="roundRect">
            <a:avLst/>
          </a:prstGeom>
          <a:solidFill>
            <a:srgbClr val="92278F"/>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a:extLst>
              <a:ext uri="{FF2B5EF4-FFF2-40B4-BE49-F238E27FC236}">
                <a16:creationId xmlns:a16="http://schemas.microsoft.com/office/drawing/2014/main" id="{9FE033CE-B2E5-DEC5-85D8-346F54C340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5548" y="1725257"/>
            <a:ext cx="1489269" cy="1489269"/>
          </a:xfrm>
          <a:prstGeom prst="rect">
            <a:avLst/>
          </a:prstGeom>
        </p:spPr>
      </p:pic>
    </p:spTree>
    <p:extLst>
      <p:ext uri="{BB962C8B-B14F-4D97-AF65-F5344CB8AC3E}">
        <p14:creationId xmlns:p14="http://schemas.microsoft.com/office/powerpoint/2010/main" val="3930538116"/>
      </p:ext>
    </p:extLst>
  </p:cSld>
  <p:clrMapOvr>
    <a:masterClrMapping/>
  </p:clrMapOvr>
  <mc:AlternateContent xmlns:mc="http://schemas.openxmlformats.org/markup-compatibility/2006" xmlns:p14="http://schemas.microsoft.com/office/powerpoint/2010/main">
    <mc:Choice Requires="p14">
      <p:transition spd="slow" p14:dur="2000" advTm="25003"/>
    </mc:Choice>
    <mc:Fallback xmlns="">
      <p:transition spd="slow" advTm="25003"/>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4EA9-3BAD-D6F5-9047-ED5B6CCF2423}"/>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5D8301B1-A9B1-4341-2064-9F304D32BF30}"/>
              </a:ext>
            </a:extLst>
          </p:cNvPr>
          <p:cNvGrpSpPr/>
          <p:nvPr/>
        </p:nvGrpSpPr>
        <p:grpSpPr>
          <a:xfrm>
            <a:off x="580833" y="3487597"/>
            <a:ext cx="957059" cy="683162"/>
            <a:chOff x="2896622" y="3453259"/>
            <a:chExt cx="1854391" cy="1340155"/>
          </a:xfrm>
        </p:grpSpPr>
        <p:grpSp>
          <p:nvGrpSpPr>
            <p:cNvPr id="8" name="Group 7">
              <a:extLst>
                <a:ext uri="{FF2B5EF4-FFF2-40B4-BE49-F238E27FC236}">
                  <a16:creationId xmlns:a16="http://schemas.microsoft.com/office/drawing/2014/main" id="{0D5367B9-CD1C-72A7-3DA5-903AF553BDFD}"/>
                </a:ext>
              </a:extLst>
            </p:cNvPr>
            <p:cNvGrpSpPr/>
            <p:nvPr/>
          </p:nvGrpSpPr>
          <p:grpSpPr>
            <a:xfrm>
              <a:off x="3771829" y="3453259"/>
              <a:ext cx="979184" cy="961128"/>
              <a:chOff x="2113008" y="2020489"/>
              <a:chExt cx="1120256" cy="1120282"/>
            </a:xfrm>
          </p:grpSpPr>
          <p:sp>
            <p:nvSpPr>
              <p:cNvPr id="9" name="Oval 8">
                <a:extLst>
                  <a:ext uri="{FF2B5EF4-FFF2-40B4-BE49-F238E27FC236}">
                    <a16:creationId xmlns:a16="http://schemas.microsoft.com/office/drawing/2014/main" id="{6F76E408-3620-DBD3-AE16-938D6E94B10F}"/>
                  </a:ext>
                </a:extLst>
              </p:cNvPr>
              <p:cNvSpPr/>
              <p:nvPr/>
            </p:nvSpPr>
            <p:spPr>
              <a:xfrm>
                <a:off x="2113008" y="2020489"/>
                <a:ext cx="1120256" cy="1120282"/>
              </a:xfrm>
              <a:prstGeom prst="ellipse">
                <a:avLst/>
              </a:prstGeom>
              <a:solidFill>
                <a:srgbClr val="0060AF">
                  <a:alpha val="50000"/>
                </a:srgbClr>
              </a:solidFill>
            </p:spPr>
            <p:style>
              <a:lnRef idx="2">
                <a:schemeClr val="lt1">
                  <a:hueOff val="0"/>
                  <a:satOff val="0"/>
                  <a:lumOff val="0"/>
                  <a:alphaOff val="0"/>
                </a:schemeClr>
              </a:lnRef>
              <a:fillRef idx="1">
                <a:scrgbClr r="0" g="0" b="0"/>
              </a:fillRef>
              <a:effectRef idx="0">
                <a:schemeClr val="accent6">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10" name="Oval 4">
                <a:extLst>
                  <a:ext uri="{FF2B5EF4-FFF2-40B4-BE49-F238E27FC236}">
                    <a16:creationId xmlns:a16="http://schemas.microsoft.com/office/drawing/2014/main" id="{0A8D6C48-E1EA-A5FC-AEEF-77D736D79C3A}"/>
                  </a:ext>
                </a:extLst>
              </p:cNvPr>
              <p:cNvSpPr txBox="1"/>
              <p:nvPr/>
            </p:nvSpPr>
            <p:spPr>
              <a:xfrm>
                <a:off x="2277066" y="2184551"/>
                <a:ext cx="792140" cy="79215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40005" tIns="40005" rIns="40005" bIns="40005" numCol="1" spcCol="1270" anchor="ctr" anchorCtr="0">
                <a:noAutofit/>
              </a:bodyPr>
              <a:lstStyle/>
              <a:p>
                <a:pPr algn="ctr" defTabSz="466725">
                  <a:lnSpc>
                    <a:spcPct val="90000"/>
                  </a:lnSpc>
                  <a:spcAft>
                    <a:spcPct val="35000"/>
                  </a:spcAft>
                </a:pPr>
                <a:r>
                  <a:rPr lang="en-US" sz="825">
                    <a:latin typeface="Verdana" panose="020B0604030504040204" pitchFamily="34" charset="0"/>
                    <a:ea typeface="Verdana" panose="020B0604030504040204" pitchFamily="34" charset="0"/>
                  </a:rPr>
                  <a:t> </a:t>
                </a:r>
              </a:p>
            </p:txBody>
          </p:sp>
        </p:grpSp>
        <p:sp>
          <p:nvSpPr>
            <p:cNvPr id="15" name="Oval 14">
              <a:extLst>
                <a:ext uri="{FF2B5EF4-FFF2-40B4-BE49-F238E27FC236}">
                  <a16:creationId xmlns:a16="http://schemas.microsoft.com/office/drawing/2014/main" id="{40974368-FAD1-1DD8-51F9-61B1DEFC6E52}"/>
                </a:ext>
              </a:extLst>
            </p:cNvPr>
            <p:cNvSpPr/>
            <p:nvPr/>
          </p:nvSpPr>
          <p:spPr>
            <a:xfrm>
              <a:off x="3917646" y="4522776"/>
              <a:ext cx="274312" cy="270638"/>
            </a:xfrm>
            <a:prstGeom prst="ellipse">
              <a:avLst/>
            </a:prstGeom>
            <a:solidFill>
              <a:srgbClr val="00AEEF">
                <a:alpha val="50000"/>
              </a:srgbClr>
            </a:solidFill>
          </p:spPr>
          <p:style>
            <a:lnRef idx="2">
              <a:schemeClr val="lt1">
                <a:hueOff val="0"/>
                <a:satOff val="0"/>
                <a:lumOff val="0"/>
                <a:alphaOff val="0"/>
              </a:schemeClr>
            </a:lnRef>
            <a:fillRef idx="1">
              <a:scrgbClr r="0" g="0" b="0"/>
            </a:fillRef>
            <a:effectRef idx="0">
              <a:schemeClr val="accent2">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16" name="Oval 15">
              <a:extLst>
                <a:ext uri="{FF2B5EF4-FFF2-40B4-BE49-F238E27FC236}">
                  <a16:creationId xmlns:a16="http://schemas.microsoft.com/office/drawing/2014/main" id="{2A382E6F-A2D9-0B4B-B085-94FD7E494F94}"/>
                </a:ext>
              </a:extLst>
            </p:cNvPr>
            <p:cNvSpPr/>
            <p:nvPr/>
          </p:nvSpPr>
          <p:spPr>
            <a:xfrm>
              <a:off x="2896622" y="3742303"/>
              <a:ext cx="486708" cy="467050"/>
            </a:xfrm>
            <a:prstGeom prst="ellipse">
              <a:avLst/>
            </a:pr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grpSp>
      <p:grpSp>
        <p:nvGrpSpPr>
          <p:cNvPr id="29" name="Group 28">
            <a:extLst>
              <a:ext uri="{FF2B5EF4-FFF2-40B4-BE49-F238E27FC236}">
                <a16:creationId xmlns:a16="http://schemas.microsoft.com/office/drawing/2014/main" id="{A6D3EEFE-D120-D5A4-7D88-2E3286523BB9}"/>
              </a:ext>
            </a:extLst>
          </p:cNvPr>
          <p:cNvGrpSpPr/>
          <p:nvPr/>
        </p:nvGrpSpPr>
        <p:grpSpPr>
          <a:xfrm>
            <a:off x="1929714" y="3273684"/>
            <a:ext cx="592805" cy="996406"/>
            <a:chOff x="699527" y="3803752"/>
            <a:chExt cx="1290011" cy="2016968"/>
          </a:xfrm>
        </p:grpSpPr>
        <p:grpSp>
          <p:nvGrpSpPr>
            <p:cNvPr id="11" name="Group 10">
              <a:extLst>
                <a:ext uri="{FF2B5EF4-FFF2-40B4-BE49-F238E27FC236}">
                  <a16:creationId xmlns:a16="http://schemas.microsoft.com/office/drawing/2014/main" id="{AD36DED5-5580-31A6-BA60-906DE09C274A}"/>
                </a:ext>
              </a:extLst>
            </p:cNvPr>
            <p:cNvGrpSpPr/>
            <p:nvPr/>
          </p:nvGrpSpPr>
          <p:grpSpPr>
            <a:xfrm>
              <a:off x="699527" y="4865942"/>
              <a:ext cx="947555" cy="954778"/>
              <a:chOff x="1039769" y="2666119"/>
              <a:chExt cx="1120256" cy="1120282"/>
            </a:xfrm>
          </p:grpSpPr>
          <p:sp>
            <p:nvSpPr>
              <p:cNvPr id="12" name="Oval 11">
                <a:extLst>
                  <a:ext uri="{FF2B5EF4-FFF2-40B4-BE49-F238E27FC236}">
                    <a16:creationId xmlns:a16="http://schemas.microsoft.com/office/drawing/2014/main" id="{5DF980B2-F522-BE73-5560-527604DCC741}"/>
                  </a:ext>
                </a:extLst>
              </p:cNvPr>
              <p:cNvSpPr/>
              <p:nvPr/>
            </p:nvSpPr>
            <p:spPr>
              <a:xfrm>
                <a:off x="1039769" y="2666119"/>
                <a:ext cx="1120256" cy="1120282"/>
              </a:xfrm>
              <a:prstGeom prst="ellipse">
                <a:avLst/>
              </a:prstGeom>
              <a:solidFill>
                <a:srgbClr val="5C2E91">
                  <a:alpha val="50000"/>
                </a:srgbClr>
              </a:solidFill>
            </p:spPr>
            <p:style>
              <a:lnRef idx="2">
                <a:schemeClr val="lt1">
                  <a:hueOff val="0"/>
                  <a:satOff val="0"/>
                  <a:lumOff val="0"/>
                  <a:alphaOff val="0"/>
                </a:schemeClr>
              </a:lnRef>
              <a:fillRef idx="1">
                <a:scrgbClr r="0" g="0" b="0"/>
              </a:fillRef>
              <a:effectRef idx="0">
                <a:schemeClr val="accent3">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13" name="Oval 4">
                <a:extLst>
                  <a:ext uri="{FF2B5EF4-FFF2-40B4-BE49-F238E27FC236}">
                    <a16:creationId xmlns:a16="http://schemas.microsoft.com/office/drawing/2014/main" id="{AD526797-F9F8-B08D-14C6-B8EEC88529A8}"/>
                  </a:ext>
                </a:extLst>
              </p:cNvPr>
              <p:cNvSpPr txBox="1"/>
              <p:nvPr/>
            </p:nvSpPr>
            <p:spPr>
              <a:xfrm>
                <a:off x="1203827" y="2830181"/>
                <a:ext cx="792140" cy="79215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40005" tIns="40005" rIns="40005" bIns="40005" numCol="1" spcCol="1270" anchor="ctr" anchorCtr="0">
                <a:noAutofit/>
              </a:bodyPr>
              <a:lstStyle/>
              <a:p>
                <a:pPr algn="ctr" defTabSz="466725">
                  <a:lnSpc>
                    <a:spcPct val="90000"/>
                  </a:lnSpc>
                  <a:spcAft>
                    <a:spcPct val="35000"/>
                  </a:spcAft>
                </a:pPr>
                <a:r>
                  <a:rPr lang="en-US" sz="825">
                    <a:latin typeface="Verdana" panose="020B0604030504040204" pitchFamily="34" charset="0"/>
                    <a:ea typeface="Verdana" panose="020B0604030504040204" pitchFamily="34" charset="0"/>
                  </a:rPr>
                  <a:t> </a:t>
                </a:r>
              </a:p>
            </p:txBody>
          </p:sp>
        </p:grpSp>
        <p:sp>
          <p:nvSpPr>
            <p:cNvPr id="14" name="Oval 13">
              <a:extLst>
                <a:ext uri="{FF2B5EF4-FFF2-40B4-BE49-F238E27FC236}">
                  <a16:creationId xmlns:a16="http://schemas.microsoft.com/office/drawing/2014/main" id="{01168583-CF9F-69A5-E378-9DFC53315930}"/>
                </a:ext>
              </a:extLst>
            </p:cNvPr>
            <p:cNvSpPr/>
            <p:nvPr/>
          </p:nvSpPr>
          <p:spPr>
            <a:xfrm>
              <a:off x="1719046" y="3965807"/>
              <a:ext cx="270492" cy="270959"/>
            </a:xfrm>
            <a:prstGeom prst="ellipse">
              <a:avLst/>
            </a:prstGeom>
            <a:solidFill>
              <a:srgbClr val="F7B3E2"/>
            </a:solidFill>
          </p:spPr>
          <p:style>
            <a:lnRef idx="2">
              <a:schemeClr val="lt1">
                <a:hueOff val="0"/>
                <a:satOff val="0"/>
                <a:lumOff val="0"/>
                <a:alphaOff val="0"/>
              </a:schemeClr>
            </a:lnRef>
            <a:fillRef idx="1">
              <a:scrgbClr r="0" g="0" b="0"/>
            </a:fillRef>
            <a:effectRef idx="0">
              <a:schemeClr val="accent5">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grpSp>
          <p:nvGrpSpPr>
            <p:cNvPr id="20" name="Group 19">
              <a:extLst>
                <a:ext uri="{FF2B5EF4-FFF2-40B4-BE49-F238E27FC236}">
                  <a16:creationId xmlns:a16="http://schemas.microsoft.com/office/drawing/2014/main" id="{0DC66227-5F80-4700-0388-0832CA96254C}"/>
                </a:ext>
              </a:extLst>
            </p:cNvPr>
            <p:cNvGrpSpPr/>
            <p:nvPr/>
          </p:nvGrpSpPr>
          <p:grpSpPr>
            <a:xfrm>
              <a:off x="699528" y="3803752"/>
              <a:ext cx="947556" cy="888170"/>
              <a:chOff x="1019806" y="1356814"/>
              <a:chExt cx="1120256" cy="1120282"/>
            </a:xfrm>
            <a:solidFill>
              <a:srgbClr val="C893C7"/>
            </a:solidFill>
          </p:grpSpPr>
          <p:sp>
            <p:nvSpPr>
              <p:cNvPr id="21" name="Oval 20">
                <a:extLst>
                  <a:ext uri="{FF2B5EF4-FFF2-40B4-BE49-F238E27FC236}">
                    <a16:creationId xmlns:a16="http://schemas.microsoft.com/office/drawing/2014/main" id="{ED5CC6B1-6B43-947B-A603-755C523FB06F}"/>
                  </a:ext>
                </a:extLst>
              </p:cNvPr>
              <p:cNvSpPr/>
              <p:nvPr/>
            </p:nvSpPr>
            <p:spPr>
              <a:xfrm>
                <a:off x="1019806" y="1356814"/>
                <a:ext cx="1120256" cy="1120282"/>
              </a:xfrm>
              <a:prstGeom prst="ellipse">
                <a:avLst/>
              </a:prstGeom>
              <a:grpFill/>
            </p:spPr>
            <p:style>
              <a:lnRef idx="2">
                <a:schemeClr val="lt1">
                  <a:hueOff val="0"/>
                  <a:satOff val="0"/>
                  <a:lumOff val="0"/>
                  <a:alphaOff val="0"/>
                </a:schemeClr>
              </a:lnRef>
              <a:fillRef idx="1">
                <a:scrgbClr r="0" g="0" b="0"/>
              </a:fillRef>
              <a:effectRef idx="0">
                <a:schemeClr val="accent3">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22" name="Oval 4">
                <a:extLst>
                  <a:ext uri="{FF2B5EF4-FFF2-40B4-BE49-F238E27FC236}">
                    <a16:creationId xmlns:a16="http://schemas.microsoft.com/office/drawing/2014/main" id="{49736DAB-C989-D774-61A2-B5E59733B5F7}"/>
                  </a:ext>
                </a:extLst>
              </p:cNvPr>
              <p:cNvSpPr txBox="1"/>
              <p:nvPr/>
            </p:nvSpPr>
            <p:spPr>
              <a:xfrm>
                <a:off x="1183865" y="1520877"/>
                <a:ext cx="792140" cy="792158"/>
              </a:xfrm>
              <a:prstGeom prst="rect">
                <a:avLst/>
              </a:prstGeom>
              <a:noFill/>
            </p:spPr>
            <p:style>
              <a:lnRef idx="0">
                <a:scrgbClr r="0" g="0" b="0"/>
              </a:lnRef>
              <a:fillRef idx="0">
                <a:scrgbClr r="0" g="0" b="0"/>
              </a:fillRef>
              <a:effectRef idx="0">
                <a:scrgbClr r="0" g="0" b="0"/>
              </a:effectRef>
              <a:fontRef idx="minor">
                <a:schemeClr val="tx1"/>
              </a:fontRef>
            </p:style>
            <p:txBody>
              <a:bodyPr spcFirstLastPara="0" vert="horz" wrap="square" lIns="40005" tIns="40005" rIns="40005" bIns="40005" numCol="1" spcCol="1270" anchor="ctr" anchorCtr="0">
                <a:noAutofit/>
              </a:bodyPr>
              <a:lstStyle/>
              <a:p>
                <a:pPr algn="ctr" defTabSz="466725">
                  <a:lnSpc>
                    <a:spcPct val="90000"/>
                  </a:lnSpc>
                  <a:spcAft>
                    <a:spcPct val="35000"/>
                  </a:spcAft>
                </a:pPr>
                <a:r>
                  <a:rPr lang="en-US" sz="825">
                    <a:latin typeface="Verdana" panose="020B0604030504040204" pitchFamily="34" charset="0"/>
                    <a:ea typeface="Verdana" panose="020B0604030504040204" pitchFamily="34" charset="0"/>
                  </a:rPr>
                  <a:t> </a:t>
                </a:r>
              </a:p>
            </p:txBody>
          </p:sp>
        </p:grpSp>
      </p:grpSp>
      <p:sp>
        <p:nvSpPr>
          <p:cNvPr id="26" name="TextBox 25">
            <a:extLst>
              <a:ext uri="{FF2B5EF4-FFF2-40B4-BE49-F238E27FC236}">
                <a16:creationId xmlns:a16="http://schemas.microsoft.com/office/drawing/2014/main" id="{BA4BF04D-4B82-A8C0-14C2-77DA5AFC6101}"/>
              </a:ext>
            </a:extLst>
          </p:cNvPr>
          <p:cNvSpPr txBox="1"/>
          <p:nvPr/>
        </p:nvSpPr>
        <p:spPr>
          <a:xfrm>
            <a:off x="414937" y="4452144"/>
            <a:ext cx="1154183" cy="473206"/>
          </a:xfrm>
          <a:prstGeom prst="rect">
            <a:avLst/>
          </a:prstGeom>
          <a:noFill/>
        </p:spPr>
        <p:txBody>
          <a:bodyPr wrap="square" rtlCol="0">
            <a:spAutoFit/>
          </a:bodyPr>
          <a:lstStyle/>
          <a:p>
            <a:r>
              <a:rPr lang="en-US" sz="825">
                <a:solidFill>
                  <a:srgbClr val="0060AF"/>
                </a:solidFill>
                <a:latin typeface="Verdana" panose="020B0604030504040204" pitchFamily="34" charset="0"/>
                <a:ea typeface="Verdana" panose="020B0604030504040204" pitchFamily="34" charset="0"/>
              </a:rPr>
              <a:t>Governance topics move to Regional Assemblies</a:t>
            </a:r>
          </a:p>
        </p:txBody>
      </p:sp>
      <p:sp>
        <p:nvSpPr>
          <p:cNvPr id="27" name="TextBox 26">
            <a:extLst>
              <a:ext uri="{FF2B5EF4-FFF2-40B4-BE49-F238E27FC236}">
                <a16:creationId xmlns:a16="http://schemas.microsoft.com/office/drawing/2014/main" id="{ABC87830-97E9-7104-30AD-071A1257EAE9}"/>
              </a:ext>
            </a:extLst>
          </p:cNvPr>
          <p:cNvSpPr txBox="1"/>
          <p:nvPr/>
        </p:nvSpPr>
        <p:spPr>
          <a:xfrm>
            <a:off x="1604020" y="4452144"/>
            <a:ext cx="1291278" cy="473206"/>
          </a:xfrm>
          <a:prstGeom prst="rect">
            <a:avLst/>
          </a:prstGeom>
          <a:noFill/>
        </p:spPr>
        <p:txBody>
          <a:bodyPr wrap="square" rtlCol="0">
            <a:spAutoFit/>
          </a:bodyPr>
          <a:lstStyle/>
          <a:p>
            <a:r>
              <a:rPr lang="en-US" sz="825">
                <a:solidFill>
                  <a:srgbClr val="92278F"/>
                </a:solidFill>
                <a:latin typeface="Verdana" panose="020B0604030504040204" pitchFamily="34" charset="0"/>
                <a:ea typeface="Verdana" panose="020B0604030504040204" pitchFamily="34" charset="0"/>
              </a:rPr>
              <a:t>Other topics are addressed through appropriate channels</a:t>
            </a:r>
          </a:p>
        </p:txBody>
      </p:sp>
      <p:sp>
        <p:nvSpPr>
          <p:cNvPr id="37" name="TextBox 36">
            <a:extLst>
              <a:ext uri="{FF2B5EF4-FFF2-40B4-BE49-F238E27FC236}">
                <a16:creationId xmlns:a16="http://schemas.microsoft.com/office/drawing/2014/main" id="{F2CC1102-0C99-027E-2F08-755CA2E0975F}"/>
              </a:ext>
            </a:extLst>
          </p:cNvPr>
          <p:cNvSpPr txBox="1"/>
          <p:nvPr/>
        </p:nvSpPr>
        <p:spPr>
          <a:xfrm>
            <a:off x="3221581" y="2596365"/>
            <a:ext cx="1454983" cy="590931"/>
          </a:xfrm>
          <a:prstGeom prst="rect">
            <a:avLst/>
          </a:prstGeom>
          <a:noFill/>
        </p:spPr>
        <p:txBody>
          <a:bodyPr wrap="square">
            <a:spAutoFit/>
          </a:bodyPr>
          <a:lstStyle/>
          <a:p>
            <a:pPr algn="ctr" defTabSz="466725" eaLnBrk="1" fontAlgn="auto" hangingPunct="1">
              <a:lnSpc>
                <a:spcPct val="90000"/>
              </a:lnSpc>
              <a:spcAft>
                <a:spcPct val="35000"/>
              </a:spcAft>
              <a:defRPr/>
            </a:pPr>
            <a:r>
              <a:rPr lang="en-US" sz="900" b="1">
                <a:solidFill>
                  <a:srgbClr val="F47920"/>
                </a:solidFill>
                <a:latin typeface="Verdana"/>
                <a:ea typeface="ＭＳ Ｐゴシック"/>
              </a:rPr>
              <a:t>Regional Assemblies</a:t>
            </a:r>
            <a:br>
              <a:rPr lang="en-US" sz="900" b="1">
                <a:solidFill>
                  <a:srgbClr val="F47920"/>
                </a:solidFill>
                <a:latin typeface="Verdana"/>
                <a:ea typeface="ＭＳ Ｐゴシック"/>
              </a:rPr>
            </a:br>
            <a:r>
              <a:rPr lang="en-US" sz="900">
                <a:solidFill>
                  <a:srgbClr val="000000">
                    <a:hueOff val="0"/>
                    <a:satOff val="0"/>
                    <a:lumOff val="0"/>
                    <a:alphaOff val="0"/>
                  </a:srgbClr>
                </a:solidFill>
                <a:latin typeface="Verdana"/>
                <a:ea typeface="ＭＳ Ｐゴシック"/>
              </a:rPr>
              <a:t>Topics are discussed and prioritized</a:t>
            </a:r>
          </a:p>
        </p:txBody>
      </p:sp>
      <p:grpSp>
        <p:nvGrpSpPr>
          <p:cNvPr id="45" name="Group 44">
            <a:extLst>
              <a:ext uri="{FF2B5EF4-FFF2-40B4-BE49-F238E27FC236}">
                <a16:creationId xmlns:a16="http://schemas.microsoft.com/office/drawing/2014/main" id="{DDFFDC47-67AC-6F23-D939-54523905E1BF}"/>
              </a:ext>
            </a:extLst>
          </p:cNvPr>
          <p:cNvGrpSpPr/>
          <p:nvPr/>
        </p:nvGrpSpPr>
        <p:grpSpPr>
          <a:xfrm>
            <a:off x="3221580" y="1116256"/>
            <a:ext cx="1454983" cy="1404809"/>
            <a:chOff x="4753799" y="420255"/>
            <a:chExt cx="1528997" cy="1367907"/>
          </a:xfrm>
        </p:grpSpPr>
        <p:sp>
          <p:nvSpPr>
            <p:cNvPr id="38" name="Flowchart: Connector 37">
              <a:extLst>
                <a:ext uri="{FF2B5EF4-FFF2-40B4-BE49-F238E27FC236}">
                  <a16:creationId xmlns:a16="http://schemas.microsoft.com/office/drawing/2014/main" id="{D10F0244-162E-FFF1-31BF-204FF7EB6490}"/>
                </a:ext>
              </a:extLst>
            </p:cNvPr>
            <p:cNvSpPr/>
            <p:nvPr/>
          </p:nvSpPr>
          <p:spPr>
            <a:xfrm>
              <a:off x="4753799" y="439355"/>
              <a:ext cx="929390" cy="872815"/>
            </a:xfrm>
            <a:prstGeom prst="flowChartConnector">
              <a:avLst/>
            </a:prstGeom>
            <a:solidFill>
              <a:srgbClr val="FCAF17">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Flowchart: Connector 41">
              <a:extLst>
                <a:ext uri="{FF2B5EF4-FFF2-40B4-BE49-F238E27FC236}">
                  <a16:creationId xmlns:a16="http://schemas.microsoft.com/office/drawing/2014/main" id="{FEF4EB65-229A-CED0-E4D7-1F865AE33C4A}"/>
                </a:ext>
              </a:extLst>
            </p:cNvPr>
            <p:cNvSpPr/>
            <p:nvPr/>
          </p:nvSpPr>
          <p:spPr>
            <a:xfrm>
              <a:off x="5353406" y="915347"/>
              <a:ext cx="929390" cy="872815"/>
            </a:xfrm>
            <a:prstGeom prst="flowChartConnector">
              <a:avLst/>
            </a:prstGeom>
            <a:solidFill>
              <a:srgbClr val="FCAF17">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Flowchart: Connector 42">
              <a:extLst>
                <a:ext uri="{FF2B5EF4-FFF2-40B4-BE49-F238E27FC236}">
                  <a16:creationId xmlns:a16="http://schemas.microsoft.com/office/drawing/2014/main" id="{604705FF-DD48-BF10-7C99-1F1B8D9D7B0B}"/>
                </a:ext>
              </a:extLst>
            </p:cNvPr>
            <p:cNvSpPr/>
            <p:nvPr/>
          </p:nvSpPr>
          <p:spPr>
            <a:xfrm>
              <a:off x="4772157" y="915347"/>
              <a:ext cx="929390" cy="872815"/>
            </a:xfrm>
            <a:prstGeom prst="flowChartConnector">
              <a:avLst/>
            </a:prstGeom>
            <a:solidFill>
              <a:srgbClr val="F1592B">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Flowchart: Connector 43">
              <a:extLst>
                <a:ext uri="{FF2B5EF4-FFF2-40B4-BE49-F238E27FC236}">
                  <a16:creationId xmlns:a16="http://schemas.microsoft.com/office/drawing/2014/main" id="{A7CC46C8-5ADA-248D-54ED-DEF1BD5858E7}"/>
                </a:ext>
              </a:extLst>
            </p:cNvPr>
            <p:cNvSpPr/>
            <p:nvPr/>
          </p:nvSpPr>
          <p:spPr>
            <a:xfrm>
              <a:off x="5353406" y="420255"/>
              <a:ext cx="929390" cy="872815"/>
            </a:xfrm>
            <a:prstGeom prst="flowChartConnector">
              <a:avLst/>
            </a:prstGeom>
            <a:solidFill>
              <a:srgbClr val="F1592B">
                <a:alpha val="4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6" name="Flowchart: Connector 45">
            <a:extLst>
              <a:ext uri="{FF2B5EF4-FFF2-40B4-BE49-F238E27FC236}">
                <a16:creationId xmlns:a16="http://schemas.microsoft.com/office/drawing/2014/main" id="{A4DC5D07-A116-FD1B-4E26-221891B77CAC}"/>
              </a:ext>
            </a:extLst>
          </p:cNvPr>
          <p:cNvSpPr/>
          <p:nvPr/>
        </p:nvSpPr>
        <p:spPr>
          <a:xfrm>
            <a:off x="5807417" y="1215332"/>
            <a:ext cx="1295400" cy="1262193"/>
          </a:xfrm>
          <a:prstGeom prst="flowChartConnector">
            <a:avLst/>
          </a:prstGeom>
          <a:solidFill>
            <a:srgbClr val="ED1C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TextBox 47">
            <a:extLst>
              <a:ext uri="{FF2B5EF4-FFF2-40B4-BE49-F238E27FC236}">
                <a16:creationId xmlns:a16="http://schemas.microsoft.com/office/drawing/2014/main" id="{060620AF-75DA-BA5C-9D7A-74BC639CEC1F}"/>
              </a:ext>
            </a:extLst>
          </p:cNvPr>
          <p:cNvSpPr txBox="1"/>
          <p:nvPr/>
        </p:nvSpPr>
        <p:spPr>
          <a:xfrm>
            <a:off x="5664596" y="2627631"/>
            <a:ext cx="1581041" cy="646331"/>
          </a:xfrm>
          <a:prstGeom prst="rect">
            <a:avLst/>
          </a:prstGeom>
          <a:noFill/>
        </p:spPr>
        <p:txBody>
          <a:bodyPr wrap="square">
            <a:spAutoFit/>
          </a:bodyPr>
          <a:lstStyle/>
          <a:p>
            <a:pPr lvl="0" algn="ctr"/>
            <a:r>
              <a:rPr lang="en-US" sz="900" b="1">
                <a:solidFill>
                  <a:srgbClr val="A92B31"/>
                </a:solidFill>
                <a:latin typeface="Verdana" panose="020B0604030504040204" pitchFamily="34" charset="0"/>
                <a:ea typeface="Verdana" panose="020B0604030504040204" pitchFamily="34" charset="0"/>
              </a:rPr>
              <a:t>National Assembly</a:t>
            </a:r>
            <a:br>
              <a:rPr lang="en-US" sz="900">
                <a:latin typeface="Verdana" panose="020B0604030504040204" pitchFamily="34" charset="0"/>
                <a:ea typeface="Verdana" panose="020B0604030504040204" pitchFamily="34" charset="0"/>
              </a:rPr>
            </a:br>
            <a:r>
              <a:rPr lang="en-US" sz="900">
                <a:latin typeface="Verdana" panose="020B0604030504040204" pitchFamily="34" charset="0"/>
                <a:ea typeface="Verdana" panose="020B0604030504040204" pitchFamily="34" charset="0"/>
              </a:rPr>
              <a:t>Action is taken on priority topics and proposals</a:t>
            </a:r>
          </a:p>
        </p:txBody>
      </p:sp>
      <p:sp>
        <p:nvSpPr>
          <p:cNvPr id="55" name="TextBox 54">
            <a:extLst>
              <a:ext uri="{FF2B5EF4-FFF2-40B4-BE49-F238E27FC236}">
                <a16:creationId xmlns:a16="http://schemas.microsoft.com/office/drawing/2014/main" id="{64318960-2B55-BD57-4D5C-E76B4D635A61}"/>
              </a:ext>
            </a:extLst>
          </p:cNvPr>
          <p:cNvSpPr txBox="1"/>
          <p:nvPr/>
        </p:nvSpPr>
        <p:spPr>
          <a:xfrm>
            <a:off x="3017141" y="4594834"/>
            <a:ext cx="2076815" cy="219291"/>
          </a:xfrm>
          <a:prstGeom prst="rect">
            <a:avLst/>
          </a:prstGeom>
          <a:noFill/>
        </p:spPr>
        <p:txBody>
          <a:bodyPr wrap="square" rtlCol="0">
            <a:spAutoFit/>
          </a:bodyPr>
          <a:lstStyle/>
          <a:p>
            <a:pPr marL="128588" indent="-128588">
              <a:buFont typeface="Arial" panose="020B0604020202020204" pitchFamily="34" charset="0"/>
              <a:buChar char="•"/>
            </a:pPr>
            <a:r>
              <a:rPr lang="en-US" sz="825">
                <a:solidFill>
                  <a:srgbClr val="DD5828"/>
                </a:solidFill>
                <a:latin typeface="Verdana" panose="020B0604030504040204" pitchFamily="34" charset="0"/>
                <a:ea typeface="Verdana" panose="020B0604030504040204" pitchFamily="34" charset="0"/>
              </a:rPr>
              <a:t>Additional topics are elevated</a:t>
            </a:r>
          </a:p>
        </p:txBody>
      </p:sp>
      <p:sp>
        <p:nvSpPr>
          <p:cNvPr id="53" name="Oval 52">
            <a:extLst>
              <a:ext uri="{FF2B5EF4-FFF2-40B4-BE49-F238E27FC236}">
                <a16:creationId xmlns:a16="http://schemas.microsoft.com/office/drawing/2014/main" id="{9CB19735-944A-DB86-2663-1920A206E2A4}"/>
              </a:ext>
            </a:extLst>
          </p:cNvPr>
          <p:cNvSpPr/>
          <p:nvPr/>
        </p:nvSpPr>
        <p:spPr>
          <a:xfrm>
            <a:off x="3939987" y="3389014"/>
            <a:ext cx="552944" cy="567110"/>
          </a:xfrm>
          <a:prstGeom prst="ellipse">
            <a:avLst/>
          </a:prstGeom>
          <a:solidFill>
            <a:srgbClr val="0060AF">
              <a:alpha val="50000"/>
            </a:srgbClr>
          </a:solidFill>
          <a:ln w="57150">
            <a:noFill/>
          </a:ln>
        </p:spPr>
        <p:style>
          <a:lnRef idx="2">
            <a:schemeClr val="lt1">
              <a:hueOff val="0"/>
              <a:satOff val="0"/>
              <a:lumOff val="0"/>
              <a:alphaOff val="0"/>
            </a:schemeClr>
          </a:lnRef>
          <a:fillRef idx="1">
            <a:scrgbClr r="0" g="0" b="0"/>
          </a:fillRef>
          <a:effectRef idx="0">
            <a:schemeClr val="accent6">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51" name="Oval 50">
            <a:extLst>
              <a:ext uri="{FF2B5EF4-FFF2-40B4-BE49-F238E27FC236}">
                <a16:creationId xmlns:a16="http://schemas.microsoft.com/office/drawing/2014/main" id="{838292FD-DAB0-73AD-BB72-DCDA47FFC7B0}"/>
              </a:ext>
            </a:extLst>
          </p:cNvPr>
          <p:cNvSpPr/>
          <p:nvPr/>
        </p:nvSpPr>
        <p:spPr>
          <a:xfrm>
            <a:off x="4010430" y="4011070"/>
            <a:ext cx="154904" cy="159689"/>
          </a:xfrm>
          <a:prstGeom prst="ellipse">
            <a:avLst/>
          </a:prstGeom>
          <a:solidFill>
            <a:srgbClr val="00AEEF">
              <a:alpha val="50000"/>
            </a:srgbClr>
          </a:solidFill>
        </p:spPr>
        <p:style>
          <a:lnRef idx="2">
            <a:schemeClr val="lt1">
              <a:hueOff val="0"/>
              <a:satOff val="0"/>
              <a:lumOff val="0"/>
              <a:alphaOff val="0"/>
            </a:schemeClr>
          </a:lnRef>
          <a:fillRef idx="1">
            <a:scrgbClr r="0" g="0" b="0"/>
          </a:fillRef>
          <a:effectRef idx="0">
            <a:schemeClr val="accent2">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52" name="Oval 51">
            <a:extLst>
              <a:ext uri="{FF2B5EF4-FFF2-40B4-BE49-F238E27FC236}">
                <a16:creationId xmlns:a16="http://schemas.microsoft.com/office/drawing/2014/main" id="{C2A42A92-8F0C-6C79-A0AF-FFEC9E1F8D60}"/>
              </a:ext>
            </a:extLst>
          </p:cNvPr>
          <p:cNvSpPr/>
          <p:nvPr/>
        </p:nvSpPr>
        <p:spPr>
          <a:xfrm>
            <a:off x="3197653" y="3544661"/>
            <a:ext cx="274844" cy="275582"/>
          </a:xfrm>
          <a:prstGeom prst="ellipse">
            <a:avLst/>
          </a:pr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61" name="Oval 60">
            <a:extLst>
              <a:ext uri="{FF2B5EF4-FFF2-40B4-BE49-F238E27FC236}">
                <a16:creationId xmlns:a16="http://schemas.microsoft.com/office/drawing/2014/main" id="{29449B29-7D95-5813-BD6F-FFC3D5C62727}"/>
              </a:ext>
            </a:extLst>
          </p:cNvPr>
          <p:cNvSpPr/>
          <p:nvPr/>
        </p:nvSpPr>
        <p:spPr>
          <a:xfrm>
            <a:off x="3524883" y="3337939"/>
            <a:ext cx="274844" cy="275582"/>
          </a:xfrm>
          <a:prstGeom prst="ellipse">
            <a:avLst/>
          </a:prstGeom>
          <a:solidFill>
            <a:srgbClr val="ED1C24">
              <a:alpha val="50000"/>
            </a:srgbClr>
          </a:solid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62" name="Oval 61">
            <a:extLst>
              <a:ext uri="{FF2B5EF4-FFF2-40B4-BE49-F238E27FC236}">
                <a16:creationId xmlns:a16="http://schemas.microsoft.com/office/drawing/2014/main" id="{0767FB51-72CA-BA9C-F005-022B1445F982}"/>
              </a:ext>
            </a:extLst>
          </p:cNvPr>
          <p:cNvSpPr/>
          <p:nvPr/>
        </p:nvSpPr>
        <p:spPr>
          <a:xfrm>
            <a:off x="3612756" y="3768981"/>
            <a:ext cx="274844" cy="275582"/>
          </a:xfrm>
          <a:prstGeom prst="ellipse">
            <a:avLst/>
          </a:prstGeom>
          <a:solidFill>
            <a:srgbClr val="FCAF17">
              <a:alpha val="50000"/>
            </a:srgbClr>
          </a:solid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grpSp>
        <p:nvGrpSpPr>
          <p:cNvPr id="75" name="Group 74">
            <a:extLst>
              <a:ext uri="{FF2B5EF4-FFF2-40B4-BE49-F238E27FC236}">
                <a16:creationId xmlns:a16="http://schemas.microsoft.com/office/drawing/2014/main" id="{B4C13250-73E3-CFB1-F8AC-A13F1F9F9EC3}"/>
              </a:ext>
            </a:extLst>
          </p:cNvPr>
          <p:cNvGrpSpPr/>
          <p:nvPr/>
        </p:nvGrpSpPr>
        <p:grpSpPr>
          <a:xfrm>
            <a:off x="6104531" y="3349189"/>
            <a:ext cx="956148" cy="706292"/>
            <a:chOff x="7590454" y="3370208"/>
            <a:chExt cx="1274864" cy="860125"/>
          </a:xfrm>
        </p:grpSpPr>
        <p:grpSp>
          <p:nvGrpSpPr>
            <p:cNvPr id="67" name="Group 66">
              <a:extLst>
                <a:ext uri="{FF2B5EF4-FFF2-40B4-BE49-F238E27FC236}">
                  <a16:creationId xmlns:a16="http://schemas.microsoft.com/office/drawing/2014/main" id="{32BE197D-4469-38D5-AA36-92C13937AB06}"/>
                </a:ext>
              </a:extLst>
            </p:cNvPr>
            <p:cNvGrpSpPr/>
            <p:nvPr/>
          </p:nvGrpSpPr>
          <p:grpSpPr>
            <a:xfrm>
              <a:off x="8128060" y="3421412"/>
              <a:ext cx="737258" cy="690306"/>
              <a:chOff x="2113008" y="2020489"/>
              <a:chExt cx="1120256" cy="1120282"/>
            </a:xfrm>
          </p:grpSpPr>
          <p:sp>
            <p:nvSpPr>
              <p:cNvPr id="72" name="Oval 71">
                <a:extLst>
                  <a:ext uri="{FF2B5EF4-FFF2-40B4-BE49-F238E27FC236}">
                    <a16:creationId xmlns:a16="http://schemas.microsoft.com/office/drawing/2014/main" id="{8F8EA0E1-1E6C-56C3-F2EA-2C0AF7F68BF7}"/>
                  </a:ext>
                </a:extLst>
              </p:cNvPr>
              <p:cNvSpPr/>
              <p:nvPr/>
            </p:nvSpPr>
            <p:spPr>
              <a:xfrm>
                <a:off x="2113008" y="2020489"/>
                <a:ext cx="1120256" cy="1120282"/>
              </a:xfrm>
              <a:prstGeom prst="ellipse">
                <a:avLst/>
              </a:prstGeom>
              <a:solidFill>
                <a:srgbClr val="0060AF">
                  <a:alpha val="50000"/>
                </a:srgbClr>
              </a:solidFill>
              <a:ln w="57150">
                <a:solidFill>
                  <a:srgbClr val="DD5828"/>
                </a:solidFill>
              </a:ln>
            </p:spPr>
            <p:style>
              <a:lnRef idx="2">
                <a:schemeClr val="lt1">
                  <a:hueOff val="0"/>
                  <a:satOff val="0"/>
                  <a:lumOff val="0"/>
                  <a:alphaOff val="0"/>
                </a:schemeClr>
              </a:lnRef>
              <a:fillRef idx="1">
                <a:scrgbClr r="0" g="0" b="0"/>
              </a:fillRef>
              <a:effectRef idx="0">
                <a:schemeClr val="accent6">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73" name="Oval 4">
                <a:extLst>
                  <a:ext uri="{FF2B5EF4-FFF2-40B4-BE49-F238E27FC236}">
                    <a16:creationId xmlns:a16="http://schemas.microsoft.com/office/drawing/2014/main" id="{383EC8DD-C1FF-7F9A-CAF6-B76FF5DAEB1D}"/>
                  </a:ext>
                </a:extLst>
              </p:cNvPr>
              <p:cNvSpPr txBox="1"/>
              <p:nvPr/>
            </p:nvSpPr>
            <p:spPr>
              <a:xfrm>
                <a:off x="2277066" y="2184551"/>
                <a:ext cx="792140" cy="79215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40005" tIns="40005" rIns="40005" bIns="40005" numCol="1" spcCol="1270" anchor="ctr" anchorCtr="0">
                <a:noAutofit/>
              </a:bodyPr>
              <a:lstStyle/>
              <a:p>
                <a:pPr algn="ctr" defTabSz="466725">
                  <a:lnSpc>
                    <a:spcPct val="90000"/>
                  </a:lnSpc>
                  <a:spcAft>
                    <a:spcPct val="35000"/>
                  </a:spcAft>
                </a:pPr>
                <a:r>
                  <a:rPr lang="en-US" sz="825">
                    <a:latin typeface="Verdana" panose="020B0604030504040204" pitchFamily="34" charset="0"/>
                    <a:ea typeface="Verdana" panose="020B0604030504040204" pitchFamily="34" charset="0"/>
                  </a:rPr>
                  <a:t> </a:t>
                </a:r>
              </a:p>
            </p:txBody>
          </p:sp>
        </p:grpSp>
        <p:sp>
          <p:nvSpPr>
            <p:cNvPr id="70" name="Oval 69">
              <a:extLst>
                <a:ext uri="{FF2B5EF4-FFF2-40B4-BE49-F238E27FC236}">
                  <a16:creationId xmlns:a16="http://schemas.microsoft.com/office/drawing/2014/main" id="{2540F609-C23A-F3E0-AC96-A174899378F8}"/>
                </a:ext>
              </a:extLst>
            </p:cNvPr>
            <p:cNvSpPr/>
            <p:nvPr/>
          </p:nvSpPr>
          <p:spPr>
            <a:xfrm>
              <a:off x="7590454" y="3370208"/>
              <a:ext cx="366458" cy="335447"/>
            </a:xfrm>
            <a:prstGeom prst="ellipse">
              <a:avLst/>
            </a:prstGeom>
            <a:solidFill>
              <a:srgbClr val="ED1C24">
                <a:alpha val="50000"/>
              </a:srgbClr>
            </a:solid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71" name="Oval 70">
              <a:extLst>
                <a:ext uri="{FF2B5EF4-FFF2-40B4-BE49-F238E27FC236}">
                  <a16:creationId xmlns:a16="http://schemas.microsoft.com/office/drawing/2014/main" id="{99C5DA3F-F004-EFC0-D9EA-516E6267097B}"/>
                </a:ext>
              </a:extLst>
            </p:cNvPr>
            <p:cNvSpPr/>
            <p:nvPr/>
          </p:nvSpPr>
          <p:spPr>
            <a:xfrm>
              <a:off x="7707618" y="3894886"/>
              <a:ext cx="366458" cy="335447"/>
            </a:xfrm>
            <a:prstGeom prst="ellipse">
              <a:avLst/>
            </a:prstGeom>
            <a:solidFill>
              <a:srgbClr val="FCAF17">
                <a:alpha val="50000"/>
              </a:srgbClr>
            </a:solid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grpSp>
      <p:sp>
        <p:nvSpPr>
          <p:cNvPr id="74" name="TextBox 73">
            <a:extLst>
              <a:ext uri="{FF2B5EF4-FFF2-40B4-BE49-F238E27FC236}">
                <a16:creationId xmlns:a16="http://schemas.microsoft.com/office/drawing/2014/main" id="{D3601574-54AA-3409-ADC2-A3C5B6CD5899}"/>
              </a:ext>
            </a:extLst>
          </p:cNvPr>
          <p:cNvSpPr txBox="1"/>
          <p:nvPr/>
        </p:nvSpPr>
        <p:spPr>
          <a:xfrm>
            <a:off x="5362863" y="4452145"/>
            <a:ext cx="2076815" cy="219291"/>
          </a:xfrm>
          <a:prstGeom prst="rect">
            <a:avLst/>
          </a:prstGeom>
          <a:noFill/>
        </p:spPr>
        <p:txBody>
          <a:bodyPr wrap="square" rtlCol="0">
            <a:spAutoFit/>
          </a:bodyPr>
          <a:lstStyle/>
          <a:p>
            <a:pPr marL="128588" indent="-128588">
              <a:buFont typeface="Arial" panose="020B0604020202020204" pitchFamily="34" charset="0"/>
              <a:buChar char="•"/>
            </a:pPr>
            <a:r>
              <a:rPr lang="en-US" sz="825">
                <a:solidFill>
                  <a:srgbClr val="01A490"/>
                </a:solidFill>
                <a:latin typeface="Verdana" panose="020B0604030504040204" pitchFamily="34" charset="0"/>
                <a:ea typeface="Verdana" panose="020B0604030504040204" pitchFamily="34" charset="0"/>
              </a:rPr>
              <a:t>Approved topics move to action</a:t>
            </a:r>
          </a:p>
        </p:txBody>
      </p:sp>
      <p:sp>
        <p:nvSpPr>
          <p:cNvPr id="77" name="Block Arc 76">
            <a:extLst>
              <a:ext uri="{FF2B5EF4-FFF2-40B4-BE49-F238E27FC236}">
                <a16:creationId xmlns:a16="http://schemas.microsoft.com/office/drawing/2014/main" id="{36889B0E-77FC-2A04-A0AC-04DD83CB6DB2}"/>
              </a:ext>
            </a:extLst>
          </p:cNvPr>
          <p:cNvSpPr/>
          <p:nvPr/>
        </p:nvSpPr>
        <p:spPr>
          <a:xfrm rot="16200000">
            <a:off x="2817250" y="706710"/>
            <a:ext cx="2317030" cy="2360717"/>
          </a:xfrm>
          <a:prstGeom prst="blockArc">
            <a:avLst>
              <a:gd name="adj1" fmla="val 13500000"/>
              <a:gd name="adj2" fmla="val 18900000"/>
              <a:gd name="adj3" fmla="val 4960"/>
            </a:avLst>
          </a:prstGeom>
          <a:solidFill>
            <a:srgbClr val="DD5828"/>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sz="1350"/>
          </a:p>
        </p:txBody>
      </p:sp>
      <p:sp>
        <p:nvSpPr>
          <p:cNvPr id="78" name="Block Arc 77">
            <a:extLst>
              <a:ext uri="{FF2B5EF4-FFF2-40B4-BE49-F238E27FC236}">
                <a16:creationId xmlns:a16="http://schemas.microsoft.com/office/drawing/2014/main" id="{FA8174D6-5C38-BE63-663E-7CE2CE834DBA}"/>
              </a:ext>
            </a:extLst>
          </p:cNvPr>
          <p:cNvSpPr/>
          <p:nvPr/>
        </p:nvSpPr>
        <p:spPr>
          <a:xfrm rot="5400000" flipH="1">
            <a:off x="2718051" y="691817"/>
            <a:ext cx="2317030" cy="2360717"/>
          </a:xfrm>
          <a:prstGeom prst="blockArc">
            <a:avLst>
              <a:gd name="adj1" fmla="val 13500000"/>
              <a:gd name="adj2" fmla="val 18900000"/>
              <a:gd name="adj3" fmla="val 4960"/>
            </a:avLst>
          </a:prstGeom>
          <a:solidFill>
            <a:srgbClr val="DD5828"/>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sz="1350"/>
          </a:p>
        </p:txBody>
      </p:sp>
      <p:sp>
        <p:nvSpPr>
          <p:cNvPr id="80" name="Block Arc 79">
            <a:extLst>
              <a:ext uri="{FF2B5EF4-FFF2-40B4-BE49-F238E27FC236}">
                <a16:creationId xmlns:a16="http://schemas.microsoft.com/office/drawing/2014/main" id="{5FCD83D4-574D-9933-ED8B-14803D240C89}"/>
              </a:ext>
            </a:extLst>
          </p:cNvPr>
          <p:cNvSpPr/>
          <p:nvPr/>
        </p:nvSpPr>
        <p:spPr>
          <a:xfrm rot="16200000">
            <a:off x="5286879" y="691817"/>
            <a:ext cx="2317030" cy="2360717"/>
          </a:xfrm>
          <a:prstGeom prst="blockArc">
            <a:avLst>
              <a:gd name="adj1" fmla="val 13500000"/>
              <a:gd name="adj2" fmla="val 18900000"/>
              <a:gd name="adj3" fmla="val 4960"/>
            </a:avLst>
          </a:prstGeom>
          <a:solidFill>
            <a:srgbClr val="A92B31"/>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sz="1350"/>
          </a:p>
        </p:txBody>
      </p:sp>
      <p:sp>
        <p:nvSpPr>
          <p:cNvPr id="82" name="Star: 7 Points 81">
            <a:extLst>
              <a:ext uri="{FF2B5EF4-FFF2-40B4-BE49-F238E27FC236}">
                <a16:creationId xmlns:a16="http://schemas.microsoft.com/office/drawing/2014/main" id="{1675A0F2-C5CF-4C27-756E-8415509524D6}"/>
              </a:ext>
            </a:extLst>
          </p:cNvPr>
          <p:cNvSpPr/>
          <p:nvPr/>
        </p:nvSpPr>
        <p:spPr>
          <a:xfrm>
            <a:off x="7529938" y="1135872"/>
            <a:ext cx="1375136" cy="1385194"/>
          </a:xfrm>
          <a:prstGeom prst="star7">
            <a:avLst/>
          </a:prstGeom>
          <a:solidFill>
            <a:srgbClr val="01A490"/>
          </a:solidFill>
          <a:ln>
            <a:solidFill>
              <a:srgbClr val="01A4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5" name="TextBox 84">
            <a:extLst>
              <a:ext uri="{FF2B5EF4-FFF2-40B4-BE49-F238E27FC236}">
                <a16:creationId xmlns:a16="http://schemas.microsoft.com/office/drawing/2014/main" id="{C098E46F-43BA-A13A-1FDA-0550D55F4209}"/>
              </a:ext>
            </a:extLst>
          </p:cNvPr>
          <p:cNvSpPr txBox="1"/>
          <p:nvPr/>
        </p:nvSpPr>
        <p:spPr>
          <a:xfrm>
            <a:off x="7420545" y="2627630"/>
            <a:ext cx="1581041" cy="1477328"/>
          </a:xfrm>
          <a:prstGeom prst="rect">
            <a:avLst/>
          </a:prstGeom>
          <a:noFill/>
        </p:spPr>
        <p:txBody>
          <a:bodyPr wrap="square">
            <a:spAutoFit/>
          </a:bodyPr>
          <a:lstStyle/>
          <a:p>
            <a:pPr lvl="0" algn="ctr"/>
            <a:r>
              <a:rPr lang="en-US" sz="900" b="1">
                <a:solidFill>
                  <a:srgbClr val="006B6B"/>
                </a:solidFill>
                <a:latin typeface="Verdana" panose="020B0604030504040204" pitchFamily="34" charset="0"/>
                <a:ea typeface="Verdana" panose="020B0604030504040204" pitchFamily="34" charset="0"/>
              </a:rPr>
              <a:t>Resolution</a:t>
            </a:r>
          </a:p>
          <a:p>
            <a:pPr lvl="0" algn="ctr"/>
            <a:r>
              <a:rPr lang="en-US" sz="900">
                <a:solidFill>
                  <a:srgbClr val="01A490"/>
                </a:solidFill>
                <a:latin typeface="Verdana" panose="020B0604030504040204" pitchFamily="34" charset="0"/>
                <a:ea typeface="Verdana" panose="020B0604030504040204" pitchFamily="34" charset="0"/>
              </a:rPr>
              <a:t>Constitutional action taken </a:t>
            </a:r>
          </a:p>
          <a:p>
            <a:pPr lvl="0" algn="ctr"/>
            <a:br>
              <a:rPr lang="en-US" sz="900">
                <a:latin typeface="Verdana" panose="020B0604030504040204" pitchFamily="34" charset="0"/>
                <a:ea typeface="Verdana" panose="020B0604030504040204" pitchFamily="34" charset="0"/>
              </a:rPr>
            </a:br>
            <a:r>
              <a:rPr lang="en-US" sz="900">
                <a:latin typeface="Verdana" panose="020B0604030504040204" pitchFamily="34" charset="0"/>
                <a:ea typeface="Verdana" panose="020B0604030504040204" pitchFamily="34" charset="0"/>
              </a:rPr>
              <a:t>OR</a:t>
            </a:r>
          </a:p>
          <a:p>
            <a:pPr lvl="0" algn="ctr"/>
            <a:endParaRPr lang="en-US" sz="900">
              <a:latin typeface="Verdana" panose="020B0604030504040204" pitchFamily="34" charset="0"/>
              <a:ea typeface="Verdana" panose="020B0604030504040204" pitchFamily="34" charset="0"/>
            </a:endParaRPr>
          </a:p>
          <a:p>
            <a:pPr lvl="0" algn="ctr"/>
            <a:r>
              <a:rPr lang="en-US" sz="900">
                <a:solidFill>
                  <a:srgbClr val="0060AF"/>
                </a:solidFill>
                <a:latin typeface="Verdana" panose="020B0604030504040204" pitchFamily="34" charset="0"/>
                <a:ea typeface="Verdana" panose="020B0604030504040204" pitchFamily="34" charset="0"/>
              </a:rPr>
              <a:t>Topic is moved to watchlist for continued conversation in future cycle </a:t>
            </a:r>
          </a:p>
        </p:txBody>
      </p:sp>
      <p:sp>
        <p:nvSpPr>
          <p:cNvPr id="86" name="TextBox 85">
            <a:extLst>
              <a:ext uri="{FF2B5EF4-FFF2-40B4-BE49-F238E27FC236}">
                <a16:creationId xmlns:a16="http://schemas.microsoft.com/office/drawing/2014/main" id="{4D7AC794-DF10-BE52-3FA5-4E5C3CEB1608}"/>
              </a:ext>
            </a:extLst>
          </p:cNvPr>
          <p:cNvSpPr txBox="1"/>
          <p:nvPr/>
        </p:nvSpPr>
        <p:spPr>
          <a:xfrm>
            <a:off x="232124" y="76975"/>
            <a:ext cx="7723156" cy="830997"/>
          </a:xfrm>
          <a:prstGeom prst="rect">
            <a:avLst/>
          </a:prstGeom>
          <a:noFill/>
        </p:spPr>
        <p:txBody>
          <a:bodyPr wrap="square" rtlCol="0">
            <a:spAutoFit/>
          </a:bodyPr>
          <a:lstStyle/>
          <a:p>
            <a:r>
              <a:rPr lang="en-US" sz="2400" b="1">
                <a:solidFill>
                  <a:srgbClr val="0060AF"/>
                </a:solidFill>
                <a:latin typeface="+mj-lt"/>
              </a:rPr>
              <a:t>Association Assemblies Process from</a:t>
            </a:r>
            <a:br>
              <a:rPr lang="en-US" sz="2400" b="1">
                <a:solidFill>
                  <a:srgbClr val="0060AF"/>
                </a:solidFill>
                <a:latin typeface="+mj-lt"/>
              </a:rPr>
            </a:br>
            <a:r>
              <a:rPr lang="en-US" sz="2400" b="1">
                <a:solidFill>
                  <a:srgbClr val="0060AF"/>
                </a:solidFill>
                <a:latin typeface="+mj-lt"/>
              </a:rPr>
              <a:t>Topic Initiation to Resolution</a:t>
            </a:r>
          </a:p>
        </p:txBody>
      </p:sp>
      <p:sp>
        <p:nvSpPr>
          <p:cNvPr id="5" name="TextBox 4">
            <a:extLst>
              <a:ext uri="{FF2B5EF4-FFF2-40B4-BE49-F238E27FC236}">
                <a16:creationId xmlns:a16="http://schemas.microsoft.com/office/drawing/2014/main" id="{D809CE0C-4563-7859-587E-FAB7D41095FB}"/>
              </a:ext>
            </a:extLst>
          </p:cNvPr>
          <p:cNvSpPr txBox="1"/>
          <p:nvPr/>
        </p:nvSpPr>
        <p:spPr>
          <a:xfrm>
            <a:off x="3017140" y="4452145"/>
            <a:ext cx="2800818" cy="219291"/>
          </a:xfrm>
          <a:prstGeom prst="rect">
            <a:avLst/>
          </a:prstGeom>
          <a:noFill/>
        </p:spPr>
        <p:txBody>
          <a:bodyPr wrap="square">
            <a:spAutoFit/>
          </a:bodyPr>
          <a:lstStyle/>
          <a:p>
            <a:pPr marL="128588" indent="-128588">
              <a:buFont typeface="Arial" panose="020B0604020202020204" pitchFamily="34" charset="0"/>
              <a:buChar char="•"/>
            </a:pPr>
            <a:r>
              <a:rPr lang="en-US" sz="825">
                <a:solidFill>
                  <a:srgbClr val="0060AF"/>
                </a:solidFill>
                <a:latin typeface="Verdana" panose="020B0604030504040204" pitchFamily="34" charset="0"/>
                <a:ea typeface="Verdana" panose="020B0604030504040204" pitchFamily="34" charset="0"/>
              </a:rPr>
              <a:t>Priority topics move forward</a:t>
            </a:r>
          </a:p>
        </p:txBody>
      </p:sp>
      <p:sp>
        <p:nvSpPr>
          <p:cNvPr id="17" name="TextBox 16">
            <a:extLst>
              <a:ext uri="{FF2B5EF4-FFF2-40B4-BE49-F238E27FC236}">
                <a16:creationId xmlns:a16="http://schemas.microsoft.com/office/drawing/2014/main" id="{5ADBCD45-2931-5D99-9326-D993BD83489B}"/>
              </a:ext>
            </a:extLst>
          </p:cNvPr>
          <p:cNvSpPr txBox="1"/>
          <p:nvPr/>
        </p:nvSpPr>
        <p:spPr>
          <a:xfrm>
            <a:off x="3017141" y="4737524"/>
            <a:ext cx="2308249" cy="219291"/>
          </a:xfrm>
          <a:prstGeom prst="rect">
            <a:avLst/>
          </a:prstGeom>
          <a:noFill/>
        </p:spPr>
        <p:txBody>
          <a:bodyPr wrap="square">
            <a:spAutoFit/>
          </a:bodyPr>
          <a:lstStyle/>
          <a:p>
            <a:pPr marL="128588" indent="-128588">
              <a:buFont typeface="Arial" panose="020B0604020202020204" pitchFamily="34" charset="0"/>
              <a:buChar char="•"/>
            </a:pPr>
            <a:r>
              <a:rPr lang="en-US" sz="825">
                <a:latin typeface="Verdana" panose="020B0604030504040204" pitchFamily="34" charset="0"/>
                <a:ea typeface="Verdana" panose="020B0604030504040204" pitchFamily="34" charset="0"/>
              </a:rPr>
              <a:t>Other topics move to watchlist</a:t>
            </a:r>
          </a:p>
        </p:txBody>
      </p:sp>
      <p:sp>
        <p:nvSpPr>
          <p:cNvPr id="23" name="Oval 22">
            <a:extLst>
              <a:ext uri="{FF2B5EF4-FFF2-40B4-BE49-F238E27FC236}">
                <a16:creationId xmlns:a16="http://schemas.microsoft.com/office/drawing/2014/main" id="{44C7785E-C2E4-E9EA-D563-034642F3BFAB}"/>
              </a:ext>
            </a:extLst>
          </p:cNvPr>
          <p:cNvSpPr/>
          <p:nvPr/>
        </p:nvSpPr>
        <p:spPr>
          <a:xfrm>
            <a:off x="3949362" y="3389014"/>
            <a:ext cx="552944" cy="567110"/>
          </a:xfrm>
          <a:prstGeom prst="ellipse">
            <a:avLst/>
          </a:prstGeom>
          <a:noFill/>
          <a:ln w="57150">
            <a:solidFill>
              <a:srgbClr val="DD5828"/>
            </a:solidFill>
          </a:ln>
        </p:spPr>
        <p:style>
          <a:lnRef idx="2">
            <a:schemeClr val="lt1">
              <a:hueOff val="0"/>
              <a:satOff val="0"/>
              <a:lumOff val="0"/>
              <a:alphaOff val="0"/>
            </a:schemeClr>
          </a:lnRef>
          <a:fillRef idx="1">
            <a:scrgbClr r="0" g="0" b="0"/>
          </a:fillRef>
          <a:effectRef idx="0">
            <a:schemeClr val="accent6">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25" name="TextBox 24">
            <a:extLst>
              <a:ext uri="{FF2B5EF4-FFF2-40B4-BE49-F238E27FC236}">
                <a16:creationId xmlns:a16="http://schemas.microsoft.com/office/drawing/2014/main" id="{AA746556-D3EF-5FB6-B39F-18D74604F82E}"/>
              </a:ext>
            </a:extLst>
          </p:cNvPr>
          <p:cNvSpPr txBox="1"/>
          <p:nvPr/>
        </p:nvSpPr>
        <p:spPr>
          <a:xfrm>
            <a:off x="5362863" y="4622799"/>
            <a:ext cx="2076815" cy="219291"/>
          </a:xfrm>
          <a:prstGeom prst="rect">
            <a:avLst/>
          </a:prstGeom>
          <a:noFill/>
        </p:spPr>
        <p:txBody>
          <a:bodyPr wrap="square" rtlCol="0">
            <a:spAutoFit/>
          </a:bodyPr>
          <a:lstStyle/>
          <a:p>
            <a:pPr marL="128588" indent="-128588">
              <a:buFont typeface="Arial" panose="020B0604020202020204" pitchFamily="34" charset="0"/>
              <a:buChar char="•"/>
            </a:pPr>
            <a:r>
              <a:rPr lang="en-US" sz="825">
                <a:solidFill>
                  <a:srgbClr val="0060AF"/>
                </a:solidFill>
                <a:latin typeface="Verdana" panose="020B0604030504040204" pitchFamily="34" charset="0"/>
                <a:ea typeface="Verdana" panose="020B0604030504040204" pitchFamily="34" charset="0"/>
              </a:rPr>
              <a:t>Other topics move to watchlist</a:t>
            </a:r>
          </a:p>
        </p:txBody>
      </p:sp>
      <p:sp>
        <p:nvSpPr>
          <p:cNvPr id="30" name="Star: 7 Points 29">
            <a:extLst>
              <a:ext uri="{FF2B5EF4-FFF2-40B4-BE49-F238E27FC236}">
                <a16:creationId xmlns:a16="http://schemas.microsoft.com/office/drawing/2014/main" id="{E673505D-49AE-DE29-C7C9-245C08CC2AEA}"/>
              </a:ext>
            </a:extLst>
          </p:cNvPr>
          <p:cNvSpPr/>
          <p:nvPr/>
        </p:nvSpPr>
        <p:spPr>
          <a:xfrm>
            <a:off x="6677458" y="3579091"/>
            <a:ext cx="228489" cy="206722"/>
          </a:xfrm>
          <a:prstGeom prst="star7">
            <a:avLst/>
          </a:prstGeom>
          <a:solidFill>
            <a:srgbClr val="006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1A490"/>
              </a:solidFill>
            </a:endParaRPr>
          </a:p>
        </p:txBody>
      </p:sp>
      <p:sp>
        <p:nvSpPr>
          <p:cNvPr id="40" name="Oval 39">
            <a:extLst>
              <a:ext uri="{FF2B5EF4-FFF2-40B4-BE49-F238E27FC236}">
                <a16:creationId xmlns:a16="http://schemas.microsoft.com/office/drawing/2014/main" id="{A9083746-8FAD-9FFE-58B7-B1BE4BA1B234}"/>
              </a:ext>
            </a:extLst>
          </p:cNvPr>
          <p:cNvSpPr/>
          <p:nvPr/>
        </p:nvSpPr>
        <p:spPr>
          <a:xfrm>
            <a:off x="6183028" y="3780028"/>
            <a:ext cx="274844" cy="275453"/>
          </a:xfrm>
          <a:prstGeom prst="ellipse">
            <a:avLst/>
          </a:prstGeom>
          <a:noFill/>
          <a:ln w="57150">
            <a:solidFill>
              <a:srgbClr val="0060AF"/>
            </a:solid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41" name="Oval 40">
            <a:extLst>
              <a:ext uri="{FF2B5EF4-FFF2-40B4-BE49-F238E27FC236}">
                <a16:creationId xmlns:a16="http://schemas.microsoft.com/office/drawing/2014/main" id="{A907DE0B-307A-6581-2095-E66F696FD45D}"/>
              </a:ext>
            </a:extLst>
          </p:cNvPr>
          <p:cNvSpPr/>
          <p:nvPr/>
        </p:nvSpPr>
        <p:spPr>
          <a:xfrm>
            <a:off x="6109815" y="3337939"/>
            <a:ext cx="274844" cy="275453"/>
          </a:xfrm>
          <a:prstGeom prst="ellipse">
            <a:avLst/>
          </a:prstGeom>
          <a:noFill/>
          <a:ln w="57150">
            <a:solidFill>
              <a:srgbClr val="0060AF"/>
            </a:solid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825">
              <a:latin typeface="Verdana" panose="020B0604030504040204" pitchFamily="34" charset="0"/>
              <a:ea typeface="Verdana" panose="020B0604030504040204" pitchFamily="34" charset="0"/>
            </a:endParaRPr>
          </a:p>
        </p:txBody>
      </p:sp>
      <p:sp>
        <p:nvSpPr>
          <p:cNvPr id="4" name="Flowchart: Connector 3">
            <a:extLst>
              <a:ext uri="{FF2B5EF4-FFF2-40B4-BE49-F238E27FC236}">
                <a16:creationId xmlns:a16="http://schemas.microsoft.com/office/drawing/2014/main" id="{B7946A21-1043-8652-4E75-B0AB02AC206D}"/>
              </a:ext>
            </a:extLst>
          </p:cNvPr>
          <p:cNvSpPr/>
          <p:nvPr/>
        </p:nvSpPr>
        <p:spPr>
          <a:xfrm>
            <a:off x="693818" y="1253903"/>
            <a:ext cx="1295400" cy="1262193"/>
          </a:xfrm>
          <a:prstGeom prst="flowChartConnector">
            <a:avLst/>
          </a:prstGeom>
          <a:solidFill>
            <a:srgbClr val="922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Box 6">
            <a:extLst>
              <a:ext uri="{FF2B5EF4-FFF2-40B4-BE49-F238E27FC236}">
                <a16:creationId xmlns:a16="http://schemas.microsoft.com/office/drawing/2014/main" id="{DD269569-6DB2-5B6A-19CF-1CFB15FC4340}"/>
              </a:ext>
            </a:extLst>
          </p:cNvPr>
          <p:cNvSpPr txBox="1"/>
          <p:nvPr/>
        </p:nvSpPr>
        <p:spPr>
          <a:xfrm>
            <a:off x="550998" y="2666201"/>
            <a:ext cx="1581041" cy="507831"/>
          </a:xfrm>
          <a:prstGeom prst="rect">
            <a:avLst/>
          </a:prstGeom>
          <a:noFill/>
        </p:spPr>
        <p:txBody>
          <a:bodyPr wrap="square">
            <a:spAutoFit/>
          </a:bodyPr>
          <a:lstStyle/>
          <a:p>
            <a:pPr lvl="0" algn="ctr"/>
            <a:r>
              <a:rPr lang="en-US" sz="900" b="1">
                <a:solidFill>
                  <a:srgbClr val="0060AF"/>
                </a:solidFill>
                <a:latin typeface="Verdana" panose="020B0604030504040204" pitchFamily="34" charset="0"/>
                <a:ea typeface="Verdana" panose="020B0604030504040204" pitchFamily="34" charset="0"/>
              </a:rPr>
              <a:t>Advisory Summits</a:t>
            </a:r>
            <a:br>
              <a:rPr lang="en-US" sz="900" b="1">
                <a:solidFill>
                  <a:srgbClr val="A92B31"/>
                </a:solidFill>
                <a:latin typeface="Verdana" panose="020B0604030504040204" pitchFamily="34" charset="0"/>
                <a:ea typeface="Verdana" panose="020B0604030504040204" pitchFamily="34" charset="0"/>
              </a:rPr>
            </a:br>
            <a:r>
              <a:rPr lang="en-US" sz="900">
                <a:latin typeface="Verdana" panose="020B0604030504040204" pitchFamily="34" charset="0"/>
                <a:ea typeface="Verdana" panose="020B0604030504040204" pitchFamily="34" charset="0"/>
              </a:rPr>
              <a:t>Topics are elevated and explored</a:t>
            </a:r>
          </a:p>
        </p:txBody>
      </p:sp>
      <p:sp>
        <p:nvSpPr>
          <p:cNvPr id="18" name="Block Arc 17">
            <a:extLst>
              <a:ext uri="{FF2B5EF4-FFF2-40B4-BE49-F238E27FC236}">
                <a16:creationId xmlns:a16="http://schemas.microsoft.com/office/drawing/2014/main" id="{D1DA4503-8480-249E-9D7B-573A484787A3}"/>
              </a:ext>
            </a:extLst>
          </p:cNvPr>
          <p:cNvSpPr/>
          <p:nvPr/>
        </p:nvSpPr>
        <p:spPr>
          <a:xfrm rot="5400000" flipH="1">
            <a:off x="219385" y="730387"/>
            <a:ext cx="2317030" cy="2360717"/>
          </a:xfrm>
          <a:prstGeom prst="blockArc">
            <a:avLst>
              <a:gd name="adj1" fmla="val 13500000"/>
              <a:gd name="adj2" fmla="val 18900000"/>
              <a:gd name="adj3" fmla="val 4960"/>
            </a:avLst>
          </a:prstGeom>
          <a:solidFill>
            <a:srgbClr val="0060AF"/>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sz="1350"/>
          </a:p>
        </p:txBody>
      </p:sp>
      <p:sp>
        <p:nvSpPr>
          <p:cNvPr id="2" name="TextBox 1">
            <a:extLst>
              <a:ext uri="{FF2B5EF4-FFF2-40B4-BE49-F238E27FC236}">
                <a16:creationId xmlns:a16="http://schemas.microsoft.com/office/drawing/2014/main" id="{7593626F-0F08-2B02-051F-091D866D451E}"/>
              </a:ext>
            </a:extLst>
          </p:cNvPr>
          <p:cNvSpPr txBox="1"/>
          <p:nvPr/>
        </p:nvSpPr>
        <p:spPr>
          <a:xfrm rot="16200000">
            <a:off x="-160992" y="1731110"/>
            <a:ext cx="753732" cy="307777"/>
          </a:xfrm>
          <a:prstGeom prst="rect">
            <a:avLst/>
          </a:prstGeom>
          <a:noFill/>
        </p:spPr>
        <p:txBody>
          <a:bodyPr wrap="none" rtlCol="0">
            <a:spAutoFit/>
          </a:bodyPr>
          <a:lstStyle/>
          <a:p>
            <a:r>
              <a:rPr lang="en-US" sz="1400" b="1">
                <a:solidFill>
                  <a:srgbClr val="0060AF"/>
                </a:solidFill>
              </a:rPr>
              <a:t>Event</a:t>
            </a:r>
          </a:p>
        </p:txBody>
      </p:sp>
      <p:sp>
        <p:nvSpPr>
          <p:cNvPr id="6" name="TextBox 5">
            <a:extLst>
              <a:ext uri="{FF2B5EF4-FFF2-40B4-BE49-F238E27FC236}">
                <a16:creationId xmlns:a16="http://schemas.microsoft.com/office/drawing/2014/main" id="{9EA39630-4AF2-B1D7-271A-1C338457F851}"/>
              </a:ext>
            </a:extLst>
          </p:cNvPr>
          <p:cNvSpPr txBox="1"/>
          <p:nvPr/>
        </p:nvSpPr>
        <p:spPr>
          <a:xfrm rot="16200000">
            <a:off x="-174810" y="3780698"/>
            <a:ext cx="827471" cy="307777"/>
          </a:xfrm>
          <a:prstGeom prst="rect">
            <a:avLst/>
          </a:prstGeom>
          <a:noFill/>
        </p:spPr>
        <p:txBody>
          <a:bodyPr wrap="none" rtlCol="0">
            <a:spAutoFit/>
          </a:bodyPr>
          <a:lstStyle/>
          <a:p>
            <a:r>
              <a:rPr lang="en-US" sz="1400" b="1">
                <a:solidFill>
                  <a:srgbClr val="0060AF"/>
                </a:solidFill>
              </a:rPr>
              <a:t>Topics</a:t>
            </a:r>
          </a:p>
        </p:txBody>
      </p:sp>
    </p:spTree>
    <p:custDataLst>
      <p:tags r:id="rId1"/>
    </p:custDataLst>
    <p:extLst>
      <p:ext uri="{BB962C8B-B14F-4D97-AF65-F5344CB8AC3E}">
        <p14:creationId xmlns:p14="http://schemas.microsoft.com/office/powerpoint/2010/main" val="2273297993"/>
      </p:ext>
    </p:extLst>
  </p:cSld>
  <p:clrMapOvr>
    <a:masterClrMapping/>
  </p:clrMapOvr>
  <mc:AlternateContent xmlns:mc="http://schemas.openxmlformats.org/markup-compatibility/2006" xmlns:p14="http://schemas.microsoft.com/office/powerpoint/2010/main">
    <mc:Choice Requires="p14">
      <p:transition spd="slow" p14:dur="2000" advTm="85113"/>
    </mc:Choice>
    <mc:Fallback xmlns="">
      <p:transition spd="slow" advTm="851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0-#ppt_h/2"/>
                                          </p:val>
                                        </p:tav>
                                        <p:tav tm="100000">
                                          <p:val>
                                            <p:strVal val="#ppt_y"/>
                                          </p:val>
                                        </p:tav>
                                      </p:tavLst>
                                    </p:anim>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2" presetClass="entr" presetSubtype="8"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0-#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fill="hold"/>
                                        <p:tgtEl>
                                          <p:spTgt spid="51"/>
                                        </p:tgtEl>
                                        <p:attrNameLst>
                                          <p:attrName>ppt_x</p:attrName>
                                        </p:attrNameLst>
                                      </p:cBhvr>
                                      <p:tavLst>
                                        <p:tav tm="0">
                                          <p:val>
                                            <p:strVal val="0-#ppt_w/2"/>
                                          </p:val>
                                        </p:tav>
                                        <p:tav tm="100000">
                                          <p:val>
                                            <p:strVal val="#ppt_x"/>
                                          </p:val>
                                        </p:tav>
                                      </p:tavLst>
                                    </p:anim>
                                    <p:anim calcmode="lin" valueType="num">
                                      <p:cBhvr additive="base">
                                        <p:cTn id="56" dur="500" fill="hold"/>
                                        <p:tgtEl>
                                          <p:spTgt spid="51"/>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0-#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childTnLst>
                                </p:cTn>
                              </p:par>
                              <p:par>
                                <p:cTn id="75" presetID="22" presetClass="exit" presetSubtype="1" fill="hold" grpId="1" nodeType="withEffect">
                                  <p:stCondLst>
                                    <p:cond delay="0"/>
                                  </p:stCondLst>
                                  <p:childTnLst>
                                    <p:animEffect transition="out" filter="wipe(up)">
                                      <p:cBhvr>
                                        <p:cTn id="76" dur="500"/>
                                        <p:tgtEl>
                                          <p:spTgt spid="51"/>
                                        </p:tgtEl>
                                      </p:cBhvr>
                                    </p:animEffect>
                                    <p:set>
                                      <p:cBhvr>
                                        <p:cTn id="77" dur="1" fill="hold">
                                          <p:stCondLst>
                                            <p:cond delay="499"/>
                                          </p:stCondLst>
                                        </p:cTn>
                                        <p:tgtEl>
                                          <p:spTgt spid="51"/>
                                        </p:tgtEl>
                                        <p:attrNameLst>
                                          <p:attrName>style.visibility</p:attrName>
                                        </p:attrNameLst>
                                      </p:cBhvr>
                                      <p:to>
                                        <p:strVal val="hidden"/>
                                      </p:to>
                                    </p:set>
                                  </p:childTnLst>
                                </p:cTn>
                              </p:par>
                              <p:par>
                                <p:cTn id="78" presetID="22" presetClass="exit" presetSubtype="1" fill="hold" grpId="1" nodeType="withEffect">
                                  <p:stCondLst>
                                    <p:cond delay="0"/>
                                  </p:stCondLst>
                                  <p:childTnLst>
                                    <p:animEffect transition="out" filter="wipe(up)">
                                      <p:cBhvr>
                                        <p:cTn id="79" dur="500"/>
                                        <p:tgtEl>
                                          <p:spTgt spid="52"/>
                                        </p:tgtEl>
                                      </p:cBhvr>
                                    </p:animEffect>
                                    <p:set>
                                      <p:cBhvr>
                                        <p:cTn id="80" dur="1" fill="hold">
                                          <p:stCondLst>
                                            <p:cond delay="499"/>
                                          </p:stCondLst>
                                        </p:cTn>
                                        <p:tgtEl>
                                          <p:spTgt spid="52"/>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par>
                                <p:cTn id="89" presetID="2" presetClass="entr" presetSubtype="8" fill="hold" nodeType="withEffect">
                                  <p:stCondLst>
                                    <p:cond delay="0"/>
                                  </p:stCondLst>
                                  <p:childTnLst>
                                    <p:set>
                                      <p:cBhvr>
                                        <p:cTn id="90" dur="1" fill="hold">
                                          <p:stCondLst>
                                            <p:cond delay="0"/>
                                          </p:stCondLst>
                                        </p:cTn>
                                        <p:tgtEl>
                                          <p:spTgt spid="75"/>
                                        </p:tgtEl>
                                        <p:attrNameLst>
                                          <p:attrName>style.visibility</p:attrName>
                                        </p:attrNameLst>
                                      </p:cBhvr>
                                      <p:to>
                                        <p:strVal val="visible"/>
                                      </p:to>
                                    </p:set>
                                    <p:anim calcmode="lin" valueType="num">
                                      <p:cBhvr additive="base">
                                        <p:cTn id="91" dur="500" fill="hold"/>
                                        <p:tgtEl>
                                          <p:spTgt spid="75"/>
                                        </p:tgtEl>
                                        <p:attrNameLst>
                                          <p:attrName>ppt_x</p:attrName>
                                        </p:attrNameLst>
                                      </p:cBhvr>
                                      <p:tavLst>
                                        <p:tav tm="0">
                                          <p:val>
                                            <p:strVal val="0-#ppt_w/2"/>
                                          </p:val>
                                        </p:tav>
                                        <p:tav tm="100000">
                                          <p:val>
                                            <p:strVal val="#ppt_x"/>
                                          </p:val>
                                        </p:tav>
                                      </p:tavLst>
                                    </p:anim>
                                    <p:anim calcmode="lin" valueType="num">
                                      <p:cBhvr additive="base">
                                        <p:cTn id="92" dur="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7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4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82"/>
                                        </p:tgtEl>
                                        <p:attrNameLst>
                                          <p:attrName>style.visibility</p:attrName>
                                        </p:attrNameLst>
                                      </p:cBhvr>
                                      <p:to>
                                        <p:strVal val="visible"/>
                                      </p:to>
                                    </p:set>
                                    <p:animEffect transition="in" filter="fade">
                                      <p:cBhvr>
                                        <p:cTn id="111" dur="500"/>
                                        <p:tgtEl>
                                          <p:spTgt spid="82"/>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85"/>
                                        </p:tgtEl>
                                        <p:attrNameLst>
                                          <p:attrName>style.visibility</p:attrName>
                                        </p:attrNameLst>
                                      </p:cBhvr>
                                      <p:to>
                                        <p:strVal val="visible"/>
                                      </p:to>
                                    </p:set>
                                    <p:animEffect transition="in" filter="fade">
                                      <p:cBhvr>
                                        <p:cTn id="114"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7" grpId="0"/>
      <p:bldP spid="46" grpId="0" animBg="1"/>
      <p:bldP spid="48" grpId="0"/>
      <p:bldP spid="55" grpId="0"/>
      <p:bldP spid="53" grpId="0" animBg="1"/>
      <p:bldP spid="51" grpId="0" animBg="1"/>
      <p:bldP spid="51" grpId="1" animBg="1"/>
      <p:bldP spid="52" grpId="0" animBg="1"/>
      <p:bldP spid="52" grpId="1" animBg="1"/>
      <p:bldP spid="61" grpId="0" animBg="1"/>
      <p:bldP spid="62" grpId="0" animBg="1"/>
      <p:bldP spid="74" grpId="0"/>
      <p:bldP spid="77" grpId="0" animBg="1"/>
      <p:bldP spid="78" grpId="0" animBg="1"/>
      <p:bldP spid="80" grpId="0" animBg="1"/>
      <p:bldP spid="82" grpId="0" animBg="1"/>
      <p:bldP spid="85" grpId="0"/>
      <p:bldP spid="5" grpId="0"/>
      <p:bldP spid="17" grpId="0"/>
      <p:bldP spid="23" grpId="0" animBg="1"/>
      <p:bldP spid="25" grpId="0"/>
      <p:bldP spid="30" grpId="0" animBg="1"/>
      <p:bldP spid="40" grpId="0" animBg="1"/>
      <p:bldP spid="41" grpId="0" animBg="1"/>
      <p:bldP spid="4" grpId="0" animBg="1"/>
      <p:bldP spid="7" grpId="0"/>
      <p:bldP spid="18" grpId="0" animBg="1"/>
      <p:bldP spid="2"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18BE7-5CE1-012C-6E00-428FD2DFD11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CE72F19-D939-3943-D8AF-F2C2DAA297E5}"/>
              </a:ext>
            </a:extLst>
          </p:cNvPr>
          <p:cNvPicPr>
            <a:picLocks noChangeAspect="1"/>
          </p:cNvPicPr>
          <p:nvPr/>
        </p:nvPicPr>
        <p:blipFill>
          <a:blip r:embed="rId3"/>
          <a:srcRect/>
          <a:stretch/>
        </p:blipFill>
        <p:spPr>
          <a:xfrm>
            <a:off x="4761" y="2678"/>
            <a:ext cx="9134474" cy="5138142"/>
          </a:xfrm>
          <a:prstGeom prst="rect">
            <a:avLst/>
          </a:prstGeom>
        </p:spPr>
      </p:pic>
      <p:sp>
        <p:nvSpPr>
          <p:cNvPr id="4" name="Title 8">
            <a:extLst>
              <a:ext uri="{FF2B5EF4-FFF2-40B4-BE49-F238E27FC236}">
                <a16:creationId xmlns:a16="http://schemas.microsoft.com/office/drawing/2014/main" id="{A706589E-36EC-0BF2-509C-D7F828F65AF2}"/>
              </a:ext>
            </a:extLst>
          </p:cNvPr>
          <p:cNvSpPr>
            <a:spLocks noGrp="1"/>
          </p:cNvSpPr>
          <p:nvPr>
            <p:ph type="title"/>
          </p:nvPr>
        </p:nvSpPr>
        <p:spPr>
          <a:xfrm>
            <a:off x="320040" y="279785"/>
            <a:ext cx="8366760" cy="630936"/>
          </a:xfrm>
        </p:spPr>
        <p:txBody>
          <a:bodyPr/>
          <a:lstStyle/>
          <a:p>
            <a:r>
              <a:rPr lang="en-US" sz="3000">
                <a:solidFill>
                  <a:srgbClr val="0089D0"/>
                </a:solidFill>
              </a:rPr>
              <a:t>Save the dates</a:t>
            </a:r>
          </a:p>
        </p:txBody>
      </p:sp>
      <p:sp>
        <p:nvSpPr>
          <p:cNvPr id="9" name="Content Placeholder 10">
            <a:extLst>
              <a:ext uri="{FF2B5EF4-FFF2-40B4-BE49-F238E27FC236}">
                <a16:creationId xmlns:a16="http://schemas.microsoft.com/office/drawing/2014/main" id="{398C59A2-58BD-E74E-A1A6-DF91A8DAAC14}"/>
              </a:ext>
            </a:extLst>
          </p:cNvPr>
          <p:cNvSpPr>
            <a:spLocks noGrp="1"/>
          </p:cNvSpPr>
          <p:nvPr>
            <p:ph idx="1"/>
          </p:nvPr>
        </p:nvSpPr>
        <p:spPr>
          <a:xfrm>
            <a:off x="708917" y="1344688"/>
            <a:ext cx="7051452" cy="3281363"/>
          </a:xfrm>
        </p:spPr>
        <p:txBody>
          <a:bodyPr/>
          <a:lstStyle/>
          <a:p>
            <a:pPr marL="0" indent="0">
              <a:buNone/>
            </a:pPr>
            <a:r>
              <a:rPr lang="en-US" sz="2400">
                <a:solidFill>
                  <a:schemeClr val="accent3"/>
                </a:solidFill>
                <a:latin typeface="+mj-lt"/>
              </a:rPr>
              <a:t>Regional Association Assemblies</a:t>
            </a:r>
          </a:p>
          <a:p>
            <a:pPr marL="0" indent="0">
              <a:buNone/>
            </a:pPr>
            <a:r>
              <a:rPr lang="en-US" sz="2400">
                <a:solidFill>
                  <a:schemeClr val="accent1"/>
                </a:solidFill>
                <a:latin typeface="+mj-lt"/>
              </a:rPr>
              <a:t>	</a:t>
            </a:r>
            <a:r>
              <a:rPr lang="en-US" sz="2400" b="0" cap="none">
                <a:solidFill>
                  <a:srgbClr val="636466"/>
                </a:solidFill>
                <a:latin typeface="+mj-lt"/>
              </a:rPr>
              <a:t>Week of May 3, 2027</a:t>
            </a:r>
          </a:p>
          <a:p>
            <a:pPr marL="0" indent="0">
              <a:buNone/>
            </a:pPr>
            <a:endParaRPr lang="en-US" sz="2400">
              <a:solidFill>
                <a:schemeClr val="accent1"/>
              </a:solidFill>
              <a:latin typeface="+mj-lt"/>
            </a:endParaRPr>
          </a:p>
          <a:p>
            <a:pPr marL="0" indent="0">
              <a:buNone/>
            </a:pPr>
            <a:r>
              <a:rPr lang="en-US" sz="2400">
                <a:solidFill>
                  <a:schemeClr val="accent3"/>
                </a:solidFill>
                <a:latin typeface="+mj-lt"/>
              </a:rPr>
              <a:t>National Association Assemblies</a:t>
            </a:r>
          </a:p>
          <a:p>
            <a:pPr marL="0" indent="0">
              <a:buNone/>
            </a:pPr>
            <a:r>
              <a:rPr lang="en-US" sz="2400">
                <a:solidFill>
                  <a:schemeClr val="accent1"/>
                </a:solidFill>
                <a:latin typeface="+mj-lt"/>
              </a:rPr>
              <a:t>	</a:t>
            </a:r>
            <a:r>
              <a:rPr lang="en-US" sz="2400" b="0" cap="none">
                <a:solidFill>
                  <a:srgbClr val="636466"/>
                </a:solidFill>
                <a:latin typeface="+mj-lt"/>
              </a:rPr>
              <a:t>September</a:t>
            </a:r>
            <a:r>
              <a:rPr lang="en-US" sz="2400" b="0">
                <a:solidFill>
                  <a:srgbClr val="636466"/>
                </a:solidFill>
                <a:latin typeface="+mj-lt"/>
              </a:rPr>
              <a:t> 22, 2027</a:t>
            </a:r>
          </a:p>
          <a:p>
            <a:pPr marL="0" indent="0">
              <a:buNone/>
            </a:pPr>
            <a:endParaRPr lang="en-US" sz="1800">
              <a:solidFill>
                <a:srgbClr val="636466"/>
              </a:solidFill>
            </a:endParaRPr>
          </a:p>
          <a:p>
            <a:pPr marL="0" indent="0">
              <a:buNone/>
            </a:pPr>
            <a:endParaRPr lang="en-US">
              <a:solidFill>
                <a:srgbClr val="636466"/>
              </a:solidFill>
            </a:endParaRPr>
          </a:p>
        </p:txBody>
      </p:sp>
    </p:spTree>
    <p:extLst>
      <p:ext uri="{BB962C8B-B14F-4D97-AF65-F5344CB8AC3E}">
        <p14:creationId xmlns:p14="http://schemas.microsoft.com/office/powerpoint/2010/main" val="2996589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C5A70-6AF3-9032-3428-A7F4D7464AC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77F7663-CDCA-50E4-7022-BA55D8BAC238}"/>
              </a:ext>
            </a:extLst>
          </p:cNvPr>
          <p:cNvPicPr>
            <a:picLocks noChangeAspect="1"/>
          </p:cNvPicPr>
          <p:nvPr/>
        </p:nvPicPr>
        <p:blipFill>
          <a:blip r:embed="rId3"/>
          <a:srcRect/>
          <a:stretch/>
        </p:blipFill>
        <p:spPr>
          <a:xfrm>
            <a:off x="4761" y="2678"/>
            <a:ext cx="9134474" cy="5138142"/>
          </a:xfrm>
          <a:prstGeom prst="rect">
            <a:avLst/>
          </a:prstGeom>
        </p:spPr>
      </p:pic>
      <p:sp>
        <p:nvSpPr>
          <p:cNvPr id="4" name="Title 8">
            <a:extLst>
              <a:ext uri="{FF2B5EF4-FFF2-40B4-BE49-F238E27FC236}">
                <a16:creationId xmlns:a16="http://schemas.microsoft.com/office/drawing/2014/main" id="{AA0097F9-A531-2A9C-DD3F-5C6B5733A00E}"/>
              </a:ext>
            </a:extLst>
          </p:cNvPr>
          <p:cNvSpPr>
            <a:spLocks noGrp="1"/>
          </p:cNvSpPr>
          <p:nvPr>
            <p:ph type="title"/>
          </p:nvPr>
        </p:nvSpPr>
        <p:spPr>
          <a:xfrm>
            <a:off x="320040" y="279785"/>
            <a:ext cx="8366760" cy="630936"/>
          </a:xfrm>
        </p:spPr>
        <p:txBody>
          <a:bodyPr/>
          <a:lstStyle/>
          <a:p>
            <a:r>
              <a:rPr lang="en-US" sz="2800">
                <a:solidFill>
                  <a:srgbClr val="0089D0"/>
                </a:solidFill>
              </a:rPr>
              <a:t>HOW LOCAL YMCA LEADERS DRIVE</a:t>
            </a:r>
            <a:br>
              <a:rPr lang="en-US" sz="2800">
                <a:solidFill>
                  <a:srgbClr val="0089D0"/>
                </a:solidFill>
              </a:rPr>
            </a:br>
            <a:r>
              <a:rPr lang="en-US" sz="2800">
                <a:solidFill>
                  <a:srgbClr val="0089D0"/>
                </a:solidFill>
              </a:rPr>
              <a:t>NATIONAL GOVERNANCE</a:t>
            </a:r>
          </a:p>
        </p:txBody>
      </p:sp>
      <p:sp>
        <p:nvSpPr>
          <p:cNvPr id="10" name="Text 3">
            <a:extLst>
              <a:ext uri="{FF2B5EF4-FFF2-40B4-BE49-F238E27FC236}">
                <a16:creationId xmlns:a16="http://schemas.microsoft.com/office/drawing/2014/main" id="{8BCE66CD-3C2B-6773-5C4D-7FDD702C9FAB}"/>
              </a:ext>
            </a:extLst>
          </p:cNvPr>
          <p:cNvSpPr/>
          <p:nvPr/>
        </p:nvSpPr>
        <p:spPr>
          <a:xfrm>
            <a:off x="397763" y="1165859"/>
            <a:ext cx="5568697" cy="406889"/>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100" b="1">
                <a:solidFill>
                  <a:schemeClr val="accent5"/>
                </a:solidFill>
              </a:rPr>
              <a:t>Six pathways move local insight into Movement-wide direction, policy and constitutional action.</a:t>
            </a:r>
          </a:p>
        </p:txBody>
      </p:sp>
      <p:sp>
        <p:nvSpPr>
          <p:cNvPr id="12" name="Shape 4">
            <a:extLst>
              <a:ext uri="{FF2B5EF4-FFF2-40B4-BE49-F238E27FC236}">
                <a16:creationId xmlns:a16="http://schemas.microsoft.com/office/drawing/2014/main" id="{8D976A91-B54F-8648-92DB-758D87BF818A}"/>
              </a:ext>
            </a:extLst>
          </p:cNvPr>
          <p:cNvSpPr/>
          <p:nvPr/>
        </p:nvSpPr>
        <p:spPr>
          <a:xfrm>
            <a:off x="397764" y="1620755"/>
            <a:ext cx="2729484" cy="960120"/>
          </a:xfrm>
          <a:prstGeom prst="roundRect">
            <a:avLst>
              <a:gd name="adj" fmla="val 3571"/>
            </a:avLst>
          </a:prstGeom>
          <a:solidFill>
            <a:srgbClr val="FFFFFF"/>
          </a:solidFill>
          <a:ln w="12700">
            <a:solidFill>
              <a:srgbClr val="D8E2E9"/>
            </a:solidFill>
            <a:prstDash val="solid"/>
          </a:ln>
          <a:effectLst>
            <a:outerShdw blurRad="15240" dist="6350" dir="2700000" algn="bl" rotWithShape="0">
              <a:srgbClr val="17324D">
                <a:alpha val="10000"/>
              </a:srgbClr>
            </a:outerShdw>
          </a:effectLst>
        </p:spPr>
        <p:txBody>
          <a:bodyPr/>
          <a:lstStyle/>
          <a:p>
            <a:endParaRPr lang="en-US"/>
          </a:p>
        </p:txBody>
      </p:sp>
      <p:sp>
        <p:nvSpPr>
          <p:cNvPr id="14" name="Shape 5">
            <a:extLst>
              <a:ext uri="{FF2B5EF4-FFF2-40B4-BE49-F238E27FC236}">
                <a16:creationId xmlns:a16="http://schemas.microsoft.com/office/drawing/2014/main" id="{9ADF2F05-8065-F62E-0F41-88D6041014D4}"/>
              </a:ext>
            </a:extLst>
          </p:cNvPr>
          <p:cNvSpPr/>
          <p:nvPr/>
        </p:nvSpPr>
        <p:spPr>
          <a:xfrm>
            <a:off x="397764" y="1620755"/>
            <a:ext cx="82296" cy="960120"/>
          </a:xfrm>
          <a:prstGeom prst="rect">
            <a:avLst/>
          </a:prstGeom>
          <a:solidFill>
            <a:schemeClr val="accent2"/>
          </a:solidFill>
          <a:ln w="12700">
            <a:solidFill>
              <a:schemeClr val="accent2"/>
            </a:solidFill>
            <a:prstDash val="solid"/>
          </a:ln>
        </p:spPr>
        <p:txBody>
          <a:bodyPr/>
          <a:lstStyle/>
          <a:p>
            <a:endParaRPr lang="en-US"/>
          </a:p>
        </p:txBody>
      </p:sp>
      <p:sp>
        <p:nvSpPr>
          <p:cNvPr id="16" name="Shape 6">
            <a:extLst>
              <a:ext uri="{FF2B5EF4-FFF2-40B4-BE49-F238E27FC236}">
                <a16:creationId xmlns:a16="http://schemas.microsoft.com/office/drawing/2014/main" id="{8E2C3719-EF43-044C-FA9B-CA068D81F28A}"/>
              </a:ext>
            </a:extLst>
          </p:cNvPr>
          <p:cNvSpPr/>
          <p:nvPr/>
        </p:nvSpPr>
        <p:spPr>
          <a:xfrm>
            <a:off x="569214" y="1792205"/>
            <a:ext cx="377190" cy="377190"/>
          </a:xfrm>
          <a:prstGeom prst="ellipse">
            <a:avLst/>
          </a:prstGeom>
          <a:solidFill>
            <a:schemeClr val="accent2"/>
          </a:solidFill>
          <a:ln w="12700">
            <a:solidFill>
              <a:schemeClr val="accent2"/>
            </a:solidFill>
            <a:prstDash val="solid"/>
          </a:ln>
        </p:spPr>
        <p:txBody>
          <a:bodyPr/>
          <a:lstStyle/>
          <a:p>
            <a:endParaRPr lang="en-US"/>
          </a:p>
        </p:txBody>
      </p:sp>
      <p:sp>
        <p:nvSpPr>
          <p:cNvPr id="18" name="Text 7">
            <a:extLst>
              <a:ext uri="{FF2B5EF4-FFF2-40B4-BE49-F238E27FC236}">
                <a16:creationId xmlns:a16="http://schemas.microsoft.com/office/drawing/2014/main" id="{7848CB9B-B75D-8846-EC1F-B2BEEC32E3B1}"/>
              </a:ext>
            </a:extLst>
          </p:cNvPr>
          <p:cNvSpPr/>
          <p:nvPr/>
        </p:nvSpPr>
        <p:spPr>
          <a:xfrm>
            <a:off x="569214" y="1895075"/>
            <a:ext cx="37719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rPr>
              <a:t>1</a:t>
            </a:r>
            <a:endParaRPr lang="en-US" sz="900"/>
          </a:p>
        </p:txBody>
      </p:sp>
      <p:sp>
        <p:nvSpPr>
          <p:cNvPr id="20" name="Text 8">
            <a:extLst>
              <a:ext uri="{FF2B5EF4-FFF2-40B4-BE49-F238E27FC236}">
                <a16:creationId xmlns:a16="http://schemas.microsoft.com/office/drawing/2014/main" id="{B30E8768-56C7-C67C-870D-827F534193E1}"/>
              </a:ext>
            </a:extLst>
          </p:cNvPr>
          <p:cNvSpPr/>
          <p:nvPr/>
        </p:nvSpPr>
        <p:spPr>
          <a:xfrm>
            <a:off x="1049274" y="1771631"/>
            <a:ext cx="1906524" cy="17145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98" b="1">
                <a:solidFill>
                  <a:schemeClr val="accent2"/>
                </a:solidFill>
              </a:rPr>
              <a:t>ELEVATE ISSUES</a:t>
            </a:r>
            <a:endParaRPr lang="en-US" sz="998">
              <a:solidFill>
                <a:schemeClr val="accent2"/>
              </a:solidFill>
            </a:endParaRPr>
          </a:p>
        </p:txBody>
      </p:sp>
      <p:sp>
        <p:nvSpPr>
          <p:cNvPr id="22" name="Text 9">
            <a:extLst>
              <a:ext uri="{FF2B5EF4-FFF2-40B4-BE49-F238E27FC236}">
                <a16:creationId xmlns:a16="http://schemas.microsoft.com/office/drawing/2014/main" id="{69E6690B-2AA5-450F-201E-FF4DBD647ACA}"/>
              </a:ext>
            </a:extLst>
          </p:cNvPr>
          <p:cNvSpPr/>
          <p:nvPr/>
        </p:nvSpPr>
        <p:spPr>
          <a:xfrm>
            <a:off x="1049274" y="2039093"/>
            <a:ext cx="1885950" cy="342900"/>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00">
                <a:solidFill>
                  <a:srgbClr val="52687B"/>
                </a:solidFill>
              </a:rPr>
              <a:t>Surface opportunities, challenges and emerging concerns from the field.</a:t>
            </a:r>
            <a:endParaRPr lang="en-US" sz="1000"/>
          </a:p>
        </p:txBody>
      </p:sp>
      <p:sp>
        <p:nvSpPr>
          <p:cNvPr id="24" name="Shape 10">
            <a:extLst>
              <a:ext uri="{FF2B5EF4-FFF2-40B4-BE49-F238E27FC236}">
                <a16:creationId xmlns:a16="http://schemas.microsoft.com/office/drawing/2014/main" id="{312F3292-01F8-5FF9-D831-7F21FFD4FBBD}"/>
              </a:ext>
            </a:extLst>
          </p:cNvPr>
          <p:cNvSpPr/>
          <p:nvPr/>
        </p:nvSpPr>
        <p:spPr>
          <a:xfrm>
            <a:off x="3408426" y="1620755"/>
            <a:ext cx="2729484" cy="960120"/>
          </a:xfrm>
          <a:prstGeom prst="roundRect">
            <a:avLst>
              <a:gd name="adj" fmla="val 3571"/>
            </a:avLst>
          </a:prstGeom>
          <a:solidFill>
            <a:srgbClr val="FFFFFF"/>
          </a:solidFill>
          <a:ln w="12700">
            <a:solidFill>
              <a:srgbClr val="D8E2E9"/>
            </a:solidFill>
            <a:prstDash val="solid"/>
          </a:ln>
          <a:effectLst>
            <a:outerShdw blurRad="15240" dist="6350" dir="2700000" algn="bl" rotWithShape="0">
              <a:srgbClr val="17324D">
                <a:alpha val="10000"/>
              </a:srgbClr>
            </a:outerShdw>
          </a:effectLst>
        </p:spPr>
        <p:txBody>
          <a:bodyPr/>
          <a:lstStyle/>
          <a:p>
            <a:endParaRPr lang="en-US"/>
          </a:p>
        </p:txBody>
      </p:sp>
      <p:sp>
        <p:nvSpPr>
          <p:cNvPr id="26" name="Shape 11">
            <a:extLst>
              <a:ext uri="{FF2B5EF4-FFF2-40B4-BE49-F238E27FC236}">
                <a16:creationId xmlns:a16="http://schemas.microsoft.com/office/drawing/2014/main" id="{186348EA-1552-3468-F227-F45F412F8302}"/>
              </a:ext>
            </a:extLst>
          </p:cNvPr>
          <p:cNvSpPr/>
          <p:nvPr/>
        </p:nvSpPr>
        <p:spPr>
          <a:xfrm>
            <a:off x="3408426" y="1620755"/>
            <a:ext cx="82296" cy="960120"/>
          </a:xfrm>
          <a:prstGeom prst="rect">
            <a:avLst/>
          </a:prstGeom>
          <a:solidFill>
            <a:schemeClr val="accent1"/>
          </a:solidFill>
          <a:ln w="12700">
            <a:solidFill>
              <a:schemeClr val="accent1"/>
            </a:solidFill>
            <a:prstDash val="solid"/>
          </a:ln>
        </p:spPr>
        <p:txBody>
          <a:bodyPr/>
          <a:lstStyle/>
          <a:p>
            <a:endParaRPr lang="en-US"/>
          </a:p>
        </p:txBody>
      </p:sp>
      <p:sp>
        <p:nvSpPr>
          <p:cNvPr id="28" name="Shape 12">
            <a:extLst>
              <a:ext uri="{FF2B5EF4-FFF2-40B4-BE49-F238E27FC236}">
                <a16:creationId xmlns:a16="http://schemas.microsoft.com/office/drawing/2014/main" id="{F7BACAA7-D66E-F004-26DC-6797C3E4B3FB}"/>
              </a:ext>
            </a:extLst>
          </p:cNvPr>
          <p:cNvSpPr/>
          <p:nvPr/>
        </p:nvSpPr>
        <p:spPr>
          <a:xfrm>
            <a:off x="3579876" y="1792205"/>
            <a:ext cx="377190" cy="377190"/>
          </a:xfrm>
          <a:prstGeom prst="ellipse">
            <a:avLst/>
          </a:prstGeom>
          <a:solidFill>
            <a:schemeClr val="accent1"/>
          </a:solidFill>
          <a:ln w="12700">
            <a:solidFill>
              <a:schemeClr val="accent1"/>
            </a:solidFill>
            <a:prstDash val="solid"/>
          </a:ln>
        </p:spPr>
        <p:txBody>
          <a:bodyPr/>
          <a:lstStyle/>
          <a:p>
            <a:endParaRPr lang="en-US"/>
          </a:p>
        </p:txBody>
      </p:sp>
      <p:sp>
        <p:nvSpPr>
          <p:cNvPr id="30" name="Text 13">
            <a:extLst>
              <a:ext uri="{FF2B5EF4-FFF2-40B4-BE49-F238E27FC236}">
                <a16:creationId xmlns:a16="http://schemas.microsoft.com/office/drawing/2014/main" id="{E44A4922-20C2-0464-3B56-B5F0A7D8018F}"/>
              </a:ext>
            </a:extLst>
          </p:cNvPr>
          <p:cNvSpPr/>
          <p:nvPr/>
        </p:nvSpPr>
        <p:spPr>
          <a:xfrm>
            <a:off x="3579876" y="1895075"/>
            <a:ext cx="37719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rPr>
              <a:t>2</a:t>
            </a:r>
            <a:endParaRPr lang="en-US" sz="900"/>
          </a:p>
        </p:txBody>
      </p:sp>
      <p:sp>
        <p:nvSpPr>
          <p:cNvPr id="32" name="Text 14">
            <a:extLst>
              <a:ext uri="{FF2B5EF4-FFF2-40B4-BE49-F238E27FC236}">
                <a16:creationId xmlns:a16="http://schemas.microsoft.com/office/drawing/2014/main" id="{6858CB8D-FC64-2108-4D6C-BEBC7EE5650F}"/>
              </a:ext>
            </a:extLst>
          </p:cNvPr>
          <p:cNvSpPr/>
          <p:nvPr/>
        </p:nvSpPr>
        <p:spPr>
          <a:xfrm>
            <a:off x="4059936" y="1771631"/>
            <a:ext cx="1906524" cy="17145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98" b="1">
                <a:solidFill>
                  <a:schemeClr val="accent1"/>
                </a:solidFill>
              </a:rPr>
              <a:t>ENGAGE IN ASSEMBLIES</a:t>
            </a:r>
            <a:endParaRPr lang="en-US" sz="998">
              <a:solidFill>
                <a:schemeClr val="accent1"/>
              </a:solidFill>
            </a:endParaRPr>
          </a:p>
        </p:txBody>
      </p:sp>
      <p:sp>
        <p:nvSpPr>
          <p:cNvPr id="34" name="Text 15">
            <a:extLst>
              <a:ext uri="{FF2B5EF4-FFF2-40B4-BE49-F238E27FC236}">
                <a16:creationId xmlns:a16="http://schemas.microsoft.com/office/drawing/2014/main" id="{4BD6CD29-2915-45EC-1889-D8D460ACC990}"/>
              </a:ext>
            </a:extLst>
          </p:cNvPr>
          <p:cNvSpPr/>
          <p:nvPr/>
        </p:nvSpPr>
        <p:spPr>
          <a:xfrm>
            <a:off x="4059936" y="2039093"/>
            <a:ext cx="1885950" cy="342900"/>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00">
                <a:solidFill>
                  <a:srgbClr val="52687B"/>
                </a:solidFill>
              </a:rPr>
              <a:t>Discuss and prioritize topics through regional and national forums.</a:t>
            </a:r>
            <a:endParaRPr lang="en-US" sz="1000"/>
          </a:p>
        </p:txBody>
      </p:sp>
      <p:sp>
        <p:nvSpPr>
          <p:cNvPr id="36" name="Shape 16">
            <a:extLst>
              <a:ext uri="{FF2B5EF4-FFF2-40B4-BE49-F238E27FC236}">
                <a16:creationId xmlns:a16="http://schemas.microsoft.com/office/drawing/2014/main" id="{5DB10B1B-F01C-861B-43E0-23970053383F}"/>
              </a:ext>
            </a:extLst>
          </p:cNvPr>
          <p:cNvSpPr/>
          <p:nvPr/>
        </p:nvSpPr>
        <p:spPr>
          <a:xfrm>
            <a:off x="397764" y="2650617"/>
            <a:ext cx="2729484" cy="960120"/>
          </a:xfrm>
          <a:prstGeom prst="roundRect">
            <a:avLst>
              <a:gd name="adj" fmla="val 3571"/>
            </a:avLst>
          </a:prstGeom>
          <a:solidFill>
            <a:srgbClr val="FFFFFF"/>
          </a:solidFill>
          <a:ln w="12700">
            <a:solidFill>
              <a:srgbClr val="D8E2E9"/>
            </a:solidFill>
            <a:prstDash val="solid"/>
          </a:ln>
          <a:effectLst>
            <a:outerShdw blurRad="15240" dist="6350" dir="2700000" algn="bl" rotWithShape="0">
              <a:srgbClr val="17324D">
                <a:alpha val="10000"/>
              </a:srgbClr>
            </a:outerShdw>
          </a:effectLst>
        </p:spPr>
        <p:txBody>
          <a:bodyPr/>
          <a:lstStyle/>
          <a:p>
            <a:endParaRPr lang="en-US"/>
          </a:p>
        </p:txBody>
      </p:sp>
      <p:sp>
        <p:nvSpPr>
          <p:cNvPr id="38" name="Shape 17">
            <a:extLst>
              <a:ext uri="{FF2B5EF4-FFF2-40B4-BE49-F238E27FC236}">
                <a16:creationId xmlns:a16="http://schemas.microsoft.com/office/drawing/2014/main" id="{6EFD4949-02FC-7A8B-97E4-3EE91D467ECA}"/>
              </a:ext>
            </a:extLst>
          </p:cNvPr>
          <p:cNvSpPr/>
          <p:nvPr/>
        </p:nvSpPr>
        <p:spPr>
          <a:xfrm>
            <a:off x="397764" y="2650617"/>
            <a:ext cx="82296" cy="960120"/>
          </a:xfrm>
          <a:prstGeom prst="rect">
            <a:avLst/>
          </a:prstGeom>
          <a:solidFill>
            <a:schemeClr val="accent5"/>
          </a:solidFill>
          <a:ln w="12700">
            <a:solidFill>
              <a:srgbClr val="01A490"/>
            </a:solidFill>
            <a:prstDash val="solid"/>
          </a:ln>
        </p:spPr>
        <p:txBody>
          <a:bodyPr/>
          <a:lstStyle/>
          <a:p>
            <a:endParaRPr lang="en-US"/>
          </a:p>
        </p:txBody>
      </p:sp>
      <p:sp>
        <p:nvSpPr>
          <p:cNvPr id="40" name="Shape 18">
            <a:extLst>
              <a:ext uri="{FF2B5EF4-FFF2-40B4-BE49-F238E27FC236}">
                <a16:creationId xmlns:a16="http://schemas.microsoft.com/office/drawing/2014/main" id="{3BC90857-1FA1-D195-9A49-FD8EA934232A}"/>
              </a:ext>
            </a:extLst>
          </p:cNvPr>
          <p:cNvSpPr/>
          <p:nvPr/>
        </p:nvSpPr>
        <p:spPr>
          <a:xfrm>
            <a:off x="569214" y="2822067"/>
            <a:ext cx="377190" cy="377190"/>
          </a:xfrm>
          <a:prstGeom prst="ellipse">
            <a:avLst/>
          </a:prstGeom>
          <a:solidFill>
            <a:schemeClr val="accent5"/>
          </a:solidFill>
          <a:ln w="12700">
            <a:solidFill>
              <a:srgbClr val="01A490"/>
            </a:solidFill>
            <a:prstDash val="solid"/>
          </a:ln>
        </p:spPr>
        <p:txBody>
          <a:bodyPr/>
          <a:lstStyle/>
          <a:p>
            <a:endParaRPr lang="en-US"/>
          </a:p>
        </p:txBody>
      </p:sp>
      <p:sp>
        <p:nvSpPr>
          <p:cNvPr id="42" name="Text 19">
            <a:extLst>
              <a:ext uri="{FF2B5EF4-FFF2-40B4-BE49-F238E27FC236}">
                <a16:creationId xmlns:a16="http://schemas.microsoft.com/office/drawing/2014/main" id="{171FDA9F-0BC1-062D-AF08-1D32722FEF4C}"/>
              </a:ext>
            </a:extLst>
          </p:cNvPr>
          <p:cNvSpPr/>
          <p:nvPr/>
        </p:nvSpPr>
        <p:spPr>
          <a:xfrm>
            <a:off x="569214" y="2924937"/>
            <a:ext cx="37719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rPr>
              <a:t>3</a:t>
            </a:r>
            <a:endParaRPr lang="en-US" sz="900"/>
          </a:p>
        </p:txBody>
      </p:sp>
      <p:sp>
        <p:nvSpPr>
          <p:cNvPr id="44" name="Text 20">
            <a:extLst>
              <a:ext uri="{FF2B5EF4-FFF2-40B4-BE49-F238E27FC236}">
                <a16:creationId xmlns:a16="http://schemas.microsoft.com/office/drawing/2014/main" id="{EFB70B63-5028-E4E1-C97C-5749BAD946A3}"/>
              </a:ext>
            </a:extLst>
          </p:cNvPr>
          <p:cNvSpPr/>
          <p:nvPr/>
        </p:nvSpPr>
        <p:spPr>
          <a:xfrm>
            <a:off x="1049274" y="2801493"/>
            <a:ext cx="1906524" cy="17145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98" b="1">
                <a:solidFill>
                  <a:schemeClr val="accent5"/>
                </a:solidFill>
              </a:rPr>
              <a:t>SERVE &amp; ADVISE</a:t>
            </a:r>
            <a:endParaRPr lang="en-US" sz="998">
              <a:solidFill>
                <a:schemeClr val="accent5"/>
              </a:solidFill>
            </a:endParaRPr>
          </a:p>
        </p:txBody>
      </p:sp>
      <p:sp>
        <p:nvSpPr>
          <p:cNvPr id="46" name="Text 21">
            <a:extLst>
              <a:ext uri="{FF2B5EF4-FFF2-40B4-BE49-F238E27FC236}">
                <a16:creationId xmlns:a16="http://schemas.microsoft.com/office/drawing/2014/main" id="{B89623CF-80EA-DA97-E619-F640DA1D7938}"/>
              </a:ext>
            </a:extLst>
          </p:cNvPr>
          <p:cNvSpPr/>
          <p:nvPr/>
        </p:nvSpPr>
        <p:spPr>
          <a:xfrm>
            <a:off x="1049274" y="3068955"/>
            <a:ext cx="1885950" cy="342900"/>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00">
                <a:solidFill>
                  <a:srgbClr val="52687B"/>
                </a:solidFill>
              </a:rPr>
              <a:t>Bring local experience to committees, advisory groups and task forces.</a:t>
            </a:r>
            <a:endParaRPr lang="en-US" sz="1000"/>
          </a:p>
        </p:txBody>
      </p:sp>
      <p:sp>
        <p:nvSpPr>
          <p:cNvPr id="48" name="Shape 22">
            <a:extLst>
              <a:ext uri="{FF2B5EF4-FFF2-40B4-BE49-F238E27FC236}">
                <a16:creationId xmlns:a16="http://schemas.microsoft.com/office/drawing/2014/main" id="{5950F9C9-296F-B255-5EF6-44465CB0FCB1}"/>
              </a:ext>
            </a:extLst>
          </p:cNvPr>
          <p:cNvSpPr/>
          <p:nvPr/>
        </p:nvSpPr>
        <p:spPr>
          <a:xfrm>
            <a:off x="3408426" y="2650617"/>
            <a:ext cx="2729484" cy="960120"/>
          </a:xfrm>
          <a:prstGeom prst="roundRect">
            <a:avLst>
              <a:gd name="adj" fmla="val 3571"/>
            </a:avLst>
          </a:prstGeom>
          <a:solidFill>
            <a:srgbClr val="FFFFFF"/>
          </a:solidFill>
          <a:ln w="12700">
            <a:solidFill>
              <a:srgbClr val="D8E2E9"/>
            </a:solidFill>
            <a:prstDash val="solid"/>
          </a:ln>
          <a:effectLst>
            <a:outerShdw blurRad="15240" dist="6350" dir="2700000" algn="bl" rotWithShape="0">
              <a:srgbClr val="17324D">
                <a:alpha val="10000"/>
              </a:srgbClr>
            </a:outerShdw>
          </a:effectLst>
        </p:spPr>
        <p:txBody>
          <a:bodyPr/>
          <a:lstStyle/>
          <a:p>
            <a:endParaRPr lang="en-US"/>
          </a:p>
        </p:txBody>
      </p:sp>
      <p:sp>
        <p:nvSpPr>
          <p:cNvPr id="50" name="Shape 23">
            <a:extLst>
              <a:ext uri="{FF2B5EF4-FFF2-40B4-BE49-F238E27FC236}">
                <a16:creationId xmlns:a16="http://schemas.microsoft.com/office/drawing/2014/main" id="{34C1EB70-20DA-20FA-BA67-17CCBCF9DD09}"/>
              </a:ext>
            </a:extLst>
          </p:cNvPr>
          <p:cNvSpPr/>
          <p:nvPr/>
        </p:nvSpPr>
        <p:spPr>
          <a:xfrm>
            <a:off x="3408426" y="2650617"/>
            <a:ext cx="82296" cy="960120"/>
          </a:xfrm>
          <a:prstGeom prst="rect">
            <a:avLst/>
          </a:prstGeom>
          <a:solidFill>
            <a:srgbClr val="006B6B"/>
          </a:solidFill>
          <a:ln w="12700">
            <a:solidFill>
              <a:srgbClr val="006B6B"/>
            </a:solidFill>
            <a:prstDash val="solid"/>
          </a:ln>
        </p:spPr>
        <p:txBody>
          <a:bodyPr/>
          <a:lstStyle/>
          <a:p>
            <a:endParaRPr lang="en-US"/>
          </a:p>
        </p:txBody>
      </p:sp>
      <p:sp>
        <p:nvSpPr>
          <p:cNvPr id="52" name="Shape 24">
            <a:extLst>
              <a:ext uri="{FF2B5EF4-FFF2-40B4-BE49-F238E27FC236}">
                <a16:creationId xmlns:a16="http://schemas.microsoft.com/office/drawing/2014/main" id="{09A92B97-E131-BF47-3BFE-1291CDE4B9E2}"/>
              </a:ext>
            </a:extLst>
          </p:cNvPr>
          <p:cNvSpPr/>
          <p:nvPr/>
        </p:nvSpPr>
        <p:spPr>
          <a:xfrm>
            <a:off x="3579876" y="2822067"/>
            <a:ext cx="377190" cy="377190"/>
          </a:xfrm>
          <a:prstGeom prst="ellipse">
            <a:avLst/>
          </a:prstGeom>
          <a:solidFill>
            <a:srgbClr val="006B6B"/>
          </a:solidFill>
          <a:ln w="12700">
            <a:solidFill>
              <a:srgbClr val="006B6B"/>
            </a:solidFill>
            <a:prstDash val="solid"/>
          </a:ln>
        </p:spPr>
        <p:txBody>
          <a:bodyPr/>
          <a:lstStyle/>
          <a:p>
            <a:endParaRPr lang="en-US"/>
          </a:p>
        </p:txBody>
      </p:sp>
      <p:sp>
        <p:nvSpPr>
          <p:cNvPr id="54" name="Text 25">
            <a:extLst>
              <a:ext uri="{FF2B5EF4-FFF2-40B4-BE49-F238E27FC236}">
                <a16:creationId xmlns:a16="http://schemas.microsoft.com/office/drawing/2014/main" id="{B1477DD5-5CEE-AF7D-B9E0-9B8FB5D7F9D2}"/>
              </a:ext>
            </a:extLst>
          </p:cNvPr>
          <p:cNvSpPr/>
          <p:nvPr/>
        </p:nvSpPr>
        <p:spPr>
          <a:xfrm>
            <a:off x="3579876" y="2924937"/>
            <a:ext cx="37719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rPr>
              <a:t>4</a:t>
            </a:r>
            <a:endParaRPr lang="en-US" sz="900"/>
          </a:p>
        </p:txBody>
      </p:sp>
      <p:sp>
        <p:nvSpPr>
          <p:cNvPr id="56" name="Text 26">
            <a:extLst>
              <a:ext uri="{FF2B5EF4-FFF2-40B4-BE49-F238E27FC236}">
                <a16:creationId xmlns:a16="http://schemas.microsoft.com/office/drawing/2014/main" id="{F293FC83-B996-CAD5-CC8F-2B8E24BCF463}"/>
              </a:ext>
            </a:extLst>
          </p:cNvPr>
          <p:cNvSpPr/>
          <p:nvPr/>
        </p:nvSpPr>
        <p:spPr>
          <a:xfrm>
            <a:off x="4059936" y="2801493"/>
            <a:ext cx="1906524" cy="17145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98" b="1">
                <a:solidFill>
                  <a:srgbClr val="006B6B"/>
                </a:solidFill>
              </a:rPr>
              <a:t>SHAPE POLICY</a:t>
            </a:r>
            <a:endParaRPr lang="en-US" sz="998">
              <a:solidFill>
                <a:srgbClr val="006B6B"/>
              </a:solidFill>
            </a:endParaRPr>
          </a:p>
        </p:txBody>
      </p:sp>
      <p:sp>
        <p:nvSpPr>
          <p:cNvPr id="58" name="Text 27">
            <a:extLst>
              <a:ext uri="{FF2B5EF4-FFF2-40B4-BE49-F238E27FC236}">
                <a16:creationId xmlns:a16="http://schemas.microsoft.com/office/drawing/2014/main" id="{97857ABA-2AF3-E1B9-FFF8-EAA0451DA18C}"/>
              </a:ext>
            </a:extLst>
          </p:cNvPr>
          <p:cNvSpPr/>
          <p:nvPr/>
        </p:nvSpPr>
        <p:spPr>
          <a:xfrm>
            <a:off x="4059936" y="3068955"/>
            <a:ext cx="1885950" cy="342900"/>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00">
                <a:solidFill>
                  <a:srgbClr val="52687B"/>
                </a:solidFill>
              </a:rPr>
              <a:t>Review proposals and respond through the 30-Day Comment Period.</a:t>
            </a:r>
            <a:endParaRPr lang="en-US" sz="1000"/>
          </a:p>
        </p:txBody>
      </p:sp>
      <p:sp>
        <p:nvSpPr>
          <p:cNvPr id="60" name="Shape 28">
            <a:extLst>
              <a:ext uri="{FF2B5EF4-FFF2-40B4-BE49-F238E27FC236}">
                <a16:creationId xmlns:a16="http://schemas.microsoft.com/office/drawing/2014/main" id="{1A1287EA-1837-2004-1A0A-DEB1A97684B9}"/>
              </a:ext>
            </a:extLst>
          </p:cNvPr>
          <p:cNvSpPr/>
          <p:nvPr/>
        </p:nvSpPr>
        <p:spPr>
          <a:xfrm>
            <a:off x="397764" y="3696462"/>
            <a:ext cx="2729484" cy="960120"/>
          </a:xfrm>
          <a:prstGeom prst="roundRect">
            <a:avLst>
              <a:gd name="adj" fmla="val 3571"/>
            </a:avLst>
          </a:prstGeom>
          <a:solidFill>
            <a:srgbClr val="FFFFFF"/>
          </a:solidFill>
          <a:ln w="12700">
            <a:solidFill>
              <a:srgbClr val="D8E2E9"/>
            </a:solidFill>
            <a:prstDash val="solid"/>
          </a:ln>
          <a:effectLst>
            <a:outerShdw blurRad="15240" dist="6350" dir="2700000" algn="bl" rotWithShape="0">
              <a:srgbClr val="17324D">
                <a:alpha val="10000"/>
              </a:srgbClr>
            </a:outerShdw>
          </a:effectLst>
        </p:spPr>
        <p:txBody>
          <a:bodyPr/>
          <a:lstStyle/>
          <a:p>
            <a:endParaRPr lang="en-US"/>
          </a:p>
        </p:txBody>
      </p:sp>
      <p:sp>
        <p:nvSpPr>
          <p:cNvPr id="62" name="Shape 29">
            <a:extLst>
              <a:ext uri="{FF2B5EF4-FFF2-40B4-BE49-F238E27FC236}">
                <a16:creationId xmlns:a16="http://schemas.microsoft.com/office/drawing/2014/main" id="{BC51876B-5598-BAEF-1421-72804B43BAD7}"/>
              </a:ext>
            </a:extLst>
          </p:cNvPr>
          <p:cNvSpPr/>
          <p:nvPr/>
        </p:nvSpPr>
        <p:spPr>
          <a:xfrm>
            <a:off x="397764" y="3696462"/>
            <a:ext cx="82296" cy="960120"/>
          </a:xfrm>
          <a:prstGeom prst="rect">
            <a:avLst/>
          </a:prstGeom>
          <a:solidFill>
            <a:srgbClr val="00AEEF"/>
          </a:solidFill>
          <a:ln w="12700">
            <a:solidFill>
              <a:srgbClr val="00AEEF"/>
            </a:solidFill>
            <a:prstDash val="solid"/>
          </a:ln>
        </p:spPr>
        <p:txBody>
          <a:bodyPr/>
          <a:lstStyle/>
          <a:p>
            <a:endParaRPr lang="en-US"/>
          </a:p>
        </p:txBody>
      </p:sp>
      <p:sp>
        <p:nvSpPr>
          <p:cNvPr id="64" name="Shape 30">
            <a:extLst>
              <a:ext uri="{FF2B5EF4-FFF2-40B4-BE49-F238E27FC236}">
                <a16:creationId xmlns:a16="http://schemas.microsoft.com/office/drawing/2014/main" id="{21DC1923-CD5D-FC8C-EA7E-8CFFF40EFE30}"/>
              </a:ext>
            </a:extLst>
          </p:cNvPr>
          <p:cNvSpPr/>
          <p:nvPr/>
        </p:nvSpPr>
        <p:spPr>
          <a:xfrm>
            <a:off x="569214" y="3867912"/>
            <a:ext cx="377190" cy="377190"/>
          </a:xfrm>
          <a:prstGeom prst="ellipse">
            <a:avLst/>
          </a:prstGeom>
          <a:solidFill>
            <a:srgbClr val="00AEEF"/>
          </a:solidFill>
          <a:ln w="12700">
            <a:solidFill>
              <a:srgbClr val="00AEEF"/>
            </a:solidFill>
            <a:prstDash val="solid"/>
          </a:ln>
        </p:spPr>
        <p:txBody>
          <a:bodyPr/>
          <a:lstStyle/>
          <a:p>
            <a:endParaRPr lang="en-US"/>
          </a:p>
        </p:txBody>
      </p:sp>
      <p:sp>
        <p:nvSpPr>
          <p:cNvPr id="66" name="Text 31">
            <a:extLst>
              <a:ext uri="{FF2B5EF4-FFF2-40B4-BE49-F238E27FC236}">
                <a16:creationId xmlns:a16="http://schemas.microsoft.com/office/drawing/2014/main" id="{CA40ADCB-CD27-173E-F0C2-720261F1CA25}"/>
              </a:ext>
            </a:extLst>
          </p:cNvPr>
          <p:cNvSpPr/>
          <p:nvPr/>
        </p:nvSpPr>
        <p:spPr>
          <a:xfrm>
            <a:off x="569214" y="3970782"/>
            <a:ext cx="37719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rPr>
              <a:t>5</a:t>
            </a:r>
            <a:endParaRPr lang="en-US" sz="900"/>
          </a:p>
        </p:txBody>
      </p:sp>
      <p:sp>
        <p:nvSpPr>
          <p:cNvPr id="68" name="Text 32">
            <a:extLst>
              <a:ext uri="{FF2B5EF4-FFF2-40B4-BE49-F238E27FC236}">
                <a16:creationId xmlns:a16="http://schemas.microsoft.com/office/drawing/2014/main" id="{A4CFFECA-E076-7E48-BD34-87CF2516A84D}"/>
              </a:ext>
            </a:extLst>
          </p:cNvPr>
          <p:cNvSpPr/>
          <p:nvPr/>
        </p:nvSpPr>
        <p:spPr>
          <a:xfrm>
            <a:off x="1049274" y="3847338"/>
            <a:ext cx="1906524" cy="17145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98" b="1">
                <a:solidFill>
                  <a:srgbClr val="00AEEF"/>
                </a:solidFill>
              </a:rPr>
              <a:t>INITIATE ACTION</a:t>
            </a:r>
            <a:endParaRPr lang="en-US" sz="998">
              <a:solidFill>
                <a:srgbClr val="00AEEF"/>
              </a:solidFill>
            </a:endParaRPr>
          </a:p>
        </p:txBody>
      </p:sp>
      <p:sp>
        <p:nvSpPr>
          <p:cNvPr id="70" name="Text 33">
            <a:extLst>
              <a:ext uri="{FF2B5EF4-FFF2-40B4-BE49-F238E27FC236}">
                <a16:creationId xmlns:a16="http://schemas.microsoft.com/office/drawing/2014/main" id="{3FD9171E-5DE4-00D3-E363-422CB9A4F797}"/>
              </a:ext>
            </a:extLst>
          </p:cNvPr>
          <p:cNvSpPr/>
          <p:nvPr/>
        </p:nvSpPr>
        <p:spPr>
          <a:xfrm>
            <a:off x="1049274" y="4114800"/>
            <a:ext cx="1885950" cy="342900"/>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00">
                <a:solidFill>
                  <a:srgbClr val="52687B"/>
                </a:solidFill>
              </a:rPr>
              <a:t>Use the member association initiative petition pathway.</a:t>
            </a:r>
            <a:endParaRPr lang="en-US" sz="1000"/>
          </a:p>
        </p:txBody>
      </p:sp>
      <p:sp>
        <p:nvSpPr>
          <p:cNvPr id="72" name="Shape 34">
            <a:extLst>
              <a:ext uri="{FF2B5EF4-FFF2-40B4-BE49-F238E27FC236}">
                <a16:creationId xmlns:a16="http://schemas.microsoft.com/office/drawing/2014/main" id="{1BF0C084-0DB9-7F99-1B43-6FAB51219E41}"/>
              </a:ext>
            </a:extLst>
          </p:cNvPr>
          <p:cNvSpPr/>
          <p:nvPr/>
        </p:nvSpPr>
        <p:spPr>
          <a:xfrm>
            <a:off x="3408426" y="3696462"/>
            <a:ext cx="2729484" cy="960120"/>
          </a:xfrm>
          <a:prstGeom prst="roundRect">
            <a:avLst>
              <a:gd name="adj" fmla="val 3571"/>
            </a:avLst>
          </a:prstGeom>
          <a:solidFill>
            <a:srgbClr val="FFFFFF"/>
          </a:solidFill>
          <a:ln w="12700">
            <a:solidFill>
              <a:srgbClr val="D8E2E9"/>
            </a:solidFill>
            <a:prstDash val="solid"/>
          </a:ln>
          <a:effectLst>
            <a:outerShdw blurRad="15240" dist="6350" dir="2700000" algn="bl" rotWithShape="0">
              <a:srgbClr val="17324D">
                <a:alpha val="10000"/>
              </a:srgbClr>
            </a:outerShdw>
          </a:effectLst>
        </p:spPr>
        <p:txBody>
          <a:bodyPr/>
          <a:lstStyle/>
          <a:p>
            <a:endParaRPr lang="en-US"/>
          </a:p>
        </p:txBody>
      </p:sp>
      <p:sp>
        <p:nvSpPr>
          <p:cNvPr id="74" name="Shape 35">
            <a:extLst>
              <a:ext uri="{FF2B5EF4-FFF2-40B4-BE49-F238E27FC236}">
                <a16:creationId xmlns:a16="http://schemas.microsoft.com/office/drawing/2014/main" id="{6F915BD0-0012-69EC-53AD-4D7AE8ECB7AF}"/>
              </a:ext>
            </a:extLst>
          </p:cNvPr>
          <p:cNvSpPr/>
          <p:nvPr/>
        </p:nvSpPr>
        <p:spPr>
          <a:xfrm>
            <a:off x="3408426" y="3696462"/>
            <a:ext cx="82296" cy="960120"/>
          </a:xfrm>
          <a:prstGeom prst="rect">
            <a:avLst/>
          </a:prstGeom>
          <a:solidFill>
            <a:schemeClr val="accent3"/>
          </a:solidFill>
          <a:ln w="12700">
            <a:solidFill>
              <a:schemeClr val="accent3"/>
            </a:solidFill>
            <a:prstDash val="solid"/>
          </a:ln>
        </p:spPr>
        <p:txBody>
          <a:bodyPr/>
          <a:lstStyle/>
          <a:p>
            <a:endParaRPr lang="en-US"/>
          </a:p>
        </p:txBody>
      </p:sp>
      <p:sp>
        <p:nvSpPr>
          <p:cNvPr id="76" name="Shape 36">
            <a:extLst>
              <a:ext uri="{FF2B5EF4-FFF2-40B4-BE49-F238E27FC236}">
                <a16:creationId xmlns:a16="http://schemas.microsoft.com/office/drawing/2014/main" id="{CDC580C9-5B5D-24D3-F012-C62813B6DF0B}"/>
              </a:ext>
            </a:extLst>
          </p:cNvPr>
          <p:cNvSpPr/>
          <p:nvPr/>
        </p:nvSpPr>
        <p:spPr>
          <a:xfrm>
            <a:off x="3579876" y="3867912"/>
            <a:ext cx="377190" cy="377190"/>
          </a:xfrm>
          <a:prstGeom prst="ellipse">
            <a:avLst/>
          </a:prstGeom>
          <a:solidFill>
            <a:schemeClr val="accent3"/>
          </a:solidFill>
          <a:ln w="12700">
            <a:solidFill>
              <a:schemeClr val="accent3"/>
            </a:solidFill>
            <a:prstDash val="solid"/>
          </a:ln>
        </p:spPr>
        <p:txBody>
          <a:bodyPr/>
          <a:lstStyle/>
          <a:p>
            <a:endParaRPr lang="en-US"/>
          </a:p>
        </p:txBody>
      </p:sp>
      <p:sp>
        <p:nvSpPr>
          <p:cNvPr id="78" name="Text 37">
            <a:extLst>
              <a:ext uri="{FF2B5EF4-FFF2-40B4-BE49-F238E27FC236}">
                <a16:creationId xmlns:a16="http://schemas.microsoft.com/office/drawing/2014/main" id="{AF4BB9F7-7523-F538-51CF-C71F8EE09CE3}"/>
              </a:ext>
            </a:extLst>
          </p:cNvPr>
          <p:cNvSpPr/>
          <p:nvPr/>
        </p:nvSpPr>
        <p:spPr>
          <a:xfrm>
            <a:off x="3579876" y="3970782"/>
            <a:ext cx="377190" cy="10972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b="1">
                <a:solidFill>
                  <a:srgbClr val="FFFFFF"/>
                </a:solidFill>
              </a:rPr>
              <a:t>6</a:t>
            </a:r>
            <a:endParaRPr lang="en-US" sz="900"/>
          </a:p>
        </p:txBody>
      </p:sp>
      <p:sp>
        <p:nvSpPr>
          <p:cNvPr id="80" name="Text 38">
            <a:extLst>
              <a:ext uri="{FF2B5EF4-FFF2-40B4-BE49-F238E27FC236}">
                <a16:creationId xmlns:a16="http://schemas.microsoft.com/office/drawing/2014/main" id="{510FA889-13A7-EEE3-BC36-7A0AD8B6719E}"/>
              </a:ext>
            </a:extLst>
          </p:cNvPr>
          <p:cNvSpPr/>
          <p:nvPr/>
        </p:nvSpPr>
        <p:spPr>
          <a:xfrm>
            <a:off x="4059936" y="3847338"/>
            <a:ext cx="1906524" cy="17145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998" b="1">
                <a:solidFill>
                  <a:schemeClr val="accent3"/>
                </a:solidFill>
              </a:rPr>
              <a:t>VOTE</a:t>
            </a:r>
            <a:endParaRPr lang="en-US" sz="998">
              <a:solidFill>
                <a:schemeClr val="accent3"/>
              </a:solidFill>
            </a:endParaRPr>
          </a:p>
        </p:txBody>
      </p:sp>
      <p:sp>
        <p:nvSpPr>
          <p:cNvPr id="82" name="Text 39">
            <a:extLst>
              <a:ext uri="{FF2B5EF4-FFF2-40B4-BE49-F238E27FC236}">
                <a16:creationId xmlns:a16="http://schemas.microsoft.com/office/drawing/2014/main" id="{1648D031-3BE0-95B0-ADBF-99293A737C85}"/>
              </a:ext>
            </a:extLst>
          </p:cNvPr>
          <p:cNvSpPr/>
          <p:nvPr/>
        </p:nvSpPr>
        <p:spPr>
          <a:xfrm>
            <a:off x="4059936" y="4114800"/>
            <a:ext cx="1885950" cy="342900"/>
          </a:xfrm>
          <a:prstGeom prst="rect">
            <a:avLst/>
          </a:prstGeom>
          <a:noFill/>
          <a:ln/>
        </p:spPr>
        <p:txBody>
          <a:bodyPr wrap="square" lIns="0" tIns="0" rIns="0" bIns="0"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00">
                <a:solidFill>
                  <a:srgbClr val="52687B"/>
                </a:solidFill>
              </a:rPr>
              <a:t>Exercise member authority on proposed constitutional changes.</a:t>
            </a:r>
            <a:endParaRPr lang="en-US" sz="1000"/>
          </a:p>
        </p:txBody>
      </p:sp>
      <p:sp>
        <p:nvSpPr>
          <p:cNvPr id="84" name="Shape 40">
            <a:extLst>
              <a:ext uri="{FF2B5EF4-FFF2-40B4-BE49-F238E27FC236}">
                <a16:creationId xmlns:a16="http://schemas.microsoft.com/office/drawing/2014/main" id="{01708167-AD9A-1858-AACF-74D318D67294}"/>
              </a:ext>
            </a:extLst>
          </p:cNvPr>
          <p:cNvSpPr/>
          <p:nvPr/>
        </p:nvSpPr>
        <p:spPr>
          <a:xfrm>
            <a:off x="6871716" y="1064855"/>
            <a:ext cx="1961388" cy="1988820"/>
          </a:xfrm>
          <a:prstGeom prst="roundRect">
            <a:avLst>
              <a:gd name="adj" fmla="val 1748"/>
            </a:avLst>
          </a:prstGeom>
          <a:solidFill>
            <a:srgbClr val="0060AF"/>
          </a:solidFill>
          <a:ln w="12700">
            <a:solidFill>
              <a:srgbClr val="FFFFFF">
                <a:alpha val="45000"/>
              </a:srgbClr>
            </a:solidFill>
            <a:prstDash val="solid"/>
          </a:ln>
        </p:spPr>
        <p:txBody>
          <a:bodyPr/>
          <a:lstStyle/>
          <a:p>
            <a:endParaRPr lang="en-US"/>
          </a:p>
        </p:txBody>
      </p:sp>
      <p:sp>
        <p:nvSpPr>
          <p:cNvPr id="86" name="Text 41">
            <a:extLst>
              <a:ext uri="{FF2B5EF4-FFF2-40B4-BE49-F238E27FC236}">
                <a16:creationId xmlns:a16="http://schemas.microsoft.com/office/drawing/2014/main" id="{FC921DE9-2104-3E6A-312E-3C77167420EC}"/>
              </a:ext>
            </a:extLst>
          </p:cNvPr>
          <p:cNvSpPr/>
          <p:nvPr/>
        </p:nvSpPr>
        <p:spPr>
          <a:xfrm>
            <a:off x="7063740" y="1339175"/>
            <a:ext cx="1577340" cy="137160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200" b="1">
                <a:solidFill>
                  <a:srgbClr val="FFFFFF"/>
                </a:solidFill>
              </a:rPr>
              <a:t>LOCAL VOICE</a:t>
            </a:r>
            <a:endParaRPr lang="en-US" sz="1200"/>
          </a:p>
          <a:p>
            <a:pPr marL="0" indent="0" algn="ctr">
              <a:buNone/>
            </a:pPr>
            <a:r>
              <a:rPr lang="en-US" sz="1200" b="1">
                <a:solidFill>
                  <a:srgbClr val="FFFFFF"/>
                </a:solidFill>
              </a:rPr>
              <a:t>↓</a:t>
            </a:r>
            <a:endParaRPr lang="en-US" sz="1200"/>
          </a:p>
          <a:p>
            <a:pPr marL="0" indent="0" algn="ctr">
              <a:buNone/>
            </a:pPr>
            <a:r>
              <a:rPr lang="en-US" sz="1200" b="1">
                <a:solidFill>
                  <a:srgbClr val="FFFFFF"/>
                </a:solidFill>
              </a:rPr>
              <a:t>COLLECTIVE ENGAGEMENT</a:t>
            </a:r>
            <a:endParaRPr lang="en-US" sz="1200"/>
          </a:p>
          <a:p>
            <a:pPr marL="0" indent="0" algn="ctr">
              <a:buNone/>
            </a:pPr>
            <a:r>
              <a:rPr lang="en-US" sz="1200" b="1">
                <a:solidFill>
                  <a:srgbClr val="FFFFFF"/>
                </a:solidFill>
              </a:rPr>
              <a:t>↓</a:t>
            </a:r>
            <a:endParaRPr lang="en-US" sz="1200"/>
          </a:p>
          <a:p>
            <a:pPr marL="0" indent="0" algn="ctr">
              <a:buNone/>
            </a:pPr>
            <a:r>
              <a:rPr lang="en-US" sz="1200" b="1">
                <a:solidFill>
                  <a:srgbClr val="FFFFFF"/>
                </a:solidFill>
              </a:rPr>
              <a:t>NATIONAL ACTION</a:t>
            </a:r>
            <a:endParaRPr lang="en-US" sz="1200"/>
          </a:p>
        </p:txBody>
      </p:sp>
      <p:sp>
        <p:nvSpPr>
          <p:cNvPr id="88" name="Shape 42">
            <a:extLst>
              <a:ext uri="{FF2B5EF4-FFF2-40B4-BE49-F238E27FC236}">
                <a16:creationId xmlns:a16="http://schemas.microsoft.com/office/drawing/2014/main" id="{E0001873-37B3-9868-6853-458A8F4B5D99}"/>
              </a:ext>
            </a:extLst>
          </p:cNvPr>
          <p:cNvSpPr/>
          <p:nvPr/>
        </p:nvSpPr>
        <p:spPr>
          <a:xfrm>
            <a:off x="6871716" y="3181104"/>
            <a:ext cx="1961388" cy="1193809"/>
          </a:xfrm>
          <a:prstGeom prst="roundRect">
            <a:avLst>
              <a:gd name="adj" fmla="val 4098"/>
            </a:avLst>
          </a:prstGeom>
          <a:solidFill>
            <a:srgbClr val="FFFFFF">
              <a:alpha val="97000"/>
            </a:srgbClr>
          </a:solidFill>
          <a:ln w="17780">
            <a:solidFill>
              <a:schemeClr val="accent4"/>
            </a:solidFill>
            <a:prstDash val="solid"/>
          </a:ln>
        </p:spPr>
        <p:txBody>
          <a:bodyPr/>
          <a:lstStyle/>
          <a:p>
            <a:endParaRPr lang="en-US"/>
          </a:p>
        </p:txBody>
      </p:sp>
      <p:sp>
        <p:nvSpPr>
          <p:cNvPr id="90" name="Text 43">
            <a:extLst>
              <a:ext uri="{FF2B5EF4-FFF2-40B4-BE49-F238E27FC236}">
                <a16:creationId xmlns:a16="http://schemas.microsoft.com/office/drawing/2014/main" id="{DE9B29ED-1728-967B-19BD-3E72666AA682}"/>
              </a:ext>
            </a:extLst>
          </p:cNvPr>
          <p:cNvSpPr/>
          <p:nvPr/>
        </p:nvSpPr>
        <p:spPr>
          <a:xfrm>
            <a:off x="7050024" y="3411855"/>
            <a:ext cx="1604772" cy="809646"/>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200" b="1" dirty="0">
                <a:solidFill>
                  <a:schemeClr val="accent4"/>
                </a:solidFill>
              </a:rPr>
              <a:t>THE FEDERATED MODEL WORKS WHEN LOCAL LEADERS PARTICIPATE</a:t>
            </a:r>
            <a:endParaRPr lang="en-US" sz="1200" dirty="0">
              <a:solidFill>
                <a:schemeClr val="accent4"/>
              </a:solidFill>
            </a:endParaRPr>
          </a:p>
        </p:txBody>
      </p:sp>
    </p:spTree>
    <p:extLst>
      <p:ext uri="{BB962C8B-B14F-4D97-AF65-F5344CB8AC3E}">
        <p14:creationId xmlns:p14="http://schemas.microsoft.com/office/powerpoint/2010/main" val="994995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CF81F-5DA6-CF48-B3E2-73306D9CAB1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E30F4C1-4759-B5D3-50BB-8D83474DFFB1}"/>
              </a:ext>
            </a:extLst>
          </p:cNvPr>
          <p:cNvPicPr>
            <a:picLocks noChangeAspect="1"/>
          </p:cNvPicPr>
          <p:nvPr/>
        </p:nvPicPr>
        <p:blipFill>
          <a:blip r:embed="rId3"/>
          <a:srcRect/>
          <a:stretch/>
        </p:blipFill>
        <p:spPr>
          <a:xfrm>
            <a:off x="6350" y="0"/>
            <a:ext cx="9134474" cy="5138142"/>
          </a:xfrm>
          <a:prstGeom prst="rect">
            <a:avLst/>
          </a:prstGeom>
        </p:spPr>
      </p:pic>
      <p:sp>
        <p:nvSpPr>
          <p:cNvPr id="9" name="Title 8">
            <a:extLst>
              <a:ext uri="{FF2B5EF4-FFF2-40B4-BE49-F238E27FC236}">
                <a16:creationId xmlns:a16="http://schemas.microsoft.com/office/drawing/2014/main" id="{6183BD2C-1380-02E9-B866-F8AD47066E02}"/>
              </a:ext>
            </a:extLst>
          </p:cNvPr>
          <p:cNvSpPr>
            <a:spLocks noGrp="1"/>
          </p:cNvSpPr>
          <p:nvPr>
            <p:ph type="title"/>
          </p:nvPr>
        </p:nvSpPr>
        <p:spPr>
          <a:xfrm>
            <a:off x="383648" y="295687"/>
            <a:ext cx="8366760" cy="660277"/>
          </a:xfrm>
        </p:spPr>
        <p:txBody>
          <a:bodyPr/>
          <a:lstStyle/>
          <a:p>
            <a:r>
              <a:rPr lang="en-US" sz="2400">
                <a:solidFill>
                  <a:srgbClr val="0060AF"/>
                </a:solidFill>
              </a:rPr>
              <a:t>MOVEMENT LEADERS POWER NATIONAL GOVERNANCE</a:t>
            </a:r>
          </a:p>
        </p:txBody>
      </p:sp>
      <p:sp>
        <p:nvSpPr>
          <p:cNvPr id="14" name="Text 3">
            <a:extLst>
              <a:ext uri="{FF2B5EF4-FFF2-40B4-BE49-F238E27FC236}">
                <a16:creationId xmlns:a16="http://schemas.microsoft.com/office/drawing/2014/main" id="{A69C1126-5FE7-FA58-110E-CA7C377C7E58}"/>
              </a:ext>
            </a:extLst>
          </p:cNvPr>
          <p:cNvSpPr/>
          <p:nvPr/>
        </p:nvSpPr>
        <p:spPr>
          <a:xfrm>
            <a:off x="477628" y="1163769"/>
            <a:ext cx="8178800" cy="446757"/>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200">
                <a:solidFill>
                  <a:srgbClr val="526A7D"/>
                </a:solidFill>
              </a:rPr>
              <a:t>Volunteer leaders and local YMCA CEOs bring Movement experience into national governance, review and decision-making.</a:t>
            </a:r>
            <a:endParaRPr lang="en-US" sz="1200"/>
          </a:p>
        </p:txBody>
      </p:sp>
      <p:sp>
        <p:nvSpPr>
          <p:cNvPr id="23" name="Rectangle: Rounded Corners 22">
            <a:extLst>
              <a:ext uri="{FF2B5EF4-FFF2-40B4-BE49-F238E27FC236}">
                <a16:creationId xmlns:a16="http://schemas.microsoft.com/office/drawing/2014/main" id="{B4C31D44-7B09-CFAF-7A1E-3F72F9F93A35}"/>
              </a:ext>
            </a:extLst>
          </p:cNvPr>
          <p:cNvSpPr/>
          <p:nvPr/>
        </p:nvSpPr>
        <p:spPr bwMode="auto">
          <a:xfrm>
            <a:off x="4610340" y="2203013"/>
            <a:ext cx="1414287" cy="2264964"/>
          </a:xfrm>
          <a:prstGeom prst="round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5" name="Text 44">
            <a:extLst>
              <a:ext uri="{FF2B5EF4-FFF2-40B4-BE49-F238E27FC236}">
                <a16:creationId xmlns:a16="http://schemas.microsoft.com/office/drawing/2014/main" id="{73D26421-8BBF-64C1-89BD-D7D02133CE73}"/>
              </a:ext>
            </a:extLst>
          </p:cNvPr>
          <p:cNvSpPr/>
          <p:nvPr/>
        </p:nvSpPr>
        <p:spPr>
          <a:xfrm>
            <a:off x="4716035" y="3613389"/>
            <a:ext cx="1202896" cy="700645"/>
          </a:xfrm>
          <a:prstGeom prst="rect">
            <a:avLst/>
          </a:prstGeom>
          <a:noFill/>
          <a:ln/>
        </p:spPr>
        <p:txBody>
          <a:bodyPr wrap="square" lIns="0" tIns="0" rIns="0" bIns="0" rtlCol="0" anchor="b">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900"/>
              <a:t>Guides Assembly agendas, nominations and regional governance engagement.</a:t>
            </a:r>
          </a:p>
        </p:txBody>
      </p:sp>
      <p:sp>
        <p:nvSpPr>
          <p:cNvPr id="7" name="TextBox 6">
            <a:extLst>
              <a:ext uri="{FF2B5EF4-FFF2-40B4-BE49-F238E27FC236}">
                <a16:creationId xmlns:a16="http://schemas.microsoft.com/office/drawing/2014/main" id="{C630F651-E6AD-9887-0A77-C697C986638C}"/>
              </a:ext>
            </a:extLst>
          </p:cNvPr>
          <p:cNvSpPr txBox="1"/>
          <p:nvPr/>
        </p:nvSpPr>
        <p:spPr>
          <a:xfrm>
            <a:off x="4610340" y="2580066"/>
            <a:ext cx="1414287" cy="969496"/>
          </a:xfrm>
          <a:prstGeom prst="rect">
            <a:avLst/>
          </a:prstGeom>
          <a:noFill/>
        </p:spPr>
        <p:txBody>
          <a:bodyPr wrap="square" rtlCol="0">
            <a:spAutoFit/>
          </a:bodyPr>
          <a:lstStyle/>
          <a:p>
            <a:pPr algn="ctr"/>
            <a:r>
              <a:rPr lang="en-US" sz="1200" b="1">
                <a:solidFill>
                  <a:schemeClr val="accent2"/>
                </a:solidFill>
              </a:rPr>
              <a:t>National Association Assemblies</a:t>
            </a:r>
          </a:p>
          <a:p>
            <a:pPr algn="ctr"/>
            <a:r>
              <a:rPr lang="en-US" sz="1050">
                <a:solidFill>
                  <a:srgbClr val="636466"/>
                </a:solidFill>
              </a:rPr>
              <a:t>Steering Committee</a:t>
            </a:r>
          </a:p>
        </p:txBody>
      </p:sp>
      <p:sp>
        <p:nvSpPr>
          <p:cNvPr id="10" name="TextBox 9">
            <a:extLst>
              <a:ext uri="{FF2B5EF4-FFF2-40B4-BE49-F238E27FC236}">
                <a16:creationId xmlns:a16="http://schemas.microsoft.com/office/drawing/2014/main" id="{1FFBDB8E-F124-C884-00DE-36B979A6E409}"/>
              </a:ext>
            </a:extLst>
          </p:cNvPr>
          <p:cNvSpPr txBox="1"/>
          <p:nvPr/>
        </p:nvSpPr>
        <p:spPr>
          <a:xfrm>
            <a:off x="5037339" y="2288885"/>
            <a:ext cx="560289" cy="400110"/>
          </a:xfrm>
          <a:prstGeom prst="rect">
            <a:avLst/>
          </a:prstGeom>
          <a:noFill/>
        </p:spPr>
        <p:txBody>
          <a:bodyPr wrap="square" rtlCol="0">
            <a:spAutoFit/>
          </a:bodyPr>
          <a:lstStyle/>
          <a:p>
            <a:pPr algn="ctr"/>
            <a:r>
              <a:rPr lang="en-US" sz="2000" b="1">
                <a:solidFill>
                  <a:schemeClr val="accent2"/>
                </a:solidFill>
              </a:rPr>
              <a:t>8</a:t>
            </a:r>
          </a:p>
        </p:txBody>
      </p:sp>
      <p:sp>
        <p:nvSpPr>
          <p:cNvPr id="99" name="Rectangle: Rounded Corners 98">
            <a:extLst>
              <a:ext uri="{FF2B5EF4-FFF2-40B4-BE49-F238E27FC236}">
                <a16:creationId xmlns:a16="http://schemas.microsoft.com/office/drawing/2014/main" id="{E8FCBC71-F856-BCEE-39BC-F3BACA490BFF}"/>
              </a:ext>
            </a:extLst>
          </p:cNvPr>
          <p:cNvSpPr/>
          <p:nvPr/>
        </p:nvSpPr>
        <p:spPr bwMode="auto">
          <a:xfrm>
            <a:off x="3090357" y="2195730"/>
            <a:ext cx="1414287" cy="2264964"/>
          </a:xfrm>
          <a:prstGeom prst="roundRect">
            <a:avLst/>
          </a:prstGeom>
          <a:noFill/>
          <a:ln w="381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00" name="Text 44">
            <a:extLst>
              <a:ext uri="{FF2B5EF4-FFF2-40B4-BE49-F238E27FC236}">
                <a16:creationId xmlns:a16="http://schemas.microsoft.com/office/drawing/2014/main" id="{8FCA0009-D55F-26B2-A639-A7A1FB69D1C8}"/>
              </a:ext>
            </a:extLst>
          </p:cNvPr>
          <p:cNvSpPr/>
          <p:nvPr/>
        </p:nvSpPr>
        <p:spPr>
          <a:xfrm>
            <a:off x="3196052" y="3441460"/>
            <a:ext cx="1202896" cy="872571"/>
          </a:xfrm>
          <a:prstGeom prst="rect">
            <a:avLst/>
          </a:prstGeom>
          <a:noFill/>
          <a:ln/>
        </p:spPr>
        <p:txBody>
          <a:bodyPr wrap="square" lIns="0" tIns="0" rIns="0" bIns="0" rtlCol="0" anchor="b">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900"/>
              <a:t>Discuss topics of importance for the movement, elevating topics for consideration by the assemblies.</a:t>
            </a:r>
          </a:p>
        </p:txBody>
      </p:sp>
      <p:sp>
        <p:nvSpPr>
          <p:cNvPr id="101" name="TextBox 100">
            <a:extLst>
              <a:ext uri="{FF2B5EF4-FFF2-40B4-BE49-F238E27FC236}">
                <a16:creationId xmlns:a16="http://schemas.microsoft.com/office/drawing/2014/main" id="{97B01C81-151D-CE5D-CBB4-2B584C01A9ED}"/>
              </a:ext>
            </a:extLst>
          </p:cNvPr>
          <p:cNvSpPr txBox="1"/>
          <p:nvPr/>
        </p:nvSpPr>
        <p:spPr>
          <a:xfrm>
            <a:off x="3090357" y="2697887"/>
            <a:ext cx="1414287" cy="623248"/>
          </a:xfrm>
          <a:prstGeom prst="rect">
            <a:avLst/>
          </a:prstGeom>
          <a:noFill/>
        </p:spPr>
        <p:txBody>
          <a:bodyPr wrap="square" rtlCol="0">
            <a:spAutoFit/>
          </a:bodyPr>
          <a:lstStyle/>
          <a:p>
            <a:pPr algn="ctr"/>
            <a:r>
              <a:rPr lang="en-US" sz="1200" b="1">
                <a:solidFill>
                  <a:schemeClr val="accent1"/>
                </a:solidFill>
              </a:rPr>
              <a:t>Advisory Summit</a:t>
            </a:r>
          </a:p>
          <a:p>
            <a:pPr algn="ctr"/>
            <a:r>
              <a:rPr lang="en-US" sz="1050">
                <a:solidFill>
                  <a:srgbClr val="636466"/>
                </a:solidFill>
              </a:rPr>
              <a:t>Delegates</a:t>
            </a:r>
          </a:p>
        </p:txBody>
      </p:sp>
      <p:sp>
        <p:nvSpPr>
          <p:cNvPr id="102" name="TextBox 101">
            <a:extLst>
              <a:ext uri="{FF2B5EF4-FFF2-40B4-BE49-F238E27FC236}">
                <a16:creationId xmlns:a16="http://schemas.microsoft.com/office/drawing/2014/main" id="{F7757E0F-8712-60A9-C4EA-86A2D1FC7C8E}"/>
              </a:ext>
            </a:extLst>
          </p:cNvPr>
          <p:cNvSpPr txBox="1"/>
          <p:nvPr/>
        </p:nvSpPr>
        <p:spPr>
          <a:xfrm>
            <a:off x="3513238" y="2324001"/>
            <a:ext cx="560289" cy="400110"/>
          </a:xfrm>
          <a:prstGeom prst="rect">
            <a:avLst/>
          </a:prstGeom>
          <a:noFill/>
        </p:spPr>
        <p:txBody>
          <a:bodyPr wrap="square" rtlCol="0">
            <a:spAutoFit/>
          </a:bodyPr>
          <a:lstStyle/>
          <a:p>
            <a:pPr algn="ctr"/>
            <a:r>
              <a:rPr lang="en-US" sz="2000" b="1">
                <a:solidFill>
                  <a:schemeClr val="accent1"/>
                </a:solidFill>
              </a:rPr>
              <a:t>24</a:t>
            </a:r>
          </a:p>
        </p:txBody>
      </p:sp>
      <p:sp>
        <p:nvSpPr>
          <p:cNvPr id="109" name="Rectangle: Rounded Corners 108">
            <a:extLst>
              <a:ext uri="{FF2B5EF4-FFF2-40B4-BE49-F238E27FC236}">
                <a16:creationId xmlns:a16="http://schemas.microsoft.com/office/drawing/2014/main" id="{D3B1C03A-AC00-36AF-755E-B0A9F0B52B41}"/>
              </a:ext>
            </a:extLst>
          </p:cNvPr>
          <p:cNvSpPr/>
          <p:nvPr/>
        </p:nvSpPr>
        <p:spPr bwMode="auto">
          <a:xfrm>
            <a:off x="6130323" y="2199460"/>
            <a:ext cx="1414287" cy="2264964"/>
          </a:xfrm>
          <a:prstGeom prst="roundRect">
            <a:avLst/>
          </a:prstGeom>
          <a:noFill/>
          <a:ln w="38100"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10" name="Text 44">
            <a:extLst>
              <a:ext uri="{FF2B5EF4-FFF2-40B4-BE49-F238E27FC236}">
                <a16:creationId xmlns:a16="http://schemas.microsoft.com/office/drawing/2014/main" id="{A014BE67-B9C1-19F8-1CC7-397C5432DEDE}"/>
              </a:ext>
            </a:extLst>
          </p:cNvPr>
          <p:cNvSpPr/>
          <p:nvPr/>
        </p:nvSpPr>
        <p:spPr>
          <a:xfrm>
            <a:off x="6236017" y="3529200"/>
            <a:ext cx="1202896" cy="784831"/>
          </a:xfrm>
          <a:prstGeom prst="rect">
            <a:avLst/>
          </a:prstGeom>
          <a:noFill/>
          <a:ln/>
        </p:spPr>
        <p:txBody>
          <a:bodyPr wrap="square" lIns="0" tIns="0" rIns="0" bIns="0" rtlCol="0" anchor="b">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900"/>
              <a:t>Reviews the financial support formula and develops recommendations.</a:t>
            </a:r>
          </a:p>
        </p:txBody>
      </p:sp>
      <p:sp>
        <p:nvSpPr>
          <p:cNvPr id="111" name="TextBox 110">
            <a:extLst>
              <a:ext uri="{FF2B5EF4-FFF2-40B4-BE49-F238E27FC236}">
                <a16:creationId xmlns:a16="http://schemas.microsoft.com/office/drawing/2014/main" id="{CD69B69A-81C7-7413-AACD-2888AC097947}"/>
              </a:ext>
            </a:extLst>
          </p:cNvPr>
          <p:cNvSpPr txBox="1"/>
          <p:nvPr/>
        </p:nvSpPr>
        <p:spPr>
          <a:xfrm>
            <a:off x="6130323" y="2697887"/>
            <a:ext cx="1414287" cy="784830"/>
          </a:xfrm>
          <a:prstGeom prst="rect">
            <a:avLst/>
          </a:prstGeom>
          <a:noFill/>
        </p:spPr>
        <p:txBody>
          <a:bodyPr wrap="square" rtlCol="0">
            <a:spAutoFit/>
          </a:bodyPr>
          <a:lstStyle/>
          <a:p>
            <a:pPr algn="ctr"/>
            <a:r>
              <a:rPr lang="en-US" sz="1200" b="1">
                <a:solidFill>
                  <a:schemeClr val="accent3"/>
                </a:solidFill>
              </a:rPr>
              <a:t>Financial Support</a:t>
            </a:r>
          </a:p>
          <a:p>
            <a:pPr algn="ctr"/>
            <a:r>
              <a:rPr lang="en-US" sz="1050">
                <a:solidFill>
                  <a:srgbClr val="636466"/>
                </a:solidFill>
              </a:rPr>
              <a:t>Review Task Force</a:t>
            </a:r>
          </a:p>
        </p:txBody>
      </p:sp>
      <p:sp>
        <p:nvSpPr>
          <p:cNvPr id="112" name="TextBox 111">
            <a:extLst>
              <a:ext uri="{FF2B5EF4-FFF2-40B4-BE49-F238E27FC236}">
                <a16:creationId xmlns:a16="http://schemas.microsoft.com/office/drawing/2014/main" id="{F6391C18-A38B-C5E7-C37F-0FCE7313A9A9}"/>
              </a:ext>
            </a:extLst>
          </p:cNvPr>
          <p:cNvSpPr txBox="1"/>
          <p:nvPr/>
        </p:nvSpPr>
        <p:spPr>
          <a:xfrm>
            <a:off x="6557321" y="2328780"/>
            <a:ext cx="560289" cy="448394"/>
          </a:xfrm>
          <a:prstGeom prst="rect">
            <a:avLst/>
          </a:prstGeom>
          <a:noFill/>
        </p:spPr>
        <p:txBody>
          <a:bodyPr wrap="square" rtlCol="0">
            <a:spAutoFit/>
          </a:bodyPr>
          <a:lstStyle/>
          <a:p>
            <a:pPr algn="ctr"/>
            <a:r>
              <a:rPr lang="en-US" sz="2000" b="1">
                <a:solidFill>
                  <a:schemeClr val="accent3"/>
                </a:solidFill>
              </a:rPr>
              <a:t>15</a:t>
            </a:r>
          </a:p>
        </p:txBody>
      </p:sp>
      <p:sp>
        <p:nvSpPr>
          <p:cNvPr id="114" name="Rectangle: Rounded Corners 113">
            <a:extLst>
              <a:ext uri="{FF2B5EF4-FFF2-40B4-BE49-F238E27FC236}">
                <a16:creationId xmlns:a16="http://schemas.microsoft.com/office/drawing/2014/main" id="{D9907377-02FF-DE2F-215F-D6FF2A1FF953}"/>
              </a:ext>
            </a:extLst>
          </p:cNvPr>
          <p:cNvSpPr/>
          <p:nvPr/>
        </p:nvSpPr>
        <p:spPr bwMode="auto">
          <a:xfrm>
            <a:off x="1570377" y="2199460"/>
            <a:ext cx="1414287" cy="2264964"/>
          </a:xfrm>
          <a:prstGeom prst="roundRect">
            <a:avLst/>
          </a:prstGeom>
          <a:noFill/>
          <a:ln w="38100"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15" name="Text 44">
            <a:extLst>
              <a:ext uri="{FF2B5EF4-FFF2-40B4-BE49-F238E27FC236}">
                <a16:creationId xmlns:a16="http://schemas.microsoft.com/office/drawing/2014/main" id="{54106A2C-82E4-CF36-6743-8A4EF9EB1447}"/>
              </a:ext>
            </a:extLst>
          </p:cNvPr>
          <p:cNvSpPr/>
          <p:nvPr/>
        </p:nvSpPr>
        <p:spPr>
          <a:xfrm>
            <a:off x="1676072" y="3482718"/>
            <a:ext cx="1202896" cy="831314"/>
          </a:xfrm>
          <a:prstGeom prst="rect">
            <a:avLst/>
          </a:prstGeom>
          <a:noFill/>
          <a:ln/>
        </p:spPr>
        <p:txBody>
          <a:bodyPr wrap="square" lIns="0" tIns="0" rIns="0" bIns="0" rtlCol="0" anchor="b">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t>Shapes strategy, policy, certification, and accountability.</a:t>
            </a:r>
          </a:p>
        </p:txBody>
      </p:sp>
      <p:sp>
        <p:nvSpPr>
          <p:cNvPr id="116" name="TextBox 115">
            <a:extLst>
              <a:ext uri="{FF2B5EF4-FFF2-40B4-BE49-F238E27FC236}">
                <a16:creationId xmlns:a16="http://schemas.microsoft.com/office/drawing/2014/main" id="{CA2652C5-EBD0-F38B-7B7E-36520991CB5A}"/>
              </a:ext>
            </a:extLst>
          </p:cNvPr>
          <p:cNvSpPr txBox="1"/>
          <p:nvPr/>
        </p:nvSpPr>
        <p:spPr>
          <a:xfrm>
            <a:off x="1566258" y="2656731"/>
            <a:ext cx="1414287" cy="784830"/>
          </a:xfrm>
          <a:prstGeom prst="rect">
            <a:avLst/>
          </a:prstGeom>
          <a:noFill/>
        </p:spPr>
        <p:txBody>
          <a:bodyPr wrap="square" rtlCol="0">
            <a:spAutoFit/>
          </a:bodyPr>
          <a:lstStyle/>
          <a:p>
            <a:pPr algn="ctr"/>
            <a:r>
              <a:rPr lang="en-US" sz="1200" b="1">
                <a:solidFill>
                  <a:schemeClr val="accent5"/>
                </a:solidFill>
              </a:rPr>
              <a:t>Standing Committees</a:t>
            </a:r>
          </a:p>
          <a:p>
            <a:pPr algn="ctr"/>
            <a:r>
              <a:rPr lang="en-US" sz="1050">
                <a:solidFill>
                  <a:srgbClr val="636466"/>
                </a:solidFill>
              </a:rPr>
              <a:t>Committee Members</a:t>
            </a:r>
          </a:p>
        </p:txBody>
      </p:sp>
      <p:sp>
        <p:nvSpPr>
          <p:cNvPr id="117" name="TextBox 116">
            <a:extLst>
              <a:ext uri="{FF2B5EF4-FFF2-40B4-BE49-F238E27FC236}">
                <a16:creationId xmlns:a16="http://schemas.microsoft.com/office/drawing/2014/main" id="{32CAEAEB-4430-C056-DF75-F208D711C74D}"/>
              </a:ext>
            </a:extLst>
          </p:cNvPr>
          <p:cNvSpPr txBox="1"/>
          <p:nvPr/>
        </p:nvSpPr>
        <p:spPr>
          <a:xfrm>
            <a:off x="1993255" y="2293239"/>
            <a:ext cx="560289" cy="400110"/>
          </a:xfrm>
          <a:prstGeom prst="rect">
            <a:avLst/>
          </a:prstGeom>
          <a:noFill/>
        </p:spPr>
        <p:txBody>
          <a:bodyPr wrap="square" rtlCol="0">
            <a:spAutoFit/>
          </a:bodyPr>
          <a:lstStyle/>
          <a:p>
            <a:pPr algn="ctr"/>
            <a:r>
              <a:rPr lang="en-US" sz="2000" b="1">
                <a:solidFill>
                  <a:schemeClr val="accent5"/>
                </a:solidFill>
              </a:rPr>
              <a:t>58</a:t>
            </a:r>
          </a:p>
        </p:txBody>
      </p:sp>
      <p:sp>
        <p:nvSpPr>
          <p:cNvPr id="119" name="Rectangle: Rounded Corners 118">
            <a:extLst>
              <a:ext uri="{FF2B5EF4-FFF2-40B4-BE49-F238E27FC236}">
                <a16:creationId xmlns:a16="http://schemas.microsoft.com/office/drawing/2014/main" id="{69ACB9D3-C721-DBB1-D975-CE2BAE9ED9C2}"/>
              </a:ext>
            </a:extLst>
          </p:cNvPr>
          <p:cNvSpPr/>
          <p:nvPr/>
        </p:nvSpPr>
        <p:spPr bwMode="auto">
          <a:xfrm>
            <a:off x="50394" y="2199460"/>
            <a:ext cx="1414287" cy="2264964"/>
          </a:xfrm>
          <a:prstGeom prst="roundRect">
            <a:avLst/>
          </a:prstGeom>
          <a:noFill/>
          <a:ln w="38100" cap="flat" cmpd="sng" algn="ctr">
            <a:solidFill>
              <a:srgbClr val="0060A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20" name="Text 44">
            <a:extLst>
              <a:ext uri="{FF2B5EF4-FFF2-40B4-BE49-F238E27FC236}">
                <a16:creationId xmlns:a16="http://schemas.microsoft.com/office/drawing/2014/main" id="{EBB7D4DD-AD87-960D-374E-36882DAE9620}"/>
              </a:ext>
            </a:extLst>
          </p:cNvPr>
          <p:cNvSpPr/>
          <p:nvPr/>
        </p:nvSpPr>
        <p:spPr>
          <a:xfrm>
            <a:off x="156089" y="3441460"/>
            <a:ext cx="1202896" cy="867025"/>
          </a:xfrm>
          <a:prstGeom prst="rect">
            <a:avLst/>
          </a:prstGeom>
          <a:noFill/>
          <a:ln/>
        </p:spPr>
        <p:txBody>
          <a:bodyPr wrap="square" lIns="0" tIns="0" rIns="0" bIns="0" rtlCol="0" anchor="b">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00"/>
              <a:t>Sets direction, exercises oversight and acts within National Board authority.</a:t>
            </a:r>
          </a:p>
        </p:txBody>
      </p:sp>
      <p:sp>
        <p:nvSpPr>
          <p:cNvPr id="121" name="TextBox 120">
            <a:extLst>
              <a:ext uri="{FF2B5EF4-FFF2-40B4-BE49-F238E27FC236}">
                <a16:creationId xmlns:a16="http://schemas.microsoft.com/office/drawing/2014/main" id="{12C07DCA-8181-7FEC-213F-CB6AC244C2BE}"/>
              </a:ext>
            </a:extLst>
          </p:cNvPr>
          <p:cNvSpPr txBox="1"/>
          <p:nvPr/>
        </p:nvSpPr>
        <p:spPr>
          <a:xfrm>
            <a:off x="46275" y="2697959"/>
            <a:ext cx="1414287" cy="623248"/>
          </a:xfrm>
          <a:prstGeom prst="rect">
            <a:avLst/>
          </a:prstGeom>
          <a:noFill/>
        </p:spPr>
        <p:txBody>
          <a:bodyPr wrap="square" rtlCol="0">
            <a:spAutoFit/>
          </a:bodyPr>
          <a:lstStyle/>
          <a:p>
            <a:pPr algn="ctr"/>
            <a:r>
              <a:rPr lang="en-US" sz="1200" b="1">
                <a:solidFill>
                  <a:srgbClr val="0060AF"/>
                </a:solidFill>
              </a:rPr>
              <a:t>National Board</a:t>
            </a:r>
          </a:p>
          <a:p>
            <a:pPr algn="ctr"/>
            <a:r>
              <a:rPr lang="en-US" sz="1050">
                <a:solidFill>
                  <a:srgbClr val="636466"/>
                </a:solidFill>
              </a:rPr>
              <a:t>Directors</a:t>
            </a:r>
          </a:p>
        </p:txBody>
      </p:sp>
      <p:sp>
        <p:nvSpPr>
          <p:cNvPr id="122" name="TextBox 121">
            <a:extLst>
              <a:ext uri="{FF2B5EF4-FFF2-40B4-BE49-F238E27FC236}">
                <a16:creationId xmlns:a16="http://schemas.microsoft.com/office/drawing/2014/main" id="{F6228530-2BBB-FB88-057D-2E30F1800844}"/>
              </a:ext>
            </a:extLst>
          </p:cNvPr>
          <p:cNvSpPr txBox="1"/>
          <p:nvPr/>
        </p:nvSpPr>
        <p:spPr>
          <a:xfrm>
            <a:off x="473273" y="2288885"/>
            <a:ext cx="560289" cy="400110"/>
          </a:xfrm>
          <a:prstGeom prst="rect">
            <a:avLst/>
          </a:prstGeom>
          <a:noFill/>
        </p:spPr>
        <p:txBody>
          <a:bodyPr wrap="square" rtlCol="0">
            <a:spAutoFit/>
          </a:bodyPr>
          <a:lstStyle/>
          <a:p>
            <a:pPr algn="ctr"/>
            <a:r>
              <a:rPr lang="en-US" sz="2000" b="1">
                <a:solidFill>
                  <a:srgbClr val="0060AF"/>
                </a:solidFill>
              </a:rPr>
              <a:t>33</a:t>
            </a:r>
          </a:p>
        </p:txBody>
      </p:sp>
      <p:sp>
        <p:nvSpPr>
          <p:cNvPr id="124" name="Rectangle: Rounded Corners 123">
            <a:extLst>
              <a:ext uri="{FF2B5EF4-FFF2-40B4-BE49-F238E27FC236}">
                <a16:creationId xmlns:a16="http://schemas.microsoft.com/office/drawing/2014/main" id="{2481FAE2-3677-3E49-0795-C6F619D6D1BC}"/>
              </a:ext>
            </a:extLst>
          </p:cNvPr>
          <p:cNvSpPr/>
          <p:nvPr/>
        </p:nvSpPr>
        <p:spPr bwMode="auto">
          <a:xfrm>
            <a:off x="7654422" y="2199460"/>
            <a:ext cx="1414287" cy="2264964"/>
          </a:xfrm>
          <a:prstGeom prst="roundRect">
            <a:avLst/>
          </a:prstGeom>
          <a:noFill/>
          <a:ln w="381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25" name="Text 44">
            <a:extLst>
              <a:ext uri="{FF2B5EF4-FFF2-40B4-BE49-F238E27FC236}">
                <a16:creationId xmlns:a16="http://schemas.microsoft.com/office/drawing/2014/main" id="{23907621-2D09-4375-21B0-C75667AE4711}"/>
              </a:ext>
            </a:extLst>
          </p:cNvPr>
          <p:cNvSpPr/>
          <p:nvPr/>
        </p:nvSpPr>
        <p:spPr>
          <a:xfrm>
            <a:off x="7707268" y="3401744"/>
            <a:ext cx="1308591" cy="1019489"/>
          </a:xfrm>
          <a:prstGeom prst="rect">
            <a:avLst/>
          </a:prstGeom>
          <a:noFill/>
          <a:ln/>
        </p:spPr>
        <p:txBody>
          <a:bodyPr wrap="square" lIns="0" tIns="0" rIns="0" bIns="0" rtlCol="0" anchor="b">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900"/>
              <a:t>Elevates the youth voice on emerging issues and supports local YMCAs in engaging young people</a:t>
            </a:r>
            <a:r>
              <a:rPr lang="en-US" sz="900">
                <a:solidFill>
                  <a:srgbClr val="4B6174"/>
                </a:solidFill>
              </a:rPr>
              <a:t>.</a:t>
            </a:r>
            <a:endParaRPr lang="en-US" sz="900"/>
          </a:p>
        </p:txBody>
      </p:sp>
      <p:sp>
        <p:nvSpPr>
          <p:cNvPr id="126" name="TextBox 125">
            <a:extLst>
              <a:ext uri="{FF2B5EF4-FFF2-40B4-BE49-F238E27FC236}">
                <a16:creationId xmlns:a16="http://schemas.microsoft.com/office/drawing/2014/main" id="{EF8A3A59-0641-FC5B-C432-56F891F054E9}"/>
              </a:ext>
            </a:extLst>
          </p:cNvPr>
          <p:cNvSpPr txBox="1"/>
          <p:nvPr/>
        </p:nvSpPr>
        <p:spPr>
          <a:xfrm>
            <a:off x="7647473" y="2737279"/>
            <a:ext cx="1414287" cy="623248"/>
          </a:xfrm>
          <a:prstGeom prst="rect">
            <a:avLst/>
          </a:prstGeom>
          <a:noFill/>
        </p:spPr>
        <p:txBody>
          <a:bodyPr wrap="square" rtlCol="0">
            <a:spAutoFit/>
          </a:bodyPr>
          <a:lstStyle/>
          <a:p>
            <a:pPr algn="ctr"/>
            <a:r>
              <a:rPr lang="en-US" sz="1200" b="1">
                <a:solidFill>
                  <a:schemeClr val="accent4"/>
                </a:solidFill>
              </a:rPr>
              <a:t>Youth Advisory</a:t>
            </a:r>
          </a:p>
          <a:p>
            <a:pPr algn="ctr"/>
            <a:r>
              <a:rPr lang="en-US" sz="1050">
                <a:solidFill>
                  <a:srgbClr val="636466"/>
                </a:solidFill>
              </a:rPr>
              <a:t>Council Members</a:t>
            </a:r>
          </a:p>
        </p:txBody>
      </p:sp>
      <p:sp>
        <p:nvSpPr>
          <p:cNvPr id="127" name="TextBox 126">
            <a:extLst>
              <a:ext uri="{FF2B5EF4-FFF2-40B4-BE49-F238E27FC236}">
                <a16:creationId xmlns:a16="http://schemas.microsoft.com/office/drawing/2014/main" id="{AD94FDCF-D460-0B88-9854-FB5FD984FB3E}"/>
              </a:ext>
            </a:extLst>
          </p:cNvPr>
          <p:cNvSpPr txBox="1"/>
          <p:nvPr/>
        </p:nvSpPr>
        <p:spPr>
          <a:xfrm>
            <a:off x="8081420" y="2344874"/>
            <a:ext cx="560289" cy="400110"/>
          </a:xfrm>
          <a:prstGeom prst="rect">
            <a:avLst/>
          </a:prstGeom>
          <a:noFill/>
        </p:spPr>
        <p:txBody>
          <a:bodyPr wrap="square" rtlCol="0">
            <a:spAutoFit/>
          </a:bodyPr>
          <a:lstStyle/>
          <a:p>
            <a:pPr algn="ctr"/>
            <a:r>
              <a:rPr lang="en-US" sz="2000" b="1" dirty="0">
                <a:solidFill>
                  <a:schemeClr val="accent4"/>
                </a:solidFill>
              </a:rPr>
              <a:t>21</a:t>
            </a:r>
          </a:p>
        </p:txBody>
      </p:sp>
      <p:sp>
        <p:nvSpPr>
          <p:cNvPr id="128" name="Rectangle: Rounded Corners 127">
            <a:extLst>
              <a:ext uri="{FF2B5EF4-FFF2-40B4-BE49-F238E27FC236}">
                <a16:creationId xmlns:a16="http://schemas.microsoft.com/office/drawing/2014/main" id="{D6653275-5AA6-4804-90F5-5D30D07ADD34}"/>
              </a:ext>
            </a:extLst>
          </p:cNvPr>
          <p:cNvSpPr/>
          <p:nvPr/>
        </p:nvSpPr>
        <p:spPr bwMode="auto">
          <a:xfrm>
            <a:off x="1566258" y="1602436"/>
            <a:ext cx="6230045" cy="513298"/>
          </a:xfrm>
          <a:prstGeom prst="roundRect">
            <a:avLst/>
          </a:prstGeom>
          <a:solidFill>
            <a:srgbClr val="0060AF"/>
          </a:solidFill>
          <a:ln w="9525" cap="flat" cmpd="sng" algn="ctr">
            <a:solidFill>
              <a:srgbClr val="0060A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latin typeface="Verdana" pitchFamily="64" charset="0"/>
                <a:ea typeface="ＭＳ Ｐゴシック" pitchFamily="64" charset="-128"/>
                <a:cs typeface="ＭＳ Ｐゴシック" pitchFamily="64" charset="-128"/>
              </a:rPr>
              <a:t>159 </a:t>
            </a:r>
            <a:r>
              <a:rPr kumimoji="0" lang="en-US" sz="2400" b="0" i="0" u="none" strike="noStrike" cap="none" normalizeH="0" baseline="0" dirty="0">
                <a:ln>
                  <a:noFill/>
                </a:ln>
                <a:solidFill>
                  <a:schemeClr val="bg1"/>
                </a:solidFill>
                <a:effectLst/>
                <a:latin typeface="Verdana" pitchFamily="64" charset="0"/>
                <a:ea typeface="ＭＳ Ｐゴシック" pitchFamily="64" charset="-128"/>
                <a:cs typeface="ＭＳ Ｐゴシック" pitchFamily="64" charset="-128"/>
              </a:rPr>
              <a:t>National Governance Participants</a:t>
            </a:r>
          </a:p>
        </p:txBody>
      </p:sp>
    </p:spTree>
    <p:extLst>
      <p:ext uri="{BB962C8B-B14F-4D97-AF65-F5344CB8AC3E}">
        <p14:creationId xmlns:p14="http://schemas.microsoft.com/office/powerpoint/2010/main" val="3164803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8EF26-60D2-C79C-EE17-38BEAAF0710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7E0926B-AB4D-F21C-B4EB-2D1F14B2B4DD}"/>
              </a:ext>
            </a:extLst>
          </p:cNvPr>
          <p:cNvPicPr>
            <a:picLocks noChangeAspect="1"/>
          </p:cNvPicPr>
          <p:nvPr/>
        </p:nvPicPr>
        <p:blipFill>
          <a:blip r:embed="rId3"/>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ECCED8B7-BE6A-30B7-2A9B-F2F0F95EA0A3}"/>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0" cap="all" spc="0" normalizeH="0" baseline="0" noProof="0">
                <a:ln>
                  <a:noFill/>
                </a:ln>
                <a:solidFill>
                  <a:srgbClr val="FFFFFF"/>
                </a:solidFill>
                <a:effectLst/>
                <a:uLnTx/>
                <a:uFillTx/>
                <a:latin typeface="Verdana"/>
                <a:ea typeface="+mj-ea"/>
                <a:cs typeface="+mj-cs"/>
              </a:rPr>
              <a:t>Movement Leader Insights</a:t>
            </a:r>
          </a:p>
        </p:txBody>
      </p:sp>
    </p:spTree>
    <p:extLst>
      <p:ext uri="{BB962C8B-B14F-4D97-AF65-F5344CB8AC3E}">
        <p14:creationId xmlns:p14="http://schemas.microsoft.com/office/powerpoint/2010/main" val="470085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790FA11-6EB6-E419-0E78-01091C397255}"/>
              </a:ext>
            </a:extLst>
          </p:cNvPr>
          <p:cNvPicPr>
            <a:picLocks noChangeAspect="1"/>
          </p:cNvPicPr>
          <p:nvPr/>
        </p:nvPicPr>
        <p:blipFill>
          <a:blip r:embed="rId3"/>
          <a:srcRect/>
          <a:stretch/>
        </p:blipFill>
        <p:spPr>
          <a:xfrm>
            <a:off x="4761" y="2678"/>
            <a:ext cx="9134474" cy="5138142"/>
          </a:xfrm>
          <a:prstGeom prst="rect">
            <a:avLst/>
          </a:prstGeom>
        </p:spPr>
      </p:pic>
      <p:sp>
        <p:nvSpPr>
          <p:cNvPr id="6" name="Title 5"/>
          <p:cNvSpPr>
            <a:spLocks noGrp="1"/>
          </p:cNvSpPr>
          <p:nvPr>
            <p:ph type="title"/>
          </p:nvPr>
        </p:nvSpPr>
        <p:spPr>
          <a:xfrm>
            <a:off x="366200" y="289083"/>
            <a:ext cx="7484374" cy="922637"/>
          </a:xfrm>
        </p:spPr>
        <p:txBody>
          <a:bodyPr/>
          <a:lstStyle/>
          <a:p>
            <a:r>
              <a:rPr lang="en-US" sz="3000">
                <a:solidFill>
                  <a:srgbClr val="00B0F0"/>
                </a:solidFill>
                <a:latin typeface="Verdana"/>
                <a:ea typeface="Verdana"/>
              </a:rPr>
              <a:t>What is Good governance</a:t>
            </a:r>
            <a:endParaRPr lang="en-US"/>
          </a:p>
        </p:txBody>
      </p:sp>
      <p:sp>
        <p:nvSpPr>
          <p:cNvPr id="9" name="Rectangle: Rounded Corners 8">
            <a:extLst>
              <a:ext uri="{FF2B5EF4-FFF2-40B4-BE49-F238E27FC236}">
                <a16:creationId xmlns:a16="http://schemas.microsoft.com/office/drawing/2014/main" id="{EDBE710F-83D3-E464-6B7F-C7D039410E93}"/>
              </a:ext>
            </a:extLst>
          </p:cNvPr>
          <p:cNvSpPr/>
          <p:nvPr/>
        </p:nvSpPr>
        <p:spPr bwMode="auto">
          <a:xfrm>
            <a:off x="487935" y="1442146"/>
            <a:ext cx="3169665" cy="2253874"/>
          </a:xfrm>
          <a:prstGeom prst="roundRect">
            <a:avLst/>
          </a:prstGeom>
          <a:ln>
            <a:solidFill>
              <a:srgbClr val="0060AF"/>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r>
              <a:rPr lang="en-US" sz="2000">
                <a:solidFill>
                  <a:schemeClr val="tx2"/>
                </a:solidFill>
                <a:ea typeface="Verdana"/>
                <a:cs typeface="Segoe UI"/>
              </a:rPr>
              <a:t>Board's ability to provide effective oversight, strategic leadership, and fiduciary stewardship</a:t>
            </a:r>
          </a:p>
        </p:txBody>
      </p:sp>
      <p:sp>
        <p:nvSpPr>
          <p:cNvPr id="12" name="Rectangle: Rounded Corners 11">
            <a:extLst>
              <a:ext uri="{FF2B5EF4-FFF2-40B4-BE49-F238E27FC236}">
                <a16:creationId xmlns:a16="http://schemas.microsoft.com/office/drawing/2014/main" id="{ECE07612-A32F-06A0-1CAB-4C82949EE555}"/>
              </a:ext>
            </a:extLst>
          </p:cNvPr>
          <p:cNvSpPr/>
          <p:nvPr/>
        </p:nvSpPr>
        <p:spPr bwMode="auto">
          <a:xfrm>
            <a:off x="5328875" y="1432010"/>
            <a:ext cx="3169665" cy="2253874"/>
          </a:xfrm>
          <a:prstGeom prst="roundRect">
            <a:avLst/>
          </a:prstGeom>
          <a:ln>
            <a:solidFill>
              <a:srgbClr val="0060AF"/>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ctr" anchorCtr="0" compatLnSpc="1">
            <a:prstTxWarp prst="textNoShape">
              <a:avLst/>
            </a:prstTxWarp>
          </a:bodyPr>
          <a:lstStyle/>
          <a:p>
            <a:r>
              <a:rPr lang="en-US" sz="2000">
                <a:solidFill>
                  <a:schemeClr val="tx2"/>
                </a:solidFill>
                <a:ea typeface="Verdana"/>
                <a:cs typeface="Segoe UI"/>
              </a:rPr>
              <a:t>Accountability while advancing the YMCA mission and serving community needs</a:t>
            </a:r>
          </a:p>
        </p:txBody>
      </p:sp>
      <p:sp>
        <p:nvSpPr>
          <p:cNvPr id="15" name="Cross 14">
            <a:extLst>
              <a:ext uri="{FF2B5EF4-FFF2-40B4-BE49-F238E27FC236}">
                <a16:creationId xmlns:a16="http://schemas.microsoft.com/office/drawing/2014/main" id="{D6ED2E6D-A98D-DB69-55B4-B7200BFCBB70}"/>
              </a:ext>
            </a:extLst>
          </p:cNvPr>
          <p:cNvSpPr/>
          <p:nvPr/>
        </p:nvSpPr>
        <p:spPr bwMode="auto">
          <a:xfrm>
            <a:off x="4268481" y="2082370"/>
            <a:ext cx="607038" cy="614724"/>
          </a:xfrm>
          <a:prstGeom prst="plus">
            <a:avLst>
              <a:gd name="adj" fmla="val 36393"/>
            </a:avLst>
          </a:prstGeom>
          <a:solidFill>
            <a:srgbClr val="0060AF"/>
          </a:solidFill>
          <a:ln w="9525" cap="flat" cmpd="sng" algn="ctr">
            <a:solidFill>
              <a:srgbClr val="0060A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0F87015B-F109-8877-68E9-68C44712B59B}"/>
              </a:ext>
            </a:extLst>
          </p:cNvPr>
          <p:cNvSpPr txBox="1">
            <a:spLocks/>
          </p:cNvSpPr>
          <p:nvPr/>
        </p:nvSpPr>
        <p:spPr>
          <a:xfrm>
            <a:off x="274320" y="205740"/>
            <a:ext cx="8116107" cy="628633"/>
          </a:xfrm>
          <a:prstGeom prst="rect">
            <a:avLst/>
          </a:prstGeom>
        </p:spPr>
        <p:txBody>
          <a:bodyPr/>
          <a:lstStyle>
            <a:lvl1pPr algn="l" defTabSz="902865" rtl="0" eaLnBrk="1" latinLnBrk="0" hangingPunct="1">
              <a:spcBef>
                <a:spcPct val="0"/>
              </a:spcBef>
              <a:buNone/>
              <a:defRPr sz="2963" b="0" kern="1200">
                <a:solidFill>
                  <a:schemeClr val="tx2"/>
                </a:solidFill>
                <a:latin typeface="+mn-lt"/>
                <a:ea typeface="+mj-ea"/>
                <a:cs typeface="+mj-cs"/>
              </a:defRPr>
            </a:lvl1pPr>
          </a:lstStyle>
          <a:p>
            <a:pPr defTabSz="677149">
              <a:defRPr/>
            </a:pPr>
            <a:r>
              <a:rPr lang="en-US" sz="2800" b="1" cap="all" dirty="0">
                <a:solidFill>
                  <a:srgbClr val="0060AF"/>
                </a:solidFill>
                <a:latin typeface="Verdana" panose="020B0604030504040204" pitchFamily="34" charset="0"/>
                <a:ea typeface="Verdana" panose="020B0604030504040204" pitchFamily="34" charset="0"/>
              </a:rPr>
              <a:t>HOW WE ARE ASSESSING EXCELLENCE</a:t>
            </a:r>
          </a:p>
        </p:txBody>
      </p:sp>
      <p:sp>
        <p:nvSpPr>
          <p:cNvPr id="19" name="TextBox 18">
            <a:extLst>
              <a:ext uri="{FF2B5EF4-FFF2-40B4-BE49-F238E27FC236}">
                <a16:creationId xmlns:a16="http://schemas.microsoft.com/office/drawing/2014/main" id="{899F1EEC-89A1-0E12-BE47-F77A157726DA}"/>
              </a:ext>
            </a:extLst>
          </p:cNvPr>
          <p:cNvSpPr txBox="1"/>
          <p:nvPr/>
        </p:nvSpPr>
        <p:spPr>
          <a:xfrm>
            <a:off x="308618" y="4762671"/>
            <a:ext cx="1951303" cy="184666"/>
          </a:xfrm>
          <a:prstGeom prst="rect">
            <a:avLst/>
          </a:prstGeom>
          <a:noFill/>
        </p:spPr>
        <p:txBody>
          <a:bodyPr wrap="square" rtlCol="0">
            <a:spAutoFit/>
          </a:bodyPr>
          <a:lstStyle/>
          <a:p>
            <a:pPr defTabSz="685800" eaLnBrk="1" fontAlgn="auto" hangingPunct="1">
              <a:spcBef>
                <a:spcPts val="0"/>
              </a:spcBef>
              <a:spcAft>
                <a:spcPts val="0"/>
              </a:spcAft>
              <a:defRPr/>
            </a:pPr>
            <a:r>
              <a:rPr lang="en-US" sz="600" dirty="0">
                <a:solidFill>
                  <a:srgbClr val="000000"/>
                </a:solidFill>
                <a:latin typeface="Verdana" panose="020B0604030504040204" pitchFamily="34" charset="0"/>
                <a:ea typeface="Verdana" panose="020B0604030504040204" pitchFamily="34" charset="0"/>
                <a:cs typeface="+mn-cs"/>
              </a:rPr>
              <a:t>© 2026 YMCA of the USA</a:t>
            </a:r>
          </a:p>
        </p:txBody>
      </p:sp>
      <p:sp>
        <p:nvSpPr>
          <p:cNvPr id="61" name="Rectangle 60">
            <a:extLst>
              <a:ext uri="{FF2B5EF4-FFF2-40B4-BE49-F238E27FC236}">
                <a16:creationId xmlns:a16="http://schemas.microsoft.com/office/drawing/2014/main" id="{1559E1BA-FFB9-88F4-5717-56E6138E11A5}"/>
              </a:ext>
            </a:extLst>
          </p:cNvPr>
          <p:cNvSpPr/>
          <p:nvPr/>
        </p:nvSpPr>
        <p:spPr bwMode="auto">
          <a:xfrm>
            <a:off x="2999559" y="943941"/>
            <a:ext cx="5710043" cy="294376"/>
          </a:xfrm>
          <a:prstGeom prst="rect">
            <a:avLst/>
          </a:prstGeom>
          <a:solidFill>
            <a:srgbClr val="92278F"/>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a:defRPr/>
            </a:pPr>
            <a:r>
              <a:rPr lang="en-US" sz="1200" b="1" kern="0" dirty="0">
                <a:solidFill>
                  <a:srgbClr val="FFFFFF"/>
                </a:solidFill>
                <a:latin typeface="Verdana" pitchFamily="64" charset="0"/>
                <a:ea typeface="ＭＳ Ｐゴシック" pitchFamily="64" charset="-128"/>
                <a:cs typeface="ＭＳ Ｐゴシック" pitchFamily="64" charset="-128"/>
              </a:rPr>
              <a:t>Excellence Tools</a:t>
            </a:r>
          </a:p>
        </p:txBody>
      </p:sp>
      <p:sp>
        <p:nvSpPr>
          <p:cNvPr id="62" name="Slide Number Placeholder 1">
            <a:extLst>
              <a:ext uri="{FF2B5EF4-FFF2-40B4-BE49-F238E27FC236}">
                <a16:creationId xmlns:a16="http://schemas.microsoft.com/office/drawing/2014/main" id="{D34F1AC4-C346-648C-8928-BB6E445794BC}"/>
              </a:ext>
            </a:extLst>
          </p:cNvPr>
          <p:cNvSpPr txBox="1">
            <a:spLocks/>
          </p:cNvSpPr>
          <p:nvPr/>
        </p:nvSpPr>
        <p:spPr bwMode="black">
          <a:xfrm>
            <a:off x="8300027" y="4491102"/>
            <a:ext cx="409575" cy="163116"/>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800" kern="1200">
                <a:solidFill>
                  <a:schemeClr val="tx2"/>
                </a:solidFill>
                <a:latin typeface="Verdana" pitchFamily="64" charset="0"/>
                <a:ea typeface="ＭＳ Ｐゴシック" pitchFamily="64" charset="-128"/>
                <a:cs typeface="ＭＳ Ｐゴシック" pitchFamily="6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fld id="{BE633B82-8894-43EB-AAAA-4552159BCBEB}" type="slidenum">
              <a:rPr lang="en-US" sz="600">
                <a:solidFill>
                  <a:srgbClr val="FFFFFF"/>
                </a:solidFill>
              </a:rPr>
              <a:pPr defTabSz="685800" fontAlgn="auto">
                <a:spcBef>
                  <a:spcPts val="0"/>
                </a:spcBef>
                <a:spcAft>
                  <a:spcPts val="0"/>
                </a:spcAft>
                <a:defRPr/>
              </a:pPr>
              <a:t>30</a:t>
            </a:fld>
            <a:endParaRPr lang="en-US" sz="600" dirty="0">
              <a:solidFill>
                <a:srgbClr val="FFFFFF"/>
              </a:solidFill>
            </a:endParaRPr>
          </a:p>
        </p:txBody>
      </p:sp>
      <p:sp>
        <p:nvSpPr>
          <p:cNvPr id="63" name="Freeform 9">
            <a:extLst>
              <a:ext uri="{FF2B5EF4-FFF2-40B4-BE49-F238E27FC236}">
                <a16:creationId xmlns:a16="http://schemas.microsoft.com/office/drawing/2014/main" id="{BA35F988-AE6A-81D2-5041-8F84CB6E575A}"/>
              </a:ext>
            </a:extLst>
          </p:cNvPr>
          <p:cNvSpPr>
            <a:spLocks/>
          </p:cNvSpPr>
          <p:nvPr/>
        </p:nvSpPr>
        <p:spPr bwMode="auto">
          <a:xfrm>
            <a:off x="2999559" y="1336247"/>
            <a:ext cx="2786252" cy="3043710"/>
          </a:xfrm>
          <a:prstGeom prst="roundRect">
            <a:avLst>
              <a:gd name="adj" fmla="val 4449"/>
            </a:avLst>
          </a:prstGeom>
          <a:solidFill>
            <a:srgbClr val="FFFFFF">
              <a:lumMod val="95000"/>
            </a:srgbClr>
          </a:solidFill>
          <a:ln w="12700" cap="flat">
            <a:solidFill>
              <a:srgbClr val="8A1B61"/>
            </a:solidFill>
            <a:prstDash val="dash"/>
            <a:miter lim="800000"/>
            <a:headEnd/>
            <a:tailEnd/>
          </a:ln>
          <a:effectLst>
            <a:outerShdw blurRad="50800" dist="38100" dir="2700000" algn="tl" rotWithShape="0">
              <a:prstClr val="black">
                <a:alpha val="40000"/>
              </a:prstClr>
            </a:outerShdw>
          </a:effectLst>
        </p:spPr>
        <p:txBody>
          <a:bodyPr vert="horz" wrap="square" lIns="137160" tIns="342900" rIns="137160" bIns="137160" numCol="1" anchor="t" anchorCtr="0" compatLnSpc="1">
            <a:prstTxWarp prst="textNoShape">
              <a:avLst/>
            </a:prstTxWarp>
          </a:bodyPr>
          <a:lstStyle/>
          <a:p>
            <a:pPr defTabSz="685800" eaLnBrk="1" fontAlgn="auto" hangingPunct="1">
              <a:spcBef>
                <a:spcPts val="0"/>
              </a:spcBef>
              <a:spcAft>
                <a:spcPts val="600"/>
              </a:spcAft>
              <a:buClr>
                <a:prstClr val="black"/>
              </a:buClr>
              <a:defRPr/>
            </a:pPr>
            <a:endParaRPr lang="en-US" sz="900" b="1" kern="0" dirty="0">
              <a:solidFill>
                <a:srgbClr val="92278F"/>
              </a:solidFill>
              <a:latin typeface="Verdana" panose="020B0604030504040204" pitchFamily="34" charset="0"/>
              <a:ea typeface="Verdana" panose="020B0604030504040204" pitchFamily="34" charset="0"/>
              <a:cs typeface="+mn-cs"/>
            </a:endParaRPr>
          </a:p>
          <a:p>
            <a:pPr algn="ctr" defTabSz="685800" eaLnBrk="1" fontAlgn="auto" hangingPunct="1">
              <a:spcBef>
                <a:spcPts val="0"/>
              </a:spcBef>
              <a:spcAft>
                <a:spcPts val="600"/>
              </a:spcAft>
              <a:buClr>
                <a:prstClr val="black"/>
              </a:buClr>
              <a:defRPr/>
            </a:pPr>
            <a:r>
              <a:rPr lang="en-US" sz="900" kern="0" dirty="0">
                <a:solidFill>
                  <a:srgbClr val="000000"/>
                </a:solidFill>
                <a:latin typeface="Verdana" panose="020B0604030504040204" pitchFamily="34" charset="0"/>
                <a:ea typeface="Verdana" panose="020B0604030504040204" pitchFamily="34" charset="0"/>
                <a:cs typeface="+mn-cs"/>
              </a:rPr>
              <a:t>A standardized Y-USA assessment for </a:t>
            </a:r>
            <a:r>
              <a:rPr lang="en-US" sz="900" b="1" kern="0" dirty="0">
                <a:solidFill>
                  <a:srgbClr val="92278F"/>
                </a:solidFill>
                <a:latin typeface="Verdana" panose="020B0604030504040204" pitchFamily="34" charset="0"/>
                <a:ea typeface="Verdana" panose="020B0604030504040204" pitchFamily="34" charset="0"/>
                <a:cs typeface="+mn-cs"/>
              </a:rPr>
              <a:t>Y CEOs </a:t>
            </a:r>
            <a:r>
              <a:rPr lang="en-US" sz="900" kern="0" dirty="0">
                <a:solidFill>
                  <a:srgbClr val="000000"/>
                </a:solidFill>
                <a:latin typeface="Verdana" panose="020B0604030504040204" pitchFamily="34" charset="0"/>
                <a:ea typeface="Verdana" panose="020B0604030504040204" pitchFamily="34" charset="0"/>
                <a:cs typeface="+mn-cs"/>
              </a:rPr>
              <a:t>to understand </a:t>
            </a:r>
            <a:r>
              <a:rPr lang="en-US" sz="900" b="1" kern="0" dirty="0">
                <a:solidFill>
                  <a:srgbClr val="92278F"/>
                </a:solidFill>
                <a:latin typeface="Verdana" panose="020B0604030504040204" pitchFamily="34" charset="0"/>
                <a:ea typeface="Verdana" panose="020B0604030504040204" pitchFamily="34" charset="0"/>
                <a:cs typeface="+mn-cs"/>
              </a:rPr>
              <a:t>overall organizational performance </a:t>
            </a:r>
            <a:r>
              <a:rPr lang="en-US" sz="900" kern="0" dirty="0">
                <a:solidFill>
                  <a:srgbClr val="000000"/>
                </a:solidFill>
                <a:latin typeface="Verdana" panose="020B0604030504040204" pitchFamily="34" charset="0"/>
                <a:ea typeface="Verdana" panose="020B0604030504040204" pitchFamily="34" charset="0"/>
                <a:cs typeface="+mn-cs"/>
              </a:rPr>
              <a:t>across financial and operational metrics and identify where to focus next.  </a:t>
            </a:r>
          </a:p>
          <a:p>
            <a:pPr defTabSz="685800" eaLnBrk="1" fontAlgn="auto" hangingPunct="1">
              <a:spcBef>
                <a:spcPts val="0"/>
              </a:spcBef>
              <a:spcAft>
                <a:spcPts val="600"/>
              </a:spcAft>
              <a:buClr>
                <a:prstClr val="black"/>
              </a:buClr>
              <a:defRPr/>
            </a:pPr>
            <a:endParaRPr lang="en-US" sz="900" kern="0" dirty="0">
              <a:solidFill>
                <a:srgbClr val="000000"/>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600"/>
              </a:spcAft>
              <a:buClr>
                <a:prstClr val="black"/>
              </a:buClr>
              <a:defRPr/>
            </a:pPr>
            <a:endParaRPr lang="en-US" sz="900" kern="0" dirty="0">
              <a:solidFill>
                <a:srgbClr val="000000"/>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600"/>
              </a:spcAft>
              <a:buClr>
                <a:prstClr val="black"/>
              </a:buClr>
              <a:defRPr/>
            </a:pPr>
            <a:endParaRPr lang="en-US" sz="825" kern="0" dirty="0">
              <a:solidFill>
                <a:srgbClr val="000000"/>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600"/>
              </a:spcAft>
              <a:buClr>
                <a:prstClr val="black"/>
              </a:buClr>
              <a:defRPr/>
            </a:pPr>
            <a:endParaRPr lang="en-US" sz="750" i="1" kern="0" dirty="0">
              <a:solidFill>
                <a:srgbClr val="000000"/>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600"/>
              </a:spcAft>
              <a:buClr>
                <a:prstClr val="black"/>
              </a:buClr>
              <a:defRPr/>
            </a:pPr>
            <a:endParaRPr lang="en-US" sz="750" i="1" kern="0" dirty="0">
              <a:solidFill>
                <a:srgbClr val="000000"/>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600"/>
              </a:spcAft>
              <a:buClr>
                <a:prstClr val="black"/>
              </a:buClr>
              <a:defRPr/>
            </a:pPr>
            <a:endParaRPr lang="en-US" sz="750" i="1" kern="0" dirty="0">
              <a:solidFill>
                <a:srgbClr val="000000"/>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600"/>
              </a:spcAft>
              <a:buClr>
                <a:prstClr val="black"/>
              </a:buClr>
              <a:defRPr/>
            </a:pPr>
            <a:endParaRPr lang="en-US" sz="750" i="1" kern="0" dirty="0">
              <a:solidFill>
                <a:srgbClr val="000000"/>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600"/>
              </a:spcAft>
              <a:buClr>
                <a:prstClr val="black"/>
              </a:buClr>
              <a:defRPr/>
            </a:pPr>
            <a:endParaRPr lang="en-US" sz="100" i="1" kern="0" dirty="0">
              <a:solidFill>
                <a:srgbClr val="000000"/>
              </a:solidFill>
              <a:latin typeface="Verdana" panose="020B0604030504040204" pitchFamily="34" charset="0"/>
              <a:ea typeface="Verdana" panose="020B0604030504040204" pitchFamily="34" charset="0"/>
              <a:cs typeface="+mn-cs"/>
            </a:endParaRPr>
          </a:p>
          <a:p>
            <a:pPr defTabSz="685800" eaLnBrk="1" fontAlgn="auto" hangingPunct="1">
              <a:spcBef>
                <a:spcPts val="0"/>
              </a:spcBef>
              <a:spcAft>
                <a:spcPts val="600"/>
              </a:spcAft>
              <a:buClr>
                <a:prstClr val="black"/>
              </a:buClr>
              <a:defRPr/>
            </a:pPr>
            <a:r>
              <a:rPr lang="en-US" sz="450" i="1" kern="0" dirty="0">
                <a:solidFill>
                  <a:srgbClr val="000000"/>
                </a:solidFill>
                <a:latin typeface="Verdana" panose="020B0604030504040204" pitchFamily="34" charset="0"/>
                <a:ea typeface="Verdana" panose="020B0604030504040204" pitchFamily="34" charset="0"/>
                <a:cs typeface="+mn-cs"/>
              </a:rPr>
              <a:t>*A version of the OEA tailored to independent overnight camps is also in development. </a:t>
            </a:r>
          </a:p>
        </p:txBody>
      </p:sp>
      <p:sp>
        <p:nvSpPr>
          <p:cNvPr id="64" name="TextBox 63">
            <a:extLst>
              <a:ext uri="{FF2B5EF4-FFF2-40B4-BE49-F238E27FC236}">
                <a16:creationId xmlns:a16="http://schemas.microsoft.com/office/drawing/2014/main" id="{2C319E3D-D02A-769F-89E4-914E1A1FAD92}"/>
              </a:ext>
            </a:extLst>
          </p:cNvPr>
          <p:cNvSpPr txBox="1"/>
          <p:nvPr/>
        </p:nvSpPr>
        <p:spPr>
          <a:xfrm>
            <a:off x="2999559" y="1265888"/>
            <a:ext cx="2786252" cy="623248"/>
          </a:xfrm>
          <a:prstGeom prst="rect">
            <a:avLst/>
          </a:prstGeom>
          <a:noFill/>
        </p:spPr>
        <p:txBody>
          <a:bodyPr wrap="square" lIns="102870" tIns="102870" rIns="102870" bIns="102870" rtlCol="0">
            <a:spAutoFit/>
          </a:bodyPr>
          <a:lstStyle/>
          <a:p>
            <a:pPr algn="ctr" defTabSz="685800" eaLnBrk="1" fontAlgn="auto" hangingPunct="1">
              <a:spcBef>
                <a:spcPts val="0"/>
              </a:spcBef>
              <a:spcAft>
                <a:spcPts val="0"/>
              </a:spcAft>
              <a:defRPr/>
            </a:pPr>
            <a:r>
              <a:rPr lang="en-US" sz="1350" b="1" dirty="0">
                <a:solidFill>
                  <a:srgbClr val="92278F"/>
                </a:solidFill>
                <a:latin typeface="Verdana" panose="020B0604030504040204" pitchFamily="34" charset="0"/>
                <a:ea typeface="Verdana" panose="020B0604030504040204" pitchFamily="34" charset="0"/>
                <a:cs typeface="+mn-cs"/>
              </a:rPr>
              <a:t>Organizational Excellence Assessment (OEA)</a:t>
            </a:r>
          </a:p>
        </p:txBody>
      </p:sp>
      <p:sp>
        <p:nvSpPr>
          <p:cNvPr id="65" name="Freeform 9">
            <a:extLst>
              <a:ext uri="{FF2B5EF4-FFF2-40B4-BE49-F238E27FC236}">
                <a16:creationId xmlns:a16="http://schemas.microsoft.com/office/drawing/2014/main" id="{F118854C-C424-DA65-14D9-F5ADB3519994}"/>
              </a:ext>
            </a:extLst>
          </p:cNvPr>
          <p:cNvSpPr>
            <a:spLocks/>
          </p:cNvSpPr>
          <p:nvPr/>
        </p:nvSpPr>
        <p:spPr bwMode="auto">
          <a:xfrm>
            <a:off x="5923350" y="1336247"/>
            <a:ext cx="2786252" cy="3043710"/>
          </a:xfrm>
          <a:prstGeom prst="roundRect">
            <a:avLst>
              <a:gd name="adj" fmla="val 4449"/>
            </a:avLst>
          </a:prstGeom>
          <a:solidFill>
            <a:srgbClr val="FFFFFF">
              <a:lumMod val="95000"/>
            </a:srgbClr>
          </a:solidFill>
          <a:ln w="12700" cap="flat">
            <a:solidFill>
              <a:srgbClr val="8A1B61"/>
            </a:solidFill>
            <a:prstDash val="dash"/>
            <a:miter lim="800000"/>
            <a:headEnd/>
            <a:tailEnd/>
          </a:ln>
          <a:effectLst>
            <a:outerShdw blurRad="50800" dist="38100" dir="2700000" algn="tl" rotWithShape="0">
              <a:prstClr val="black">
                <a:alpha val="40000"/>
              </a:prstClr>
            </a:outerShdw>
          </a:effectLst>
        </p:spPr>
        <p:txBody>
          <a:bodyPr vert="horz" wrap="square" lIns="137160" tIns="342900" rIns="137160" bIns="137160" numCol="1" anchor="t" anchorCtr="0" compatLnSpc="1">
            <a:prstTxWarp prst="textNoShape">
              <a:avLst/>
            </a:prstTxWarp>
          </a:bodyPr>
          <a:lstStyle/>
          <a:p>
            <a:pPr defTabSz="685800" eaLnBrk="1" fontAlgn="auto" hangingPunct="1">
              <a:spcBef>
                <a:spcPts val="0"/>
              </a:spcBef>
              <a:spcAft>
                <a:spcPts val="600"/>
              </a:spcAft>
              <a:buClr>
                <a:prstClr val="black"/>
              </a:buClr>
              <a:defRPr/>
            </a:pPr>
            <a:endParaRPr lang="en-US" sz="1200" b="1" kern="0" dirty="0">
              <a:solidFill>
                <a:srgbClr val="92278F"/>
              </a:solidFill>
              <a:latin typeface="Verdana" panose="020B0604030504040204" pitchFamily="34" charset="0"/>
              <a:ea typeface="Verdana" panose="020B0604030504040204" pitchFamily="34" charset="0"/>
              <a:cs typeface="+mn-cs"/>
            </a:endParaRPr>
          </a:p>
          <a:p>
            <a:pPr algn="ctr" defTabSz="685800" eaLnBrk="1" fontAlgn="auto" hangingPunct="1">
              <a:spcBef>
                <a:spcPts val="0"/>
              </a:spcBef>
              <a:spcAft>
                <a:spcPts val="600"/>
              </a:spcAft>
              <a:buClr>
                <a:prstClr val="black"/>
              </a:buClr>
              <a:defRPr/>
            </a:pPr>
            <a:r>
              <a:rPr lang="en-US" sz="900" kern="0" dirty="0">
                <a:solidFill>
                  <a:srgbClr val="000000"/>
                </a:solidFill>
                <a:latin typeface="Verdana" panose="020B0604030504040204" pitchFamily="34" charset="0"/>
                <a:ea typeface="Verdana" panose="020B0604030504040204" pitchFamily="34" charset="0"/>
                <a:cs typeface="+mn-cs"/>
              </a:rPr>
              <a:t>A directional guide for </a:t>
            </a:r>
            <a:r>
              <a:rPr lang="en-US" sz="900" b="1" kern="0" dirty="0">
                <a:solidFill>
                  <a:srgbClr val="92278F"/>
                </a:solidFill>
                <a:latin typeface="Verdana" panose="020B0604030504040204" pitchFamily="34" charset="0"/>
                <a:ea typeface="Verdana" panose="020B0604030504040204" pitchFamily="34" charset="0"/>
                <a:cs typeface="+mn-cs"/>
              </a:rPr>
              <a:t>local Y leadership and staff </a:t>
            </a:r>
            <a:r>
              <a:rPr lang="en-US" sz="900" kern="0" dirty="0">
                <a:solidFill>
                  <a:srgbClr val="000000"/>
                </a:solidFill>
                <a:latin typeface="Verdana" panose="020B0604030504040204" pitchFamily="34" charset="0"/>
                <a:ea typeface="Verdana" panose="020B0604030504040204" pitchFamily="34" charset="0"/>
                <a:cs typeface="+mn-cs"/>
              </a:rPr>
              <a:t>to understand progressive levels of performance within a specific practice area and identify areas for growth.</a:t>
            </a:r>
          </a:p>
        </p:txBody>
      </p:sp>
      <p:sp>
        <p:nvSpPr>
          <p:cNvPr id="66" name="Rectangle: Rounded Corners 65">
            <a:extLst>
              <a:ext uri="{FF2B5EF4-FFF2-40B4-BE49-F238E27FC236}">
                <a16:creationId xmlns:a16="http://schemas.microsoft.com/office/drawing/2014/main" id="{CD778E42-7321-6851-90E7-39B08299DE4F}"/>
              </a:ext>
            </a:extLst>
          </p:cNvPr>
          <p:cNvSpPr/>
          <p:nvPr/>
        </p:nvSpPr>
        <p:spPr bwMode="auto">
          <a:xfrm>
            <a:off x="6429382" y="1300277"/>
            <a:ext cx="1764587" cy="600635"/>
          </a:xfrm>
          <a:prstGeom prst="roundRect">
            <a:avLst/>
          </a:prstGeom>
          <a:noFill/>
          <a:ln w="9525" cap="flat" cmpd="sng" algn="ctr">
            <a:noFill/>
            <a:prstDash val="solid"/>
            <a:round/>
            <a:headEnd type="none" w="med" len="med"/>
            <a:tailEnd type="none" w="med" len="med"/>
          </a:ln>
          <a:effectLst/>
        </p:spPr>
        <p:txBody>
          <a:bodyPr vert="horz" wrap="square" lIns="68580" tIns="34290" rIns="0" bIns="34290" numCol="1" rtlCol="0" anchor="t" anchorCtr="0" compatLnSpc="1">
            <a:prstTxWarp prst="textNoShape">
              <a:avLst/>
            </a:prstTxWarp>
          </a:bodyPr>
          <a:lstStyle/>
          <a:p>
            <a:pPr algn="ctr" defTabSz="685800" eaLnBrk="1" fontAlgn="auto" hangingPunct="1">
              <a:spcBef>
                <a:spcPts val="0"/>
              </a:spcBef>
              <a:spcAft>
                <a:spcPts val="0"/>
              </a:spcAft>
              <a:defRPr/>
            </a:pPr>
            <a:r>
              <a:rPr lang="en-US" sz="1350" b="1" dirty="0">
                <a:solidFill>
                  <a:srgbClr val="92278F"/>
                </a:solidFill>
                <a:latin typeface="Verdana" panose="020B0604030504040204" pitchFamily="34" charset="0"/>
                <a:ea typeface="Verdana" panose="020B0604030504040204" pitchFamily="34" charset="0"/>
                <a:cs typeface="+mn-cs"/>
              </a:rPr>
              <a:t>Practice Area </a:t>
            </a:r>
          </a:p>
          <a:p>
            <a:pPr algn="ctr" defTabSz="685800" eaLnBrk="1" fontAlgn="auto" hangingPunct="1">
              <a:spcBef>
                <a:spcPts val="0"/>
              </a:spcBef>
              <a:spcAft>
                <a:spcPts val="0"/>
              </a:spcAft>
              <a:defRPr/>
            </a:pPr>
            <a:r>
              <a:rPr lang="en-US" sz="1350" b="1" dirty="0">
                <a:solidFill>
                  <a:srgbClr val="92278F"/>
                </a:solidFill>
                <a:latin typeface="Verdana" panose="020B0604030504040204" pitchFamily="34" charset="0"/>
                <a:ea typeface="Verdana" panose="020B0604030504040204" pitchFamily="34" charset="0"/>
                <a:cs typeface="+mn-cs"/>
              </a:rPr>
              <a:t>Continuums</a:t>
            </a:r>
          </a:p>
        </p:txBody>
      </p:sp>
      <p:grpSp>
        <p:nvGrpSpPr>
          <p:cNvPr id="67" name="Group 66">
            <a:extLst>
              <a:ext uri="{FF2B5EF4-FFF2-40B4-BE49-F238E27FC236}">
                <a16:creationId xmlns:a16="http://schemas.microsoft.com/office/drawing/2014/main" id="{C4B981DE-6651-FE21-58C7-F3890107F5EC}"/>
              </a:ext>
            </a:extLst>
          </p:cNvPr>
          <p:cNvGrpSpPr/>
          <p:nvPr/>
        </p:nvGrpSpPr>
        <p:grpSpPr>
          <a:xfrm>
            <a:off x="3388852" y="2835600"/>
            <a:ext cx="2056541" cy="1286189"/>
            <a:chOff x="4595884" y="3656644"/>
            <a:chExt cx="2742055" cy="1714919"/>
          </a:xfrm>
        </p:grpSpPr>
        <p:sp>
          <p:nvSpPr>
            <p:cNvPr id="68" name="TextBox 67">
              <a:extLst>
                <a:ext uri="{FF2B5EF4-FFF2-40B4-BE49-F238E27FC236}">
                  <a16:creationId xmlns:a16="http://schemas.microsoft.com/office/drawing/2014/main" id="{3E14F559-E304-023F-2EDB-39C1069475F9}"/>
                </a:ext>
              </a:extLst>
            </p:cNvPr>
            <p:cNvSpPr txBox="1"/>
            <p:nvPr/>
          </p:nvSpPr>
          <p:spPr>
            <a:xfrm>
              <a:off x="6103338" y="5063787"/>
              <a:ext cx="793335" cy="307776"/>
            </a:xfrm>
            <a:prstGeom prst="rect">
              <a:avLst/>
            </a:prstGeom>
            <a:noFill/>
          </p:spPr>
          <p:txBody>
            <a:bodyPr wrap="square" rtlCol="0">
              <a:spAutoFit/>
            </a:bodyPr>
            <a:lstStyle/>
            <a:p>
              <a:pPr defTabSz="685800">
                <a:defRPr/>
              </a:pPr>
              <a:r>
                <a:rPr lang="en-US" sz="450" b="1" kern="0" dirty="0">
                  <a:solidFill>
                    <a:srgbClr val="01A490"/>
                  </a:solidFill>
                  <a:ea typeface="ＭＳ Ｐゴシック"/>
                  <a:cs typeface="+mn-cs"/>
                </a:rPr>
                <a:t>Operating Revenue Mix</a:t>
              </a:r>
              <a:endParaRPr lang="en-US" sz="450" i="1" kern="0" dirty="0">
                <a:solidFill>
                  <a:srgbClr val="01A490"/>
                </a:solidFill>
                <a:ea typeface="ＭＳ Ｐゴシック"/>
                <a:cs typeface="+mn-cs"/>
              </a:endParaRPr>
            </a:p>
          </p:txBody>
        </p:sp>
        <p:grpSp>
          <p:nvGrpSpPr>
            <p:cNvPr id="69" name="Group 68">
              <a:extLst>
                <a:ext uri="{FF2B5EF4-FFF2-40B4-BE49-F238E27FC236}">
                  <a16:creationId xmlns:a16="http://schemas.microsoft.com/office/drawing/2014/main" id="{29095A67-4B4A-A3AB-414E-855D2C9A0DA2}"/>
                </a:ext>
              </a:extLst>
            </p:cNvPr>
            <p:cNvGrpSpPr/>
            <p:nvPr/>
          </p:nvGrpSpPr>
          <p:grpSpPr>
            <a:xfrm>
              <a:off x="4595884" y="3656644"/>
              <a:ext cx="2742055" cy="1622586"/>
              <a:chOff x="4665552" y="3697743"/>
              <a:chExt cx="2742055" cy="1622586"/>
            </a:xfrm>
          </p:grpSpPr>
          <p:sp>
            <p:nvSpPr>
              <p:cNvPr id="70" name="TextBox 69">
                <a:extLst>
                  <a:ext uri="{FF2B5EF4-FFF2-40B4-BE49-F238E27FC236}">
                    <a16:creationId xmlns:a16="http://schemas.microsoft.com/office/drawing/2014/main" id="{0AF632FF-1A92-F011-2649-98B35F0D77D6}"/>
                  </a:ext>
                </a:extLst>
              </p:cNvPr>
              <p:cNvSpPr txBox="1"/>
              <p:nvPr/>
            </p:nvSpPr>
            <p:spPr>
              <a:xfrm>
                <a:off x="4940296" y="4006786"/>
                <a:ext cx="1589520" cy="215444"/>
              </a:xfrm>
              <a:prstGeom prst="rect">
                <a:avLst/>
              </a:prstGeom>
              <a:noFill/>
            </p:spPr>
            <p:txBody>
              <a:bodyPr wrap="square" rtlCol="0">
                <a:spAutoFit/>
              </a:bodyPr>
              <a:lstStyle/>
              <a:p>
                <a:pPr defTabSz="685800">
                  <a:defRPr/>
                </a:pPr>
                <a:r>
                  <a:rPr lang="en-US" sz="450" b="1" kern="0" dirty="0">
                    <a:solidFill>
                      <a:srgbClr val="DD5828"/>
                    </a:solidFill>
                    <a:ea typeface="ＭＳ Ｐゴシック"/>
                    <a:cs typeface="+mn-cs"/>
                  </a:rPr>
                  <a:t>Staff</a:t>
                </a:r>
                <a:endParaRPr lang="en-US" sz="450" i="1" kern="0" dirty="0">
                  <a:solidFill>
                    <a:srgbClr val="DD5828"/>
                  </a:solidFill>
                  <a:ea typeface="ＭＳ Ｐゴシック"/>
                  <a:cs typeface="+mn-cs"/>
                </a:endParaRPr>
              </a:p>
            </p:txBody>
          </p:sp>
          <p:sp>
            <p:nvSpPr>
              <p:cNvPr id="71" name="TextBox 70">
                <a:extLst>
                  <a:ext uri="{FF2B5EF4-FFF2-40B4-BE49-F238E27FC236}">
                    <a16:creationId xmlns:a16="http://schemas.microsoft.com/office/drawing/2014/main" id="{447E2670-EBE7-A317-8237-F372E4E0F248}"/>
                  </a:ext>
                </a:extLst>
              </p:cNvPr>
              <p:cNvSpPr txBox="1"/>
              <p:nvPr/>
            </p:nvSpPr>
            <p:spPr>
              <a:xfrm>
                <a:off x="4812392" y="3710502"/>
                <a:ext cx="879537" cy="307776"/>
              </a:xfrm>
              <a:prstGeom prst="rect">
                <a:avLst/>
              </a:prstGeom>
              <a:noFill/>
            </p:spPr>
            <p:txBody>
              <a:bodyPr wrap="square" rtlCol="0">
                <a:spAutoFit/>
              </a:bodyPr>
              <a:lstStyle/>
              <a:p>
                <a:pPr algn="r" defTabSz="685800">
                  <a:defRPr/>
                </a:pPr>
                <a:r>
                  <a:rPr lang="en-US" sz="450" b="1" kern="0" dirty="0">
                    <a:solidFill>
                      <a:srgbClr val="FCAF17"/>
                    </a:solidFill>
                    <a:ea typeface="ＭＳ Ｐゴシック"/>
                    <a:cs typeface="+mn-cs"/>
                  </a:rPr>
                  <a:t>Membership &amp; Program</a:t>
                </a:r>
                <a:endParaRPr lang="en-US" sz="450" i="1" kern="0" dirty="0">
                  <a:solidFill>
                    <a:srgbClr val="FCAF17"/>
                  </a:solidFill>
                  <a:ea typeface="ＭＳ Ｐゴシック"/>
                  <a:cs typeface="+mn-cs"/>
                </a:endParaRPr>
              </a:p>
            </p:txBody>
          </p:sp>
          <p:sp>
            <p:nvSpPr>
              <p:cNvPr id="72" name="TextBox 71">
                <a:extLst>
                  <a:ext uri="{FF2B5EF4-FFF2-40B4-BE49-F238E27FC236}">
                    <a16:creationId xmlns:a16="http://schemas.microsoft.com/office/drawing/2014/main" id="{0A87F1C0-B725-4EED-D436-BC32C9823810}"/>
                  </a:ext>
                </a:extLst>
              </p:cNvPr>
              <p:cNvSpPr txBox="1"/>
              <p:nvPr/>
            </p:nvSpPr>
            <p:spPr>
              <a:xfrm>
                <a:off x="4665552" y="4369362"/>
                <a:ext cx="628712" cy="400109"/>
              </a:xfrm>
              <a:prstGeom prst="rect">
                <a:avLst/>
              </a:prstGeom>
              <a:noFill/>
            </p:spPr>
            <p:txBody>
              <a:bodyPr wrap="square" rtlCol="0">
                <a:spAutoFit/>
              </a:bodyPr>
              <a:lstStyle/>
              <a:p>
                <a:pPr algn="r" defTabSz="685800">
                  <a:defRPr/>
                </a:pPr>
                <a:r>
                  <a:rPr lang="en-US" sz="450" b="1" kern="0" dirty="0">
                    <a:solidFill>
                      <a:srgbClr val="F47920"/>
                    </a:solidFill>
                    <a:ea typeface="ＭＳ Ｐゴシック"/>
                    <a:cs typeface="+mn-cs"/>
                  </a:rPr>
                  <a:t>Risk Mitigation</a:t>
                </a:r>
                <a:endParaRPr lang="en-US" sz="450" i="1" kern="0" dirty="0">
                  <a:solidFill>
                    <a:srgbClr val="F47920"/>
                  </a:solidFill>
                  <a:ea typeface="ＭＳ Ｐゴシック"/>
                  <a:cs typeface="+mn-cs"/>
                </a:endParaRPr>
              </a:p>
            </p:txBody>
          </p:sp>
          <p:sp>
            <p:nvSpPr>
              <p:cNvPr id="73" name="TextBox 72">
                <a:extLst>
                  <a:ext uri="{FF2B5EF4-FFF2-40B4-BE49-F238E27FC236}">
                    <a16:creationId xmlns:a16="http://schemas.microsoft.com/office/drawing/2014/main" id="{45485455-3A81-0285-9A20-2B3CE4E65D30}"/>
                  </a:ext>
                </a:extLst>
              </p:cNvPr>
              <p:cNvSpPr txBox="1"/>
              <p:nvPr/>
            </p:nvSpPr>
            <p:spPr>
              <a:xfrm>
                <a:off x="4665552" y="4850313"/>
                <a:ext cx="1593804" cy="215444"/>
              </a:xfrm>
              <a:prstGeom prst="rect">
                <a:avLst/>
              </a:prstGeom>
              <a:noFill/>
            </p:spPr>
            <p:txBody>
              <a:bodyPr wrap="square" rtlCol="0">
                <a:spAutoFit/>
              </a:bodyPr>
              <a:lstStyle/>
              <a:p>
                <a:pPr defTabSz="685800">
                  <a:defRPr/>
                </a:pPr>
                <a:r>
                  <a:rPr lang="en-US" sz="450" b="1" kern="0" dirty="0">
                    <a:solidFill>
                      <a:srgbClr val="FCAF17"/>
                    </a:solidFill>
                    <a:ea typeface="ＭＳ Ｐゴシック"/>
                    <a:cs typeface="+mn-cs"/>
                  </a:rPr>
                  <a:t>Governance</a:t>
                </a:r>
                <a:endParaRPr lang="en-US" sz="450" i="1" kern="0" dirty="0">
                  <a:solidFill>
                    <a:srgbClr val="FCAF17"/>
                  </a:solidFill>
                  <a:ea typeface="ＭＳ Ｐゴシック"/>
                  <a:cs typeface="+mn-cs"/>
                </a:endParaRPr>
              </a:p>
            </p:txBody>
          </p:sp>
          <p:sp>
            <p:nvSpPr>
              <p:cNvPr id="74" name="TextBox 73">
                <a:extLst>
                  <a:ext uri="{FF2B5EF4-FFF2-40B4-BE49-F238E27FC236}">
                    <a16:creationId xmlns:a16="http://schemas.microsoft.com/office/drawing/2014/main" id="{2485866C-C262-60EC-462D-2F63E1E17FF5}"/>
                  </a:ext>
                </a:extLst>
              </p:cNvPr>
              <p:cNvSpPr txBox="1"/>
              <p:nvPr/>
            </p:nvSpPr>
            <p:spPr>
              <a:xfrm>
                <a:off x="5081900" y="5104885"/>
                <a:ext cx="1497699" cy="215444"/>
              </a:xfrm>
              <a:prstGeom prst="rect">
                <a:avLst/>
              </a:prstGeom>
              <a:noFill/>
            </p:spPr>
            <p:txBody>
              <a:bodyPr wrap="square" rtlCol="0">
                <a:spAutoFit/>
              </a:bodyPr>
              <a:lstStyle/>
              <a:p>
                <a:pPr defTabSz="685800">
                  <a:defRPr/>
                </a:pPr>
                <a:r>
                  <a:rPr lang="en-US" sz="450" b="1" kern="0" dirty="0">
                    <a:solidFill>
                      <a:srgbClr val="F47920"/>
                    </a:solidFill>
                    <a:ea typeface="ＭＳ Ｐゴシック"/>
                    <a:cs typeface="+mn-cs"/>
                  </a:rPr>
                  <a:t>Experience</a:t>
                </a:r>
                <a:endParaRPr lang="en-US" sz="450" i="1" kern="0" dirty="0">
                  <a:solidFill>
                    <a:srgbClr val="F47920"/>
                  </a:solidFill>
                  <a:ea typeface="ＭＳ Ｐゴシック"/>
                  <a:cs typeface="+mn-cs"/>
                </a:endParaRPr>
              </a:p>
            </p:txBody>
          </p:sp>
          <p:sp>
            <p:nvSpPr>
              <p:cNvPr id="75" name="TextBox 74">
                <a:extLst>
                  <a:ext uri="{FF2B5EF4-FFF2-40B4-BE49-F238E27FC236}">
                    <a16:creationId xmlns:a16="http://schemas.microsoft.com/office/drawing/2014/main" id="{B84DB5F2-CD40-7704-A293-054077E1B9BF}"/>
                  </a:ext>
                </a:extLst>
              </p:cNvPr>
              <p:cNvSpPr txBox="1"/>
              <p:nvPr/>
            </p:nvSpPr>
            <p:spPr>
              <a:xfrm>
                <a:off x="6267539" y="3697743"/>
                <a:ext cx="750827" cy="307776"/>
              </a:xfrm>
              <a:prstGeom prst="rect">
                <a:avLst/>
              </a:prstGeom>
              <a:noFill/>
            </p:spPr>
            <p:txBody>
              <a:bodyPr wrap="square" rtlCol="0">
                <a:spAutoFit/>
              </a:bodyPr>
              <a:lstStyle/>
              <a:p>
                <a:pPr defTabSz="685800">
                  <a:defRPr/>
                </a:pPr>
                <a:r>
                  <a:rPr lang="en-US" sz="450" b="1" kern="0" dirty="0">
                    <a:solidFill>
                      <a:srgbClr val="46BDBE"/>
                    </a:solidFill>
                    <a:ea typeface="ＭＳ Ｐゴシック"/>
                    <a:cs typeface="+mn-cs"/>
                  </a:rPr>
                  <a:t>Months of Liquidity</a:t>
                </a:r>
                <a:endParaRPr lang="en-US" sz="450" i="1" kern="0" dirty="0">
                  <a:solidFill>
                    <a:srgbClr val="46BDBE"/>
                  </a:solidFill>
                  <a:ea typeface="ＭＳ Ｐゴシック"/>
                  <a:cs typeface="+mn-cs"/>
                </a:endParaRPr>
              </a:p>
            </p:txBody>
          </p:sp>
          <p:sp>
            <p:nvSpPr>
              <p:cNvPr id="76" name="TextBox 75">
                <a:extLst>
                  <a:ext uri="{FF2B5EF4-FFF2-40B4-BE49-F238E27FC236}">
                    <a16:creationId xmlns:a16="http://schemas.microsoft.com/office/drawing/2014/main" id="{82EC5EF7-218F-6AF5-A0E2-B5307CE7B919}"/>
                  </a:ext>
                </a:extLst>
              </p:cNvPr>
              <p:cNvSpPr txBox="1"/>
              <p:nvPr/>
            </p:nvSpPr>
            <p:spPr>
              <a:xfrm>
                <a:off x="6561304" y="3975270"/>
                <a:ext cx="790517" cy="307776"/>
              </a:xfrm>
              <a:prstGeom prst="rect">
                <a:avLst/>
              </a:prstGeom>
              <a:noFill/>
            </p:spPr>
            <p:txBody>
              <a:bodyPr wrap="square" rtlCol="0">
                <a:spAutoFit/>
              </a:bodyPr>
              <a:lstStyle/>
              <a:p>
                <a:pPr defTabSz="685800">
                  <a:defRPr/>
                </a:pPr>
                <a:r>
                  <a:rPr lang="en-US" sz="450" b="1" kern="0" dirty="0">
                    <a:solidFill>
                      <a:srgbClr val="01A490"/>
                    </a:solidFill>
                    <a:ea typeface="ＭＳ Ｐゴシック"/>
                    <a:cs typeface="+mn-cs"/>
                  </a:rPr>
                  <a:t>Operating Margin</a:t>
                </a:r>
                <a:endParaRPr lang="en-US" sz="450" i="1" kern="0" dirty="0">
                  <a:solidFill>
                    <a:srgbClr val="01A490"/>
                  </a:solidFill>
                  <a:ea typeface="ＭＳ Ｐゴシック"/>
                  <a:cs typeface="+mn-cs"/>
                </a:endParaRPr>
              </a:p>
            </p:txBody>
          </p:sp>
          <p:sp>
            <p:nvSpPr>
              <p:cNvPr id="77" name="TextBox 76">
                <a:extLst>
                  <a:ext uri="{FF2B5EF4-FFF2-40B4-BE49-F238E27FC236}">
                    <a16:creationId xmlns:a16="http://schemas.microsoft.com/office/drawing/2014/main" id="{5C168827-413C-41B5-3703-5B32A46329DB}"/>
                  </a:ext>
                </a:extLst>
              </p:cNvPr>
              <p:cNvSpPr txBox="1"/>
              <p:nvPr/>
            </p:nvSpPr>
            <p:spPr>
              <a:xfrm>
                <a:off x="6689703" y="4418729"/>
                <a:ext cx="717904" cy="215444"/>
              </a:xfrm>
              <a:prstGeom prst="rect">
                <a:avLst/>
              </a:prstGeom>
              <a:noFill/>
            </p:spPr>
            <p:txBody>
              <a:bodyPr wrap="square" rtlCol="0">
                <a:spAutoFit/>
              </a:bodyPr>
              <a:lstStyle/>
              <a:p>
                <a:pPr defTabSz="685800">
                  <a:defRPr/>
                </a:pPr>
                <a:r>
                  <a:rPr lang="en-US" sz="450" b="1" kern="0" dirty="0">
                    <a:solidFill>
                      <a:srgbClr val="006B6B"/>
                    </a:solidFill>
                    <a:ea typeface="ＭＳ Ｐゴシック"/>
                    <a:cs typeface="+mn-cs"/>
                  </a:rPr>
                  <a:t>Debt Ratio</a:t>
                </a:r>
                <a:endParaRPr lang="en-US" sz="450" i="1" kern="0" dirty="0">
                  <a:solidFill>
                    <a:srgbClr val="006B6B"/>
                  </a:solidFill>
                  <a:ea typeface="ＭＳ Ｐゴシック"/>
                  <a:cs typeface="+mn-cs"/>
                </a:endParaRPr>
              </a:p>
            </p:txBody>
          </p:sp>
          <p:sp>
            <p:nvSpPr>
              <p:cNvPr id="78" name="TextBox 77">
                <a:extLst>
                  <a:ext uri="{FF2B5EF4-FFF2-40B4-BE49-F238E27FC236}">
                    <a16:creationId xmlns:a16="http://schemas.microsoft.com/office/drawing/2014/main" id="{69138948-E3B8-39ED-BB53-7549C8DC5650}"/>
                  </a:ext>
                </a:extLst>
              </p:cNvPr>
              <p:cNvSpPr txBox="1"/>
              <p:nvPr/>
            </p:nvSpPr>
            <p:spPr>
              <a:xfrm>
                <a:off x="6579600" y="4858782"/>
                <a:ext cx="717905" cy="307776"/>
              </a:xfrm>
              <a:prstGeom prst="rect">
                <a:avLst/>
              </a:prstGeom>
              <a:noFill/>
            </p:spPr>
            <p:txBody>
              <a:bodyPr wrap="square" rtlCol="0">
                <a:spAutoFit/>
              </a:bodyPr>
              <a:lstStyle/>
              <a:p>
                <a:pPr defTabSz="685800">
                  <a:defRPr/>
                </a:pPr>
                <a:r>
                  <a:rPr lang="en-US" sz="450" b="1" kern="0" dirty="0">
                    <a:solidFill>
                      <a:srgbClr val="20BDBE"/>
                    </a:solidFill>
                    <a:ea typeface="ＭＳ Ｐゴシック"/>
                    <a:cs typeface="+mn-cs"/>
                  </a:rPr>
                  <a:t>Charitable Revenue</a:t>
                </a:r>
                <a:endParaRPr lang="en-US" sz="450" i="1" kern="0" dirty="0">
                  <a:solidFill>
                    <a:srgbClr val="20BDBE"/>
                  </a:solidFill>
                  <a:ea typeface="ＭＳ Ｐゴシック"/>
                  <a:cs typeface="+mn-cs"/>
                </a:endParaRPr>
              </a:p>
            </p:txBody>
          </p:sp>
          <p:grpSp>
            <p:nvGrpSpPr>
              <p:cNvPr id="79" name="Group 78">
                <a:extLst>
                  <a:ext uri="{FF2B5EF4-FFF2-40B4-BE49-F238E27FC236}">
                    <a16:creationId xmlns:a16="http://schemas.microsoft.com/office/drawing/2014/main" id="{F47ECDCF-D9F9-08B4-3163-45E95D8AD8D7}"/>
                  </a:ext>
                </a:extLst>
              </p:cNvPr>
              <p:cNvGrpSpPr/>
              <p:nvPr/>
            </p:nvGrpSpPr>
            <p:grpSpPr>
              <a:xfrm>
                <a:off x="5025155" y="3844988"/>
                <a:ext cx="1884441" cy="1313992"/>
                <a:chOff x="4076826" y="2643927"/>
                <a:chExt cx="4572000" cy="3187987"/>
              </a:xfrm>
            </p:grpSpPr>
            <p:graphicFrame>
              <p:nvGraphicFramePr>
                <p:cNvPr id="81" name="Chart 80">
                  <a:extLst>
                    <a:ext uri="{FF2B5EF4-FFF2-40B4-BE49-F238E27FC236}">
                      <a16:creationId xmlns:a16="http://schemas.microsoft.com/office/drawing/2014/main" id="{EA930532-30D2-ABA9-E7E8-96F24BB8FAB5}"/>
                    </a:ext>
                  </a:extLst>
                </p:cNvPr>
                <p:cNvGraphicFramePr/>
                <p:nvPr/>
              </p:nvGraphicFramePr>
              <p:xfrm>
                <a:off x="4076826" y="2739733"/>
                <a:ext cx="4572000" cy="3048000"/>
              </p:xfrm>
              <a:graphic>
                <a:graphicData uri="http://schemas.openxmlformats.org/drawingml/2006/chart">
                  <c:chart xmlns:c="http://schemas.openxmlformats.org/drawingml/2006/chart" xmlns:r="http://schemas.openxmlformats.org/officeDocument/2006/relationships" r:id="rId3"/>
                </a:graphicData>
              </a:graphic>
            </p:graphicFrame>
            <p:cxnSp>
              <p:nvCxnSpPr>
                <p:cNvPr id="82" name="Straight Connector 81">
                  <a:extLst>
                    <a:ext uri="{FF2B5EF4-FFF2-40B4-BE49-F238E27FC236}">
                      <a16:creationId xmlns:a16="http://schemas.microsoft.com/office/drawing/2014/main" id="{93A200B6-3155-FDAA-F057-0942325E1650}"/>
                    </a:ext>
                  </a:extLst>
                </p:cNvPr>
                <p:cNvCxnSpPr>
                  <a:cxnSpLocks/>
                </p:cNvCxnSpPr>
                <p:nvPr/>
              </p:nvCxnSpPr>
              <p:spPr bwMode="auto">
                <a:xfrm rot="20580000" flipH="1" flipV="1">
                  <a:off x="5037757" y="3187901"/>
                  <a:ext cx="374462" cy="457200"/>
                </a:xfrm>
                <a:prstGeom prst="line">
                  <a:avLst/>
                </a:prstGeom>
                <a:solidFill>
                  <a:srgbClr val="F47920"/>
                </a:solidFill>
                <a:ln w="28575" cap="flat" cmpd="sng" algn="ctr">
                  <a:solidFill>
                    <a:srgbClr val="F47920"/>
                  </a:solidFill>
                  <a:prstDash val="solid"/>
                  <a:round/>
                  <a:headEnd type="none" w="med" len="med"/>
                  <a:tailEnd type="oval" w="sm" len="sm"/>
                </a:ln>
                <a:effectLst/>
              </p:spPr>
            </p:cxnSp>
            <p:cxnSp>
              <p:nvCxnSpPr>
                <p:cNvPr id="83" name="Straight Connector 82">
                  <a:extLst>
                    <a:ext uri="{FF2B5EF4-FFF2-40B4-BE49-F238E27FC236}">
                      <a16:creationId xmlns:a16="http://schemas.microsoft.com/office/drawing/2014/main" id="{16A7E3B9-E2C5-9C49-37AB-4D6E314FAAA8}"/>
                    </a:ext>
                  </a:extLst>
                </p:cNvPr>
                <p:cNvCxnSpPr>
                  <a:cxnSpLocks/>
                </p:cNvCxnSpPr>
                <p:nvPr/>
              </p:nvCxnSpPr>
              <p:spPr bwMode="auto">
                <a:xfrm flipH="1" flipV="1">
                  <a:off x="5734771" y="2671746"/>
                  <a:ext cx="264928" cy="460199"/>
                </a:xfrm>
                <a:prstGeom prst="line">
                  <a:avLst/>
                </a:prstGeom>
                <a:solidFill>
                  <a:srgbClr val="F47920"/>
                </a:solidFill>
                <a:ln w="28575" cap="flat" cmpd="sng" algn="ctr">
                  <a:solidFill>
                    <a:srgbClr val="FCAF17"/>
                  </a:solidFill>
                  <a:prstDash val="solid"/>
                  <a:round/>
                  <a:headEnd type="none" w="med" len="med"/>
                  <a:tailEnd type="oval" w="sm" len="sm"/>
                </a:ln>
                <a:effectLst/>
              </p:spPr>
            </p:cxnSp>
            <p:cxnSp>
              <p:nvCxnSpPr>
                <p:cNvPr id="84" name="Straight Connector 83">
                  <a:extLst>
                    <a:ext uri="{FF2B5EF4-FFF2-40B4-BE49-F238E27FC236}">
                      <a16:creationId xmlns:a16="http://schemas.microsoft.com/office/drawing/2014/main" id="{1E07EB75-94DD-371F-A2FE-541160F451F3}"/>
                    </a:ext>
                  </a:extLst>
                </p:cNvPr>
                <p:cNvCxnSpPr>
                  <a:cxnSpLocks/>
                </p:cNvCxnSpPr>
                <p:nvPr/>
              </p:nvCxnSpPr>
              <p:spPr bwMode="auto">
                <a:xfrm flipH="1">
                  <a:off x="4671388" y="4263572"/>
                  <a:ext cx="548640" cy="0"/>
                </a:xfrm>
                <a:prstGeom prst="line">
                  <a:avLst/>
                </a:prstGeom>
                <a:solidFill>
                  <a:srgbClr val="F47920"/>
                </a:solidFill>
                <a:ln w="28575" cap="flat" cmpd="sng" algn="ctr">
                  <a:solidFill>
                    <a:srgbClr val="DD5828"/>
                  </a:solidFill>
                  <a:prstDash val="solid"/>
                  <a:round/>
                  <a:headEnd type="none" w="med" len="med"/>
                  <a:tailEnd type="oval" w="sm" len="sm"/>
                </a:ln>
                <a:effectLst/>
              </p:spPr>
            </p:cxnSp>
            <p:cxnSp>
              <p:nvCxnSpPr>
                <p:cNvPr id="85" name="Straight Connector 84">
                  <a:extLst>
                    <a:ext uri="{FF2B5EF4-FFF2-40B4-BE49-F238E27FC236}">
                      <a16:creationId xmlns:a16="http://schemas.microsoft.com/office/drawing/2014/main" id="{3CFAF82E-3629-3B78-904D-8AC12E58A4F4}"/>
                    </a:ext>
                  </a:extLst>
                </p:cNvPr>
                <p:cNvCxnSpPr>
                  <a:cxnSpLocks/>
                </p:cNvCxnSpPr>
                <p:nvPr/>
              </p:nvCxnSpPr>
              <p:spPr bwMode="auto">
                <a:xfrm rot="960000" flipH="1">
                  <a:off x="5028654" y="4854592"/>
                  <a:ext cx="396579" cy="457200"/>
                </a:xfrm>
                <a:prstGeom prst="line">
                  <a:avLst/>
                </a:prstGeom>
                <a:solidFill>
                  <a:srgbClr val="F47920"/>
                </a:solidFill>
                <a:ln w="28575" cap="flat" cmpd="sng" algn="ctr">
                  <a:solidFill>
                    <a:srgbClr val="FCAF17"/>
                  </a:solidFill>
                  <a:prstDash val="solid"/>
                  <a:round/>
                  <a:headEnd type="none" w="med" len="med"/>
                  <a:tailEnd type="oval" w="sm" len="sm"/>
                </a:ln>
                <a:effectLst/>
              </p:spPr>
            </p:cxnSp>
            <p:cxnSp>
              <p:nvCxnSpPr>
                <p:cNvPr id="86" name="Straight Connector 85">
                  <a:extLst>
                    <a:ext uri="{FF2B5EF4-FFF2-40B4-BE49-F238E27FC236}">
                      <a16:creationId xmlns:a16="http://schemas.microsoft.com/office/drawing/2014/main" id="{A9C319A8-073F-13CB-6C69-CF1ACA789CEE}"/>
                    </a:ext>
                  </a:extLst>
                </p:cNvPr>
                <p:cNvCxnSpPr>
                  <a:cxnSpLocks/>
                </p:cNvCxnSpPr>
                <p:nvPr/>
              </p:nvCxnSpPr>
              <p:spPr bwMode="auto">
                <a:xfrm flipH="1">
                  <a:off x="5789667" y="5374714"/>
                  <a:ext cx="189132" cy="457200"/>
                </a:xfrm>
                <a:prstGeom prst="line">
                  <a:avLst/>
                </a:prstGeom>
                <a:solidFill>
                  <a:srgbClr val="F47920"/>
                </a:solidFill>
                <a:ln w="28575" cap="flat" cmpd="sng" algn="ctr">
                  <a:solidFill>
                    <a:srgbClr val="F47920"/>
                  </a:solidFill>
                  <a:prstDash val="solid"/>
                  <a:round/>
                  <a:headEnd type="none" w="med" len="med"/>
                  <a:tailEnd type="oval" w="sm" len="sm"/>
                </a:ln>
                <a:effectLst/>
              </p:spPr>
            </p:cxnSp>
            <p:cxnSp>
              <p:nvCxnSpPr>
                <p:cNvPr id="87" name="Straight Connector 86">
                  <a:extLst>
                    <a:ext uri="{FF2B5EF4-FFF2-40B4-BE49-F238E27FC236}">
                      <a16:creationId xmlns:a16="http://schemas.microsoft.com/office/drawing/2014/main" id="{BF4BD382-4B21-294B-FD6C-1ACE98E22657}"/>
                    </a:ext>
                  </a:extLst>
                </p:cNvPr>
                <p:cNvCxnSpPr>
                  <a:cxnSpLocks/>
                </p:cNvCxnSpPr>
                <p:nvPr/>
              </p:nvCxnSpPr>
              <p:spPr bwMode="auto">
                <a:xfrm flipV="1">
                  <a:off x="6767467" y="2643927"/>
                  <a:ext cx="194856" cy="457200"/>
                </a:xfrm>
                <a:prstGeom prst="line">
                  <a:avLst/>
                </a:prstGeom>
                <a:solidFill>
                  <a:srgbClr val="F47920"/>
                </a:solidFill>
                <a:ln w="28575" cap="flat" cmpd="sng" algn="ctr">
                  <a:solidFill>
                    <a:srgbClr val="46BDBE"/>
                  </a:solidFill>
                  <a:prstDash val="solid"/>
                  <a:round/>
                  <a:headEnd type="none" w="med" len="med"/>
                  <a:tailEnd type="oval" w="sm" len="sm"/>
                </a:ln>
                <a:effectLst/>
              </p:spPr>
            </p:cxnSp>
            <p:cxnSp>
              <p:nvCxnSpPr>
                <p:cNvPr id="88" name="Straight Connector 87">
                  <a:extLst>
                    <a:ext uri="{FF2B5EF4-FFF2-40B4-BE49-F238E27FC236}">
                      <a16:creationId xmlns:a16="http://schemas.microsoft.com/office/drawing/2014/main" id="{CE4EE4C8-431B-EC11-669C-3AAB0D1E7FAE}"/>
                    </a:ext>
                  </a:extLst>
                </p:cNvPr>
                <p:cNvCxnSpPr>
                  <a:cxnSpLocks/>
                </p:cNvCxnSpPr>
                <p:nvPr/>
              </p:nvCxnSpPr>
              <p:spPr bwMode="auto">
                <a:xfrm rot="420000" flipV="1">
                  <a:off x="7324099" y="3182662"/>
                  <a:ext cx="376856" cy="457200"/>
                </a:xfrm>
                <a:prstGeom prst="line">
                  <a:avLst/>
                </a:prstGeom>
                <a:solidFill>
                  <a:srgbClr val="F47920"/>
                </a:solidFill>
                <a:ln w="28575" cap="flat" cmpd="sng" algn="ctr">
                  <a:solidFill>
                    <a:srgbClr val="01A490"/>
                  </a:solidFill>
                  <a:prstDash val="solid"/>
                  <a:round/>
                  <a:headEnd type="none" w="med" len="med"/>
                  <a:tailEnd type="oval" w="sm" len="sm"/>
                </a:ln>
                <a:effectLst/>
              </p:spPr>
            </p:cxnSp>
            <p:cxnSp>
              <p:nvCxnSpPr>
                <p:cNvPr id="89" name="Straight Connector 88">
                  <a:extLst>
                    <a:ext uri="{FF2B5EF4-FFF2-40B4-BE49-F238E27FC236}">
                      <a16:creationId xmlns:a16="http://schemas.microsoft.com/office/drawing/2014/main" id="{6CED172C-E25B-BAF6-1E9A-AB09629D3B89}"/>
                    </a:ext>
                  </a:extLst>
                </p:cNvPr>
                <p:cNvCxnSpPr>
                  <a:cxnSpLocks/>
                </p:cNvCxnSpPr>
                <p:nvPr/>
              </p:nvCxnSpPr>
              <p:spPr bwMode="auto">
                <a:xfrm>
                  <a:off x="7570825" y="4272450"/>
                  <a:ext cx="467005" cy="0"/>
                </a:xfrm>
                <a:prstGeom prst="line">
                  <a:avLst/>
                </a:prstGeom>
                <a:solidFill>
                  <a:srgbClr val="F47920"/>
                </a:solidFill>
                <a:ln w="28575" cap="flat" cmpd="sng" algn="ctr">
                  <a:solidFill>
                    <a:srgbClr val="006B6B"/>
                  </a:solidFill>
                  <a:prstDash val="solid"/>
                  <a:round/>
                  <a:headEnd type="none" w="med" len="med"/>
                  <a:tailEnd type="oval" w="sm" len="sm"/>
                </a:ln>
                <a:effectLst/>
              </p:spPr>
            </p:cxnSp>
            <p:cxnSp>
              <p:nvCxnSpPr>
                <p:cNvPr id="90" name="Straight Connector 89">
                  <a:extLst>
                    <a:ext uri="{FF2B5EF4-FFF2-40B4-BE49-F238E27FC236}">
                      <a16:creationId xmlns:a16="http://schemas.microsoft.com/office/drawing/2014/main" id="{9BBFC927-79C9-493B-2BA4-BA6468986C7C}"/>
                    </a:ext>
                  </a:extLst>
                </p:cNvPr>
                <p:cNvCxnSpPr>
                  <a:cxnSpLocks/>
                </p:cNvCxnSpPr>
                <p:nvPr/>
              </p:nvCxnSpPr>
              <p:spPr bwMode="auto">
                <a:xfrm rot="20940000">
                  <a:off x="7312880" y="4885132"/>
                  <a:ext cx="384085" cy="457200"/>
                </a:xfrm>
                <a:prstGeom prst="line">
                  <a:avLst/>
                </a:prstGeom>
                <a:solidFill>
                  <a:srgbClr val="F47920"/>
                </a:solidFill>
                <a:ln w="28575" cap="flat" cmpd="sng" algn="ctr">
                  <a:solidFill>
                    <a:srgbClr val="20BDBE"/>
                  </a:solidFill>
                  <a:prstDash val="solid"/>
                  <a:round/>
                  <a:headEnd type="none" w="med" len="med"/>
                  <a:tailEnd type="oval" w="sm" len="sm"/>
                </a:ln>
                <a:effectLst/>
              </p:spPr>
            </p:cxnSp>
            <p:cxnSp>
              <p:nvCxnSpPr>
                <p:cNvPr id="91" name="Straight Connector 90">
                  <a:extLst>
                    <a:ext uri="{FF2B5EF4-FFF2-40B4-BE49-F238E27FC236}">
                      <a16:creationId xmlns:a16="http://schemas.microsoft.com/office/drawing/2014/main" id="{E92B90DE-7F09-09EE-4561-816031AC7D04}"/>
                    </a:ext>
                  </a:extLst>
                </p:cNvPr>
                <p:cNvCxnSpPr>
                  <a:cxnSpLocks/>
                </p:cNvCxnSpPr>
                <p:nvPr/>
              </p:nvCxnSpPr>
              <p:spPr bwMode="auto">
                <a:xfrm>
                  <a:off x="6701103" y="5366679"/>
                  <a:ext cx="158455" cy="457200"/>
                </a:xfrm>
                <a:prstGeom prst="line">
                  <a:avLst/>
                </a:prstGeom>
                <a:solidFill>
                  <a:srgbClr val="F47920"/>
                </a:solidFill>
                <a:ln w="28575" cap="flat" cmpd="sng" algn="ctr">
                  <a:solidFill>
                    <a:srgbClr val="01A490"/>
                  </a:solidFill>
                  <a:prstDash val="solid"/>
                  <a:round/>
                  <a:headEnd type="none" w="med" len="med"/>
                  <a:tailEnd type="oval" w="sm" len="sm"/>
                </a:ln>
                <a:effectLst/>
              </p:spPr>
            </p:cxnSp>
            <p:sp>
              <p:nvSpPr>
                <p:cNvPr id="92" name="Oval 91">
                  <a:extLst>
                    <a:ext uri="{FF2B5EF4-FFF2-40B4-BE49-F238E27FC236}">
                      <a16:creationId xmlns:a16="http://schemas.microsoft.com/office/drawing/2014/main" id="{A3093621-6914-CBFD-9C03-601D497A492B}"/>
                    </a:ext>
                  </a:extLst>
                </p:cNvPr>
                <p:cNvSpPr/>
                <p:nvPr/>
              </p:nvSpPr>
              <p:spPr bwMode="auto">
                <a:xfrm>
                  <a:off x="5700101" y="3616415"/>
                  <a:ext cx="1307893" cy="1310494"/>
                </a:xfrm>
                <a:prstGeom prst="ellipse">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defRPr/>
                  </a:pPr>
                  <a:endParaRPr lang="en-US" kern="0" dirty="0">
                    <a:solidFill>
                      <a:srgbClr val="000000"/>
                    </a:solidFill>
                    <a:latin typeface="Verdana" pitchFamily="64" charset="0"/>
                    <a:ea typeface="ＭＳ Ｐゴシック"/>
                    <a:cs typeface="+mn-cs"/>
                  </a:endParaRPr>
                </a:p>
              </p:txBody>
            </p:sp>
          </p:grpSp>
          <p:sp>
            <p:nvSpPr>
              <p:cNvPr id="80" name="Oval 79">
                <a:extLst>
                  <a:ext uri="{FF2B5EF4-FFF2-40B4-BE49-F238E27FC236}">
                    <a16:creationId xmlns:a16="http://schemas.microsoft.com/office/drawing/2014/main" id="{95965C34-21B3-6623-3FE2-2CCBFE6D4ABB}"/>
                  </a:ext>
                </a:extLst>
              </p:cNvPr>
              <p:cNvSpPr/>
              <p:nvPr/>
            </p:nvSpPr>
            <p:spPr>
              <a:xfrm>
                <a:off x="5474677" y="4316335"/>
                <a:ext cx="986775" cy="416446"/>
              </a:xfrm>
              <a:prstGeom prst="ellipse">
                <a:avLst/>
              </a:prstGeom>
              <a:noFill/>
              <a:ln w="12700" cap="flat" cmpd="sng" algn="ctr">
                <a:noFill/>
                <a:prstDash val="solid"/>
                <a:miter lim="800000"/>
              </a:ln>
              <a:effectLst/>
            </p:spPr>
            <p:txBody>
              <a:bodyPr lIns="0" tIns="0" rIns="0" bIns="0" rtlCol="0" anchor="ctr"/>
              <a:lstStyle/>
              <a:p>
                <a:pPr algn="ctr" defTabSz="514337" fontAlgn="auto">
                  <a:spcBef>
                    <a:spcPts val="0"/>
                  </a:spcBef>
                  <a:spcAft>
                    <a:spcPts val="0"/>
                  </a:spcAft>
                  <a:defRPr/>
                </a:pPr>
                <a:r>
                  <a:rPr lang="en-US" sz="900" b="1" kern="0" dirty="0">
                    <a:solidFill>
                      <a:srgbClr val="9C9C9C"/>
                    </a:solidFill>
                    <a:latin typeface="Verdana"/>
                    <a:ea typeface="ＭＳ Ｐゴシック"/>
                    <a:cs typeface="+mn-cs"/>
                  </a:rPr>
                  <a:t>OEA</a:t>
                </a:r>
                <a:endParaRPr lang="en-US" sz="300" b="1" kern="0" dirty="0">
                  <a:solidFill>
                    <a:srgbClr val="9C9C9C"/>
                  </a:solidFill>
                  <a:latin typeface="Verdana"/>
                  <a:ea typeface="ＭＳ Ｐゴシック"/>
                  <a:cs typeface="+mn-cs"/>
                </a:endParaRPr>
              </a:p>
            </p:txBody>
          </p:sp>
        </p:grpSp>
      </p:grpSp>
      <p:pic>
        <p:nvPicPr>
          <p:cNvPr id="93" name="Graphic 1">
            <a:extLst>
              <a:ext uri="{FF2B5EF4-FFF2-40B4-BE49-F238E27FC236}">
                <a16:creationId xmlns:a16="http://schemas.microsoft.com/office/drawing/2014/main" id="{AE9AF422-6A49-2749-42CE-86201D5B8B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1128" y="1792089"/>
            <a:ext cx="2295623" cy="2294770"/>
          </a:xfrm>
          <a:prstGeom prst="rect">
            <a:avLst/>
          </a:prstGeom>
        </p:spPr>
      </p:pic>
      <p:grpSp>
        <p:nvGrpSpPr>
          <p:cNvPr id="94" name="Group 93">
            <a:extLst>
              <a:ext uri="{FF2B5EF4-FFF2-40B4-BE49-F238E27FC236}">
                <a16:creationId xmlns:a16="http://schemas.microsoft.com/office/drawing/2014/main" id="{58060406-B5EB-17F7-04BC-435AC9E2EBD4}"/>
              </a:ext>
            </a:extLst>
          </p:cNvPr>
          <p:cNvGrpSpPr/>
          <p:nvPr/>
        </p:nvGrpSpPr>
        <p:grpSpPr>
          <a:xfrm>
            <a:off x="6106450" y="2760994"/>
            <a:ext cx="2321753" cy="1401830"/>
            <a:chOff x="8219348" y="3557169"/>
            <a:chExt cx="3095671" cy="1869107"/>
          </a:xfrm>
        </p:grpSpPr>
        <p:grpSp>
          <p:nvGrpSpPr>
            <p:cNvPr id="95" name="Group 94">
              <a:extLst>
                <a:ext uri="{FF2B5EF4-FFF2-40B4-BE49-F238E27FC236}">
                  <a16:creationId xmlns:a16="http://schemas.microsoft.com/office/drawing/2014/main" id="{CB729835-FFBB-332A-38F2-33ACE820042E}"/>
                </a:ext>
              </a:extLst>
            </p:cNvPr>
            <p:cNvGrpSpPr/>
            <p:nvPr/>
          </p:nvGrpSpPr>
          <p:grpSpPr>
            <a:xfrm>
              <a:off x="8866440" y="3557169"/>
              <a:ext cx="1869107" cy="1869107"/>
              <a:chOff x="6755598" y="3275266"/>
              <a:chExt cx="2659992" cy="2659992"/>
            </a:xfrm>
          </p:grpSpPr>
          <p:pic>
            <p:nvPicPr>
              <p:cNvPr id="102" name="Picture 2">
                <a:extLst>
                  <a:ext uri="{FF2B5EF4-FFF2-40B4-BE49-F238E27FC236}">
                    <a16:creationId xmlns:a16="http://schemas.microsoft.com/office/drawing/2014/main" id="{F2F20B5F-63D5-7575-06A7-0FE747B0B6A0}"/>
                  </a:ext>
                </a:extLst>
              </p:cNvPr>
              <p:cNvPicPr>
                <a:picLocks noChangeAspect="1"/>
              </p:cNvPicPr>
              <p:nvPr/>
            </p:nvPicPr>
            <p:blipFill>
              <a:blip r:embed="rId5"/>
              <a:stretch>
                <a:fillRect/>
              </a:stretch>
            </p:blipFill>
            <p:spPr>
              <a:xfrm>
                <a:off x="6755598" y="3275266"/>
                <a:ext cx="2659992" cy="2659992"/>
              </a:xfrm>
              <a:prstGeom prst="ellipse">
                <a:avLst/>
              </a:prstGeom>
            </p:spPr>
          </p:pic>
          <p:sp>
            <p:nvSpPr>
              <p:cNvPr id="103" name="Rectangle 102">
                <a:extLst>
                  <a:ext uri="{FF2B5EF4-FFF2-40B4-BE49-F238E27FC236}">
                    <a16:creationId xmlns:a16="http://schemas.microsoft.com/office/drawing/2014/main" id="{0734FBDA-2D5F-C63B-1AD8-73F50786B5A5}"/>
                  </a:ext>
                </a:extLst>
              </p:cNvPr>
              <p:cNvSpPr/>
              <p:nvPr/>
            </p:nvSpPr>
            <p:spPr>
              <a:xfrm>
                <a:off x="8060443" y="3594988"/>
                <a:ext cx="45719" cy="525173"/>
              </a:xfrm>
              <a:prstGeom prst="rect">
                <a:avLst/>
              </a:prstGeom>
              <a:solidFill>
                <a:srgbClr val="FFFFFF">
                  <a:lumMod val="95000"/>
                </a:srgbClr>
              </a:solidFill>
              <a:ln w="28575" cap="flat" cmpd="sng" algn="ctr">
                <a:noFill/>
                <a:prstDash val="solid"/>
              </a:ln>
              <a:effectLst/>
            </p:spPr>
            <p:txBody>
              <a:bodyPr lIns="102870" tIns="102870" rIns="102870" bIns="102870" rtlCol="0" anchor="ctr"/>
              <a:lstStyle/>
              <a:p>
                <a:pPr algn="ctr" defTabSz="685800" eaLnBrk="1" fontAlgn="auto" hangingPunct="1">
                  <a:spcBef>
                    <a:spcPts val="0"/>
                  </a:spcBef>
                  <a:spcAft>
                    <a:spcPts val="0"/>
                  </a:spcAft>
                  <a:defRPr/>
                </a:pPr>
                <a:endParaRPr lang="en-US" sz="675" kern="0" dirty="0">
                  <a:solidFill>
                    <a:srgbClr val="FFFFFF"/>
                  </a:solidFill>
                  <a:latin typeface="Cachet Medium"/>
                  <a:ea typeface="ＭＳ Ｐゴシック"/>
                  <a:cs typeface="+mn-cs"/>
                </a:endParaRPr>
              </a:p>
            </p:txBody>
          </p:sp>
          <p:sp>
            <p:nvSpPr>
              <p:cNvPr id="104" name="Rectangle 103">
                <a:extLst>
                  <a:ext uri="{FF2B5EF4-FFF2-40B4-BE49-F238E27FC236}">
                    <a16:creationId xmlns:a16="http://schemas.microsoft.com/office/drawing/2014/main" id="{4C9DA3F2-DC2C-6A40-7198-267FF6C8CBE5}"/>
                  </a:ext>
                </a:extLst>
              </p:cNvPr>
              <p:cNvSpPr/>
              <p:nvPr/>
            </p:nvSpPr>
            <p:spPr>
              <a:xfrm>
                <a:off x="8064406" y="5096959"/>
                <a:ext cx="45719" cy="525173"/>
              </a:xfrm>
              <a:prstGeom prst="rect">
                <a:avLst/>
              </a:prstGeom>
              <a:solidFill>
                <a:srgbClr val="FFFFFF">
                  <a:lumMod val="95000"/>
                </a:srgbClr>
              </a:solidFill>
              <a:ln w="28575" cap="flat" cmpd="sng" algn="ctr">
                <a:noFill/>
                <a:prstDash val="solid"/>
              </a:ln>
              <a:effectLst/>
            </p:spPr>
            <p:txBody>
              <a:bodyPr lIns="102870" tIns="102870" rIns="102870" bIns="102870" rtlCol="0" anchor="ctr"/>
              <a:lstStyle/>
              <a:p>
                <a:pPr algn="ctr" defTabSz="685800" eaLnBrk="1" fontAlgn="auto" hangingPunct="1">
                  <a:spcBef>
                    <a:spcPts val="0"/>
                  </a:spcBef>
                  <a:spcAft>
                    <a:spcPts val="0"/>
                  </a:spcAft>
                  <a:defRPr/>
                </a:pPr>
                <a:endParaRPr lang="en-US" sz="675" kern="0" dirty="0">
                  <a:solidFill>
                    <a:srgbClr val="FFFFFF"/>
                  </a:solidFill>
                  <a:latin typeface="Cachet Medium"/>
                  <a:ea typeface="ＭＳ Ｐゴシック"/>
                  <a:cs typeface="+mn-cs"/>
                </a:endParaRPr>
              </a:p>
            </p:txBody>
          </p:sp>
          <p:sp>
            <p:nvSpPr>
              <p:cNvPr id="105" name="Rectangle 104">
                <a:extLst>
                  <a:ext uri="{FF2B5EF4-FFF2-40B4-BE49-F238E27FC236}">
                    <a16:creationId xmlns:a16="http://schemas.microsoft.com/office/drawing/2014/main" id="{F8597174-9F5C-EC03-E37F-74D31A69EF76}"/>
                  </a:ext>
                </a:extLst>
              </p:cNvPr>
              <p:cNvSpPr/>
              <p:nvPr/>
            </p:nvSpPr>
            <p:spPr>
              <a:xfrm rot="16200000">
                <a:off x="7321322" y="4345103"/>
                <a:ext cx="45719" cy="525173"/>
              </a:xfrm>
              <a:prstGeom prst="rect">
                <a:avLst/>
              </a:prstGeom>
              <a:solidFill>
                <a:srgbClr val="FFFFFF">
                  <a:lumMod val="95000"/>
                </a:srgbClr>
              </a:solidFill>
              <a:ln w="28575" cap="flat" cmpd="sng" algn="ctr">
                <a:noFill/>
                <a:prstDash val="solid"/>
              </a:ln>
              <a:effectLst/>
            </p:spPr>
            <p:txBody>
              <a:bodyPr lIns="102870" tIns="102870" rIns="102870" bIns="102870" rtlCol="0" anchor="ctr"/>
              <a:lstStyle/>
              <a:p>
                <a:pPr algn="ctr" defTabSz="685800" eaLnBrk="1" fontAlgn="auto" hangingPunct="1">
                  <a:spcBef>
                    <a:spcPts val="0"/>
                  </a:spcBef>
                  <a:spcAft>
                    <a:spcPts val="0"/>
                  </a:spcAft>
                  <a:defRPr/>
                </a:pPr>
                <a:endParaRPr lang="en-US" sz="675" kern="0" dirty="0">
                  <a:solidFill>
                    <a:srgbClr val="FFFFFF"/>
                  </a:solidFill>
                  <a:latin typeface="Cachet Medium"/>
                  <a:ea typeface="ＭＳ Ｐゴシック"/>
                  <a:cs typeface="+mn-cs"/>
                </a:endParaRPr>
              </a:p>
            </p:txBody>
          </p:sp>
          <p:sp>
            <p:nvSpPr>
              <p:cNvPr id="106" name="Rectangle 105">
                <a:extLst>
                  <a:ext uri="{FF2B5EF4-FFF2-40B4-BE49-F238E27FC236}">
                    <a16:creationId xmlns:a16="http://schemas.microsoft.com/office/drawing/2014/main" id="{E23444CD-21DD-C5AD-88B8-5AA1ED95125F}"/>
                  </a:ext>
                </a:extLst>
              </p:cNvPr>
              <p:cNvSpPr/>
              <p:nvPr/>
            </p:nvSpPr>
            <p:spPr>
              <a:xfrm rot="16200000">
                <a:off x="8810864" y="4345103"/>
                <a:ext cx="45719" cy="525173"/>
              </a:xfrm>
              <a:prstGeom prst="rect">
                <a:avLst/>
              </a:prstGeom>
              <a:solidFill>
                <a:srgbClr val="FFFFFF">
                  <a:lumMod val="95000"/>
                </a:srgbClr>
              </a:solidFill>
              <a:ln w="28575" cap="flat" cmpd="sng" algn="ctr">
                <a:noFill/>
                <a:prstDash val="solid"/>
              </a:ln>
              <a:effectLst/>
            </p:spPr>
            <p:txBody>
              <a:bodyPr lIns="102870" tIns="102870" rIns="102870" bIns="102870" rtlCol="0" anchor="ctr"/>
              <a:lstStyle/>
              <a:p>
                <a:pPr algn="ctr" defTabSz="685800" eaLnBrk="1" fontAlgn="auto" hangingPunct="1">
                  <a:spcBef>
                    <a:spcPts val="0"/>
                  </a:spcBef>
                  <a:spcAft>
                    <a:spcPts val="0"/>
                  </a:spcAft>
                  <a:defRPr/>
                </a:pPr>
                <a:endParaRPr lang="en-US" sz="675" kern="0" dirty="0">
                  <a:solidFill>
                    <a:srgbClr val="FFFFFF"/>
                  </a:solidFill>
                  <a:latin typeface="Cachet Medium"/>
                  <a:ea typeface="ＭＳ Ｐゴシック"/>
                  <a:cs typeface="+mn-cs"/>
                </a:endParaRPr>
              </a:p>
            </p:txBody>
          </p:sp>
        </p:grpSp>
        <p:sp>
          <p:nvSpPr>
            <p:cNvPr id="96" name="Rectangle: Rounded Corners 95">
              <a:extLst>
                <a:ext uri="{FF2B5EF4-FFF2-40B4-BE49-F238E27FC236}">
                  <a16:creationId xmlns:a16="http://schemas.microsoft.com/office/drawing/2014/main" id="{14D9FB17-0FBC-452B-B96C-16FB25579892}"/>
                </a:ext>
              </a:extLst>
            </p:cNvPr>
            <p:cNvSpPr/>
            <p:nvPr/>
          </p:nvSpPr>
          <p:spPr>
            <a:xfrm>
              <a:off x="10204221" y="3988413"/>
              <a:ext cx="907783" cy="116755"/>
            </a:xfrm>
            <a:prstGeom prst="roundRect">
              <a:avLst/>
            </a:prstGeom>
            <a:solidFill>
              <a:srgbClr val="FFFFFF">
                <a:lumMod val="95000"/>
              </a:srgbClr>
            </a:solidFill>
            <a:ln w="25400" cap="flat" cmpd="sng" algn="ctr">
              <a:noFill/>
              <a:prstDash val="solid"/>
            </a:ln>
            <a:effectLst/>
          </p:spPr>
          <p:txBody>
            <a:bodyPr lIns="0" rtlCol="0" anchor="ctr"/>
            <a:lstStyle/>
            <a:p>
              <a:pPr defTabSz="685800" eaLnBrk="1" fontAlgn="auto" hangingPunct="1">
                <a:spcBef>
                  <a:spcPts val="0"/>
                </a:spcBef>
                <a:spcAft>
                  <a:spcPts val="0"/>
                </a:spcAft>
                <a:defRPr/>
              </a:pPr>
              <a:r>
                <a:rPr lang="en-US" sz="525" b="1" kern="0" dirty="0">
                  <a:solidFill>
                    <a:srgbClr val="FCAE17"/>
                  </a:solidFill>
                  <a:latin typeface="Verdana" panose="020B0604030504040204" pitchFamily="34" charset="0"/>
                  <a:ea typeface="Verdana" panose="020B0604030504040204" pitchFamily="34" charset="0"/>
                  <a:cs typeface="+mn-cs"/>
                </a:rPr>
                <a:t>EXPERIENCE</a:t>
              </a:r>
              <a:r>
                <a:rPr lang="en-US" sz="450" kern="0" dirty="0">
                  <a:solidFill>
                    <a:srgbClr val="FCAE17"/>
                  </a:solidFill>
                  <a:latin typeface="Verdana" panose="020B0604030504040204" pitchFamily="34" charset="0"/>
                  <a:ea typeface="Verdana" panose="020B0604030504040204" pitchFamily="34" charset="0"/>
                  <a:cs typeface="+mn-cs"/>
                </a:rPr>
                <a:t> </a:t>
              </a:r>
            </a:p>
          </p:txBody>
        </p:sp>
        <p:sp>
          <p:nvSpPr>
            <p:cNvPr id="97" name="Rectangle: Rounded Corners 96">
              <a:extLst>
                <a:ext uri="{FF2B5EF4-FFF2-40B4-BE49-F238E27FC236}">
                  <a16:creationId xmlns:a16="http://schemas.microsoft.com/office/drawing/2014/main" id="{7D587E58-3298-8D7D-A8BA-AAFFD97492EC}"/>
                </a:ext>
              </a:extLst>
            </p:cNvPr>
            <p:cNvSpPr/>
            <p:nvPr/>
          </p:nvSpPr>
          <p:spPr>
            <a:xfrm>
              <a:off x="10204221" y="4797478"/>
              <a:ext cx="1110798" cy="116755"/>
            </a:xfrm>
            <a:prstGeom prst="roundRect">
              <a:avLst/>
            </a:prstGeom>
            <a:solidFill>
              <a:srgbClr val="FFFFFF">
                <a:lumMod val="95000"/>
              </a:srgbClr>
            </a:solidFill>
            <a:ln w="25400" cap="flat" cmpd="sng" algn="ctr">
              <a:noFill/>
              <a:prstDash val="solid"/>
            </a:ln>
            <a:effectLst/>
          </p:spPr>
          <p:txBody>
            <a:bodyPr lIns="0" rtlCol="0" anchor="ctr"/>
            <a:lstStyle/>
            <a:p>
              <a:pPr defTabSz="685800" eaLnBrk="1" fontAlgn="auto" hangingPunct="1">
                <a:spcBef>
                  <a:spcPts val="0"/>
                </a:spcBef>
                <a:spcAft>
                  <a:spcPts val="0"/>
                </a:spcAft>
                <a:defRPr/>
              </a:pPr>
              <a:r>
                <a:rPr lang="en-US" sz="525" b="1" kern="0" dirty="0">
                  <a:solidFill>
                    <a:srgbClr val="01A48F"/>
                  </a:solidFill>
                  <a:latin typeface="Verdana" panose="020B0604030504040204" pitchFamily="34" charset="0"/>
                  <a:ea typeface="Verdana" panose="020B0604030504040204" pitchFamily="34" charset="0"/>
                  <a:cs typeface="+mn-cs"/>
                </a:rPr>
                <a:t>ADMINISTRATION</a:t>
              </a:r>
              <a:endParaRPr lang="en-US" sz="450" kern="0" dirty="0">
                <a:solidFill>
                  <a:srgbClr val="01A48F"/>
                </a:solidFill>
                <a:latin typeface="Verdana" panose="020B0604030504040204" pitchFamily="34" charset="0"/>
                <a:ea typeface="Verdana" panose="020B0604030504040204" pitchFamily="34" charset="0"/>
                <a:cs typeface="+mn-cs"/>
              </a:endParaRPr>
            </a:p>
          </p:txBody>
        </p:sp>
        <p:sp>
          <p:nvSpPr>
            <p:cNvPr id="98" name="Rectangle: Rounded Corners 97">
              <a:extLst>
                <a:ext uri="{FF2B5EF4-FFF2-40B4-BE49-F238E27FC236}">
                  <a16:creationId xmlns:a16="http://schemas.microsoft.com/office/drawing/2014/main" id="{6E27D1E2-3471-F845-E0FF-1B3F469ECBBA}"/>
                </a:ext>
              </a:extLst>
            </p:cNvPr>
            <p:cNvSpPr/>
            <p:nvPr/>
          </p:nvSpPr>
          <p:spPr>
            <a:xfrm>
              <a:off x="8219348" y="4797478"/>
              <a:ext cx="1110798" cy="116755"/>
            </a:xfrm>
            <a:prstGeom prst="roundRect">
              <a:avLst/>
            </a:prstGeom>
            <a:solidFill>
              <a:srgbClr val="FFFFFF">
                <a:lumMod val="95000"/>
              </a:srgbClr>
            </a:solidFill>
            <a:ln w="25400" cap="flat" cmpd="sng" algn="ctr">
              <a:noFill/>
              <a:prstDash val="solid"/>
            </a:ln>
            <a:effectLst/>
          </p:spPr>
          <p:txBody>
            <a:bodyPr lIns="0" rIns="0" rtlCol="0" anchor="ctr"/>
            <a:lstStyle/>
            <a:p>
              <a:pPr algn="r" defTabSz="685800" eaLnBrk="1" fontAlgn="auto" hangingPunct="1">
                <a:spcBef>
                  <a:spcPts val="0"/>
                </a:spcBef>
                <a:spcAft>
                  <a:spcPts val="0"/>
                </a:spcAft>
                <a:defRPr/>
              </a:pPr>
              <a:r>
                <a:rPr lang="en-US" sz="525" b="1" kern="0" dirty="0">
                  <a:solidFill>
                    <a:srgbClr val="EF781E"/>
                  </a:solidFill>
                  <a:latin typeface="Verdana" panose="020B0604030504040204" pitchFamily="34" charset="0"/>
                  <a:ea typeface="Verdana" panose="020B0604030504040204" pitchFamily="34" charset="0"/>
                  <a:cs typeface="+mn-cs"/>
                </a:rPr>
                <a:t>STRATEGY</a:t>
              </a:r>
              <a:endParaRPr lang="en-US" sz="450" kern="0" dirty="0">
                <a:solidFill>
                  <a:srgbClr val="EF781E"/>
                </a:solidFill>
                <a:latin typeface="Verdana" panose="020B0604030504040204" pitchFamily="34" charset="0"/>
                <a:ea typeface="Verdana" panose="020B0604030504040204" pitchFamily="34" charset="0"/>
                <a:cs typeface="+mn-cs"/>
              </a:endParaRPr>
            </a:p>
          </p:txBody>
        </p:sp>
        <p:sp>
          <p:nvSpPr>
            <p:cNvPr id="99" name="Rectangle: Rounded Corners 98">
              <a:extLst>
                <a:ext uri="{FF2B5EF4-FFF2-40B4-BE49-F238E27FC236}">
                  <a16:creationId xmlns:a16="http://schemas.microsoft.com/office/drawing/2014/main" id="{B1B4DF35-B83F-44DF-794F-9BAC092E8C6C}"/>
                </a:ext>
              </a:extLst>
            </p:cNvPr>
            <p:cNvSpPr/>
            <p:nvPr/>
          </p:nvSpPr>
          <p:spPr>
            <a:xfrm>
              <a:off x="8341644" y="3988413"/>
              <a:ext cx="1110798" cy="116755"/>
            </a:xfrm>
            <a:prstGeom prst="roundRect">
              <a:avLst/>
            </a:prstGeom>
            <a:solidFill>
              <a:srgbClr val="FFFFFF">
                <a:lumMod val="95000"/>
              </a:srgbClr>
            </a:solidFill>
            <a:ln w="25400" cap="flat" cmpd="sng" algn="ctr">
              <a:noFill/>
              <a:prstDash val="solid"/>
            </a:ln>
            <a:effectLst/>
          </p:spPr>
          <p:txBody>
            <a:bodyPr lIns="0" rIns="0" rtlCol="0" anchor="ctr"/>
            <a:lstStyle/>
            <a:p>
              <a:pPr algn="r" defTabSz="685800" eaLnBrk="1" fontAlgn="auto" hangingPunct="1">
                <a:spcBef>
                  <a:spcPts val="0"/>
                </a:spcBef>
                <a:spcAft>
                  <a:spcPts val="0"/>
                </a:spcAft>
                <a:defRPr/>
              </a:pPr>
              <a:r>
                <a:rPr lang="en-US" sz="525" b="1" kern="0" dirty="0">
                  <a:solidFill>
                    <a:srgbClr val="20BDBE"/>
                  </a:solidFill>
                  <a:latin typeface="Verdana" panose="020B0604030504040204" pitchFamily="34" charset="0"/>
                  <a:ea typeface="Verdana" panose="020B0604030504040204" pitchFamily="34" charset="0"/>
                  <a:cs typeface="+mn-cs"/>
                </a:rPr>
                <a:t>RISK MANAGEMENT</a:t>
              </a:r>
              <a:endParaRPr lang="en-US" sz="450" kern="0" dirty="0">
                <a:solidFill>
                  <a:srgbClr val="20BDBE"/>
                </a:solidFill>
                <a:latin typeface="Verdana" panose="020B0604030504040204" pitchFamily="34" charset="0"/>
                <a:ea typeface="Verdana" panose="020B0604030504040204" pitchFamily="34" charset="0"/>
                <a:cs typeface="+mn-cs"/>
              </a:endParaRPr>
            </a:p>
          </p:txBody>
        </p:sp>
        <p:sp>
          <p:nvSpPr>
            <p:cNvPr id="100" name="Oval 99">
              <a:extLst>
                <a:ext uri="{FF2B5EF4-FFF2-40B4-BE49-F238E27FC236}">
                  <a16:creationId xmlns:a16="http://schemas.microsoft.com/office/drawing/2014/main" id="{ED8D1FC0-0059-91F4-FB22-905D176E7CF8}"/>
                </a:ext>
              </a:extLst>
            </p:cNvPr>
            <p:cNvSpPr/>
            <p:nvPr/>
          </p:nvSpPr>
          <p:spPr>
            <a:xfrm>
              <a:off x="9389513" y="4080242"/>
              <a:ext cx="822960" cy="822960"/>
            </a:xfrm>
            <a:prstGeom prst="ellipse">
              <a:avLst/>
            </a:prstGeom>
            <a:solidFill>
              <a:srgbClr val="FFFFFF">
                <a:lumMod val="95000"/>
              </a:srgbClr>
            </a:solidFill>
            <a:ln w="28575" cap="flat" cmpd="sng" algn="ctr">
              <a:noFill/>
              <a:prstDash val="solid"/>
            </a:ln>
            <a:effectLst/>
          </p:spPr>
          <p:txBody>
            <a:bodyPr lIns="102870" tIns="102870" rIns="102870" bIns="102870" rtlCol="0" anchor="ctr"/>
            <a:lstStyle/>
            <a:p>
              <a:pPr algn="ctr" defTabSz="685800" eaLnBrk="1" fontAlgn="auto" hangingPunct="1">
                <a:spcBef>
                  <a:spcPts val="0"/>
                </a:spcBef>
                <a:spcAft>
                  <a:spcPts val="0"/>
                </a:spcAft>
                <a:defRPr/>
              </a:pPr>
              <a:endParaRPr lang="en-US" sz="675" kern="0" dirty="0">
                <a:solidFill>
                  <a:srgbClr val="FFFFFF"/>
                </a:solidFill>
                <a:latin typeface="Cachet Medium"/>
                <a:ea typeface="ＭＳ Ｐゴシック"/>
                <a:cs typeface="+mn-cs"/>
              </a:endParaRPr>
            </a:p>
          </p:txBody>
        </p:sp>
        <p:sp>
          <p:nvSpPr>
            <p:cNvPr id="101" name="Oval 100">
              <a:extLst>
                <a:ext uri="{FF2B5EF4-FFF2-40B4-BE49-F238E27FC236}">
                  <a16:creationId xmlns:a16="http://schemas.microsoft.com/office/drawing/2014/main" id="{33759105-3FC9-C9D8-EB50-9194CD07DF33}"/>
                </a:ext>
              </a:extLst>
            </p:cNvPr>
            <p:cNvSpPr/>
            <p:nvPr/>
          </p:nvSpPr>
          <p:spPr>
            <a:xfrm>
              <a:off x="9309966" y="4268851"/>
              <a:ext cx="986775" cy="416446"/>
            </a:xfrm>
            <a:prstGeom prst="ellipse">
              <a:avLst/>
            </a:prstGeom>
            <a:noFill/>
            <a:ln w="12700" cap="flat" cmpd="sng" algn="ctr">
              <a:noFill/>
              <a:prstDash val="solid"/>
              <a:miter lim="800000"/>
            </a:ln>
            <a:effectLst/>
          </p:spPr>
          <p:txBody>
            <a:bodyPr lIns="0" tIns="0" rIns="0" bIns="0" rtlCol="0" anchor="ctr"/>
            <a:lstStyle/>
            <a:p>
              <a:pPr algn="ctr" defTabSz="514337" fontAlgn="auto">
                <a:spcBef>
                  <a:spcPts val="0"/>
                </a:spcBef>
                <a:spcAft>
                  <a:spcPts val="0"/>
                </a:spcAft>
                <a:defRPr/>
              </a:pPr>
              <a:r>
                <a:rPr lang="en-US" sz="675" b="1" kern="0" dirty="0">
                  <a:solidFill>
                    <a:srgbClr val="9C9C9C"/>
                  </a:solidFill>
                  <a:latin typeface="Verdana"/>
                  <a:ea typeface="ＭＳ Ｐゴシック"/>
                  <a:cs typeface="+mn-cs"/>
                </a:rPr>
                <a:t>Practice Area Continuum</a:t>
              </a:r>
              <a:endParaRPr lang="en-US" sz="150" b="1" kern="0" dirty="0">
                <a:solidFill>
                  <a:srgbClr val="9C9C9C"/>
                </a:solidFill>
                <a:latin typeface="Verdana"/>
                <a:ea typeface="ＭＳ Ｐゴシック"/>
                <a:cs typeface="+mn-cs"/>
              </a:endParaRPr>
            </a:p>
          </p:txBody>
        </p:sp>
      </p:grpSp>
      <p:sp>
        <p:nvSpPr>
          <p:cNvPr id="2" name="TextBox 1">
            <a:extLst>
              <a:ext uri="{FF2B5EF4-FFF2-40B4-BE49-F238E27FC236}">
                <a16:creationId xmlns:a16="http://schemas.microsoft.com/office/drawing/2014/main" id="{B70F8A21-D5C1-8922-4FEB-FD514AF8564F}"/>
              </a:ext>
            </a:extLst>
          </p:cNvPr>
          <p:cNvSpPr txBox="1"/>
          <p:nvPr/>
        </p:nvSpPr>
        <p:spPr>
          <a:xfrm>
            <a:off x="8745183" y="4840036"/>
            <a:ext cx="281227" cy="288541"/>
          </a:xfrm>
          <a:prstGeom prst="rect">
            <a:avLst/>
          </a:prstGeom>
          <a:noFill/>
        </p:spPr>
        <p:txBody>
          <a:bodyPr wrap="square" lIns="102870" tIns="102870" rIns="102870" bIns="102870" rtlCol="0">
            <a:spAutoFit/>
          </a:bodyPr>
          <a:lstStyle/>
          <a:p>
            <a:pPr defTabSz="685800" eaLnBrk="1" fontAlgn="auto" hangingPunct="1">
              <a:spcBef>
                <a:spcPts val="0"/>
              </a:spcBef>
              <a:spcAft>
                <a:spcPts val="0"/>
              </a:spcAft>
              <a:defRPr/>
            </a:pPr>
            <a:r>
              <a:rPr lang="en-US" sz="525" dirty="0">
                <a:solidFill>
                  <a:srgbClr val="000000"/>
                </a:solidFill>
                <a:latin typeface="Cachet Medium"/>
                <a:ea typeface="ＭＳ Ｐゴシック"/>
                <a:cs typeface="+mn-cs"/>
              </a:rPr>
              <a:t>4</a:t>
            </a:r>
          </a:p>
        </p:txBody>
      </p:sp>
      <p:sp>
        <p:nvSpPr>
          <p:cNvPr id="5" name="TextBox 4">
            <a:extLst>
              <a:ext uri="{FF2B5EF4-FFF2-40B4-BE49-F238E27FC236}">
                <a16:creationId xmlns:a16="http://schemas.microsoft.com/office/drawing/2014/main" id="{FC373064-1D04-5714-C94B-4FBD5D75BABC}"/>
              </a:ext>
            </a:extLst>
          </p:cNvPr>
          <p:cNvSpPr txBox="1"/>
          <p:nvPr/>
        </p:nvSpPr>
        <p:spPr>
          <a:xfrm>
            <a:off x="2807944" y="4470344"/>
            <a:ext cx="6095072" cy="230832"/>
          </a:xfrm>
          <a:prstGeom prst="rect">
            <a:avLst/>
          </a:prstGeom>
          <a:noFill/>
        </p:spPr>
        <p:txBody>
          <a:bodyPr wrap="square">
            <a:spAutoFit/>
          </a:bodyPr>
          <a:lstStyle/>
          <a:p>
            <a:pPr algn="ctr" defTabSz="685800" eaLnBrk="1" fontAlgn="auto" hangingPunct="1">
              <a:spcBef>
                <a:spcPts val="0"/>
              </a:spcBef>
              <a:spcAft>
                <a:spcPts val="600"/>
              </a:spcAft>
              <a:buClr>
                <a:prstClr val="black"/>
              </a:buClr>
              <a:defRPr/>
            </a:pPr>
            <a:r>
              <a:rPr lang="en-US" sz="900" i="1" kern="0" dirty="0">
                <a:solidFill>
                  <a:prstClr val="black">
                    <a:lumMod val="50000"/>
                    <a:lumOff val="50000"/>
                  </a:prstClr>
                </a:solidFill>
                <a:latin typeface="Verdana" panose="020B0604030504040204" pitchFamily="34" charset="0"/>
                <a:ea typeface="Verdana" panose="020B0604030504040204" pitchFamily="34" charset="0"/>
                <a:cs typeface="+mn-cs"/>
              </a:rPr>
              <a:t>Excellence assessments will be spotlighted at GA followed by the launch of the OEA on October 1.</a:t>
            </a:r>
          </a:p>
        </p:txBody>
      </p:sp>
      <p:sp>
        <p:nvSpPr>
          <p:cNvPr id="7" name="TextBox 6">
            <a:extLst>
              <a:ext uri="{FF2B5EF4-FFF2-40B4-BE49-F238E27FC236}">
                <a16:creationId xmlns:a16="http://schemas.microsoft.com/office/drawing/2014/main" id="{C419C263-B77C-F4F5-8CB7-7672F4054958}"/>
              </a:ext>
            </a:extLst>
          </p:cNvPr>
          <p:cNvSpPr txBox="1"/>
          <p:nvPr/>
        </p:nvSpPr>
        <p:spPr>
          <a:xfrm>
            <a:off x="2740311" y="4682187"/>
            <a:ext cx="6095072" cy="230832"/>
          </a:xfrm>
          <a:prstGeom prst="rect">
            <a:avLst/>
          </a:prstGeom>
          <a:noFill/>
        </p:spPr>
        <p:txBody>
          <a:bodyPr wrap="square">
            <a:spAutoFit/>
          </a:bodyPr>
          <a:lstStyle/>
          <a:p>
            <a:pPr algn="ctr" defTabSz="685800" eaLnBrk="1" fontAlgn="auto" hangingPunct="1">
              <a:spcBef>
                <a:spcPts val="0"/>
              </a:spcBef>
              <a:spcAft>
                <a:spcPts val="600"/>
              </a:spcAft>
              <a:buClr>
                <a:prstClr val="black"/>
              </a:buClr>
              <a:defRPr/>
            </a:pPr>
            <a:r>
              <a:rPr lang="en-US" sz="900" i="1" kern="0" dirty="0">
                <a:solidFill>
                  <a:prstClr val="black">
                    <a:lumMod val="50000"/>
                    <a:lumOff val="50000"/>
                  </a:prstClr>
                </a:solidFill>
                <a:latin typeface="Verdana" panose="020B0604030504040204" pitchFamily="34" charset="0"/>
                <a:ea typeface="Verdana" panose="020B0604030504040204" pitchFamily="34" charset="0"/>
                <a:cs typeface="+mn-cs"/>
              </a:rPr>
              <a:t>*Practice area continuums are in development and will be rolled out in a phased approach.</a:t>
            </a:r>
          </a:p>
        </p:txBody>
      </p:sp>
    </p:spTree>
    <p:extLst>
      <p:ext uri="{BB962C8B-B14F-4D97-AF65-F5344CB8AC3E}">
        <p14:creationId xmlns:p14="http://schemas.microsoft.com/office/powerpoint/2010/main" val="809361464"/>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52F84-FEA3-6941-CC5C-01994C36A4B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5489C7-7EFC-C789-DB2B-699FD315D21B}"/>
              </a:ext>
            </a:extLst>
          </p:cNvPr>
          <p:cNvPicPr>
            <a:picLocks noChangeAspect="1"/>
          </p:cNvPicPr>
          <p:nvPr/>
        </p:nvPicPr>
        <p:blipFill>
          <a:blip r:embed="rId2"/>
          <a:srcRect/>
          <a:stretch/>
        </p:blipFill>
        <p:spPr>
          <a:xfrm>
            <a:off x="4761" y="2678"/>
            <a:ext cx="9134474" cy="5138142"/>
          </a:xfrm>
          <a:prstGeom prst="rect">
            <a:avLst/>
          </a:prstGeom>
        </p:spPr>
      </p:pic>
      <p:sp>
        <p:nvSpPr>
          <p:cNvPr id="9" name="Title 8">
            <a:extLst>
              <a:ext uri="{FF2B5EF4-FFF2-40B4-BE49-F238E27FC236}">
                <a16:creationId xmlns:a16="http://schemas.microsoft.com/office/drawing/2014/main" id="{7192C0CA-BEA0-0309-47F1-7E73E23372B7}"/>
              </a:ext>
            </a:extLst>
          </p:cNvPr>
          <p:cNvSpPr>
            <a:spLocks noGrp="1"/>
          </p:cNvSpPr>
          <p:nvPr>
            <p:ph type="title"/>
          </p:nvPr>
        </p:nvSpPr>
        <p:spPr>
          <a:xfrm>
            <a:off x="383648" y="295687"/>
            <a:ext cx="8366760" cy="1064902"/>
          </a:xfrm>
        </p:spPr>
        <p:txBody>
          <a:bodyPr/>
          <a:lstStyle/>
          <a:p>
            <a:r>
              <a:rPr lang="en-US" sz="3000" dirty="0">
                <a:solidFill>
                  <a:srgbClr val="0060AF"/>
                </a:solidFill>
              </a:rPr>
              <a:t>Board governance </a:t>
            </a:r>
            <a:br>
              <a:rPr lang="en-US" sz="3000" dirty="0">
                <a:solidFill>
                  <a:srgbClr val="0060AF"/>
                </a:solidFill>
              </a:rPr>
            </a:br>
            <a:r>
              <a:rPr lang="en-US" sz="3000" dirty="0">
                <a:solidFill>
                  <a:srgbClr val="0060AF"/>
                </a:solidFill>
              </a:rPr>
              <a:t>leading practices</a:t>
            </a:r>
          </a:p>
        </p:txBody>
      </p:sp>
      <p:pic>
        <p:nvPicPr>
          <p:cNvPr id="4" name="Picture 3">
            <a:extLst>
              <a:ext uri="{FF2B5EF4-FFF2-40B4-BE49-F238E27FC236}">
                <a16:creationId xmlns:a16="http://schemas.microsoft.com/office/drawing/2014/main" id="{C3439120-D9D5-302F-38EA-7E4EBB5F75F7}"/>
              </a:ext>
            </a:extLst>
          </p:cNvPr>
          <p:cNvPicPr>
            <a:picLocks noChangeAspect="1"/>
          </p:cNvPicPr>
          <p:nvPr/>
        </p:nvPicPr>
        <p:blipFill>
          <a:blip r:embed="rId3"/>
          <a:stretch>
            <a:fillRect/>
          </a:stretch>
        </p:blipFill>
        <p:spPr>
          <a:xfrm rot="1088725">
            <a:off x="5263125" y="700569"/>
            <a:ext cx="3308756" cy="4171909"/>
          </a:xfrm>
          <a:prstGeom prst="rect">
            <a:avLst/>
          </a:prstGeom>
        </p:spPr>
      </p:pic>
      <p:pic>
        <p:nvPicPr>
          <p:cNvPr id="6" name="Picture 5">
            <a:extLst>
              <a:ext uri="{FF2B5EF4-FFF2-40B4-BE49-F238E27FC236}">
                <a16:creationId xmlns:a16="http://schemas.microsoft.com/office/drawing/2014/main" id="{D5C7DA2E-4975-ABFE-C9CA-4477819AF3C3}"/>
              </a:ext>
            </a:extLst>
          </p:cNvPr>
          <p:cNvPicPr>
            <a:picLocks noChangeAspect="1"/>
          </p:cNvPicPr>
          <p:nvPr/>
        </p:nvPicPr>
        <p:blipFill>
          <a:blip r:embed="rId4"/>
          <a:srcRect l="13789" t="28159" r="11104" b="27466"/>
          <a:stretch>
            <a:fillRect/>
          </a:stretch>
        </p:blipFill>
        <p:spPr>
          <a:xfrm>
            <a:off x="949188" y="1630018"/>
            <a:ext cx="3175552" cy="2653748"/>
          </a:xfrm>
          <a:prstGeom prst="rect">
            <a:avLst/>
          </a:prstGeom>
        </p:spPr>
      </p:pic>
    </p:spTree>
    <p:extLst>
      <p:ext uri="{BB962C8B-B14F-4D97-AF65-F5344CB8AC3E}">
        <p14:creationId xmlns:p14="http://schemas.microsoft.com/office/powerpoint/2010/main" val="715187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D4AA4-023C-E69B-1619-E833E2188E1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4180E9-4EDF-0011-BC82-F706068A42D1}"/>
              </a:ext>
            </a:extLst>
          </p:cNvPr>
          <p:cNvPicPr>
            <a:picLocks noChangeAspect="1"/>
          </p:cNvPicPr>
          <p:nvPr/>
        </p:nvPicPr>
        <p:blipFill>
          <a:blip r:embed="rId2"/>
          <a:srcRect/>
          <a:stretch/>
        </p:blipFill>
        <p:spPr>
          <a:xfrm>
            <a:off x="4761" y="2678"/>
            <a:ext cx="9134474" cy="5138142"/>
          </a:xfrm>
          <a:prstGeom prst="rect">
            <a:avLst/>
          </a:prstGeom>
        </p:spPr>
      </p:pic>
      <p:sp>
        <p:nvSpPr>
          <p:cNvPr id="9" name="Title 8">
            <a:extLst>
              <a:ext uri="{FF2B5EF4-FFF2-40B4-BE49-F238E27FC236}">
                <a16:creationId xmlns:a16="http://schemas.microsoft.com/office/drawing/2014/main" id="{7DD5F626-2DBA-36D1-44F6-2B9F2FFB0F80}"/>
              </a:ext>
            </a:extLst>
          </p:cNvPr>
          <p:cNvSpPr>
            <a:spLocks noGrp="1"/>
          </p:cNvSpPr>
          <p:nvPr>
            <p:ph type="title"/>
          </p:nvPr>
        </p:nvSpPr>
        <p:spPr>
          <a:xfrm>
            <a:off x="383648" y="295687"/>
            <a:ext cx="8366760" cy="1064902"/>
          </a:xfrm>
        </p:spPr>
        <p:txBody>
          <a:bodyPr/>
          <a:lstStyle/>
          <a:p>
            <a:r>
              <a:rPr lang="en-US" sz="3000" dirty="0">
                <a:solidFill>
                  <a:srgbClr val="0060AF"/>
                </a:solidFill>
              </a:rPr>
              <a:t>National Governance Nominations</a:t>
            </a:r>
          </a:p>
        </p:txBody>
      </p:sp>
      <p:pic>
        <p:nvPicPr>
          <p:cNvPr id="5" name="Picture 4">
            <a:extLst>
              <a:ext uri="{FF2B5EF4-FFF2-40B4-BE49-F238E27FC236}">
                <a16:creationId xmlns:a16="http://schemas.microsoft.com/office/drawing/2014/main" id="{1CF8F6CD-058A-1D19-019F-2C0CBEC463C1}"/>
              </a:ext>
            </a:extLst>
          </p:cNvPr>
          <p:cNvPicPr>
            <a:picLocks noChangeAspect="1"/>
          </p:cNvPicPr>
          <p:nvPr/>
        </p:nvPicPr>
        <p:blipFill>
          <a:blip r:embed="rId3"/>
          <a:stretch>
            <a:fillRect/>
          </a:stretch>
        </p:blipFill>
        <p:spPr>
          <a:xfrm>
            <a:off x="1376269" y="1821974"/>
            <a:ext cx="2245117" cy="2276299"/>
          </a:xfrm>
          <a:prstGeom prst="rect">
            <a:avLst/>
          </a:prstGeom>
        </p:spPr>
      </p:pic>
      <p:pic>
        <p:nvPicPr>
          <p:cNvPr id="8" name="Picture 7">
            <a:extLst>
              <a:ext uri="{FF2B5EF4-FFF2-40B4-BE49-F238E27FC236}">
                <a16:creationId xmlns:a16="http://schemas.microsoft.com/office/drawing/2014/main" id="{21E7C1B3-92D7-EB29-41F3-693A2C2B3EAD}"/>
              </a:ext>
            </a:extLst>
          </p:cNvPr>
          <p:cNvPicPr>
            <a:picLocks noChangeAspect="1"/>
          </p:cNvPicPr>
          <p:nvPr/>
        </p:nvPicPr>
        <p:blipFill>
          <a:blip r:embed="rId4"/>
          <a:stretch>
            <a:fillRect/>
          </a:stretch>
        </p:blipFill>
        <p:spPr>
          <a:xfrm>
            <a:off x="3958844" y="1550806"/>
            <a:ext cx="4842932" cy="1284539"/>
          </a:xfrm>
          <a:prstGeom prst="rect">
            <a:avLst/>
          </a:prstGeom>
        </p:spPr>
      </p:pic>
      <p:sp>
        <p:nvSpPr>
          <p:cNvPr id="11" name="TextBox 10">
            <a:extLst>
              <a:ext uri="{FF2B5EF4-FFF2-40B4-BE49-F238E27FC236}">
                <a16:creationId xmlns:a16="http://schemas.microsoft.com/office/drawing/2014/main" id="{903F114D-15BB-1164-8AEC-BEA75498425C}"/>
              </a:ext>
            </a:extLst>
          </p:cNvPr>
          <p:cNvSpPr txBox="1"/>
          <p:nvPr/>
        </p:nvSpPr>
        <p:spPr>
          <a:xfrm>
            <a:off x="4067150" y="2908717"/>
            <a:ext cx="4626320" cy="738664"/>
          </a:xfrm>
          <a:prstGeom prst="rect">
            <a:avLst/>
          </a:prstGeom>
          <a:noFill/>
        </p:spPr>
        <p:txBody>
          <a:bodyPr wrap="square">
            <a:spAutoFit/>
          </a:bodyPr>
          <a:lstStyle/>
          <a:p>
            <a:pPr indent="0" algn="l">
              <a:buNone/>
            </a:pPr>
            <a:r>
              <a:rPr lang="en-US" sz="1050" b="0" i="0" dirty="0">
                <a:solidFill>
                  <a:srgbClr val="4A4A4A"/>
                </a:solidFill>
                <a:effectLst/>
                <a:latin typeface="Verdana" panose="020B0604030504040204" pitchFamily="34" charset="0"/>
              </a:rPr>
              <a:t>The National Board Development Committee continuously welcomes nominations of candidates for the YMCA of the USA Board of Directors and its committees. </a:t>
            </a:r>
          </a:p>
          <a:p>
            <a:pPr marL="0" marR="0" indent="0" algn="l">
              <a:spcAft>
                <a:spcPts val="375"/>
              </a:spcAft>
              <a:buNone/>
            </a:pPr>
            <a:r>
              <a:rPr lang="en-US" sz="1050" b="0" i="0" dirty="0">
                <a:solidFill>
                  <a:srgbClr val="4A4A4A"/>
                </a:solidFill>
                <a:effectLst/>
                <a:latin typeface="Verdana" panose="020B0604030504040204" pitchFamily="34" charset="0"/>
              </a:rPr>
              <a:t>You can </a:t>
            </a:r>
            <a:r>
              <a:rPr lang="en-US" sz="1050" b="1" i="0" u="none" strike="noStrike" dirty="0">
                <a:solidFill>
                  <a:srgbClr val="5C2E91"/>
                </a:solidFill>
                <a:effectLst/>
                <a:latin typeface="Verdana" panose="020B0604030504040204" pitchFamily="34" charset="0"/>
                <a:hlinkClick r:id="rId5"/>
              </a:rPr>
              <a:t>nominate yourself or a colleague with this form</a:t>
            </a:r>
            <a:r>
              <a:rPr lang="en-US" sz="1050" b="0" i="0" dirty="0">
                <a:solidFill>
                  <a:srgbClr val="4A4A4A"/>
                </a:solidFill>
                <a:effectLst/>
                <a:latin typeface="Verdana" panose="020B0604030504040204" pitchFamily="34" charset="0"/>
              </a:rPr>
              <a:t>.</a:t>
            </a:r>
          </a:p>
        </p:txBody>
      </p:sp>
    </p:spTree>
    <p:extLst>
      <p:ext uri="{BB962C8B-B14F-4D97-AF65-F5344CB8AC3E}">
        <p14:creationId xmlns:p14="http://schemas.microsoft.com/office/powerpoint/2010/main" val="1305209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150F3-37D5-4004-F518-A06D93F97F3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FEDB8C6-8664-873B-D3B5-389E6817D9DF}"/>
              </a:ext>
            </a:extLst>
          </p:cNvPr>
          <p:cNvPicPr>
            <a:picLocks noChangeAspect="1"/>
          </p:cNvPicPr>
          <p:nvPr/>
        </p:nvPicPr>
        <p:blipFill>
          <a:blip r:embed="rId2"/>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9494BED9-11BD-4EC7-266A-017EE72F50A1}"/>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a:t>Q&amp;A</a:t>
            </a:r>
          </a:p>
        </p:txBody>
      </p:sp>
    </p:spTree>
    <p:extLst>
      <p:ext uri="{BB962C8B-B14F-4D97-AF65-F5344CB8AC3E}">
        <p14:creationId xmlns:p14="http://schemas.microsoft.com/office/powerpoint/2010/main" val="18115234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2276C-8603-CFC7-C982-00E132F6287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0706139-36EC-7C42-E2D9-4BEBCF6C92C8}"/>
              </a:ext>
            </a:extLst>
          </p:cNvPr>
          <p:cNvPicPr>
            <a:picLocks noChangeAspect="1"/>
          </p:cNvPicPr>
          <p:nvPr/>
        </p:nvPicPr>
        <p:blipFill>
          <a:blip r:embed="rId2"/>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E64F4643-12D1-2798-95BD-CBA395829640}"/>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a:t>THANK YOU</a:t>
            </a:r>
          </a:p>
        </p:txBody>
      </p:sp>
      <p:sp>
        <p:nvSpPr>
          <p:cNvPr id="8" name="Title 5">
            <a:extLst>
              <a:ext uri="{FF2B5EF4-FFF2-40B4-BE49-F238E27FC236}">
                <a16:creationId xmlns:a16="http://schemas.microsoft.com/office/drawing/2014/main" id="{A11869F2-2C3F-4F56-FCBF-842C3BAB3C9C}"/>
              </a:ext>
            </a:extLst>
          </p:cNvPr>
          <p:cNvSpPr txBox="1">
            <a:spLocks/>
          </p:cNvSpPr>
          <p:nvPr/>
        </p:nvSpPr>
        <p:spPr bwMode="black">
          <a:xfrm>
            <a:off x="1837853" y="2571750"/>
            <a:ext cx="3211393"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cap="none"/>
              <a:t>Samuel Frisby</a:t>
            </a:r>
          </a:p>
          <a:p>
            <a:r>
              <a:rPr lang="en-US" sz="1800" b="0" kern="0" cap="none"/>
              <a:t>YMCA OF THE USA</a:t>
            </a:r>
          </a:p>
          <a:p>
            <a:r>
              <a:rPr lang="en-US" sz="1800" b="0" kern="0" cap="none"/>
              <a:t>312 416 0860</a:t>
            </a:r>
          </a:p>
          <a:p>
            <a:r>
              <a:rPr lang="en-US" sz="1800" b="0" kern="0" cap="none"/>
              <a:t>Samuel.Frisby@ymca.net</a:t>
            </a:r>
          </a:p>
        </p:txBody>
      </p:sp>
      <p:sp>
        <p:nvSpPr>
          <p:cNvPr id="4" name="Title 5">
            <a:extLst>
              <a:ext uri="{FF2B5EF4-FFF2-40B4-BE49-F238E27FC236}">
                <a16:creationId xmlns:a16="http://schemas.microsoft.com/office/drawing/2014/main" id="{BF222A64-887F-83C6-2DE1-78EA670D7DCA}"/>
              </a:ext>
            </a:extLst>
          </p:cNvPr>
          <p:cNvSpPr txBox="1">
            <a:spLocks/>
          </p:cNvSpPr>
          <p:nvPr/>
        </p:nvSpPr>
        <p:spPr bwMode="black">
          <a:xfrm>
            <a:off x="5203155" y="2571750"/>
            <a:ext cx="3211393"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cap="none"/>
              <a:t>Siân Sokalski</a:t>
            </a:r>
          </a:p>
          <a:p>
            <a:r>
              <a:rPr lang="en-US" sz="1800" b="0" kern="0" cap="none"/>
              <a:t>YMCA OF THE USA</a:t>
            </a:r>
          </a:p>
          <a:p>
            <a:r>
              <a:rPr lang="en-US" sz="1800" b="0" kern="0" cap="none"/>
              <a:t>312 419 8473</a:t>
            </a:r>
          </a:p>
          <a:p>
            <a:r>
              <a:rPr lang="en-US" sz="1800" b="0" kern="0" cap="none"/>
              <a:t>Sian.Sokalski@ymca.net</a:t>
            </a:r>
          </a:p>
        </p:txBody>
      </p:sp>
    </p:spTree>
    <p:extLst>
      <p:ext uri="{BB962C8B-B14F-4D97-AF65-F5344CB8AC3E}">
        <p14:creationId xmlns:p14="http://schemas.microsoft.com/office/powerpoint/2010/main" val="25721855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5|9.1|5.8|8.5|9.3|6|5.2|6.5|15.2|2.3|5.4"/>
</p:tagLst>
</file>

<file path=ppt/theme/theme1.xml><?xml version="1.0" encoding="utf-8"?>
<a:theme xmlns:a="http://schemas.openxmlformats.org/drawingml/2006/main" name="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Y-175_Internal_Comm-PPT" id="{036AE618-71C9-48E0-95A9-AE78F19ACC30}" vid="{C6D32A7D-6286-4530-91CA-1741AA6496DD}"/>
    </a:ext>
  </a:extLst>
</a:theme>
</file>

<file path=ppt/theme/theme2.xml><?xml version="1.0" encoding="utf-8"?>
<a:theme xmlns:a="http://schemas.openxmlformats.org/drawingml/2006/main" name="3_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Y-175_Internal_Comm-PPT" id="{036AE618-71C9-48E0-95A9-AE78F19ACC30}" vid="{B1779C09-DC20-4DF0-9435-4773C8FE6B9C}"/>
    </a:ext>
  </a:extLst>
</a:theme>
</file>

<file path=ppt/theme/theme3.xml><?xml version="1.0" encoding="utf-8"?>
<a:theme xmlns:a="http://schemas.openxmlformats.org/drawingml/2006/main" name="4_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Y-175_Internal_Comm-PPT" id="{036AE618-71C9-48E0-95A9-AE78F19ACC30}" vid="{333E44DF-5F02-4663-BC25-5EDED60E6E9B}"/>
    </a:ext>
  </a:extLst>
</a:theme>
</file>

<file path=ppt/theme/theme4.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ontent">
  <a:themeElements>
    <a:clrScheme name="GT Colors 2024">
      <a:dk1>
        <a:sysClr val="windowText" lastClr="000000"/>
      </a:dk1>
      <a:lt1>
        <a:sysClr val="window" lastClr="FFFFFF"/>
      </a:lt1>
      <a:dk2>
        <a:srgbClr val="CCC4BD"/>
      </a:dk2>
      <a:lt2>
        <a:srgbClr val="F2F0EE"/>
      </a:lt2>
      <a:accent1>
        <a:srgbClr val="4F2D7F"/>
      </a:accent1>
      <a:accent2>
        <a:srgbClr val="4FA4B3"/>
      </a:accent2>
      <a:accent3>
        <a:srgbClr val="FF5149"/>
      </a:accent3>
      <a:accent4>
        <a:srgbClr val="FFC23D"/>
      </a:accent4>
      <a:accent5>
        <a:srgbClr val="A06DFF"/>
      </a:accent5>
      <a:accent6>
        <a:srgbClr val="2B144C"/>
      </a:accent6>
      <a:hlink>
        <a:srgbClr val="FF5149"/>
      </a:hlink>
      <a:folHlink>
        <a:srgbClr val="000000"/>
      </a:folHlink>
    </a:clrScheme>
    <a:fontScheme name="Custom 1">
      <a:majorFont>
        <a:latin typeface="GT Walsheim Bold"/>
        <a:ea typeface=""/>
        <a:cs typeface=""/>
      </a:majorFont>
      <a:minorFont>
        <a:latin typeface="GT Walsheim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8575">
          <a:noFill/>
        </a:ln>
      </a:spPr>
      <a:bodyPr lIns="137160" tIns="137160" rIns="137160" bIns="137160" rtlCol="0" anchor="ctr"/>
      <a:lstStyle>
        <a:defPPr algn="ctr">
          <a:defRPr sz="9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tailEnd type="arrow" w="lg" len="sm"/>
        </a:ln>
      </a:spPr>
      <a:bodyPr/>
      <a:lstStyle/>
      <a:style>
        <a:lnRef idx="1">
          <a:schemeClr val="accent1"/>
        </a:lnRef>
        <a:fillRef idx="0">
          <a:schemeClr val="accent1"/>
        </a:fillRef>
        <a:effectRef idx="0">
          <a:schemeClr val="accent1"/>
        </a:effectRef>
        <a:fontRef idx="minor">
          <a:schemeClr val="tx1"/>
        </a:fontRef>
      </a:style>
    </a:lnDef>
    <a:txDef>
      <a:spPr>
        <a:solidFill>
          <a:schemeClr val="tx2">
            <a:lumMod val="20000"/>
            <a:lumOff val="80000"/>
          </a:schemeClr>
        </a:solidFill>
      </a:spPr>
      <a:bodyPr wrap="square" lIns="137160" tIns="137160" rIns="137160" bIns="137160" rtlCol="0">
        <a:spAutoFit/>
      </a:bodyPr>
      <a:lstStyle>
        <a:defPPr algn="l">
          <a:defRPr sz="900" dirty="0" err="1" smtClean="0">
            <a:solidFill>
              <a:schemeClr val="tx1"/>
            </a:solidFill>
            <a:latin typeface="+mn-lt"/>
          </a:defRPr>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iagrams_LLC_Template_240606.pptx" id="{85A0BF97-F129-40A3-BE71-AEDFD43C8A9F}" vid="{8DEEAD60-77D3-4F94-9B70-F299371B1F40}"/>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Cachet">
    <a:majorFont>
      <a:latin typeface="Cachet Bold"/>
      <a:ea typeface="ＭＳ Ｐゴシック"/>
      <a:cs typeface="ＭＳ Ｐゴシック"/>
    </a:majorFont>
    <a:minorFont>
      <a:latin typeface="Cachet Medium"/>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6D0D16-805A-4CF5-B01D-748835516D20}">
  <ds:schemaRefs>
    <ds:schemaRef ds:uri="65697979-4f82-416e-9d37-c725a5a87cf9"/>
    <ds:schemaRef ds:uri="825d4576-6e8c-46e6-b5c0-70c33dd74b1a"/>
    <ds:schemaRef ds:uri="9f8c4581-3159-40b3-a76f-6d6268b6d287"/>
    <ds:schemaRef ds:uri="aab3cf8b-aaf4-459b-9802-1a59b72f465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802B104-E8E1-4D72-A347-28539CD73783}">
  <ds:schemaRefs>
    <ds:schemaRef ds:uri="http://schemas.microsoft.com/sharepoint/v3/contenttype/forms"/>
  </ds:schemaRefs>
</ds:datastoreItem>
</file>

<file path=customXml/itemProps3.xml><?xml version="1.0" encoding="utf-8"?>
<ds:datastoreItem xmlns:ds="http://schemas.openxmlformats.org/officeDocument/2006/customXml" ds:itemID="{4692FAD0-CECA-44AA-BDA5-D1F9FF7F50B5}"/>
</file>

<file path=docProps/app.xml><?xml version="1.0" encoding="utf-8"?>
<Properties xmlns="http://schemas.openxmlformats.org/officeDocument/2006/extended-properties" xmlns:vt="http://schemas.openxmlformats.org/officeDocument/2006/docPropsVTypes">
  <Template>Y-175_Internal_Comm-PPT</Template>
  <TotalTime>2</TotalTime>
  <Words>6002</Words>
  <Application>Microsoft Office PowerPoint</Application>
  <PresentationFormat>On-screen Show (16:9)</PresentationFormat>
  <Paragraphs>596</Paragraphs>
  <Slides>34</Slides>
  <Notes>27</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34</vt:i4>
      </vt:variant>
    </vt:vector>
  </HeadingPairs>
  <TitlesOfParts>
    <vt:vector size="51" baseType="lpstr">
      <vt:lpstr>ＭＳ Ｐゴシック</vt:lpstr>
      <vt:lpstr>Aptos</vt:lpstr>
      <vt:lpstr>Arial</vt:lpstr>
      <vt:lpstr>Cachet Medium</vt:lpstr>
      <vt:lpstr>Cachet Pro</vt:lpstr>
      <vt:lpstr>Calibri</vt:lpstr>
      <vt:lpstr>GT Walsheim Bold</vt:lpstr>
      <vt:lpstr>GT Walsheim Light</vt:lpstr>
      <vt:lpstr>GT Walsheim Medium</vt:lpstr>
      <vt:lpstr>Times New Roman</vt:lpstr>
      <vt:lpstr>Verdana</vt:lpstr>
      <vt:lpstr>Wingdings</vt:lpstr>
      <vt:lpstr>Default</vt:lpstr>
      <vt:lpstr>3_Default</vt:lpstr>
      <vt:lpstr>4_Default</vt:lpstr>
      <vt:lpstr>YMCA-Blue</vt:lpstr>
      <vt:lpstr>1_Content</vt:lpstr>
      <vt:lpstr>PowerPoint Presentation</vt:lpstr>
      <vt:lpstr>PowerPoint Presentation</vt:lpstr>
      <vt:lpstr>Our Time Today</vt:lpstr>
      <vt:lpstr>Grounding in our constitution</vt:lpstr>
      <vt:lpstr>PowerPoint Presentation</vt:lpstr>
      <vt:lpstr>One Federated Idea ● Two expressions</vt:lpstr>
      <vt:lpstr>The YMCA is the movement</vt:lpstr>
      <vt:lpstr>PowerPoint Presentation</vt:lpstr>
      <vt:lpstr>Constitution and Bylaws</vt:lpstr>
      <vt:lpstr>Constitution and Bylaws</vt:lpstr>
      <vt:lpstr>Y-USA’s Fundamental Roles</vt:lpstr>
      <vt:lpstr>Recent accomplishments</vt:lpstr>
      <vt:lpstr>PowerPoint Presentation</vt:lpstr>
      <vt:lpstr>National Governance Is a Catalyst for Creating Connected Communities</vt:lpstr>
      <vt:lpstr>National Governance Is a Catalyst for Creating Connected Communities</vt:lpstr>
      <vt:lpstr>PowerPoint Presentation</vt:lpstr>
      <vt:lpstr>Our foundational Documents Governance and Accountability</vt:lpstr>
      <vt:lpstr>YMCA Membership Qualifications Our shared Covenant</vt:lpstr>
      <vt:lpstr>PowerPoint Presentation</vt:lpstr>
      <vt:lpstr>National council constitution Purpose of Association Assemblies</vt:lpstr>
      <vt:lpstr>Governance and Engagement Pathways for constitutional change</vt:lpstr>
      <vt:lpstr>PowerPoint Presentation</vt:lpstr>
      <vt:lpstr>PowerPoint Presentation</vt:lpstr>
      <vt:lpstr>PowerPoint Presentation</vt:lpstr>
      <vt:lpstr>Save the dates</vt:lpstr>
      <vt:lpstr>HOW LOCAL YMCA LEADERS DRIVE NATIONAL GOVERNANCE</vt:lpstr>
      <vt:lpstr>MOVEMENT LEADERS POWER NATIONAL GOVERNANCE</vt:lpstr>
      <vt:lpstr>PowerPoint Presentation</vt:lpstr>
      <vt:lpstr>What is Good governance</vt:lpstr>
      <vt:lpstr>PowerPoint Presentation</vt:lpstr>
      <vt:lpstr>Board governance  leading practices</vt:lpstr>
      <vt:lpstr>National Governance Nominations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Sian Sokalski</dc:creator>
  <cp:lastModifiedBy>Sian Sokalski</cp:lastModifiedBy>
  <cp:revision>13</cp:revision>
  <cp:lastPrinted>2017-03-17T13:55:48Z</cp:lastPrinted>
  <dcterms:created xsi:type="dcterms:W3CDTF">2026-07-14T14:50:16Z</dcterms:created>
  <dcterms:modified xsi:type="dcterms:W3CDTF">2026-09-04T17:28:14Z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0x0101007792CB326016D646BE80485D94E0D861</vt:lpwstr>
  </property>
</Properties>
</file>