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7" r:id="rId2"/>
    <p:sldId id="256" r:id="rId3"/>
    <p:sldId id="258" r:id="rId4"/>
    <p:sldId id="262" r:id="rId5"/>
    <p:sldId id="288" r:id="rId6"/>
    <p:sldId id="260" r:id="rId7"/>
    <p:sldId id="290" r:id="rId8"/>
    <p:sldId id="263" r:id="rId9"/>
    <p:sldId id="264" r:id="rId10"/>
    <p:sldId id="280" r:id="rId11"/>
    <p:sldId id="291" r:id="rId12"/>
    <p:sldId id="267" r:id="rId13"/>
    <p:sldId id="268" r:id="rId14"/>
    <p:sldId id="292" r:id="rId15"/>
    <p:sldId id="261" r:id="rId16"/>
    <p:sldId id="270" r:id="rId17"/>
    <p:sldId id="266" r:id="rId18"/>
    <p:sldId id="269" r:id="rId19"/>
    <p:sldId id="274" r:id="rId20"/>
    <p:sldId id="275" r:id="rId21"/>
    <p:sldId id="273" r:id="rId22"/>
    <p:sldId id="289" r:id="rId23"/>
    <p:sldId id="293" r:id="rId24"/>
    <p:sldId id="294" r:id="rId25"/>
    <p:sldId id="259" r:id="rId26"/>
    <p:sldId id="295" r:id="rId27"/>
    <p:sldId id="296" r:id="rId28"/>
    <p:sldId id="277" r:id="rId2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3" orient="horz" pos="552" userDrawn="1">
          <p15:clr>
            <a:srgbClr val="A4A3A4"/>
          </p15:clr>
        </p15:guide>
        <p15:guide id="4" pos="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168D"/>
    <a:srgbClr val="FF40FF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14"/>
    <p:restoredTop sz="93208"/>
  </p:normalViewPr>
  <p:slideViewPr>
    <p:cSldViewPr snapToGrid="0" snapToObjects="1">
      <p:cViewPr varScale="1">
        <p:scale>
          <a:sx n="74" d="100"/>
          <a:sy n="74" d="100"/>
        </p:scale>
        <p:origin x="360" y="192"/>
      </p:cViewPr>
      <p:guideLst>
        <p:guide orient="horz" pos="864"/>
        <p:guide pos="5760"/>
        <p:guide orient="horz" pos="552"/>
        <p:guide pos="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905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Pre-session loop: art carousel plays with Alissa's jazz loop while people settle in. No talking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D6149-62F6-D89C-EF61-93B1AB368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888EB0-1375-6B71-74B8-0DB7432AD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46881C-1479-3110-FF62-188EFE60D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256C8-8639-501F-C996-3ABD8C4661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46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of the industry: 1,500–2,000 U.S. conferences a year, 7,000 worldwide; 80% of Fortune 500 orgs offer structured leadership training; only 35% of large nonprofits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picture takes the spotlight as you name it: books, museums, theater, film noir, live jazz.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FFCD5-0FBF-2D54-D527-D95EEAA96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BF1EB-211A-92AE-D01D-93368FE85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9ABC7E-5066-11A9-D8F8-9AD14354A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D0A20-5A83-308A-AB76-7CAD60CC48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48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contrast with the existing 'art of leadership' literature, then pivot to a different question — and transition into the music.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https://music.youtube.com/playlist?list=OLAK5uy_lby6PSVYpFJoIblX2QB4ocbnsIIDPCF9k&amp;si=oPYvD7XLIi4q3xkJ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origin: leadership learned through frameworks, seeing learned through the arts — this talk lives where the two intersect.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five movements, then pose the reflection question. Land on: you are already creating — is it intentional?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Culture isn't declared — it compounds. What we create becomes what people experience; what they repeatedly experience becomes culture.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Schein's three levels: artifacts are what we see, espoused values are what we say, underlying assumptions are what we come to believe.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Leadership is already a creative act: we work in relationships, we make meaning, we shape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here. Let the question sit with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the frame: leadership as a creative and expressive human practice — making meaning, shaping experience, creating culture.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-CtG4z9LPM?feature=oembed" TargetMode="External"/><Relationship Id="rId6" Type="http://schemas.openxmlformats.org/officeDocument/2006/relationships/image" Target="../media/image31.png"/><Relationship Id="rId5" Type="http://schemas.openxmlformats.org/officeDocument/2006/relationships/hyperlink" Target="https://music.youtube.com/watch?v=1mLdUFw4Xfc&amp;si=ws0-0FSJY6nKNxRp" TargetMode="Externa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svg"/><Relationship Id="rId5" Type="http://schemas.openxmlformats.org/officeDocument/2006/relationships/image" Target="../media/image59.svg"/><Relationship Id="rId4" Type="http://schemas.openxmlformats.org/officeDocument/2006/relationships/image" Target="../media/image5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2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CB5351-92B3-37A4-96B0-CEEDDF575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361770" y="2338579"/>
            <a:ext cx="6734355" cy="3998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HELLO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38271" y="2995613"/>
            <a:ext cx="6498749" cy="160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957"/>
              </a:lnSpc>
              <a:buNone/>
            </a:pPr>
            <a:r>
              <a:rPr lang="en-US" sz="5850" b="1" kern="0" spc="-175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Settling in? Stay a while.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276045" y="4745419"/>
            <a:ext cx="6360975" cy="9933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2100" dirty="0">
                <a:solidFill>
                  <a:srgbClr val="CDC6E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little music while we gather. </a:t>
            </a:r>
            <a:br>
              <a:rPr lang="en-US" sz="2100" dirty="0">
                <a:solidFill>
                  <a:srgbClr val="CDC6E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</a:br>
            <a:r>
              <a:rPr lang="en-US" sz="2100" dirty="0">
                <a:solidFill>
                  <a:srgbClr val="CDC6E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talk begins shortly.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143000" y="6443472"/>
            <a:ext cx="114300" cy="228791"/>
          </a:xfrm>
          <a:prstGeom prst="roundRect">
            <a:avLst>
              <a:gd name="adj" fmla="val 35723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52550" y="6441021"/>
            <a:ext cx="114300" cy="231241"/>
          </a:xfrm>
          <a:prstGeom prst="roundRect">
            <a:avLst>
              <a:gd name="adj" fmla="val 35838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562100" y="6249695"/>
            <a:ext cx="114300" cy="422568"/>
          </a:xfrm>
          <a:prstGeom prst="roundRect">
            <a:avLst>
              <a:gd name="adj" fmla="val 44805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771650" y="6281685"/>
            <a:ext cx="114300" cy="390578"/>
          </a:xfrm>
          <a:prstGeom prst="roundRect">
            <a:avLst>
              <a:gd name="adj" fmla="val 43306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981200" y="6167209"/>
            <a:ext cx="114300" cy="505053"/>
          </a:xfrm>
          <a:prstGeom prst="roundRect">
            <a:avLst>
              <a:gd name="adj" fmla="val 48671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374557" y="6021921"/>
            <a:ext cx="838200" cy="838200"/>
          </a:xfrm>
          <a:prstGeom prst="ellipse">
            <a:avLst/>
          </a:prstGeom>
          <a:solidFill>
            <a:srgbClr val="C6168D"/>
          </a:solidFill>
          <a:ln/>
          <a:effectLst>
            <a:outerShdw blurRad="285750" dist="95250" dir="5400000" algn="bl" rotWithShape="0">
              <a:srgbClr val="C6168D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7" name="01 Opendoors.m4a">
            <a:hlinkClick r:id="" action="ppaction://media"/>
            <a:extLst>
              <a:ext uri="{FF2B5EF4-FFF2-40B4-BE49-F238E27FC236}">
                <a16:creationId xmlns:a16="http://schemas.microsoft.com/office/drawing/2014/main" id="{A79D66AA-954F-D4E8-6134-BAB16E4558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24163" y="6171527"/>
            <a:ext cx="538988" cy="5389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E5F41DF-F41B-C035-47BD-836E75CFF2EF}"/>
              </a:ext>
            </a:extLst>
          </p:cNvPr>
          <p:cNvSpPr txBox="1"/>
          <p:nvPr/>
        </p:nvSpPr>
        <p:spPr>
          <a:xfrm>
            <a:off x="361770" y="168842"/>
            <a:ext cx="7353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89FC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2026 General Assembly of YMCAs · </a:t>
            </a:r>
          </a:p>
          <a:p>
            <a:r>
              <a:rPr lang="en-US" b="1" dirty="0">
                <a:solidFill>
                  <a:srgbClr val="A89FC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New Orleans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5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C2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0491" y="2857500"/>
            <a:ext cx="6867019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75" b="1" kern="0" spc="300" dirty="0">
                <a:solidFill>
                  <a:srgbClr val="FFFFFF">
                    <a:alpha val="85000"/>
                  </a:srgbClr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LISA SCOTT</a:t>
            </a:r>
            <a:endParaRPr lang="en-US" sz="1875" dirty="0"/>
          </a:p>
        </p:txBody>
      </p:sp>
      <p:sp>
        <p:nvSpPr>
          <p:cNvPr id="4" name="Text 1"/>
          <p:cNvSpPr/>
          <p:nvPr/>
        </p:nvSpPr>
        <p:spPr>
          <a:xfrm>
            <a:off x="1785862" y="3667125"/>
            <a:ext cx="14716125" cy="2590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83627"/>
              </a:lnSpc>
              <a:buNone/>
            </a:pPr>
            <a:r>
              <a:rPr lang="en-US" sz="9900" b="1" kern="0" spc="-346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</a:t>
            </a:r>
          </a:p>
          <a:p>
            <a:pPr marL="0" indent="0" algn="ctr">
              <a:lnSpc>
                <a:spcPct val="83627"/>
              </a:lnSpc>
              <a:buNone/>
            </a:pPr>
            <a:r>
              <a:rPr lang="en-US" sz="9900" b="1" kern="0" spc="-346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as an Art Form.</a:t>
            </a:r>
            <a:endParaRPr lang="en-US" sz="9900" dirty="0"/>
          </a:p>
        </p:txBody>
      </p:sp>
      <p:sp>
        <p:nvSpPr>
          <p:cNvPr id="5" name="Text 2"/>
          <p:cNvSpPr/>
          <p:nvPr/>
        </p:nvSpPr>
        <p:spPr>
          <a:xfrm>
            <a:off x="4452379" y="6343650"/>
            <a:ext cx="938309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FFFFF">
                    <a:alpha val="82000"/>
                  </a:srgbClr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Chief Partnership and Impact Officer · YMCA of the Triangle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2068026" y="9401175"/>
            <a:ext cx="6003771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rgbClr val="FFFFFF">
                    <a:alpha val="85000"/>
                  </a:srgbClr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September 17–19, 2026 · New Orleans, LA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3500438"/>
            <a:ext cx="9534525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MOVEMENT COLLEAGUES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333500" y="4062412"/>
            <a:ext cx="9534525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051"/>
              </a:lnSpc>
              <a:buNone/>
            </a:pPr>
            <a:r>
              <a:rPr lang="en-US" sz="12000" b="1" kern="0" spc="-480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Welcome!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1333499" y="5872162"/>
            <a:ext cx="7573434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3077"/>
              </a:lnSpc>
            </a:pPr>
            <a:r>
              <a:rPr lang="en-US" sz="24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I’m glad you’re here. Arms open, let’s make something together. Walk with me.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1049000" y="1190625"/>
            <a:ext cx="5905500" cy="7905750"/>
          </a:xfrm>
          <a:prstGeom prst="roundRect">
            <a:avLst>
              <a:gd name="adj" fmla="val 4194"/>
            </a:avLst>
          </a:prstGeom>
          <a:ln/>
          <a:effectLst>
            <a:outerShdw blurRad="571500" dist="228600" dir="5400000" algn="bl" rotWithShape="0">
              <a:srgbClr val="5C2E91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rcRect l="449" t="-1" r="9481" b="24014"/>
          <a:stretch>
            <a:fillRect/>
          </a:stretch>
        </p:blipFill>
        <p:spPr>
          <a:xfrm>
            <a:off x="10090149" y="743523"/>
            <a:ext cx="7823201" cy="87999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3500" y="9591675"/>
            <a:ext cx="6798752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A89FC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2026 General Assembly of YMCAs · New Orleans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666750"/>
            <a:ext cx="12943478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FIRST LEADERS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43000" y="1133475"/>
            <a:ext cx="12943478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759"/>
              </a:lnSpc>
              <a:buNone/>
            </a:pPr>
            <a:r>
              <a:rPr lang="en-US" sz="5400" b="1" kern="0" spc="-162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Great leaders were everywhere.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1143000" y="2219325"/>
            <a:ext cx="3786188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43000" y="4772025"/>
            <a:ext cx="416480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mom, Thelma Scott</a:t>
            </a:r>
            <a:endParaRPr lang="en-US" sz="1875" dirty="0"/>
          </a:p>
        </p:txBody>
      </p:sp>
      <p:sp>
        <p:nvSpPr>
          <p:cNvPr id="7" name="Text 4"/>
          <p:cNvSpPr/>
          <p:nvPr/>
        </p:nvSpPr>
        <p:spPr>
          <a:xfrm>
            <a:off x="1143000" y="5114925"/>
            <a:ext cx="416480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first and greatest leader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214938" y="2219325"/>
            <a:ext cx="3786188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rcRect t="18142" b="18142"/>
          <a:stretch/>
        </p:blipFill>
        <p:spPr>
          <a:xfrm>
            <a:off x="5224463" y="2228850"/>
            <a:ext cx="3767138" cy="24003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14938" y="4772025"/>
            <a:ext cx="3899773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Aunt Rebecca M. Johnson</a:t>
            </a:r>
            <a:endParaRPr lang="en-US" sz="1875" dirty="0"/>
          </a:p>
        </p:txBody>
      </p:sp>
      <p:sp>
        <p:nvSpPr>
          <p:cNvPr id="11" name="Text 7"/>
          <p:cNvSpPr/>
          <p:nvPr/>
        </p:nvSpPr>
        <p:spPr>
          <a:xfrm>
            <a:off x="5224463" y="5105401"/>
            <a:ext cx="415528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elementary school principal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9286875" y="2219325"/>
            <a:ext cx="3786188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rcRect t="18142" b="18142"/>
          <a:stretch/>
        </p:blipFill>
        <p:spPr>
          <a:xfrm>
            <a:off x="9296400" y="2228850"/>
            <a:ext cx="3767138" cy="24003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286875" y="4772025"/>
            <a:ext cx="416480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Mr. Sweeny</a:t>
            </a:r>
            <a:endParaRPr lang="en-US" sz="1875" dirty="0"/>
          </a:p>
        </p:txBody>
      </p:sp>
      <p:sp>
        <p:nvSpPr>
          <p:cNvPr id="15" name="Text 10"/>
          <p:cNvSpPr/>
          <p:nvPr/>
        </p:nvSpPr>
        <p:spPr>
          <a:xfrm>
            <a:off x="9286875" y="5114925"/>
            <a:ext cx="416480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high school principal</a:t>
            </a:r>
            <a:endParaRPr lang="en-US" sz="1800" dirty="0"/>
          </a:p>
        </p:txBody>
      </p:sp>
      <p:sp>
        <p:nvSpPr>
          <p:cNvPr id="16" name="Shape 11"/>
          <p:cNvSpPr/>
          <p:nvPr/>
        </p:nvSpPr>
        <p:spPr>
          <a:xfrm>
            <a:off x="13358813" y="2219325"/>
            <a:ext cx="3786188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rcRect t="18142" b="18142"/>
          <a:stretch/>
        </p:blipFill>
        <p:spPr>
          <a:xfrm>
            <a:off x="9300338" y="6251850"/>
            <a:ext cx="3767138" cy="24003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358813" y="4772025"/>
            <a:ext cx="416480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Mrs. Webb</a:t>
            </a:r>
            <a:endParaRPr lang="en-US" sz="1875" dirty="0"/>
          </a:p>
        </p:txBody>
      </p:sp>
      <p:sp>
        <p:nvSpPr>
          <p:cNvPr id="19" name="Text 13"/>
          <p:cNvSpPr/>
          <p:nvPr/>
        </p:nvSpPr>
        <p:spPr>
          <a:xfrm>
            <a:off x="13358813" y="5114925"/>
            <a:ext cx="416480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Director of our local library</a:t>
            </a:r>
            <a:endParaRPr lang="en-US" sz="1800" dirty="0"/>
          </a:p>
        </p:txBody>
      </p:sp>
      <p:sp>
        <p:nvSpPr>
          <p:cNvPr id="20" name="Shape 14"/>
          <p:cNvSpPr/>
          <p:nvPr/>
        </p:nvSpPr>
        <p:spPr>
          <a:xfrm>
            <a:off x="1143000" y="6253163"/>
            <a:ext cx="3786188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rcRect t="25533" b="25533"/>
          <a:stretch/>
        </p:blipFill>
        <p:spPr>
          <a:xfrm>
            <a:off x="13365525" y="2221687"/>
            <a:ext cx="3767138" cy="2436037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43000" y="8805863"/>
            <a:ext cx="416480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family of leaders</a:t>
            </a:r>
            <a:endParaRPr lang="en-US" sz="1875" dirty="0"/>
          </a:p>
        </p:txBody>
      </p:sp>
      <p:sp>
        <p:nvSpPr>
          <p:cNvPr id="23" name="Text 16"/>
          <p:cNvSpPr/>
          <p:nvPr/>
        </p:nvSpPr>
        <p:spPr>
          <a:xfrm>
            <a:off x="1143000" y="9148763"/>
            <a:ext cx="416480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Aunts and uncles, fearless</a:t>
            </a:r>
            <a:endParaRPr lang="en-US" sz="1800" dirty="0"/>
          </a:p>
        </p:txBody>
      </p:sp>
      <p:sp>
        <p:nvSpPr>
          <p:cNvPr id="24" name="Shape 17"/>
          <p:cNvSpPr/>
          <p:nvPr/>
        </p:nvSpPr>
        <p:spPr>
          <a:xfrm>
            <a:off x="5214938" y="6253163"/>
            <a:ext cx="3786188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7"/>
          <a:srcRect t="22483" b="22483"/>
          <a:stretch/>
        </p:blipFill>
        <p:spPr>
          <a:xfrm>
            <a:off x="805463" y="2221688"/>
            <a:ext cx="3767138" cy="24003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5214938" y="8805863"/>
            <a:ext cx="416480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teachers</a:t>
            </a:r>
            <a:endParaRPr lang="en-US" sz="1875" dirty="0"/>
          </a:p>
        </p:txBody>
      </p:sp>
      <p:sp>
        <p:nvSpPr>
          <p:cNvPr id="27" name="Text 19"/>
          <p:cNvSpPr/>
          <p:nvPr/>
        </p:nvSpPr>
        <p:spPr>
          <a:xfrm>
            <a:off x="5214938" y="9148763"/>
            <a:ext cx="416480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Activists with high expectations</a:t>
            </a:r>
            <a:endParaRPr lang="en-US" sz="1800" dirty="0"/>
          </a:p>
        </p:txBody>
      </p:sp>
      <p:sp>
        <p:nvSpPr>
          <p:cNvPr id="28" name="Text 20"/>
          <p:cNvSpPr/>
          <p:nvPr/>
        </p:nvSpPr>
        <p:spPr>
          <a:xfrm>
            <a:off x="9286875" y="8786813"/>
            <a:ext cx="416480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r>
              <a:rPr lang="en-US" sz="1850" b="1" dirty="0">
                <a:latin typeface="Verdana"/>
                <a:ea typeface="Verdana"/>
              </a:rPr>
              <a:t>Dr. Harris</a:t>
            </a:r>
            <a:endParaRPr lang="en-US" sz="1850" b="1" dirty="0">
              <a:solidFill>
                <a:srgbClr val="A89FC2"/>
              </a:solidFill>
              <a:latin typeface="Verdana"/>
              <a:ea typeface="Verdana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9286875" y="9129713"/>
            <a:ext cx="416480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r>
              <a:rPr lang="en-US" dirty="0">
                <a:latin typeface="Verdana"/>
                <a:ea typeface="Verdana"/>
              </a:rPr>
              <a:t>English and Black Literature </a:t>
            </a:r>
            <a:endParaRPr lang="en-US" sz="1800" dirty="0">
              <a:latin typeface="Verdana"/>
              <a:ea typeface="Verdana"/>
            </a:endParaRPr>
          </a:p>
        </p:txBody>
      </p:sp>
      <p:pic>
        <p:nvPicPr>
          <p:cNvPr id="30" name="Image 0" descr="preencoded.png">
            <a:extLst>
              <a:ext uri="{FF2B5EF4-FFF2-40B4-BE49-F238E27FC236}">
                <a16:creationId xmlns:a16="http://schemas.microsoft.com/office/drawing/2014/main" id="{71BFAF64-F3C0-6356-5DFB-FEDA2FA196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36926"/>
          <a:stretch/>
        </p:blipFill>
        <p:spPr>
          <a:xfrm>
            <a:off x="5346525" y="6251850"/>
            <a:ext cx="3767138" cy="24003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4066AF2-BD0A-45EF-E98A-AE42FBA635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463" y="6118167"/>
            <a:ext cx="4296938" cy="26686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DC356CC-BBA2-4EBC-D971-FBEDF7B1BB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51681" y="6251849"/>
            <a:ext cx="3786188" cy="242066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26ABC27-1238-EEC6-4778-ACD79F1A61F4}"/>
              </a:ext>
            </a:extLst>
          </p:cNvPr>
          <p:cNvSpPr txBox="1"/>
          <p:nvPr/>
        </p:nvSpPr>
        <p:spPr>
          <a:xfrm>
            <a:off x="13365525" y="8786812"/>
            <a:ext cx="4145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Reverend Dr. Cobb and family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61876E-9A01-6343-A790-2E30D6C02AAE}"/>
              </a:ext>
            </a:extLst>
          </p:cNvPr>
          <p:cNvSpPr txBox="1"/>
          <p:nvPr/>
        </p:nvSpPr>
        <p:spPr>
          <a:xfrm>
            <a:off x="13365525" y="9129713"/>
            <a:ext cx="372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Renowned Activist Pastor</a:t>
            </a: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4EF163D1-9392-17DB-9587-175A30E66257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88AF3-5FA0-9D4D-E7A0-6877F69C1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821AB1D5-28A7-95F3-3501-F87D16764546}"/>
              </a:ext>
            </a:extLst>
          </p:cNvPr>
          <p:cNvSpPr/>
          <p:nvPr/>
        </p:nvSpPr>
        <p:spPr>
          <a:xfrm>
            <a:off x="1173192" y="1857375"/>
            <a:ext cx="14287788" cy="981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072"/>
              </a:lnSpc>
              <a:buNone/>
            </a:pPr>
            <a:endParaRPr lang="en-US" sz="6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0BD5453-0D69-BF89-1A0E-B4CF382C85AA}"/>
              </a:ext>
            </a:extLst>
          </p:cNvPr>
          <p:cNvSpPr/>
          <p:nvPr/>
        </p:nvSpPr>
        <p:spPr>
          <a:xfrm>
            <a:off x="1333500" y="4124325"/>
            <a:ext cx="5010150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0A2A6AD-6579-5A7D-B269-C77E13B6B0B0}"/>
              </a:ext>
            </a:extLst>
          </p:cNvPr>
          <p:cNvSpPr/>
          <p:nvPr/>
        </p:nvSpPr>
        <p:spPr>
          <a:xfrm>
            <a:off x="1724025" y="4514850"/>
            <a:ext cx="465201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2025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5184BA2-4D76-231E-319D-49EADD0D0506}"/>
              </a:ext>
            </a:extLst>
          </p:cNvPr>
          <p:cNvSpPr/>
          <p:nvPr/>
        </p:nvSpPr>
        <p:spPr>
          <a:xfrm>
            <a:off x="1724025" y="4981575"/>
            <a:ext cx="4355973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138"/>
              </a:lnSpc>
              <a:buNone/>
            </a:pP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107EB7C-EA09-40D1-28AE-CA45FFC38B73}"/>
              </a:ext>
            </a:extLst>
          </p:cNvPr>
          <p:cNvSpPr/>
          <p:nvPr/>
        </p:nvSpPr>
        <p:spPr>
          <a:xfrm>
            <a:off x="6890956" y="4162425"/>
            <a:ext cx="465201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2025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3CE5E7B-0115-8F41-067B-6C1F1CB00FE3}"/>
              </a:ext>
            </a:extLst>
          </p:cNvPr>
          <p:cNvSpPr/>
          <p:nvPr/>
        </p:nvSpPr>
        <p:spPr>
          <a:xfrm>
            <a:off x="12344400" y="4505325"/>
            <a:ext cx="4652010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57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90343AE-5C24-959D-5B3C-D31E5A952407}"/>
              </a:ext>
            </a:extLst>
          </p:cNvPr>
          <p:cNvSpPr/>
          <p:nvPr/>
        </p:nvSpPr>
        <p:spPr>
          <a:xfrm>
            <a:off x="12344400" y="5476875"/>
            <a:ext cx="435597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138"/>
              </a:lnSpc>
              <a:buNone/>
            </a:pPr>
            <a:endParaRPr lang="en-US" sz="18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387E994-89C2-3B60-13A4-8EA5D4F89AC9}"/>
              </a:ext>
            </a:extLst>
          </p:cNvPr>
          <p:cNvSpPr/>
          <p:nvPr/>
        </p:nvSpPr>
        <p:spPr>
          <a:xfrm>
            <a:off x="14260562" y="9544050"/>
            <a:ext cx="296333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21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36DE414-67FE-FF9F-5964-52BE9A90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998" y="2865048"/>
            <a:ext cx="6093160" cy="74219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D8DA09C-5E92-12BF-25CC-4D889727A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6784" y="2891646"/>
            <a:ext cx="5911216" cy="7421952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7FECCDD7-586B-C0BD-E376-58A5B047997B}"/>
              </a:ext>
            </a:extLst>
          </p:cNvPr>
          <p:cNvSpPr/>
          <p:nvPr/>
        </p:nvSpPr>
        <p:spPr>
          <a:xfrm>
            <a:off x="1143001" y="838020"/>
            <a:ext cx="12943478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ON LEADERSHIP</a:t>
            </a:r>
            <a:endParaRPr lang="en-US" sz="180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775057BF-A74B-8E98-96D2-26E44699ABF9}"/>
              </a:ext>
            </a:extLst>
          </p:cNvPr>
          <p:cNvSpPr/>
          <p:nvPr/>
        </p:nvSpPr>
        <p:spPr>
          <a:xfrm>
            <a:off x="1143000" y="1385707"/>
            <a:ext cx="14588067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759"/>
              </a:lnSpc>
              <a:buNone/>
            </a:pPr>
            <a:r>
              <a:rPr lang="en-US" sz="5400" b="1" kern="0" spc="-162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10,000s of books have been published.</a:t>
            </a:r>
            <a:endParaRPr lang="en-US" sz="5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0399F4-AD4E-123C-5C38-AFFF329FEC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779" t="-496" r="22591" b="496"/>
          <a:stretch>
            <a:fillRect/>
          </a:stretch>
        </p:blipFill>
        <p:spPr>
          <a:xfrm>
            <a:off x="-24020" y="2838450"/>
            <a:ext cx="5908756" cy="7484673"/>
          </a:xfrm>
          <a:prstGeom prst="rect">
            <a:avLst/>
          </a:prstGeom>
        </p:spPr>
      </p:pic>
      <p:sp>
        <p:nvSpPr>
          <p:cNvPr id="20" name="Shape 0">
            <a:extLst>
              <a:ext uri="{FF2B5EF4-FFF2-40B4-BE49-F238E27FC236}">
                <a16:creationId xmlns:a16="http://schemas.microsoft.com/office/drawing/2014/main" id="{E24DD9F2-BDB8-0F06-8664-5DF00FECA197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7800" y="900112"/>
            <a:ext cx="171831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EXAMPLES OF LEADERSHIP STYLES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447800" y="1338262"/>
            <a:ext cx="171831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3019"/>
              </a:lnSpc>
              <a:buNone/>
            </a:pPr>
            <a:r>
              <a:rPr lang="en-US" sz="5400" b="1" kern="0" spc="-23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know them.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1672167" y="3116792"/>
            <a:ext cx="2683371" cy="800100"/>
          </a:xfrm>
          <a:prstGeom prst="roundRect">
            <a:avLst>
              <a:gd name="adj" fmla="val 50000"/>
            </a:avLst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072217" y="3307292"/>
            <a:ext cx="1963772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Behavioral</a:t>
            </a:r>
            <a:endParaRPr lang="en-US" sz="2475" dirty="0"/>
          </a:p>
        </p:txBody>
      </p:sp>
      <p:sp>
        <p:nvSpPr>
          <p:cNvPr id="6" name="Shape 4"/>
          <p:cNvSpPr/>
          <p:nvPr/>
        </p:nvSpPr>
        <p:spPr>
          <a:xfrm>
            <a:off x="4546038" y="3116792"/>
            <a:ext cx="2207865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965138" y="3326342"/>
            <a:ext cx="1445865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Servant</a:t>
            </a:r>
            <a:endParaRPr lang="en-US" sz="2475" dirty="0"/>
          </a:p>
        </p:txBody>
      </p:sp>
      <p:sp>
        <p:nvSpPr>
          <p:cNvPr id="8" name="Shape 6"/>
          <p:cNvSpPr/>
          <p:nvPr/>
        </p:nvSpPr>
        <p:spPr>
          <a:xfrm>
            <a:off x="6944403" y="3116792"/>
            <a:ext cx="3884265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63503" y="3326342"/>
            <a:ext cx="3162593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Transformational</a:t>
            </a:r>
            <a:endParaRPr lang="en-US" sz="2475" dirty="0"/>
          </a:p>
        </p:txBody>
      </p:sp>
      <p:sp>
        <p:nvSpPr>
          <p:cNvPr id="10" name="Shape 8"/>
          <p:cNvSpPr/>
          <p:nvPr/>
        </p:nvSpPr>
        <p:spPr>
          <a:xfrm>
            <a:off x="11019169" y="3116792"/>
            <a:ext cx="2503438" cy="800100"/>
          </a:xfrm>
          <a:prstGeom prst="roundRect">
            <a:avLst>
              <a:gd name="adj" fmla="val 50000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19219" y="3307292"/>
            <a:ext cx="1779538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Authentic</a:t>
            </a:r>
            <a:endParaRPr lang="en-US" sz="2475" dirty="0"/>
          </a:p>
        </p:txBody>
      </p:sp>
      <p:sp>
        <p:nvSpPr>
          <p:cNvPr id="12" name="Shape 10"/>
          <p:cNvSpPr/>
          <p:nvPr/>
        </p:nvSpPr>
        <p:spPr>
          <a:xfrm>
            <a:off x="13713106" y="3116792"/>
            <a:ext cx="3231803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4132206" y="3326342"/>
            <a:ext cx="2490557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Transactional</a:t>
            </a:r>
            <a:endParaRPr lang="en-US" sz="2475" dirty="0"/>
          </a:p>
        </p:txBody>
      </p:sp>
      <p:sp>
        <p:nvSpPr>
          <p:cNvPr id="14" name="Shape 12"/>
          <p:cNvSpPr/>
          <p:nvPr/>
        </p:nvSpPr>
        <p:spPr>
          <a:xfrm>
            <a:off x="1672167" y="4126442"/>
            <a:ext cx="2357438" cy="800100"/>
          </a:xfrm>
          <a:prstGeom prst="roundRect">
            <a:avLst>
              <a:gd name="adj" fmla="val 50000"/>
            </a:avLst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072217" y="4316942"/>
            <a:ext cx="1633538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Adaptive</a:t>
            </a:r>
            <a:endParaRPr lang="en-US" sz="2475" dirty="0"/>
          </a:p>
        </p:txBody>
      </p:sp>
      <p:sp>
        <p:nvSpPr>
          <p:cNvPr id="16" name="Shape 14"/>
          <p:cNvSpPr/>
          <p:nvPr/>
        </p:nvSpPr>
        <p:spPr>
          <a:xfrm>
            <a:off x="4220105" y="4126442"/>
            <a:ext cx="3021955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39205" y="4335992"/>
            <a:ext cx="2274414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Contingency</a:t>
            </a:r>
            <a:endParaRPr lang="en-US" sz="2475" dirty="0"/>
          </a:p>
        </p:txBody>
      </p:sp>
      <p:sp>
        <p:nvSpPr>
          <p:cNvPr id="18" name="Shape 16"/>
          <p:cNvSpPr/>
          <p:nvPr/>
        </p:nvSpPr>
        <p:spPr>
          <a:xfrm>
            <a:off x="7432560" y="4126442"/>
            <a:ext cx="2927896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851660" y="4335992"/>
            <a:ext cx="2177533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Charismatic</a:t>
            </a:r>
            <a:endParaRPr lang="en-US" sz="2475" dirty="0"/>
          </a:p>
        </p:txBody>
      </p:sp>
      <p:sp>
        <p:nvSpPr>
          <p:cNvPr id="20" name="Shape 18"/>
          <p:cNvSpPr/>
          <p:nvPr/>
        </p:nvSpPr>
        <p:spPr>
          <a:xfrm>
            <a:off x="10550955" y="4126442"/>
            <a:ext cx="2715816" cy="800100"/>
          </a:xfrm>
          <a:prstGeom prst="roundRect">
            <a:avLst>
              <a:gd name="adj" fmla="val 50000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951005" y="4316942"/>
            <a:ext cx="199719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Situational</a:t>
            </a:r>
            <a:endParaRPr lang="en-US" sz="2475" dirty="0"/>
          </a:p>
        </p:txBody>
      </p:sp>
      <p:sp>
        <p:nvSpPr>
          <p:cNvPr id="22" name="Shape 20"/>
          <p:cNvSpPr/>
          <p:nvPr/>
        </p:nvSpPr>
        <p:spPr>
          <a:xfrm>
            <a:off x="13457271" y="4126442"/>
            <a:ext cx="3071217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3876371" y="4335992"/>
            <a:ext cx="2325154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Participative</a:t>
            </a:r>
            <a:endParaRPr lang="en-US" sz="2475" dirty="0"/>
          </a:p>
        </p:txBody>
      </p:sp>
      <p:sp>
        <p:nvSpPr>
          <p:cNvPr id="24" name="Shape 22"/>
          <p:cNvSpPr/>
          <p:nvPr/>
        </p:nvSpPr>
        <p:spPr>
          <a:xfrm>
            <a:off x="1672167" y="5136092"/>
            <a:ext cx="2418904" cy="800100"/>
          </a:xfrm>
          <a:prstGeom prst="roundRect">
            <a:avLst>
              <a:gd name="adj" fmla="val 50000"/>
            </a:avLst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072217" y="5326592"/>
            <a:ext cx="169500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Inclusive</a:t>
            </a:r>
            <a:endParaRPr lang="en-US" sz="2475" dirty="0"/>
          </a:p>
        </p:txBody>
      </p:sp>
      <p:sp>
        <p:nvSpPr>
          <p:cNvPr id="26" name="Shape 24"/>
          <p:cNvSpPr/>
          <p:nvPr/>
        </p:nvSpPr>
        <p:spPr>
          <a:xfrm>
            <a:off x="4281571" y="5136092"/>
            <a:ext cx="2907357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0671" y="5345642"/>
            <a:ext cx="215637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Distributive</a:t>
            </a:r>
            <a:endParaRPr lang="en-US" sz="2475" dirty="0"/>
          </a:p>
        </p:txBody>
      </p:sp>
      <p:sp>
        <p:nvSpPr>
          <p:cNvPr id="28" name="Shape 26"/>
          <p:cNvSpPr/>
          <p:nvPr/>
        </p:nvSpPr>
        <p:spPr>
          <a:xfrm>
            <a:off x="7379428" y="5136092"/>
            <a:ext cx="2029867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798528" y="5345642"/>
            <a:ext cx="1267867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Ethical</a:t>
            </a:r>
            <a:endParaRPr lang="en-US" sz="2475" dirty="0"/>
          </a:p>
        </p:txBody>
      </p:sp>
      <p:sp>
        <p:nvSpPr>
          <p:cNvPr id="30" name="Shape 28"/>
          <p:cNvSpPr/>
          <p:nvPr/>
        </p:nvSpPr>
        <p:spPr>
          <a:xfrm>
            <a:off x="9599795" y="5136092"/>
            <a:ext cx="2397026" cy="800100"/>
          </a:xfrm>
          <a:prstGeom prst="roundRect">
            <a:avLst>
              <a:gd name="adj" fmla="val 50000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999845" y="5326592"/>
            <a:ext cx="1673126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Strategic</a:t>
            </a:r>
            <a:endParaRPr lang="en-US" sz="2475" dirty="0"/>
          </a:p>
        </p:txBody>
      </p:sp>
      <p:sp>
        <p:nvSpPr>
          <p:cNvPr id="32" name="Shape 30"/>
          <p:cNvSpPr/>
          <p:nvPr/>
        </p:nvSpPr>
        <p:spPr>
          <a:xfrm>
            <a:off x="12187321" y="5136092"/>
            <a:ext cx="2323654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606421" y="5345642"/>
            <a:ext cx="1561654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Systems</a:t>
            </a:r>
            <a:endParaRPr lang="en-US" sz="2475" dirty="0"/>
          </a:p>
        </p:txBody>
      </p:sp>
      <p:sp>
        <p:nvSpPr>
          <p:cNvPr id="34" name="Shape 32"/>
          <p:cNvSpPr/>
          <p:nvPr/>
        </p:nvSpPr>
        <p:spPr>
          <a:xfrm>
            <a:off x="14701474" y="5136092"/>
            <a:ext cx="2579936" cy="800100"/>
          </a:xfrm>
          <a:prstGeom prst="roundRect">
            <a:avLst>
              <a:gd name="adj" fmla="val 50000"/>
            </a:avLst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5101524" y="5326592"/>
            <a:ext cx="185723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Relational</a:t>
            </a:r>
            <a:endParaRPr lang="en-US" sz="2475" dirty="0"/>
          </a:p>
        </p:txBody>
      </p:sp>
      <p:sp>
        <p:nvSpPr>
          <p:cNvPr id="36" name="Shape 34"/>
          <p:cNvSpPr/>
          <p:nvPr/>
        </p:nvSpPr>
        <p:spPr>
          <a:xfrm>
            <a:off x="1672167" y="6145742"/>
            <a:ext cx="2815530" cy="800100"/>
          </a:xfrm>
          <a:prstGeom prst="roundRect">
            <a:avLst>
              <a:gd name="adj" fmla="val 50000"/>
            </a:avLst>
          </a:prstGeom>
          <a:ln w="19050">
            <a:solidFill>
              <a:srgbClr val="D8CF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2091267" y="6355292"/>
            <a:ext cx="2061796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Complexity</a:t>
            </a:r>
            <a:endParaRPr lang="en-US" sz="2475" dirty="0"/>
          </a:p>
        </p:txBody>
      </p:sp>
      <p:sp>
        <p:nvSpPr>
          <p:cNvPr id="38" name="Shape 36"/>
          <p:cNvSpPr/>
          <p:nvPr/>
        </p:nvSpPr>
        <p:spPr>
          <a:xfrm>
            <a:off x="4678197" y="6145742"/>
            <a:ext cx="4626769" cy="800100"/>
          </a:xfrm>
          <a:prstGeom prst="roundRect">
            <a:avLst>
              <a:gd name="adj" fmla="val 50000"/>
            </a:avLst>
          </a:prstGeom>
          <a:solidFill>
            <a:srgbClr val="C616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5078247" y="6336242"/>
            <a:ext cx="3965472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Culturally Responsive</a:t>
            </a:r>
            <a:endParaRPr lang="en-US" sz="2475" dirty="0"/>
          </a:p>
        </p:txBody>
      </p:sp>
      <p:sp>
        <p:nvSpPr>
          <p:cNvPr id="40" name="Shape 0">
            <a:extLst>
              <a:ext uri="{FF2B5EF4-FFF2-40B4-BE49-F238E27FC236}">
                <a16:creationId xmlns:a16="http://schemas.microsoft.com/office/drawing/2014/main" id="{EB873EAD-5884-BA62-118C-2F1B1D01F602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ON LEADERSHIP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750" y="1304925"/>
            <a:ext cx="16973550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Development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28750" y="3352800"/>
            <a:ext cx="4787950" cy="4857750"/>
          </a:xfrm>
          <a:prstGeom prst="roundRect">
            <a:avLst>
              <a:gd name="adj" fmla="val 4774"/>
            </a:avLst>
          </a:prstGeom>
          <a:solidFill>
            <a:srgbClr val="F1EBF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5950" y="3886200"/>
            <a:ext cx="609600" cy="609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85950" y="4724400"/>
            <a:ext cx="426090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8260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7,000</a:t>
            </a:r>
            <a:endParaRPr kumimoji="0" lang="en-US" sz="5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885950" y="5676900"/>
            <a:ext cx="3989756" cy="163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conferences held worldwide each year — 1,500 – 2,000 in the United States alone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750100" y="3352800"/>
            <a:ext cx="4787950" cy="4857750"/>
          </a:xfrm>
          <a:prstGeom prst="roundRect">
            <a:avLst>
              <a:gd name="adj" fmla="val 4774"/>
            </a:avLst>
          </a:prstGeom>
          <a:solidFill>
            <a:srgbClr val="F1EBF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7300" y="3886200"/>
            <a:ext cx="609600" cy="609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07300" y="4724400"/>
            <a:ext cx="426090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8260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80%</a:t>
            </a:r>
            <a:endParaRPr kumimoji="0" lang="en-US" sz="5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8"/>
          <p:cNvSpPr/>
          <p:nvPr/>
        </p:nvSpPr>
        <p:spPr>
          <a:xfrm>
            <a:off x="7207300" y="5676900"/>
            <a:ext cx="3989756" cy="203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of U.S. and Fortune 500 organizations offer structured leadership training as part of career training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12071449" y="3352800"/>
            <a:ext cx="4787950" cy="4857750"/>
          </a:xfrm>
          <a:prstGeom prst="roundRect">
            <a:avLst>
              <a:gd name="adj" fmla="val 4774"/>
            </a:avLst>
          </a:prstGeom>
          <a:solidFill>
            <a:srgbClr val="FBE9F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8649" y="3886200"/>
            <a:ext cx="609600" cy="6096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528649" y="4724400"/>
            <a:ext cx="426090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8260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35%</a:t>
            </a:r>
            <a:endParaRPr kumimoji="0" lang="en-US" sz="5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12528649" y="5676900"/>
            <a:ext cx="3989756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of large non-profits provide organized leadership development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7800" y="857250"/>
            <a:ext cx="176022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WHERE I LEARNED TO SEE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447800" y="1298575"/>
            <a:ext cx="1760220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759"/>
              </a:lnSpc>
              <a:buNone/>
            </a:pPr>
            <a:r>
              <a:rPr lang="en-US" sz="5400" b="1" kern="0" spc="-162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arts that shape me.</a:t>
            </a:r>
            <a:endParaRPr lang="en-US" sz="5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 l="28052" r="28052"/>
          <a:stretch/>
        </p:blipFill>
        <p:spPr>
          <a:xfrm>
            <a:off x="1143000" y="2486025"/>
            <a:ext cx="3048000" cy="694372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143000" y="7381875"/>
            <a:ext cx="3048000" cy="2047875"/>
          </a:xfrm>
          <a:prstGeom prst="rect">
            <a:avLst/>
          </a:prstGeom>
          <a:gradFill rotWithShape="1">
            <a:gsLst>
              <a:gs pos="0">
                <a:srgbClr val="1A1026">
                  <a:alpha val="0"/>
                </a:srgbClr>
              </a:gs>
              <a:gs pos="100000">
                <a:srgbClr val="1A1026">
                  <a:alpha val="85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409700" y="8791575"/>
            <a:ext cx="276606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Books</a:t>
            </a:r>
            <a:endParaRPr lang="en-US" sz="25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rcRect l="37426" r="37426"/>
          <a:stretch/>
        </p:blipFill>
        <p:spPr>
          <a:xfrm>
            <a:off x="4381500" y="2486025"/>
            <a:ext cx="3048000" cy="6943725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381500" y="7381875"/>
            <a:ext cx="3048000" cy="2047875"/>
          </a:xfrm>
          <a:prstGeom prst="rect">
            <a:avLst/>
          </a:prstGeom>
          <a:gradFill rotWithShape="1">
            <a:gsLst>
              <a:gs pos="0">
                <a:srgbClr val="1A1026">
                  <a:alpha val="0"/>
                </a:srgbClr>
              </a:gs>
              <a:gs pos="100000">
                <a:srgbClr val="1A1026">
                  <a:alpha val="85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4648200" y="8791575"/>
            <a:ext cx="276606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Museums</a:t>
            </a:r>
            <a:endParaRPr lang="en-US" sz="25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rcRect l="35357" r="35357"/>
          <a:stretch/>
        </p:blipFill>
        <p:spPr>
          <a:xfrm>
            <a:off x="7620000" y="2486025"/>
            <a:ext cx="3048000" cy="6943725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620000" y="7381875"/>
            <a:ext cx="3048000" cy="2047875"/>
          </a:xfrm>
          <a:prstGeom prst="rect">
            <a:avLst/>
          </a:prstGeom>
          <a:gradFill rotWithShape="1">
            <a:gsLst>
              <a:gs pos="0">
                <a:srgbClr val="1A1026">
                  <a:alpha val="0"/>
                </a:srgbClr>
              </a:gs>
              <a:gs pos="100000">
                <a:srgbClr val="1A1026">
                  <a:alpha val="85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7886700" y="8791575"/>
            <a:ext cx="276606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Theater</a:t>
            </a:r>
            <a:endParaRPr lang="en-US" sz="25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rcRect l="36698" r="36698"/>
          <a:stretch/>
        </p:blipFill>
        <p:spPr>
          <a:xfrm>
            <a:off x="10858500" y="2486025"/>
            <a:ext cx="3048000" cy="6943725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10858500" y="7381875"/>
            <a:ext cx="3048000" cy="2047875"/>
          </a:xfrm>
          <a:prstGeom prst="rect">
            <a:avLst/>
          </a:prstGeom>
          <a:gradFill rotWithShape="1">
            <a:gsLst>
              <a:gs pos="0">
                <a:srgbClr val="1A1026">
                  <a:alpha val="0"/>
                </a:srgbClr>
              </a:gs>
              <a:gs pos="100000">
                <a:srgbClr val="1A1026">
                  <a:alpha val="85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11125200" y="8791575"/>
            <a:ext cx="276606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Film noir</a:t>
            </a:r>
            <a:endParaRPr lang="en-US" sz="25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rcRect l="37663" r="37663"/>
          <a:stretch/>
        </p:blipFill>
        <p:spPr>
          <a:xfrm>
            <a:off x="14097000" y="2486025"/>
            <a:ext cx="3048000" cy="6943725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14097000" y="7381875"/>
            <a:ext cx="3048000" cy="2047875"/>
          </a:xfrm>
          <a:prstGeom prst="rect">
            <a:avLst/>
          </a:prstGeom>
          <a:gradFill rotWithShape="1">
            <a:gsLst>
              <a:gs pos="0">
                <a:srgbClr val="1A1026">
                  <a:alpha val="0"/>
                </a:srgbClr>
              </a:gs>
              <a:gs pos="100000">
                <a:srgbClr val="1A1026">
                  <a:alpha val="85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14363700" y="8791575"/>
            <a:ext cx="276606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Live jazz</a:t>
            </a:r>
            <a:endParaRPr lang="en-US" sz="2550" dirty="0"/>
          </a:p>
        </p:txBody>
      </p:sp>
      <p:sp>
        <p:nvSpPr>
          <p:cNvPr id="24" name="Shape 0">
            <a:extLst>
              <a:ext uri="{FF2B5EF4-FFF2-40B4-BE49-F238E27FC236}">
                <a16:creationId xmlns:a16="http://schemas.microsoft.com/office/drawing/2014/main" id="{F5A852D6-B07E-0885-115A-8FC573B6B4F0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7810" y="885825"/>
            <a:ext cx="171831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I LOVE THE ARTS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527810" y="1390650"/>
            <a:ext cx="16089630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474"/>
              </a:lnSpc>
              <a:buNone/>
            </a:pPr>
            <a:r>
              <a:rPr lang="en-US" sz="5400" b="1" kern="0" spc="-180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Always something new — even when it’s familiar.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1333500" y="3648075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333500" y="3905250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Sound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3943350" y="3924300"/>
            <a:ext cx="4915186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Discerning each instrument inside the music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9572625" y="3648075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572625" y="3905250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Feeling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2182475" y="3924300"/>
            <a:ext cx="4915186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visceral reaction — I am moved, shifted</a:t>
            </a:r>
            <a:endParaRPr lang="en-US" sz="1875" dirty="0"/>
          </a:p>
        </p:txBody>
      </p:sp>
      <p:sp>
        <p:nvSpPr>
          <p:cNvPr id="10" name="Shape 8"/>
          <p:cNvSpPr/>
          <p:nvPr/>
        </p:nvSpPr>
        <p:spPr>
          <a:xfrm>
            <a:off x="1333500" y="4857750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333500" y="5114925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Reflection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3943350" y="5133975"/>
            <a:ext cx="4207371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 opportunity for introspection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9572625" y="4857750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572625" y="5114925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Color!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2182475" y="5133975"/>
            <a:ext cx="486499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Visualization — the world made vivid</a:t>
            </a:r>
            <a:endParaRPr lang="en-US" sz="1875" dirty="0"/>
          </a:p>
        </p:txBody>
      </p:sp>
      <p:sp>
        <p:nvSpPr>
          <p:cNvPr id="16" name="Shape 14"/>
          <p:cNvSpPr/>
          <p:nvPr/>
        </p:nvSpPr>
        <p:spPr>
          <a:xfrm>
            <a:off x="1333500" y="5724525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333500" y="5981700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Fluidity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3943350" y="6000750"/>
            <a:ext cx="473484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Form that moves and keeps moving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9572625" y="5724525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572625" y="5981700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Words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12182475" y="6000750"/>
            <a:ext cx="451874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power of the perfect sentence</a:t>
            </a:r>
            <a:endParaRPr lang="en-US" sz="1875" dirty="0"/>
          </a:p>
        </p:txBody>
      </p:sp>
      <p:sp>
        <p:nvSpPr>
          <p:cNvPr id="22" name="Shape 20"/>
          <p:cNvSpPr/>
          <p:nvPr/>
        </p:nvSpPr>
        <p:spPr>
          <a:xfrm>
            <a:off x="1333500" y="7458075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333500" y="6591300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333500" y="6848475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Improvisation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3943350" y="6867525"/>
            <a:ext cx="4450154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Creating in the moment, together</a:t>
            </a:r>
            <a:endParaRPr lang="en-US" sz="1875" dirty="0"/>
          </a:p>
        </p:txBody>
      </p:sp>
      <p:sp>
        <p:nvSpPr>
          <p:cNvPr id="26" name="Shape 24"/>
          <p:cNvSpPr/>
          <p:nvPr/>
        </p:nvSpPr>
        <p:spPr>
          <a:xfrm>
            <a:off x="9572625" y="7458075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572625" y="6591300"/>
            <a:ext cx="7381875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572625" y="6848475"/>
            <a:ext cx="261937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Freshness</a:t>
            </a:r>
            <a:endParaRPr lang="en-US" sz="2250" dirty="0"/>
          </a:p>
        </p:txBody>
      </p:sp>
      <p:sp>
        <p:nvSpPr>
          <p:cNvPr id="29" name="Text 27"/>
          <p:cNvSpPr/>
          <p:nvPr/>
        </p:nvSpPr>
        <p:spPr>
          <a:xfrm>
            <a:off x="12182475" y="6867525"/>
            <a:ext cx="449222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833"/>
              </a:lnSpc>
              <a:buNone/>
            </a:pPr>
            <a:r>
              <a:rPr lang="en-US" sz="18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Something new, every single time</a:t>
            </a:r>
            <a:endParaRPr lang="en-US" sz="1875" dirty="0"/>
          </a:p>
        </p:txBody>
      </p:sp>
      <p:sp>
        <p:nvSpPr>
          <p:cNvPr id="30" name="Shape 0">
            <a:extLst>
              <a:ext uri="{FF2B5EF4-FFF2-40B4-BE49-F238E27FC236}">
                <a16:creationId xmlns:a16="http://schemas.microsoft.com/office/drawing/2014/main" id="{939559A6-3159-23B7-59A4-7AB7C2641617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723373-6AE4-9B9C-E0C9-C4164EA3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5B4DCA97-2612-FE1B-A82F-22AE5629A648}"/>
              </a:ext>
            </a:extLst>
          </p:cNvPr>
          <p:cNvSpPr/>
          <p:nvPr/>
        </p:nvSpPr>
        <p:spPr>
          <a:xfrm>
            <a:off x="1035170" y="1592652"/>
            <a:ext cx="14287788" cy="981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072"/>
              </a:lnSpc>
              <a:buNone/>
            </a:pPr>
            <a:endParaRPr lang="en-US" sz="6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6D2F872-2637-6867-152D-AD1B48FD249C}"/>
              </a:ext>
            </a:extLst>
          </p:cNvPr>
          <p:cNvSpPr/>
          <p:nvPr/>
        </p:nvSpPr>
        <p:spPr>
          <a:xfrm>
            <a:off x="1333500" y="4124325"/>
            <a:ext cx="5010150" cy="2419350"/>
          </a:xfrm>
          <a:prstGeom prst="roundRect">
            <a:avLst>
              <a:gd name="adj" fmla="val 7874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EC280FF-E0CB-F474-93F0-5C47103277A0}"/>
              </a:ext>
            </a:extLst>
          </p:cNvPr>
          <p:cNvSpPr/>
          <p:nvPr/>
        </p:nvSpPr>
        <p:spPr>
          <a:xfrm>
            <a:off x="1291589" y="3381555"/>
            <a:ext cx="15408783" cy="42614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endParaRPr lang="en-US" sz="3600" b="1" kern="0" spc="-171" dirty="0">
              <a:solidFill>
                <a:srgbClr val="5C2E91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endParaRPr lang="en-US" sz="3600" b="1" kern="0" spc="-171" dirty="0">
              <a:solidFill>
                <a:srgbClr val="5C2E91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endParaRPr lang="en-US" dirty="0"/>
          </a:p>
          <a:p>
            <a:endParaRPr lang="en-US" sz="36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0280E8F-A5A3-2271-556E-A186A525CC8C}"/>
              </a:ext>
            </a:extLst>
          </p:cNvPr>
          <p:cNvSpPr/>
          <p:nvPr/>
        </p:nvSpPr>
        <p:spPr>
          <a:xfrm>
            <a:off x="1724025" y="4981575"/>
            <a:ext cx="4355973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138"/>
              </a:lnSpc>
              <a:buNone/>
            </a:pP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D14CBEA-3F5E-9C38-3ADA-A649AF65F390}"/>
              </a:ext>
            </a:extLst>
          </p:cNvPr>
          <p:cNvSpPr/>
          <p:nvPr/>
        </p:nvSpPr>
        <p:spPr>
          <a:xfrm>
            <a:off x="6890956" y="4162425"/>
            <a:ext cx="465201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2025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F2B15B8-F617-A109-2D79-50642557D661}"/>
              </a:ext>
            </a:extLst>
          </p:cNvPr>
          <p:cNvSpPr/>
          <p:nvPr/>
        </p:nvSpPr>
        <p:spPr>
          <a:xfrm>
            <a:off x="12344400" y="4505325"/>
            <a:ext cx="4652010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57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591E1A8-7CE6-1D54-0768-DB5D3BC80D15}"/>
              </a:ext>
            </a:extLst>
          </p:cNvPr>
          <p:cNvSpPr/>
          <p:nvPr/>
        </p:nvSpPr>
        <p:spPr>
          <a:xfrm>
            <a:off x="12344400" y="5476875"/>
            <a:ext cx="435597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138"/>
              </a:lnSpc>
              <a:buNone/>
            </a:pPr>
            <a:endParaRPr lang="en-US" sz="18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E8D1840-1F94-02D0-DFDF-582238AE6371}"/>
              </a:ext>
            </a:extLst>
          </p:cNvPr>
          <p:cNvSpPr/>
          <p:nvPr/>
        </p:nvSpPr>
        <p:spPr>
          <a:xfrm>
            <a:off x="14260562" y="9544050"/>
            <a:ext cx="296333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endParaRPr lang="en-US" sz="2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6B7D6-29C3-0F08-D86C-B85BFEFA7505}"/>
              </a:ext>
            </a:extLst>
          </p:cNvPr>
          <p:cNvSpPr txBox="1"/>
          <p:nvPr/>
        </p:nvSpPr>
        <p:spPr>
          <a:xfrm>
            <a:off x="2311879" y="55381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26EE82-7F62-E158-1DA6-9E44F25EA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202" y="-8147"/>
            <a:ext cx="11943436" cy="103619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A0BC0C-B3D6-ED01-2E96-ECD1E43F8B50}"/>
              </a:ext>
            </a:extLst>
          </p:cNvPr>
          <p:cNvSpPr txBox="1"/>
          <p:nvPr/>
        </p:nvSpPr>
        <p:spPr>
          <a:xfrm>
            <a:off x="562757" y="461658"/>
            <a:ext cx="7152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Late Night Conversation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F72BB2-147E-41E2-DEF1-4DFC3C58BA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13" t="11248" r="18617" b="7318"/>
          <a:stretch>
            <a:fillRect/>
          </a:stretch>
        </p:blipFill>
        <p:spPr>
          <a:xfrm>
            <a:off x="12491088" y="5372100"/>
            <a:ext cx="5119579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ON LEADERSHIP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750" y="1304925"/>
            <a:ext cx="16973550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The Art of Leadership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28750" y="2767013"/>
            <a:ext cx="1104900" cy="1104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4025" y="3062288"/>
            <a:ext cx="514350" cy="5143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14650" y="2833688"/>
            <a:ext cx="14127480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52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experts, books and articles have expounded on the </a:t>
            </a:r>
            <a:r>
              <a:rPr kumimoji="0" lang="en-US" sz="2850" b="1" i="1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art of leadership </a:t>
            </a: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kumimoji="0" lang="en-US" sz="2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428750" y="4505325"/>
            <a:ext cx="1104900" cy="1104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4025" y="4800600"/>
            <a:ext cx="514350" cy="5143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914650" y="4329113"/>
            <a:ext cx="14127480" cy="1495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52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The emphasis is often on creativity, vision, accountability, caring and innovation </a:t>
            </a:r>
            <a:r>
              <a:rPr kumimoji="0" lang="en-US" sz="2850" b="1" i="1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embedded </a:t>
            </a: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in, or extrapolated from, traditional leadership frameworks.</a:t>
            </a:r>
            <a:endParaRPr kumimoji="0" lang="en-US" sz="2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1428750" y="6243638"/>
            <a:ext cx="1104900" cy="1104900"/>
          </a:xfrm>
          <a:prstGeom prst="ellipse">
            <a:avLst/>
          </a:prstGeom>
          <a:solidFill>
            <a:srgbClr val="FBE9F4"/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8077" y="6362965"/>
            <a:ext cx="866245" cy="86624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914650" y="6310313"/>
            <a:ext cx="14127480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52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 ask you to contemplate an altogether </a:t>
            </a: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different question </a:t>
            </a: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with me today.</a:t>
            </a:r>
            <a:endParaRPr kumimoji="0" lang="en-US" sz="2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10263307" y="8934450"/>
            <a:ext cx="6778823" cy="990600"/>
          </a:xfrm>
          <a:prstGeom prst="roundRect">
            <a:avLst>
              <a:gd name="adj" fmla="val 50000"/>
            </a:avLst>
          </a:prstGeom>
          <a:solidFill>
            <a:srgbClr val="F1EBF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6707" y="9182099"/>
            <a:ext cx="495300" cy="4953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1596807" y="9201150"/>
            <a:ext cx="540311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But first, a little music.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8191500" y="2728913"/>
            <a:ext cx="9534525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LISTENING SESSION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91500" y="3309938"/>
            <a:ext cx="8927783" cy="1714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471"/>
              </a:lnSpc>
              <a:buNone/>
            </a:pPr>
            <a:r>
              <a:rPr lang="en-US" sz="6300" b="1" kern="0" spc="-189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Land of Make-Believe</a:t>
            </a:r>
            <a:endParaRPr lang="en-US" sz="6300" dirty="0"/>
          </a:p>
        </p:txBody>
      </p:sp>
      <p:sp>
        <p:nvSpPr>
          <p:cNvPr id="6" name="Text 3"/>
          <p:cNvSpPr/>
          <p:nvPr/>
        </p:nvSpPr>
        <p:spPr>
          <a:xfrm>
            <a:off x="8057072" y="5338762"/>
            <a:ext cx="9668953" cy="3143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algn="l"/>
            <a:r>
              <a:rPr lang="en-US" sz="2100" b="1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Chuck Mangione . Esther Satterfield  . Hamilton Philharmonic Orchestra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8057072" y="5967412"/>
            <a:ext cx="8802178" cy="1590676"/>
          </a:xfrm>
          <a:prstGeom prst="roundRect">
            <a:avLst>
              <a:gd name="adj" fmla="val 11628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10600" y="6300788"/>
            <a:ext cx="8089583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2368"/>
              </a:lnSpc>
              <a:buNone/>
            </a:pPr>
            <a:r>
              <a:rPr lang="en-US" sz="2325" dirty="0">
                <a:solidFill>
                  <a:srgbClr val="231F20"/>
                </a:solidFill>
                <a:highlight>
                  <a:srgbClr val="F5F2FA"/>
                </a:highlight>
                <a:latin typeface="Verdana" pitchFamily="34" charset="0"/>
                <a:ea typeface="Verdana" pitchFamily="34" charset="-122"/>
                <a:cs typeface="Verdana" pitchFamily="34" charset="-120"/>
              </a:rPr>
              <a:t>Listen — not as a music critic. </a:t>
            </a:r>
          </a:p>
          <a:p>
            <a:pPr marL="0" indent="0" algn="l">
              <a:lnSpc>
                <a:spcPct val="122368"/>
              </a:lnSpc>
              <a:buNone/>
            </a:pPr>
            <a:r>
              <a:rPr lang="en-US" sz="2325" dirty="0">
                <a:solidFill>
                  <a:srgbClr val="231F20"/>
                </a:solidFill>
                <a:highlight>
                  <a:srgbClr val="F5F2FA"/>
                </a:highlight>
                <a:latin typeface="Verdana" pitchFamily="34" charset="0"/>
                <a:ea typeface="Verdana" pitchFamily="34" charset="-122"/>
                <a:cs typeface="Verdana" pitchFamily="34" charset="-120"/>
              </a:rPr>
              <a:t>Notice what catches your attention.</a:t>
            </a:r>
            <a:endParaRPr lang="en-US" sz="2325" dirty="0"/>
          </a:p>
        </p:txBody>
      </p:sp>
      <p:pic>
        <p:nvPicPr>
          <p:cNvPr id="2" name="Online Media 1" title="Land Of Make Believe (Live At Massey Hall, Toronto/1973)">
            <a:hlinkClick r:id="" action="ppaction://media"/>
            <a:extLst>
              <a:ext uri="{FF2B5EF4-FFF2-40B4-BE49-F238E27FC236}">
                <a16:creationId xmlns:a16="http://schemas.microsoft.com/office/drawing/2014/main" id="{072FBD24-C227-9D8E-AEB1-1E17BD299B0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3285" y="1714500"/>
            <a:ext cx="7791451" cy="5843588"/>
          </a:xfrm>
          <a:prstGeom prst="rect">
            <a:avLst/>
          </a:prstGeom>
        </p:spPr>
      </p:pic>
      <p:pic>
        <p:nvPicPr>
          <p:cNvPr id="3" name="Image 0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rcRect t="68" b="68"/>
          <a:stretch/>
        </p:blipFill>
        <p:spPr>
          <a:xfrm>
            <a:off x="15305387" y="7319962"/>
            <a:ext cx="2789592" cy="2836085"/>
          </a:xfrm>
          <a:prstGeom prst="rect">
            <a:avLst/>
          </a:prstGeom>
        </p:spPr>
      </p:pic>
      <p:sp>
        <p:nvSpPr>
          <p:cNvPr id="9" name="Shape 0">
            <a:extLst>
              <a:ext uri="{FF2B5EF4-FFF2-40B4-BE49-F238E27FC236}">
                <a16:creationId xmlns:a16="http://schemas.microsoft.com/office/drawing/2014/main" id="{BEDAADEB-1376-9EB4-A705-695BCE75B453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7800" y="889000"/>
            <a:ext cx="171831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AS YOU LISTENED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1587500" y="2359025"/>
            <a:ext cx="7686675" cy="1162050"/>
          </a:xfrm>
          <a:prstGeom prst="roundRect">
            <a:avLst>
              <a:gd name="adj" fmla="val 16393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987550" y="2720975"/>
            <a:ext cx="711717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did you notice?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9521825" y="2359025"/>
            <a:ext cx="7686675" cy="1162050"/>
          </a:xfrm>
          <a:prstGeom prst="roundRect">
            <a:avLst>
              <a:gd name="adj" fmla="val 16393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921875" y="2720975"/>
            <a:ext cx="711717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changed?</a:t>
            </a:r>
            <a:endParaRPr lang="en-US" sz="2850" dirty="0"/>
          </a:p>
        </p:txBody>
      </p:sp>
      <p:sp>
        <p:nvSpPr>
          <p:cNvPr id="7" name="Shape 5"/>
          <p:cNvSpPr/>
          <p:nvPr/>
        </p:nvSpPr>
        <p:spPr>
          <a:xfrm>
            <a:off x="1587500" y="3768725"/>
            <a:ext cx="7686675" cy="1162050"/>
          </a:xfrm>
          <a:prstGeom prst="roundRect">
            <a:avLst>
              <a:gd name="adj" fmla="val 16393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987550" y="4130675"/>
            <a:ext cx="711717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did you feel?</a:t>
            </a:r>
            <a:endParaRPr lang="en-US" sz="2850" dirty="0"/>
          </a:p>
        </p:txBody>
      </p:sp>
      <p:sp>
        <p:nvSpPr>
          <p:cNvPr id="9" name="Shape 7"/>
          <p:cNvSpPr/>
          <p:nvPr/>
        </p:nvSpPr>
        <p:spPr>
          <a:xfrm>
            <a:off x="9521825" y="3768725"/>
            <a:ext cx="7686675" cy="1162050"/>
          </a:xfrm>
          <a:prstGeom prst="roundRect">
            <a:avLst>
              <a:gd name="adj" fmla="val 16393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921875" y="4130675"/>
            <a:ext cx="711717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5C2E91"/>
                </a:solidFill>
                <a:highlight>
                  <a:srgbClr val="F5F2FA"/>
                </a:highlight>
                <a:latin typeface="Verdana" pitchFamily="34" charset="0"/>
                <a:ea typeface="Verdana" pitchFamily="34" charset="-122"/>
                <a:cs typeface="Verdana" pitchFamily="34" charset="-120"/>
              </a:rPr>
              <a:t>What made the music </a:t>
            </a:r>
            <a:r>
              <a:rPr lang="en-US" sz="2850" b="1" i="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work</a:t>
            </a:r>
            <a:r>
              <a:rPr lang="en-US" sz="2850" b="1" dirty="0">
                <a:solidFill>
                  <a:srgbClr val="5C2E91"/>
                </a:solidFill>
                <a:highlight>
                  <a:srgbClr val="F5F2FA"/>
                </a:highlight>
                <a:latin typeface="Verdana" pitchFamily="34" charset="0"/>
                <a:ea typeface="Verdana" pitchFamily="34" charset="-122"/>
                <a:cs typeface="Verdana" pitchFamily="34" charset="-120"/>
              </a:rPr>
              <a:t>?</a:t>
            </a:r>
            <a:endParaRPr lang="en-US" sz="2850" dirty="0"/>
          </a:p>
        </p:txBody>
      </p:sp>
      <p:sp>
        <p:nvSpPr>
          <p:cNvPr id="11" name="Shape 9"/>
          <p:cNvSpPr/>
          <p:nvPr/>
        </p:nvSpPr>
        <p:spPr>
          <a:xfrm>
            <a:off x="1587500" y="5349875"/>
            <a:ext cx="15621000" cy="1676400"/>
          </a:xfrm>
          <a:prstGeom prst="roundRect">
            <a:avLst>
              <a:gd name="adj" fmla="val 11364"/>
            </a:avLst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044700" y="5749925"/>
            <a:ext cx="15175230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974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Turn to the person next to you. </a:t>
            </a:r>
            <a:r>
              <a:rPr lang="en-US" sz="2400" dirty="0">
                <a:solidFill>
                  <a:srgbClr val="FFFFFF"/>
                </a:solidFill>
                <a:highlight>
                  <a:srgbClr val="5C2E91"/>
                </a:highlight>
                <a:latin typeface="Verdana" pitchFamily="34" charset="0"/>
                <a:ea typeface="Verdana" pitchFamily="34" charset="-122"/>
                <a:cs typeface="Verdana" pitchFamily="34" charset="-120"/>
              </a:rPr>
              <a:t>Name one thing you noticed in the music that might also be true of leadership.</a:t>
            </a:r>
            <a:endParaRPr lang="en-US" sz="2400" dirty="0"/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4F83815B-4EB2-7322-C682-BC2DE20A703A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750" y="1304925"/>
            <a:ext cx="16973550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Why This Talk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28750" y="3743325"/>
            <a:ext cx="1104900" cy="1104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4025" y="4038600"/>
            <a:ext cx="514350" cy="5143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876550" y="3800475"/>
            <a:ext cx="7044119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 </a:t>
            </a:r>
            <a:r>
              <a:rPr lang="en-US" sz="3000" b="1" dirty="0">
                <a:solidFill>
                  <a:srgbClr val="C4128E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discovered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through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frameworks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428750" y="5229225"/>
            <a:ext cx="1104900" cy="1104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4025" y="5524500"/>
            <a:ext cx="514350" cy="5143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876550" y="5286375"/>
            <a:ext cx="7044119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 </a:t>
            </a:r>
            <a:r>
              <a:rPr lang="en-US" sz="3000" b="1" dirty="0">
                <a:solidFill>
                  <a:srgbClr val="C4128E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make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 sense through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the arts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1428750" y="6715125"/>
            <a:ext cx="1104900" cy="1104900"/>
          </a:xfrm>
          <a:prstGeom prst="ellipse">
            <a:avLst/>
          </a:prstGeom>
          <a:solidFill>
            <a:srgbClr val="FBE9F4"/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4025" y="7010400"/>
            <a:ext cx="514350" cy="5143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876550" y="6772275"/>
            <a:ext cx="7044119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 began to wonder how one informs the other.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10572750" y="3343275"/>
            <a:ext cx="3676650" cy="3676650"/>
          </a:xfrm>
          <a:prstGeom prst="ellipse">
            <a:avLst/>
          </a:prstGeom>
          <a:solidFill>
            <a:srgbClr val="5B2D90">
              <a:alpha val="12000"/>
            </a:srgbClr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11125795" y="4791075"/>
            <a:ext cx="1475184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FRAME- WORKS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13182600" y="3343275"/>
            <a:ext cx="3676650" cy="3676650"/>
          </a:xfrm>
          <a:prstGeom prst="ellipse">
            <a:avLst/>
          </a:prstGeom>
          <a:solidFill>
            <a:srgbClr val="C4128E">
              <a:alpha val="10000"/>
            </a:srgbClr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5052625" y="4791075"/>
            <a:ext cx="1031825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THE ARTS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87375" y="4710113"/>
            <a:ext cx="857250" cy="8572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772775" y="7543800"/>
            <a:ext cx="588645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4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Where do these 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two passions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intersect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?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28750" y="2476500"/>
            <a:ext cx="4476750" cy="5334000"/>
          </a:xfrm>
          <a:prstGeom prst="roundRect">
            <a:avLst>
              <a:gd name="adj" fmla="val 5532"/>
            </a:avLst>
          </a:prstGeom>
          <a:ln/>
          <a:effectLst>
            <a:outerShdw blurRad="571500" dist="228600" dir="5400000" algn="bl" rotWithShape="0">
              <a:srgbClr val="5C2E91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613" r="613"/>
          <a:stretch/>
        </p:blipFill>
        <p:spPr>
          <a:xfrm>
            <a:off x="1428750" y="2476500"/>
            <a:ext cx="4476750" cy="5334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0" y="3043238"/>
            <a:ext cx="9810750" cy="281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547"/>
              </a:lnSpc>
              <a:buNone/>
            </a:pPr>
            <a:r>
              <a:rPr lang="en-US" sz="4650" b="1" kern="0" spc="-116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“If there’s a book that you want to read, but it hasn’t been written yet, then you must write it.”</a:t>
            </a:r>
            <a:endParaRPr lang="en-US" sz="4650" dirty="0"/>
          </a:p>
        </p:txBody>
      </p:sp>
      <p:sp>
        <p:nvSpPr>
          <p:cNvPr id="5" name="Text 2"/>
          <p:cNvSpPr/>
          <p:nvPr/>
        </p:nvSpPr>
        <p:spPr>
          <a:xfrm>
            <a:off x="6858000" y="6186488"/>
            <a:ext cx="104775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— Toni Morrison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858000" y="6872288"/>
            <a:ext cx="90106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806"/>
              </a:lnSpc>
              <a:buNone/>
            </a:pPr>
            <a:r>
              <a:rPr lang="en-US" sz="195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My favorite author — and the thinking that informs this talk.</a:t>
            </a:r>
            <a:endParaRPr lang="en-US" sz="1950" dirty="0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9145659D-DA2C-911D-A347-C6F3B6167FB3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05000" y="2695575"/>
            <a:ext cx="159258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ROBERT HENRI · ACTIVIST. PAINTER. THE ARTIST’S SPIRIT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905000" y="3409950"/>
            <a:ext cx="14912340" cy="2466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56"/>
              </a:lnSpc>
              <a:buNone/>
            </a:pPr>
            <a:r>
              <a:rPr lang="en-US" sz="5550" b="1" kern="0" spc="-166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object isn’t to make art; it’s to be in that </a:t>
            </a:r>
            <a:r>
              <a:rPr lang="en-US" sz="5550" b="1" kern="0" spc="-166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wonderful</a:t>
            </a:r>
            <a:r>
              <a:rPr lang="en-US" sz="5550" b="1" kern="0" spc="-166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5550" b="1" kern="0" spc="-166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</a:t>
            </a:r>
            <a:r>
              <a:rPr lang="en-US" sz="5550" b="1" kern="0" spc="-166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which makes art </a:t>
            </a:r>
            <a:r>
              <a:rPr lang="en-US" sz="5550" b="1" kern="0" spc="-166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inevitable</a:t>
            </a:r>
            <a:r>
              <a:rPr lang="en-US" sz="5550" b="1" kern="0" spc="-166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1905000" y="6943401"/>
            <a:ext cx="14912340" cy="27740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167"/>
              </a:lnSpc>
              <a:buNone/>
            </a:pPr>
            <a:r>
              <a:rPr lang="en-US" sz="225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is the same. </a:t>
            </a:r>
          </a:p>
          <a:p>
            <a:pPr marL="0" indent="0" algn="l">
              <a:lnSpc>
                <a:spcPct val="129167"/>
              </a:lnSpc>
              <a:buNone/>
            </a:pPr>
            <a:endParaRPr lang="en-US" sz="2250" dirty="0">
              <a:solidFill>
                <a:srgbClr val="636466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l">
              <a:lnSpc>
                <a:spcPct val="129167"/>
              </a:lnSpc>
              <a:buNone/>
            </a:pPr>
            <a:r>
              <a:rPr lang="en-US" sz="225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object isn’t simply results — it’s creating the environment (the state) where trust, courage, vision, accountability, and belonging become inevitable. That environment is culture.</a:t>
            </a:r>
            <a:endParaRPr lang="en-US" sz="2250" dirty="0"/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C418BDAD-DBB0-036E-7655-9961E021BE6B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05000" y="2319338"/>
            <a:ext cx="159258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DIFFERENT QUESTION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905000" y="3014663"/>
            <a:ext cx="14716125" cy="3695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321"/>
              </a:lnSpc>
              <a:buNone/>
            </a:pPr>
            <a:r>
              <a:rPr lang="en-US" sz="6600" b="1" kern="0" spc="-231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Can we consider leadership an art form?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905000" y="5745192"/>
            <a:ext cx="11969115" cy="22605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167"/>
              </a:lnSpc>
              <a:buNone/>
            </a:pPr>
            <a:r>
              <a:rPr lang="en-US" sz="225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 approach that considers leadership holistically and culturally — one that includes sense, and sense-making.</a:t>
            </a:r>
            <a:endParaRPr lang="en-US" sz="2250" dirty="0"/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E1F30C70-26D4-79D9-D47E-C6FA8BC5B5CB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78349" y="876300"/>
            <a:ext cx="171831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DISTINCTION · DR. DREW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447800" y="1411022"/>
            <a:ext cx="1718310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353"/>
              </a:lnSpc>
              <a:buNone/>
            </a:pPr>
            <a:r>
              <a:rPr lang="en-US" sz="6300" b="1" kern="0" spc="-220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 vs. art form.</a:t>
            </a:r>
            <a:endParaRPr lang="en-US" sz="6300" dirty="0"/>
          </a:p>
        </p:txBody>
      </p:sp>
      <p:sp>
        <p:nvSpPr>
          <p:cNvPr id="4" name="Shape 2"/>
          <p:cNvSpPr/>
          <p:nvPr/>
        </p:nvSpPr>
        <p:spPr>
          <a:xfrm>
            <a:off x="1447800" y="3131608"/>
            <a:ext cx="7667625" cy="2447925"/>
          </a:xfrm>
          <a:prstGeom prst="roundRect">
            <a:avLst>
              <a:gd name="adj" fmla="val 8560"/>
            </a:avLst>
          </a:prstGeom>
          <a:ln w="9525">
            <a:solidFill>
              <a:srgbClr val="E8E2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952625" y="3636433"/>
            <a:ext cx="732377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952625" y="4122208"/>
            <a:ext cx="6857714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3000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overall concept — or the finished piece.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9420225" y="3131608"/>
            <a:ext cx="7648575" cy="2447925"/>
          </a:xfrm>
          <a:prstGeom prst="roundRect">
            <a:avLst>
              <a:gd name="adj" fmla="val 8560"/>
            </a:avLst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915525" y="3626908"/>
            <a:ext cx="732377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E79FD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 FORM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915525" y="4112683"/>
            <a:ext cx="6857714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method, medium, or practice used to make it.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447800" y="6074833"/>
            <a:ext cx="13931265" cy="1295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429"/>
              </a:lnSpc>
              <a:buNone/>
            </a:pPr>
            <a:r>
              <a:rPr lang="en-US" sz="2175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 forms are the mediums and practices through which artists express creativity, emotion, cultural narrative, and the human experience — the method by which expression becomes a work of art.</a:t>
            </a:r>
            <a:endParaRPr lang="en-US" sz="2175" dirty="0"/>
          </a:p>
        </p:txBody>
      </p:sp>
      <p:sp>
        <p:nvSpPr>
          <p:cNvPr id="11" name="Shape 0">
            <a:extLst>
              <a:ext uri="{FF2B5EF4-FFF2-40B4-BE49-F238E27FC236}">
                <a16:creationId xmlns:a16="http://schemas.microsoft.com/office/drawing/2014/main" id="{E424AF63-B549-A856-1BAF-B17280E83730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5C2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r="92966"/>
          <a:stretch>
            <a:fillRect/>
          </a:stretch>
        </p:blipFill>
        <p:spPr>
          <a:xfrm>
            <a:off x="0" y="-123986"/>
            <a:ext cx="1286359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35091" y="2147968"/>
            <a:ext cx="12825710" cy="63526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01051"/>
              </a:lnSpc>
            </a:pPr>
            <a:r>
              <a:rPr lang="en-US" sz="5400" b="1" kern="0" spc="-184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is </a:t>
            </a:r>
            <a:r>
              <a:rPr lang="en-US" sz="5400" b="1" kern="0" spc="-184" dirty="0">
                <a:solidFill>
                  <a:srgbClr val="F5A8D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practice.</a:t>
            </a:r>
            <a:r>
              <a:rPr lang="en-US" sz="5400" b="1" kern="0" spc="-184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</a:p>
          <a:p>
            <a:pPr>
              <a:lnSpc>
                <a:spcPct val="101051"/>
              </a:lnSpc>
            </a:pPr>
            <a:endParaRPr lang="en-US" sz="5400" b="1" kern="0" spc="-184" dirty="0">
              <a:solidFill>
                <a:srgbClr val="FFFFFF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>
              <a:lnSpc>
                <a:spcPct val="101051"/>
              </a:lnSpc>
            </a:pPr>
            <a:r>
              <a:rPr lang="en-US" sz="5400" b="1" kern="0" spc="-184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Human relationships and organizational culture are </a:t>
            </a:r>
            <a:r>
              <a:rPr lang="en-US" sz="5400" b="1" kern="0" spc="-184" dirty="0">
                <a:solidFill>
                  <a:srgbClr val="F5A8D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medium</a:t>
            </a:r>
            <a:r>
              <a:rPr lang="en-US" sz="5400" b="1" kern="0" spc="-184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 </a:t>
            </a:r>
          </a:p>
          <a:p>
            <a:pPr>
              <a:lnSpc>
                <a:spcPct val="101051"/>
              </a:lnSpc>
            </a:pPr>
            <a:endParaRPr lang="en-US" sz="5400" b="1" kern="0" spc="-184" dirty="0">
              <a:solidFill>
                <a:srgbClr val="FFFFFF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>
              <a:lnSpc>
                <a:spcPct val="101051"/>
              </a:lnSpc>
            </a:pPr>
            <a:r>
              <a:rPr lang="en-US" sz="5400" b="1" kern="0" spc="-184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Culture is </a:t>
            </a:r>
            <a:r>
              <a:rPr lang="en-US" sz="5400" b="1" kern="0" spc="-184" dirty="0">
                <a:solidFill>
                  <a:srgbClr val="FF8AD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evolving work</a:t>
            </a:r>
            <a:r>
              <a:rPr lang="en-US" sz="5400" b="1" kern="0" spc="-184" dirty="0">
                <a:solidFill>
                  <a:srgbClr val="F5A8D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C5032-C599-A234-62BD-1BA23F37E305}"/>
              </a:ext>
            </a:extLst>
          </p:cNvPr>
          <p:cNvSpPr txBox="1"/>
          <p:nvPr/>
        </p:nvSpPr>
        <p:spPr>
          <a:xfrm>
            <a:off x="3735090" y="1069675"/>
            <a:ext cx="498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LEADERSHIP AS AN ART FORM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74432" y="874183"/>
            <a:ext cx="176022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53265" y="1428750"/>
            <a:ext cx="1760220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3117"/>
              </a:lnSpc>
              <a:buNone/>
            </a:pPr>
            <a:r>
              <a:rPr lang="en-US" sz="4800" b="1" kern="0" spc="-144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Same characteristics, two expressions.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143000" y="2488588"/>
            <a:ext cx="16002000" cy="19050"/>
          </a:xfrm>
          <a:prstGeom prst="rect">
            <a:avLst/>
          </a:prstGeom>
          <a:solidFill>
            <a:srgbClr val="5C2E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229100" y="2698138"/>
            <a:ext cx="6312218" cy="5466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198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 FORM 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0801350" y="2698138"/>
            <a:ext cx="6312218" cy="5466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19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LEADERSHIP-THE PRACTICE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1143000" y="3320984"/>
            <a:ext cx="285750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578159"/>
            <a:ext cx="2714625" cy="937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Creativity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4000500" y="3320984"/>
            <a:ext cx="657225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229100" y="3578159"/>
            <a:ext cx="6312218" cy="937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</a:t>
            </a: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magines</a:t>
            </a:r>
            <a:r>
              <a:rPr lang="en-US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what does not exist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572750" y="3320984"/>
            <a:ext cx="657225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801350" y="3578159"/>
            <a:ext cx="6312218" cy="937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</a:t>
            </a:r>
            <a:r>
              <a:rPr lang="en-US" sz="1800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reates conditions for what does not yet exist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143000" y="4724879"/>
            <a:ext cx="285750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43000" y="4920141"/>
            <a:ext cx="1663780" cy="12610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Emotion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4000500" y="4724879"/>
            <a:ext cx="657225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229100" y="4982054"/>
            <a:ext cx="6312218" cy="12610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Moves us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572750" y="4724879"/>
            <a:ext cx="657225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801350" y="4982054"/>
            <a:ext cx="6312218" cy="12610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</a:t>
            </a:r>
            <a:r>
              <a:rPr lang="en-US" sz="1800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hapes how people experience the organization 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143000" y="6709800"/>
            <a:ext cx="2714625" cy="12610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Cultural narratives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4229100" y="6709800"/>
            <a:ext cx="6312218" cy="12610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dirty="0">
              <a:solidFill>
                <a:srgbClr val="636466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Tells the story of who we are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174432" y="5953605"/>
            <a:ext cx="15907704" cy="14897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801350" y="6709800"/>
            <a:ext cx="6312218" cy="12610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dirty="0">
              <a:solidFill>
                <a:srgbClr val="231F20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Shapes the stories that are told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1143000" y="8180371"/>
            <a:ext cx="285750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43000" y="8437546"/>
            <a:ext cx="2714625" cy="975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Human experience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4000500" y="8180371"/>
            <a:ext cx="657225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229100" y="8437546"/>
            <a:ext cx="6312218" cy="975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dirty="0">
              <a:solidFill>
                <a:srgbClr val="636466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6364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Interprets the human condition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0572750" y="8180371"/>
            <a:ext cx="6572250" cy="9525"/>
          </a:xfrm>
          <a:prstGeom prst="rect">
            <a:avLst/>
          </a:prstGeom>
          <a:solidFill>
            <a:srgbClr val="E8E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0801350" y="8687246"/>
            <a:ext cx="6312218" cy="7255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</a:t>
            </a:r>
            <a:r>
              <a:rPr lang="en-US" dirty="0">
                <a:solidFill>
                  <a:srgbClr val="231F2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ads with the human condition</a:t>
            </a:r>
            <a:endParaRPr lang="en-US" sz="1800" dirty="0"/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01B597E0-6A64-2DA5-1F83-6FC398A251CE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842963"/>
            <a:ext cx="171831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88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393825" y="1348846"/>
            <a:ext cx="171831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474"/>
              </a:lnSpc>
              <a:buNone/>
            </a:pPr>
            <a:r>
              <a:rPr lang="en-US" sz="5400" b="1" kern="0" spc="-180" dirty="0">
                <a:solidFill>
                  <a:srgbClr val="5C2E9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Every art form has a language</a:t>
            </a:r>
            <a:endParaRPr lang="en-US" sz="5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56FA38-0658-05D0-76D8-7AE44FE26721}"/>
              </a:ext>
            </a:extLst>
          </p:cNvPr>
          <p:cNvGrpSpPr/>
          <p:nvPr/>
        </p:nvGrpSpPr>
        <p:grpSpPr>
          <a:xfrm>
            <a:off x="1185234" y="2390775"/>
            <a:ext cx="3766815" cy="2305050"/>
            <a:chOff x="1185234" y="2390775"/>
            <a:chExt cx="3766815" cy="2305050"/>
          </a:xfrm>
        </p:grpSpPr>
        <p:sp>
          <p:nvSpPr>
            <p:cNvPr id="4" name="Shape 2"/>
            <p:cNvSpPr/>
            <p:nvPr/>
          </p:nvSpPr>
          <p:spPr>
            <a:xfrm>
              <a:off x="1185234" y="2390775"/>
              <a:ext cx="3705225" cy="2305050"/>
            </a:xfrm>
            <a:prstGeom prst="roundRect">
              <a:avLst>
                <a:gd name="adj" fmla="val 8264"/>
              </a:avLst>
            </a:prstGeom>
            <a:solidFill>
              <a:srgbClr val="F5F2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3"/>
            <p:cNvSpPr/>
            <p:nvPr/>
          </p:nvSpPr>
          <p:spPr>
            <a:xfrm>
              <a:off x="1246825" y="2886075"/>
              <a:ext cx="3705224" cy="6953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2550" b="1" dirty="0">
                  <a:solidFill>
                    <a:srgbClr val="5C2E91"/>
                  </a:solidFill>
                  <a:latin typeface="Verdana" pitchFamily="34" charset="0"/>
                  <a:ea typeface="Verdana" pitchFamily="34" charset="-122"/>
                  <a:cs typeface="Verdana" pitchFamily="34" charset="-120"/>
                </a:rPr>
                <a:t>Convention </a:t>
              </a:r>
              <a:endParaRPr lang="en-US" sz="255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1320957" y="3325668"/>
              <a:ext cx="3556959" cy="72839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ctr">
                <a:lnSpc>
                  <a:spcPct val="119107"/>
                </a:lnSpc>
                <a:buNone/>
              </a:pPr>
              <a:r>
                <a:rPr lang="en-US" sz="2000" dirty="0">
                  <a:solidFill>
                    <a:srgbClr val="C6168D"/>
                  </a:solidFill>
                  <a:latin typeface="Verdana" pitchFamily="34" charset="0"/>
                  <a:ea typeface="Verdana" pitchFamily="34" charset="-122"/>
                  <a:cs typeface="Verdana" pitchFamily="34" charset="-120"/>
                </a:rPr>
                <a:t>Form</a:t>
              </a:r>
            </a:p>
            <a:p>
              <a:pPr marL="0" indent="0" algn="ctr">
                <a:lnSpc>
                  <a:spcPct val="119107"/>
                </a:lnSpc>
                <a:buNone/>
              </a:pPr>
              <a:r>
                <a:rPr lang="en-US" sz="2000" dirty="0">
                  <a:solidFill>
                    <a:srgbClr val="C6168D"/>
                  </a:solidFill>
                  <a:latin typeface="Verdana" pitchFamily="34" charset="0"/>
                  <a:ea typeface="Verdana" pitchFamily="34" charset="-122"/>
                  <a:cs typeface="Verdana" pitchFamily="34" charset="-120"/>
                </a:rPr>
                <a:t>Tradition </a:t>
              </a:r>
            </a:p>
            <a:p>
              <a:pPr marL="0" indent="0" algn="ctr">
                <a:lnSpc>
                  <a:spcPct val="119107"/>
                </a:lnSpc>
                <a:buNone/>
              </a:pPr>
              <a:r>
                <a:rPr lang="en-US" sz="2000" dirty="0">
                  <a:solidFill>
                    <a:srgbClr val="C6168D"/>
                  </a:solidFill>
                  <a:latin typeface="Verdana" pitchFamily="34" charset="0"/>
                  <a:ea typeface="Verdana" pitchFamily="34" charset="-122"/>
                  <a:cs typeface="Verdana" pitchFamily="34" charset="-120"/>
                </a:rPr>
                <a:t>Technique</a:t>
              </a:r>
              <a:endParaRPr lang="en-US" sz="2000" dirty="0">
                <a:solidFill>
                  <a:srgbClr val="C6168D"/>
                </a:solidFill>
              </a:endParaRPr>
            </a:p>
          </p:txBody>
        </p:sp>
      </p:grpSp>
      <p:sp>
        <p:nvSpPr>
          <p:cNvPr id="9" name="Text 7"/>
          <p:cNvSpPr/>
          <p:nvPr/>
        </p:nvSpPr>
        <p:spPr>
          <a:xfrm>
            <a:off x="5686425" y="3676650"/>
            <a:ext cx="3031522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>
              <a:lnSpc>
                <a:spcPct val="119107"/>
              </a:lnSpc>
              <a:buNone/>
            </a:pPr>
            <a:endParaRPr lang="en-US" sz="1725" dirty="0"/>
          </a:p>
        </p:txBody>
      </p:sp>
      <p:sp>
        <p:nvSpPr>
          <p:cNvPr id="10" name="Shape 8"/>
          <p:cNvSpPr/>
          <p:nvPr/>
        </p:nvSpPr>
        <p:spPr>
          <a:xfrm>
            <a:off x="1185233" y="4924425"/>
            <a:ext cx="3766815" cy="2305050"/>
          </a:xfrm>
          <a:prstGeom prst="roundRect">
            <a:avLst>
              <a:gd name="adj" fmla="val 8264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 b="1" dirty="0">
              <a:solidFill>
                <a:srgbClr val="5C2E91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algn="ctr"/>
            <a:r>
              <a:rPr lang="en-US" sz="2400" b="1" dirty="0">
                <a:solidFill>
                  <a:srgbClr val="5C2E9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Complexity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sz="2000" dirty="0"/>
          </a:p>
          <a:p>
            <a:pPr algn="ctr"/>
            <a:r>
              <a:rPr lang="en-US" sz="2000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Layers</a:t>
            </a:r>
          </a:p>
          <a:p>
            <a:pPr algn="ctr"/>
            <a:r>
              <a:rPr lang="en-US" sz="2000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Tension</a:t>
            </a:r>
          </a:p>
          <a:p>
            <a:pPr algn="ctr"/>
            <a:r>
              <a:rPr lang="en-US" sz="2000" dirty="0">
                <a:solidFill>
                  <a:srgbClr val="C6168D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Ambiguity</a:t>
            </a:r>
            <a:endParaRPr lang="en-US" sz="2000" dirty="0">
              <a:solidFill>
                <a:srgbClr val="C6168D"/>
              </a:solidFill>
            </a:endParaRPr>
          </a:p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090250" y="3152775"/>
            <a:ext cx="2242868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>
              <a:buNone/>
            </a:pP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5349573" y="3876675"/>
            <a:ext cx="3705225" cy="3759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>
              <a:lnSpc>
                <a:spcPct val="119107"/>
              </a:lnSpc>
              <a:buNone/>
            </a:pPr>
            <a:endParaRPr lang="en-US" sz="2000" dirty="0">
              <a:solidFill>
                <a:srgbClr val="C6168D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64037" y="7458075"/>
            <a:ext cx="3788011" cy="2305050"/>
          </a:xfrm>
          <a:prstGeom prst="roundRect">
            <a:avLst>
              <a:gd name="adj" fmla="val 8264"/>
            </a:avLst>
          </a:prstGeom>
          <a:solidFill>
            <a:srgbClr val="F5F2FA"/>
          </a:solidFill>
          <a:ln/>
        </p:spPr>
        <p:txBody>
          <a:bodyPr/>
          <a:lstStyle/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4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Expression</a:t>
            </a:r>
          </a:p>
          <a:p>
            <a:pPr algn="ctr"/>
            <a:endParaRPr lang="en-US" sz="2400" b="1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000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Words · Stories · </a:t>
            </a:r>
          </a:p>
          <a:p>
            <a:pPr algn="ctr"/>
            <a:r>
              <a:rPr lang="en-US" sz="2000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Symbols · Rituals · Presence </a:t>
            </a:r>
          </a:p>
        </p:txBody>
      </p:sp>
      <p:sp>
        <p:nvSpPr>
          <p:cNvPr id="14" name="Text 12"/>
          <p:cNvSpPr/>
          <p:nvPr/>
        </p:nvSpPr>
        <p:spPr>
          <a:xfrm>
            <a:off x="13630275" y="3152775"/>
            <a:ext cx="3031522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3630275" y="4067175"/>
            <a:ext cx="3031522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07"/>
              </a:lnSpc>
              <a:buNone/>
            </a:pPr>
            <a:endParaRPr lang="en-US" sz="1725" dirty="0"/>
          </a:p>
        </p:txBody>
      </p:sp>
      <p:sp>
        <p:nvSpPr>
          <p:cNvPr id="16" name="Text 14"/>
          <p:cNvSpPr/>
          <p:nvPr/>
        </p:nvSpPr>
        <p:spPr>
          <a:xfrm>
            <a:off x="1333500" y="5572125"/>
            <a:ext cx="14323695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2368"/>
              </a:lnSpc>
              <a:buNone/>
            </a:pPr>
            <a:endParaRPr lang="en-US" sz="2325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7B8457-2148-1CE6-BF04-5A92C1EF5BC1}"/>
              </a:ext>
            </a:extLst>
          </p:cNvPr>
          <p:cNvSpPr txBox="1"/>
          <p:nvPr/>
        </p:nvSpPr>
        <p:spPr>
          <a:xfrm>
            <a:off x="6316133" y="3369733"/>
            <a:ext cx="10049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Built over time. Shared patterns we learn and adopt.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D877E2-0213-05A0-33E4-6D0B47282B97}"/>
              </a:ext>
            </a:extLst>
          </p:cNvPr>
          <p:cNvSpPr txBox="1"/>
          <p:nvPr/>
        </p:nvSpPr>
        <p:spPr>
          <a:xfrm>
            <a:off x="6451600" y="5892799"/>
            <a:ext cx="9353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Life is layered. Good art and good leadership live in       the complexity.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79A3B1-BB97-7C3C-BC27-EA273A8ABBFC}"/>
              </a:ext>
            </a:extLst>
          </p:cNvPr>
          <p:cNvSpPr txBox="1"/>
          <p:nvPr/>
        </p:nvSpPr>
        <p:spPr>
          <a:xfrm>
            <a:off x="6451600" y="8398933"/>
            <a:ext cx="9913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language through which meaning is communicated and experienced</a:t>
            </a:r>
            <a:r>
              <a:rPr lang="en-US" dirty="0"/>
              <a:t>. </a:t>
            </a:r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7288FDB-58CE-C697-2B3A-1DFEED821401}"/>
              </a:ext>
            </a:extLst>
          </p:cNvPr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847850" y="2200275"/>
            <a:ext cx="1485900" cy="1485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7900" y="2600325"/>
            <a:ext cx="685800" cy="685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40161" y="3895725"/>
            <a:ext cx="777329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0" cap="none" spc="75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SEE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1450" y="2728913"/>
            <a:ext cx="495300" cy="4953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24450" y="2200275"/>
            <a:ext cx="1485900" cy="1485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24500" y="2600325"/>
            <a:ext cx="685800" cy="6858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84973" y="3895725"/>
            <a:ext cx="2381176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0" cap="none" spc="75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INTERPRET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8050" y="2728913"/>
            <a:ext cx="495300" cy="4953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8401050" y="2200275"/>
            <a:ext cx="1485900" cy="1485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01100" y="2600325"/>
            <a:ext cx="685800" cy="6858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275588" y="3895725"/>
            <a:ext cx="1910507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0" cap="none" spc="75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IMAGINE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34650" y="2728913"/>
            <a:ext cx="495300" cy="495300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11677650" y="2200275"/>
            <a:ext cx="1485900" cy="14859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077700" y="2600325"/>
            <a:ext cx="685800" cy="685800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11566922" y="3895725"/>
            <a:ext cx="1878092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0" cap="none" spc="75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EXPRESS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11250" y="2728913"/>
            <a:ext cx="495300" cy="495300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14954250" y="2200275"/>
            <a:ext cx="1485900" cy="1485900"/>
          </a:xfrm>
          <a:prstGeom prst="ellipse">
            <a:avLst/>
          </a:prstGeom>
          <a:solidFill>
            <a:srgbClr val="FBE9F4"/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354300" y="2600325"/>
            <a:ext cx="685800" cy="685800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14967347" y="3895725"/>
            <a:ext cx="160551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1" i="0" u="none" strike="noStrike" kern="0" cap="none" spc="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CREATE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2"/>
          <p:cNvSpPr/>
          <p:nvPr/>
        </p:nvSpPr>
        <p:spPr>
          <a:xfrm>
            <a:off x="1428750" y="6572250"/>
            <a:ext cx="76200" cy="1181100"/>
          </a:xfrm>
          <a:prstGeom prst="roundRect">
            <a:avLst>
              <a:gd name="adj" fmla="val 50000"/>
            </a:avLst>
          </a:prstGeom>
          <a:solidFill>
            <a:srgbClr val="C4128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3"/>
          <p:cNvSpPr/>
          <p:nvPr/>
        </p:nvSpPr>
        <p:spPr>
          <a:xfrm>
            <a:off x="1771650" y="6572250"/>
            <a:ext cx="14519910" cy="1219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89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Which of these five movements is asking the most of you as a leader right now—and why?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4"/>
          <p:cNvSpPr/>
          <p:nvPr/>
        </p:nvSpPr>
        <p:spPr>
          <a:xfrm>
            <a:off x="1771650" y="8172450"/>
            <a:ext cx="14519910" cy="1104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You are already creating. The question is whether what you are creating is intentional.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ORGANIZATIONAL CULTURE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28750" y="2662238"/>
            <a:ext cx="1676400" cy="16764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5950" y="3119438"/>
            <a:ext cx="762000" cy="762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38550" y="2871788"/>
            <a:ext cx="922151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9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What we repeatedly create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3638550" y="3586163"/>
            <a:ext cx="9221510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26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becomes what people experience.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6969" y="5005388"/>
            <a:ext cx="571500" cy="5715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823637" y="5109634"/>
            <a:ext cx="462745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225" normalizeH="0" baseline="0" noProof="0" dirty="0">
                <a:ln>
                  <a:noFill/>
                </a:ln>
                <a:solidFill>
                  <a:srgbClr val="636466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REPETITION COMPOUNDS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1428750" y="6243638"/>
            <a:ext cx="1676400" cy="1676400"/>
          </a:xfrm>
          <a:prstGeom prst="ellipse">
            <a:avLst/>
          </a:prstGeom>
          <a:solidFill>
            <a:srgbClr val="FBE9F4"/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5950" y="6700838"/>
            <a:ext cx="762000" cy="7620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638550" y="6453188"/>
            <a:ext cx="12100858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9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What people repeatedly experience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8"/>
          <p:cNvSpPr/>
          <p:nvPr/>
        </p:nvSpPr>
        <p:spPr>
          <a:xfrm>
            <a:off x="3638550" y="7167563"/>
            <a:ext cx="12100858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26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becomes organizational culture.</a:t>
            </a:r>
            <a:endParaRPr kumimoji="0" lang="en-US" sz="3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ORGANIZATIONAL CULTURE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750" y="1914525"/>
            <a:ext cx="1697355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Culture leaves evidence</a:t>
            </a:r>
            <a:endParaRPr kumimoji="0" lang="en-US" sz="4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28750" y="3690937"/>
            <a:ext cx="1295400" cy="12954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1175" y="4043363"/>
            <a:ext cx="590550" cy="5905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181350" y="3810000"/>
            <a:ext cx="2960549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Artifacts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3181350" y="4391025"/>
            <a:ext cx="2960549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41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what we see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428750" y="5405438"/>
            <a:ext cx="1295400" cy="129540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1175" y="5757863"/>
            <a:ext cx="590550" cy="5905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181350" y="5524500"/>
            <a:ext cx="4678367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Espoused values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8"/>
          <p:cNvSpPr/>
          <p:nvPr/>
        </p:nvSpPr>
        <p:spPr>
          <a:xfrm>
            <a:off x="3181350" y="6105525"/>
            <a:ext cx="4678367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41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what we say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1428750" y="7119938"/>
            <a:ext cx="1295400" cy="1295400"/>
          </a:xfrm>
          <a:prstGeom prst="ellipse">
            <a:avLst/>
          </a:prstGeom>
          <a:solidFill>
            <a:srgbClr val="FBE9F4"/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1175" y="7472363"/>
            <a:ext cx="590550" cy="5905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181350" y="7239000"/>
            <a:ext cx="6832967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Underlying assumptions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3181350" y="7820025"/>
            <a:ext cx="6832967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41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what we come to believe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28750" y="2105025"/>
            <a:ext cx="16973550" cy="1047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15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YOU ARE ALREADY CREATING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28750" y="4862513"/>
            <a:ext cx="4787950" cy="2819400"/>
          </a:xfrm>
          <a:prstGeom prst="roundRect">
            <a:avLst>
              <a:gd name="adj" fmla="val 8108"/>
            </a:avLst>
          </a:prstGeom>
          <a:solidFill>
            <a:srgbClr val="F1EBF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47850" y="5357813"/>
            <a:ext cx="628650" cy="6286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47850" y="6253163"/>
            <a:ext cx="4068242" cy="971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3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We work in relationships.</a:t>
            </a:r>
            <a:endParaRPr kumimoji="0" lang="en-US" sz="2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750100" y="4862513"/>
            <a:ext cx="4787950" cy="2819400"/>
          </a:xfrm>
          <a:prstGeom prst="roundRect">
            <a:avLst>
              <a:gd name="adj" fmla="val 8108"/>
            </a:avLst>
          </a:prstGeom>
          <a:solidFill>
            <a:srgbClr val="F1EBF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9200" y="5357813"/>
            <a:ext cx="628650" cy="6286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169200" y="6253163"/>
            <a:ext cx="4344725" cy="5048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3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We make meaning.</a:t>
            </a:r>
            <a:endParaRPr kumimoji="0" lang="en-US" sz="2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12071449" y="4862513"/>
            <a:ext cx="4787950" cy="2819400"/>
          </a:xfrm>
          <a:prstGeom prst="roundRect">
            <a:avLst>
              <a:gd name="adj" fmla="val 8108"/>
            </a:avLst>
          </a:prstGeom>
          <a:solidFill>
            <a:srgbClr val="FBE9F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90549" y="5357813"/>
            <a:ext cx="628650" cy="6286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490549" y="6253163"/>
            <a:ext cx="4068242" cy="971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3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We shape experience.</a:t>
            </a:r>
            <a:endParaRPr kumimoji="0" lang="en-US" sz="2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305800" y="3281363"/>
            <a:ext cx="1676400" cy="1676400"/>
          </a:xfrm>
          <a:prstGeom prst="ellipse">
            <a:avLst/>
          </a:prstGeom>
          <a:solidFill>
            <a:srgbClr val="FBE9F4"/>
          </a:solidFill>
          <a:ln w="28575">
            <a:solidFill>
              <a:srgbClr val="C412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05800" y="3281362"/>
            <a:ext cx="1676400" cy="1676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88085" y="5491163"/>
            <a:ext cx="15111829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44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What are you </a:t>
            </a: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creating</a:t>
            </a: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?</a:t>
            </a:r>
            <a:endParaRPr kumimoji="0" lang="en-US" sz="8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8096250" y="7224713"/>
            <a:ext cx="2095500" cy="76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gradFill rotWithShape="1">
            <a:gsLst>
              <a:gs pos="0">
                <a:srgbClr val="5B2D90">
                  <a:alpha val="100000"/>
                </a:srgbClr>
              </a:gs>
              <a:gs pos="100000">
                <a:srgbClr val="C4128E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28750" y="857250"/>
            <a:ext cx="1697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0" cap="none" spc="3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LEADERSHIP AS AN ART FORM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28750" y="3043238"/>
            <a:ext cx="1200150" cy="1200150"/>
          </a:xfrm>
          <a:prstGeom prst="ellipse">
            <a:avLst/>
          </a:prstGeom>
          <a:solidFill>
            <a:srgbClr val="F1EBF8"/>
          </a:solidFill>
          <a:ln w="28575">
            <a:solidFill>
              <a:srgbClr val="5B2D9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2600" y="3367088"/>
            <a:ext cx="552450" cy="5524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048000" y="3043238"/>
            <a:ext cx="13735050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1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As an art form, leadership is a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creative and expressive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human practice —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2990850" y="5138738"/>
            <a:ext cx="12263438" cy="1200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2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one through which we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make meaning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,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shape experience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and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create culture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0850" y="6967538"/>
            <a:ext cx="571500" cy="5715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714750" y="7067550"/>
            <a:ext cx="190314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75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MEANING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5877" y="6986588"/>
            <a:ext cx="533400" cy="533400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0277" y="6967538"/>
            <a:ext cx="571500" cy="5715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464177" y="7067550"/>
            <a:ext cx="249446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75" normalizeH="0" baseline="0" noProof="0" dirty="0">
                <a:ln>
                  <a:noFill/>
                </a:ln>
                <a:solidFill>
                  <a:srgbClr val="5B2D90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EXPERIENCE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2871" y="6986588"/>
            <a:ext cx="533400" cy="53340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27271" y="6967538"/>
            <a:ext cx="571500" cy="57150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1751171" y="7067550"/>
            <a:ext cx="179394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75" normalizeH="0" baseline="0" noProof="0" dirty="0">
                <a:ln>
                  <a:noFill/>
                </a:ln>
                <a:solidFill>
                  <a:srgbClr val="C4128E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CULTURE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5C2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r="86355"/>
          <a:stretch>
            <a:fillRect/>
          </a:stretch>
        </p:blipFill>
        <p:spPr>
          <a:xfrm>
            <a:off x="0" y="0"/>
            <a:ext cx="2495227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501326" y="3174206"/>
            <a:ext cx="15925800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418"/>
              </a:lnSpc>
              <a:buNone/>
            </a:pPr>
            <a:r>
              <a:rPr lang="en-US" sz="11250" b="1" kern="0" spc="-45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Thank you!</a:t>
            </a:r>
            <a:endParaRPr lang="en-US" sz="11250" dirty="0"/>
          </a:p>
        </p:txBody>
      </p:sp>
      <p:sp>
        <p:nvSpPr>
          <p:cNvPr id="4" name="Text 1"/>
          <p:cNvSpPr/>
          <p:nvPr/>
        </p:nvSpPr>
        <p:spPr>
          <a:xfrm>
            <a:off x="3718301" y="5515825"/>
            <a:ext cx="7483099" cy="6732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Lisa Scott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3718301" y="6169819"/>
            <a:ext cx="1592580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2250" dirty="0">
                <a:solidFill>
                  <a:srgbClr val="E6DE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YMCA of the Triangle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3718301" y="6693694"/>
            <a:ext cx="1592580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250" dirty="0">
                <a:solidFill>
                  <a:srgbClr val="E6DE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919 719 9622 · Lisa.Scott@ymcatriangle.org</a:t>
            </a:r>
            <a:endParaRPr lang="en-US" sz="225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3F2A64FA-E8B2-BB2F-7AA5-4B862C2414D4}"/>
              </a:ext>
            </a:extLst>
          </p:cNvPr>
          <p:cNvSpPr/>
          <p:nvPr/>
        </p:nvSpPr>
        <p:spPr>
          <a:xfrm>
            <a:off x="3718301" y="7217569"/>
            <a:ext cx="1592580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2250" dirty="0" err="1">
                <a:solidFill>
                  <a:srgbClr val="E6DE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YMCATriangle.org</a:t>
            </a:r>
            <a:r>
              <a:rPr lang="en-US" sz="2250" dirty="0">
                <a:solidFill>
                  <a:srgbClr val="E6DE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· @</a:t>
            </a:r>
            <a:r>
              <a:rPr lang="en-US" sz="2250" dirty="0" err="1">
                <a:solidFill>
                  <a:srgbClr val="E6DE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YMCATriangle</a:t>
            </a:r>
            <a:r>
              <a:rPr lang="en-US" sz="2250" dirty="0">
                <a:solidFill>
                  <a:srgbClr val="E6DE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2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AB77AD62-0C6E-497B-BE2F-EC27B3B489AB}"/>
</file>

<file path=customXml/itemProps2.xml><?xml version="1.0" encoding="utf-8"?>
<ds:datastoreItem xmlns:ds="http://schemas.openxmlformats.org/officeDocument/2006/customXml" ds:itemID="{1C587C6D-A456-4861-8F07-1EB9A75A58FD}"/>
</file>

<file path=customXml/itemProps3.xml><?xml version="1.0" encoding="utf-8"?>
<ds:datastoreItem xmlns:ds="http://schemas.openxmlformats.org/officeDocument/2006/customXml" ds:itemID="{8022F640-B980-4B67-B38B-1E866F72A867}"/>
</file>

<file path=docProps/app.xml><?xml version="1.0" encoding="utf-8"?>
<Properties xmlns="http://schemas.openxmlformats.org/officeDocument/2006/extended-properties" xmlns:vt="http://schemas.openxmlformats.org/officeDocument/2006/docPropsVTypes">
  <TotalTime>6247</TotalTime>
  <Words>1357</Words>
  <Application>Microsoft Macintosh PowerPoint</Application>
  <PresentationFormat>Custom</PresentationFormat>
  <Paragraphs>258</Paragraphs>
  <Slides>28</Slides>
  <Notes>28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Scott, Lisa</cp:lastModifiedBy>
  <cp:revision>74</cp:revision>
  <dcterms:created xsi:type="dcterms:W3CDTF">2026-08-27T23:42:05Z</dcterms:created>
  <dcterms:modified xsi:type="dcterms:W3CDTF">2026-09-13T01:13:20Z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</Properties>
</file>