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1"/>
    <p:sldMasterId id="2147484004" r:id="rId2"/>
    <p:sldMasterId id="2147484017" r:id="rId3"/>
    <p:sldMasterId id="2147484030" r:id="rId4"/>
    <p:sldMasterId id="2147484043" r:id="rId5"/>
  </p:sldMasterIdLst>
  <p:notesMasterIdLst>
    <p:notesMasterId r:id="rId28"/>
  </p:notesMasterIdLst>
  <p:sldIdLst>
    <p:sldId id="306" r:id="rId6"/>
    <p:sldId id="299" r:id="rId7"/>
    <p:sldId id="300" r:id="rId8"/>
    <p:sldId id="333" r:id="rId9"/>
    <p:sldId id="293" r:id="rId10"/>
    <p:sldId id="332" r:id="rId11"/>
    <p:sldId id="330" r:id="rId12"/>
    <p:sldId id="256" r:id="rId13"/>
    <p:sldId id="257" r:id="rId14"/>
    <p:sldId id="331" r:id="rId15"/>
    <p:sldId id="334" r:id="rId16"/>
    <p:sldId id="336" r:id="rId17"/>
    <p:sldId id="335" r:id="rId18"/>
    <p:sldId id="302" r:id="rId19"/>
    <p:sldId id="264" r:id="rId20"/>
    <p:sldId id="258" r:id="rId21"/>
    <p:sldId id="259" r:id="rId22"/>
    <p:sldId id="262" r:id="rId23"/>
    <p:sldId id="260" r:id="rId24"/>
    <p:sldId id="261" r:id="rId25"/>
    <p:sldId id="327" r:id="rId26"/>
    <p:sldId id="263" r:id="rId27"/>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2E91"/>
    <a:srgbClr val="007D7E"/>
    <a:srgbClr val="19C8CA"/>
    <a:srgbClr val="DD5828"/>
    <a:srgbClr val="FCAF17"/>
    <a:srgbClr val="A92B31"/>
    <a:srgbClr val="F1592B"/>
    <a:srgbClr val="C6168D"/>
    <a:srgbClr val="0060AF"/>
    <a:srgbClr val="F15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071496-FFD6-40A1-BCAA-5905C28D4BB8}" v="816" dt="2026-09-14T17:01:15.8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61" autoAdjust="0"/>
    <p:restoredTop sz="94521" autoAdjust="0"/>
  </p:normalViewPr>
  <p:slideViewPr>
    <p:cSldViewPr snapToGrid="0">
      <p:cViewPr varScale="1">
        <p:scale>
          <a:sx n="134" d="100"/>
          <a:sy n="134" d="100"/>
        </p:scale>
        <p:origin x="144" y="186"/>
      </p:cViewPr>
      <p:guideLst>
        <p:guide orient="horz" pos="1620"/>
        <p:guide orient="horz" pos="717"/>
        <p:guide orient="horz" pos="3074"/>
        <p:guide pos="2880"/>
        <p:guide pos="4135"/>
        <p:guide/>
      </p:guideLst>
    </p:cSldViewPr>
  </p:slideViewPr>
  <p:outlineViewPr>
    <p:cViewPr>
      <p:scale>
        <a:sx n="33" d="100"/>
        <a:sy n="33" d="100"/>
      </p:scale>
      <p:origin x="0" y="225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37" Type="http://schemas.openxmlformats.org/officeDocument/2006/relationships/customXml" Target="../customXml/item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35" Type="http://schemas.openxmlformats.org/officeDocument/2006/relationships/customXml" Target="../customXml/item1.xml"/><Relationship Id="rId8" Type="http://schemas.openxmlformats.org/officeDocument/2006/relationships/slide" Target="slides/slide3.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Mahan" userId="7137926d-f0bc-47e3-aaa3-2601a578ac6e" providerId="ADAL" clId="{5687BB19-85C2-42D5-93A7-B38484FF224D}"/>
    <pc:docChg chg="undo redo custSel addSld delSld modSld sldOrd">
      <pc:chgData name="Laura Mahan" userId="7137926d-f0bc-47e3-aaa3-2601a578ac6e" providerId="ADAL" clId="{5687BB19-85C2-42D5-93A7-B38484FF224D}" dt="2026-09-14T17:04:08.398" v="5353"/>
      <pc:docMkLst>
        <pc:docMk/>
      </pc:docMkLst>
      <pc:sldChg chg="ord">
        <pc:chgData name="Laura Mahan" userId="7137926d-f0bc-47e3-aaa3-2601a578ac6e" providerId="ADAL" clId="{5687BB19-85C2-42D5-93A7-B38484FF224D}" dt="2026-09-14T15:53:45.811" v="4658"/>
        <pc:sldMkLst>
          <pc:docMk/>
          <pc:sldMk cId="1215025297" sldId="256"/>
        </pc:sldMkLst>
      </pc:sldChg>
      <pc:sldChg chg="ord">
        <pc:chgData name="Laura Mahan" userId="7137926d-f0bc-47e3-aaa3-2601a578ac6e" providerId="ADAL" clId="{5687BB19-85C2-42D5-93A7-B38484FF224D}" dt="2026-09-14T15:53:49.765" v="4660"/>
        <pc:sldMkLst>
          <pc:docMk/>
          <pc:sldMk cId="2482301907" sldId="257"/>
        </pc:sldMkLst>
      </pc:sldChg>
      <pc:sldChg chg="mod ord modShow">
        <pc:chgData name="Laura Mahan" userId="7137926d-f0bc-47e3-aaa3-2601a578ac6e" providerId="ADAL" clId="{5687BB19-85C2-42D5-93A7-B38484FF224D}" dt="2026-09-14T15:54:08.283" v="4662" actId="729"/>
        <pc:sldMkLst>
          <pc:docMk/>
          <pc:sldMk cId="3996234749" sldId="258"/>
        </pc:sldMkLst>
      </pc:sldChg>
      <pc:sldChg chg="mod ord modShow">
        <pc:chgData name="Laura Mahan" userId="7137926d-f0bc-47e3-aaa3-2601a578ac6e" providerId="ADAL" clId="{5687BB19-85C2-42D5-93A7-B38484FF224D}" dt="2026-09-14T15:54:11.118" v="4663" actId="729"/>
        <pc:sldMkLst>
          <pc:docMk/>
          <pc:sldMk cId="1630058129" sldId="259"/>
        </pc:sldMkLst>
      </pc:sldChg>
      <pc:sldChg chg="mod ord modShow">
        <pc:chgData name="Laura Mahan" userId="7137926d-f0bc-47e3-aaa3-2601a578ac6e" providerId="ADAL" clId="{5687BB19-85C2-42D5-93A7-B38484FF224D}" dt="2026-09-14T15:54:14.567" v="4665" actId="729"/>
        <pc:sldMkLst>
          <pc:docMk/>
          <pc:sldMk cId="1729346548" sldId="260"/>
        </pc:sldMkLst>
      </pc:sldChg>
      <pc:sldChg chg="mod ord modShow">
        <pc:chgData name="Laura Mahan" userId="7137926d-f0bc-47e3-aaa3-2601a578ac6e" providerId="ADAL" clId="{5687BB19-85C2-42D5-93A7-B38484FF224D}" dt="2026-09-14T15:54:20.196" v="4666" actId="729"/>
        <pc:sldMkLst>
          <pc:docMk/>
          <pc:sldMk cId="3075676334" sldId="261"/>
        </pc:sldMkLst>
      </pc:sldChg>
      <pc:sldChg chg="mod ord modShow">
        <pc:chgData name="Laura Mahan" userId="7137926d-f0bc-47e3-aaa3-2601a578ac6e" providerId="ADAL" clId="{5687BB19-85C2-42D5-93A7-B38484FF224D}" dt="2026-09-14T15:54:12.817" v="4664" actId="729"/>
        <pc:sldMkLst>
          <pc:docMk/>
          <pc:sldMk cId="29131482" sldId="262"/>
        </pc:sldMkLst>
      </pc:sldChg>
      <pc:sldChg chg="mod modShow">
        <pc:chgData name="Laura Mahan" userId="7137926d-f0bc-47e3-aaa3-2601a578ac6e" providerId="ADAL" clId="{5687BB19-85C2-42D5-93A7-B38484FF224D}" dt="2026-09-14T16:47:26.590" v="4872" actId="729"/>
        <pc:sldMkLst>
          <pc:docMk/>
          <pc:sldMk cId="238900542" sldId="263"/>
        </pc:sldMkLst>
      </pc:sldChg>
      <pc:sldChg chg="mod ord modShow">
        <pc:chgData name="Laura Mahan" userId="7137926d-f0bc-47e3-aaa3-2601a578ac6e" providerId="ADAL" clId="{5687BB19-85C2-42D5-93A7-B38484FF224D}" dt="2026-09-14T15:54:06.297" v="4661" actId="729"/>
        <pc:sldMkLst>
          <pc:docMk/>
          <pc:sldMk cId="413561905" sldId="264"/>
        </pc:sldMkLst>
      </pc:sldChg>
      <pc:sldChg chg="modSp mod ord modAnim modNotesTx">
        <pc:chgData name="Laura Mahan" userId="7137926d-f0bc-47e3-aaa3-2601a578ac6e" providerId="ADAL" clId="{5687BB19-85C2-42D5-93A7-B38484FF224D}" dt="2026-09-14T13:07:10.898" v="3458" actId="20577"/>
        <pc:sldMkLst>
          <pc:docMk/>
          <pc:sldMk cId="0" sldId="293"/>
        </pc:sldMkLst>
        <pc:spChg chg="mod">
          <ac:chgData name="Laura Mahan" userId="7137926d-f0bc-47e3-aaa3-2601a578ac6e" providerId="ADAL" clId="{5687BB19-85C2-42D5-93A7-B38484FF224D}" dt="2026-09-14T13:07:10.898" v="3458" actId="20577"/>
          <ac:spMkLst>
            <pc:docMk/>
            <pc:sldMk cId="0" sldId="293"/>
            <ac:spMk id="5" creationId="{04725435-D901-C743-89FD-AF931700D39F}"/>
          </ac:spMkLst>
        </pc:spChg>
        <pc:spChg chg="mod">
          <ac:chgData name="Laura Mahan" userId="7137926d-f0bc-47e3-aaa3-2601a578ac6e" providerId="ADAL" clId="{5687BB19-85C2-42D5-93A7-B38484FF224D}" dt="2026-09-11T20:24:57.259" v="2782" actId="6549"/>
          <ac:spMkLst>
            <pc:docMk/>
            <pc:sldMk cId="0" sldId="293"/>
            <ac:spMk id="6" creationId="{00000000-0000-0000-0000-000000000000}"/>
          </ac:spMkLst>
        </pc:spChg>
        <pc:spChg chg="mod">
          <ac:chgData name="Laura Mahan" userId="7137926d-f0bc-47e3-aaa3-2601a578ac6e" providerId="ADAL" clId="{5687BB19-85C2-42D5-93A7-B38484FF224D}" dt="2026-09-11T20:34:39.328" v="3312" actId="20577"/>
          <ac:spMkLst>
            <pc:docMk/>
            <pc:sldMk cId="0" sldId="293"/>
            <ac:spMk id="8" creationId="{AF62AFC1-3891-604B-B857-6FA3EB88DBE1}"/>
          </ac:spMkLst>
        </pc:spChg>
      </pc:sldChg>
      <pc:sldChg chg="modSp mod ord">
        <pc:chgData name="Laura Mahan" userId="7137926d-f0bc-47e3-aaa3-2601a578ac6e" providerId="ADAL" clId="{5687BB19-85C2-42D5-93A7-B38484FF224D}" dt="2026-09-14T14:30:46.016" v="4613" actId="20577"/>
        <pc:sldMkLst>
          <pc:docMk/>
          <pc:sldMk cId="3342744891" sldId="299"/>
        </pc:sldMkLst>
        <pc:spChg chg="mod">
          <ac:chgData name="Laura Mahan" userId="7137926d-f0bc-47e3-aaa3-2601a578ac6e" providerId="ADAL" clId="{5687BB19-85C2-42D5-93A7-B38484FF224D}" dt="2026-09-11T16:57:19.220" v="1352" actId="20577"/>
          <ac:spMkLst>
            <pc:docMk/>
            <pc:sldMk cId="3342744891" sldId="299"/>
            <ac:spMk id="9" creationId="{D4A116F2-4A69-51CA-547F-39A0EFBD06A8}"/>
          </ac:spMkLst>
        </pc:spChg>
        <pc:spChg chg="mod">
          <ac:chgData name="Laura Mahan" userId="7137926d-f0bc-47e3-aaa3-2601a578ac6e" providerId="ADAL" clId="{5687BB19-85C2-42D5-93A7-B38484FF224D}" dt="2026-09-14T14:30:46.016" v="4613" actId="20577"/>
          <ac:spMkLst>
            <pc:docMk/>
            <pc:sldMk cId="3342744891" sldId="299"/>
            <ac:spMk id="10" creationId="{12EE8EA1-765E-6A3B-072C-D88BFA48B11B}"/>
          </ac:spMkLst>
        </pc:spChg>
      </pc:sldChg>
      <pc:sldChg chg="modSp mod ord">
        <pc:chgData name="Laura Mahan" userId="7137926d-f0bc-47e3-aaa3-2601a578ac6e" providerId="ADAL" clId="{5687BB19-85C2-42D5-93A7-B38484FF224D}" dt="2026-09-14T15:54:55.218" v="4693" actId="20577"/>
        <pc:sldMkLst>
          <pc:docMk/>
          <pc:sldMk cId="1371326178" sldId="300"/>
        </pc:sldMkLst>
        <pc:spChg chg="mod">
          <ac:chgData name="Laura Mahan" userId="7137926d-f0bc-47e3-aaa3-2601a578ac6e" providerId="ADAL" clId="{5687BB19-85C2-42D5-93A7-B38484FF224D}" dt="2026-09-14T15:54:55.218" v="4693" actId="20577"/>
          <ac:spMkLst>
            <pc:docMk/>
            <pc:sldMk cId="1371326178" sldId="300"/>
            <ac:spMk id="7" creationId="{98759D88-26E9-B4D6-4504-594AABD6B1B2}"/>
          </ac:spMkLst>
        </pc:spChg>
      </pc:sldChg>
      <pc:sldChg chg="modSp mod ord">
        <pc:chgData name="Laura Mahan" userId="7137926d-f0bc-47e3-aaa3-2601a578ac6e" providerId="ADAL" clId="{5687BB19-85C2-42D5-93A7-B38484FF224D}" dt="2026-09-14T16:47:42.251" v="4897" actId="20577"/>
        <pc:sldMkLst>
          <pc:docMk/>
          <pc:sldMk cId="4092525127" sldId="302"/>
        </pc:sldMkLst>
        <pc:spChg chg="mod">
          <ac:chgData name="Laura Mahan" userId="7137926d-f0bc-47e3-aaa3-2601a578ac6e" providerId="ADAL" clId="{5687BB19-85C2-42D5-93A7-B38484FF224D}" dt="2026-09-14T16:47:42.251" v="4897" actId="20577"/>
          <ac:spMkLst>
            <pc:docMk/>
            <pc:sldMk cId="4092525127" sldId="302"/>
            <ac:spMk id="8" creationId="{C10611CB-3ED6-E27D-2B94-5BF49F3D8128}"/>
          </ac:spMkLst>
        </pc:spChg>
      </pc:sldChg>
      <pc:sldChg chg="modSp mod">
        <pc:chgData name="Laura Mahan" userId="7137926d-f0bc-47e3-aaa3-2601a578ac6e" providerId="ADAL" clId="{5687BB19-85C2-42D5-93A7-B38484FF224D}" dt="2026-09-10T17:59:02.004" v="14" actId="20577"/>
        <pc:sldMkLst>
          <pc:docMk/>
          <pc:sldMk cId="238036918" sldId="306"/>
        </pc:sldMkLst>
        <pc:spChg chg="mod">
          <ac:chgData name="Laura Mahan" userId="7137926d-f0bc-47e3-aaa3-2601a578ac6e" providerId="ADAL" clId="{5687BB19-85C2-42D5-93A7-B38484FF224D}" dt="2026-09-10T17:59:02.004" v="14" actId="20577"/>
          <ac:spMkLst>
            <pc:docMk/>
            <pc:sldMk cId="238036918" sldId="306"/>
            <ac:spMk id="3" creationId="{BAB4D555-EBB1-57B7-B227-624BA6151B89}"/>
          </ac:spMkLst>
        </pc:spChg>
      </pc:sldChg>
      <pc:sldChg chg="del">
        <pc:chgData name="Laura Mahan" userId="7137926d-f0bc-47e3-aaa3-2601a578ac6e" providerId="ADAL" clId="{5687BB19-85C2-42D5-93A7-B38484FF224D}" dt="2026-09-14T16:46:56.694" v="4870" actId="2696"/>
        <pc:sldMkLst>
          <pc:docMk/>
          <pc:sldMk cId="3927926389" sldId="307"/>
        </pc:sldMkLst>
      </pc:sldChg>
      <pc:sldChg chg="del">
        <pc:chgData name="Laura Mahan" userId="7137926d-f0bc-47e3-aaa3-2601a578ac6e" providerId="ADAL" clId="{5687BB19-85C2-42D5-93A7-B38484FF224D}" dt="2026-09-14T16:46:56.694" v="4870" actId="2696"/>
        <pc:sldMkLst>
          <pc:docMk/>
          <pc:sldMk cId="2955366512" sldId="308"/>
        </pc:sldMkLst>
      </pc:sldChg>
      <pc:sldChg chg="del">
        <pc:chgData name="Laura Mahan" userId="7137926d-f0bc-47e3-aaa3-2601a578ac6e" providerId="ADAL" clId="{5687BB19-85C2-42D5-93A7-B38484FF224D}" dt="2026-09-14T16:46:56.694" v="4870" actId="2696"/>
        <pc:sldMkLst>
          <pc:docMk/>
          <pc:sldMk cId="2140285502" sldId="309"/>
        </pc:sldMkLst>
      </pc:sldChg>
      <pc:sldChg chg="del">
        <pc:chgData name="Laura Mahan" userId="7137926d-f0bc-47e3-aaa3-2601a578ac6e" providerId="ADAL" clId="{5687BB19-85C2-42D5-93A7-B38484FF224D}" dt="2026-09-14T16:46:56.694" v="4870" actId="2696"/>
        <pc:sldMkLst>
          <pc:docMk/>
          <pc:sldMk cId="3906047965" sldId="310"/>
        </pc:sldMkLst>
      </pc:sldChg>
      <pc:sldChg chg="del">
        <pc:chgData name="Laura Mahan" userId="7137926d-f0bc-47e3-aaa3-2601a578ac6e" providerId="ADAL" clId="{5687BB19-85C2-42D5-93A7-B38484FF224D}" dt="2026-09-14T16:46:56.694" v="4870" actId="2696"/>
        <pc:sldMkLst>
          <pc:docMk/>
          <pc:sldMk cId="3867494837" sldId="311"/>
        </pc:sldMkLst>
      </pc:sldChg>
      <pc:sldChg chg="del">
        <pc:chgData name="Laura Mahan" userId="7137926d-f0bc-47e3-aaa3-2601a578ac6e" providerId="ADAL" clId="{5687BB19-85C2-42D5-93A7-B38484FF224D}" dt="2026-09-14T16:46:56.694" v="4870" actId="2696"/>
        <pc:sldMkLst>
          <pc:docMk/>
          <pc:sldMk cId="2915659184" sldId="312"/>
        </pc:sldMkLst>
      </pc:sldChg>
      <pc:sldChg chg="del">
        <pc:chgData name="Laura Mahan" userId="7137926d-f0bc-47e3-aaa3-2601a578ac6e" providerId="ADAL" clId="{5687BB19-85C2-42D5-93A7-B38484FF224D}" dt="2026-09-14T16:46:56.694" v="4870" actId="2696"/>
        <pc:sldMkLst>
          <pc:docMk/>
          <pc:sldMk cId="303918002" sldId="313"/>
        </pc:sldMkLst>
      </pc:sldChg>
      <pc:sldChg chg="del">
        <pc:chgData name="Laura Mahan" userId="7137926d-f0bc-47e3-aaa3-2601a578ac6e" providerId="ADAL" clId="{5687BB19-85C2-42D5-93A7-B38484FF224D}" dt="2026-09-14T16:46:56.694" v="4870" actId="2696"/>
        <pc:sldMkLst>
          <pc:docMk/>
          <pc:sldMk cId="3980555587" sldId="314"/>
        </pc:sldMkLst>
      </pc:sldChg>
      <pc:sldChg chg="del">
        <pc:chgData name="Laura Mahan" userId="7137926d-f0bc-47e3-aaa3-2601a578ac6e" providerId="ADAL" clId="{5687BB19-85C2-42D5-93A7-B38484FF224D}" dt="2026-09-14T16:46:35.503" v="4869" actId="2696"/>
        <pc:sldMkLst>
          <pc:docMk/>
          <pc:sldMk cId="1904091820" sldId="315"/>
        </pc:sldMkLst>
      </pc:sldChg>
      <pc:sldChg chg="del">
        <pc:chgData name="Laura Mahan" userId="7137926d-f0bc-47e3-aaa3-2601a578ac6e" providerId="ADAL" clId="{5687BB19-85C2-42D5-93A7-B38484FF224D}" dt="2026-09-14T16:46:35.503" v="4869" actId="2696"/>
        <pc:sldMkLst>
          <pc:docMk/>
          <pc:sldMk cId="1170191208" sldId="316"/>
        </pc:sldMkLst>
      </pc:sldChg>
      <pc:sldChg chg="del">
        <pc:chgData name="Laura Mahan" userId="7137926d-f0bc-47e3-aaa3-2601a578ac6e" providerId="ADAL" clId="{5687BB19-85C2-42D5-93A7-B38484FF224D}" dt="2026-09-14T16:46:35.503" v="4869" actId="2696"/>
        <pc:sldMkLst>
          <pc:docMk/>
          <pc:sldMk cId="2618882826" sldId="317"/>
        </pc:sldMkLst>
      </pc:sldChg>
      <pc:sldChg chg="del">
        <pc:chgData name="Laura Mahan" userId="7137926d-f0bc-47e3-aaa3-2601a578ac6e" providerId="ADAL" clId="{5687BB19-85C2-42D5-93A7-B38484FF224D}" dt="2026-09-14T16:46:35.503" v="4869" actId="2696"/>
        <pc:sldMkLst>
          <pc:docMk/>
          <pc:sldMk cId="3433884832" sldId="318"/>
        </pc:sldMkLst>
      </pc:sldChg>
      <pc:sldChg chg="del">
        <pc:chgData name="Laura Mahan" userId="7137926d-f0bc-47e3-aaa3-2601a578ac6e" providerId="ADAL" clId="{5687BB19-85C2-42D5-93A7-B38484FF224D}" dt="2026-09-14T16:46:35.503" v="4869" actId="2696"/>
        <pc:sldMkLst>
          <pc:docMk/>
          <pc:sldMk cId="1976048225" sldId="319"/>
        </pc:sldMkLst>
      </pc:sldChg>
      <pc:sldChg chg="del">
        <pc:chgData name="Laura Mahan" userId="7137926d-f0bc-47e3-aaa3-2601a578ac6e" providerId="ADAL" clId="{5687BB19-85C2-42D5-93A7-B38484FF224D}" dt="2026-09-14T16:46:35.503" v="4869" actId="2696"/>
        <pc:sldMkLst>
          <pc:docMk/>
          <pc:sldMk cId="2201786057" sldId="320"/>
        </pc:sldMkLst>
      </pc:sldChg>
      <pc:sldChg chg="del">
        <pc:chgData name="Laura Mahan" userId="7137926d-f0bc-47e3-aaa3-2601a578ac6e" providerId="ADAL" clId="{5687BB19-85C2-42D5-93A7-B38484FF224D}" dt="2026-09-14T16:46:35.503" v="4869" actId="2696"/>
        <pc:sldMkLst>
          <pc:docMk/>
          <pc:sldMk cId="424163143" sldId="321"/>
        </pc:sldMkLst>
      </pc:sldChg>
      <pc:sldChg chg="del">
        <pc:chgData name="Laura Mahan" userId="7137926d-f0bc-47e3-aaa3-2601a578ac6e" providerId="ADAL" clId="{5687BB19-85C2-42D5-93A7-B38484FF224D}" dt="2026-09-14T16:46:20.326" v="4868" actId="2696"/>
        <pc:sldMkLst>
          <pc:docMk/>
          <pc:sldMk cId="3969538825" sldId="322"/>
        </pc:sldMkLst>
      </pc:sldChg>
      <pc:sldChg chg="del">
        <pc:chgData name="Laura Mahan" userId="7137926d-f0bc-47e3-aaa3-2601a578ac6e" providerId="ADAL" clId="{5687BB19-85C2-42D5-93A7-B38484FF224D}" dt="2026-09-14T16:46:20.326" v="4868" actId="2696"/>
        <pc:sldMkLst>
          <pc:docMk/>
          <pc:sldMk cId="1761191471" sldId="323"/>
        </pc:sldMkLst>
      </pc:sldChg>
      <pc:sldChg chg="del">
        <pc:chgData name="Laura Mahan" userId="7137926d-f0bc-47e3-aaa3-2601a578ac6e" providerId="ADAL" clId="{5687BB19-85C2-42D5-93A7-B38484FF224D}" dt="2026-09-14T16:46:20.326" v="4868" actId="2696"/>
        <pc:sldMkLst>
          <pc:docMk/>
          <pc:sldMk cId="3656470493" sldId="324"/>
        </pc:sldMkLst>
      </pc:sldChg>
      <pc:sldChg chg="del">
        <pc:chgData name="Laura Mahan" userId="7137926d-f0bc-47e3-aaa3-2601a578ac6e" providerId="ADAL" clId="{5687BB19-85C2-42D5-93A7-B38484FF224D}" dt="2026-09-14T16:46:20.326" v="4868" actId="2696"/>
        <pc:sldMkLst>
          <pc:docMk/>
          <pc:sldMk cId="794061799" sldId="325"/>
        </pc:sldMkLst>
      </pc:sldChg>
      <pc:sldChg chg="del">
        <pc:chgData name="Laura Mahan" userId="7137926d-f0bc-47e3-aaa3-2601a578ac6e" providerId="ADAL" clId="{5687BB19-85C2-42D5-93A7-B38484FF224D}" dt="2026-09-14T16:46:20.326" v="4868" actId="2696"/>
        <pc:sldMkLst>
          <pc:docMk/>
          <pc:sldMk cId="474249455" sldId="326"/>
        </pc:sldMkLst>
      </pc:sldChg>
      <pc:sldChg chg="mod modShow">
        <pc:chgData name="Laura Mahan" userId="7137926d-f0bc-47e3-aaa3-2601a578ac6e" providerId="ADAL" clId="{5687BB19-85C2-42D5-93A7-B38484FF224D}" dt="2026-09-14T16:47:14.803" v="4871" actId="729"/>
        <pc:sldMkLst>
          <pc:docMk/>
          <pc:sldMk cId="1859363406" sldId="327"/>
        </pc:sldMkLst>
      </pc:sldChg>
      <pc:sldChg chg="add del ord">
        <pc:chgData name="Laura Mahan" userId="7137926d-f0bc-47e3-aaa3-2601a578ac6e" providerId="ADAL" clId="{5687BB19-85C2-42D5-93A7-B38484FF224D}" dt="2026-09-14T15:53:24.453" v="4656" actId="2696"/>
        <pc:sldMkLst>
          <pc:docMk/>
          <pc:sldMk cId="3039939695" sldId="328"/>
        </pc:sldMkLst>
      </pc:sldChg>
      <pc:sldChg chg="modSp add del mod">
        <pc:chgData name="Laura Mahan" userId="7137926d-f0bc-47e3-aaa3-2601a578ac6e" providerId="ADAL" clId="{5687BB19-85C2-42D5-93A7-B38484FF224D}" dt="2026-09-14T15:53:22.300" v="4655" actId="2696"/>
        <pc:sldMkLst>
          <pc:docMk/>
          <pc:sldMk cId="3233302231" sldId="329"/>
        </pc:sldMkLst>
      </pc:sldChg>
      <pc:sldChg chg="modSp add mod modAnim">
        <pc:chgData name="Laura Mahan" userId="7137926d-f0bc-47e3-aaa3-2601a578ac6e" providerId="ADAL" clId="{5687BB19-85C2-42D5-93A7-B38484FF224D}" dt="2026-09-14T15:56:40.660" v="4795" actId="20577"/>
        <pc:sldMkLst>
          <pc:docMk/>
          <pc:sldMk cId="302223965" sldId="330"/>
        </pc:sldMkLst>
        <pc:spChg chg="mod">
          <ac:chgData name="Laura Mahan" userId="7137926d-f0bc-47e3-aaa3-2601a578ac6e" providerId="ADAL" clId="{5687BB19-85C2-42D5-93A7-B38484FF224D}" dt="2026-09-14T15:56:40.660" v="4795" actId="20577"/>
          <ac:spMkLst>
            <pc:docMk/>
            <pc:sldMk cId="302223965" sldId="330"/>
            <ac:spMk id="5" creationId="{BEAD6AF5-A314-0758-D365-36763C051044}"/>
          </ac:spMkLst>
        </pc:spChg>
        <pc:spChg chg="mod">
          <ac:chgData name="Laura Mahan" userId="7137926d-f0bc-47e3-aaa3-2601a578ac6e" providerId="ADAL" clId="{5687BB19-85C2-42D5-93A7-B38484FF224D}" dt="2026-09-14T13:17:46.173" v="3489" actId="5793"/>
          <ac:spMkLst>
            <pc:docMk/>
            <pc:sldMk cId="302223965" sldId="330"/>
            <ac:spMk id="6" creationId="{05695D2E-21BD-47B3-377A-84DDB37CB547}"/>
          </ac:spMkLst>
        </pc:spChg>
      </pc:sldChg>
      <pc:sldChg chg="delSp modSp add mod modAnim">
        <pc:chgData name="Laura Mahan" userId="7137926d-f0bc-47e3-aaa3-2601a578ac6e" providerId="ADAL" clId="{5687BB19-85C2-42D5-93A7-B38484FF224D}" dt="2026-09-14T15:52:54.623" v="4654" actId="6549"/>
        <pc:sldMkLst>
          <pc:docMk/>
          <pc:sldMk cId="2451087470" sldId="331"/>
        </pc:sldMkLst>
        <pc:spChg chg="mod">
          <ac:chgData name="Laura Mahan" userId="7137926d-f0bc-47e3-aaa3-2601a578ac6e" providerId="ADAL" clId="{5687BB19-85C2-42D5-93A7-B38484FF224D}" dt="2026-09-14T15:52:54.623" v="4654" actId="6549"/>
          <ac:spMkLst>
            <pc:docMk/>
            <pc:sldMk cId="2451087470" sldId="331"/>
            <ac:spMk id="5" creationId="{DF6F462F-C1EF-4438-143A-F8882E1F8703}"/>
          </ac:spMkLst>
        </pc:spChg>
        <pc:spChg chg="mod">
          <ac:chgData name="Laura Mahan" userId="7137926d-f0bc-47e3-aaa3-2601a578ac6e" providerId="ADAL" clId="{5687BB19-85C2-42D5-93A7-B38484FF224D}" dt="2026-09-14T13:42:40.724" v="3851" actId="20577"/>
          <ac:spMkLst>
            <pc:docMk/>
            <pc:sldMk cId="2451087470" sldId="331"/>
            <ac:spMk id="6" creationId="{3B32CA37-4E6E-5096-ACB0-862E51E0197D}"/>
          </ac:spMkLst>
        </pc:spChg>
        <pc:spChg chg="del mod">
          <ac:chgData name="Laura Mahan" userId="7137926d-f0bc-47e3-aaa3-2601a578ac6e" providerId="ADAL" clId="{5687BB19-85C2-42D5-93A7-B38484FF224D}" dt="2026-09-14T14:26:08.050" v="4584" actId="478"/>
          <ac:spMkLst>
            <pc:docMk/>
            <pc:sldMk cId="2451087470" sldId="331"/>
            <ac:spMk id="8" creationId="{05C35097-1491-6549-E112-93E8302BC2B4}"/>
          </ac:spMkLst>
        </pc:spChg>
      </pc:sldChg>
      <pc:sldChg chg="addSp delSp modSp add mod ord modAnim modShow">
        <pc:chgData name="Laura Mahan" userId="7137926d-f0bc-47e3-aaa3-2601a578ac6e" providerId="ADAL" clId="{5687BB19-85C2-42D5-93A7-B38484FF224D}" dt="2026-09-14T16:14:58.387" v="4867" actId="729"/>
        <pc:sldMkLst>
          <pc:docMk/>
          <pc:sldMk cId="617541191" sldId="332"/>
        </pc:sldMkLst>
        <pc:spChg chg="mod">
          <ac:chgData name="Laura Mahan" userId="7137926d-f0bc-47e3-aaa3-2601a578ac6e" providerId="ADAL" clId="{5687BB19-85C2-42D5-93A7-B38484FF224D}" dt="2026-09-11T19:45:27.565" v="1828" actId="14100"/>
          <ac:spMkLst>
            <pc:docMk/>
            <pc:sldMk cId="617541191" sldId="332"/>
            <ac:spMk id="8" creationId="{F7D7073E-B0E7-A86D-5585-D6EEA5A76383}"/>
          </ac:spMkLst>
        </pc:spChg>
        <pc:graphicFrameChg chg="add mod modGraphic">
          <ac:chgData name="Laura Mahan" userId="7137926d-f0bc-47e3-aaa3-2601a578ac6e" providerId="ADAL" clId="{5687BB19-85C2-42D5-93A7-B38484FF224D}" dt="2026-09-11T20:29:52.807" v="3165" actId="6549"/>
          <ac:graphicFrameMkLst>
            <pc:docMk/>
            <pc:sldMk cId="617541191" sldId="332"/>
            <ac:graphicFrameMk id="2" creationId="{3850542D-0EAC-A014-E3AB-8EB3DD26C599}"/>
          </ac:graphicFrameMkLst>
        </pc:graphicFrameChg>
        <pc:cxnChg chg="add mod">
          <ac:chgData name="Laura Mahan" userId="7137926d-f0bc-47e3-aaa3-2601a578ac6e" providerId="ADAL" clId="{5687BB19-85C2-42D5-93A7-B38484FF224D}" dt="2026-09-11T20:28:40.975" v="3158" actId="14100"/>
          <ac:cxnSpMkLst>
            <pc:docMk/>
            <pc:sldMk cId="617541191" sldId="332"/>
            <ac:cxnSpMk id="7" creationId="{3C5C9DB4-9C5F-23AE-F868-6589E6223E49}"/>
          </ac:cxnSpMkLst>
        </pc:cxnChg>
      </pc:sldChg>
      <pc:sldChg chg="addSp delSp modSp add mod ord modAnim modNotesTx">
        <pc:chgData name="Laura Mahan" userId="7137926d-f0bc-47e3-aaa3-2601a578ac6e" providerId="ADAL" clId="{5687BB19-85C2-42D5-93A7-B38484FF224D}" dt="2026-09-11T20:34:58.281" v="3314"/>
        <pc:sldMkLst>
          <pc:docMk/>
          <pc:sldMk cId="4258133033" sldId="333"/>
        </pc:sldMkLst>
        <pc:spChg chg="mod">
          <ac:chgData name="Laura Mahan" userId="7137926d-f0bc-47e3-aaa3-2601a578ac6e" providerId="ADAL" clId="{5687BB19-85C2-42D5-93A7-B38484FF224D}" dt="2026-09-11T20:07:21.530" v="1852" actId="20577"/>
          <ac:spMkLst>
            <pc:docMk/>
            <pc:sldMk cId="4258133033" sldId="333"/>
            <ac:spMk id="6" creationId="{705B5DF3-F59B-626B-9DD6-D55EFF5DA2D9}"/>
          </ac:spMkLst>
        </pc:spChg>
        <pc:spChg chg="mod">
          <ac:chgData name="Laura Mahan" userId="7137926d-f0bc-47e3-aaa3-2601a578ac6e" providerId="ADAL" clId="{5687BB19-85C2-42D5-93A7-B38484FF224D}" dt="2026-09-11T20:18:16.417" v="2706" actId="20577"/>
          <ac:spMkLst>
            <pc:docMk/>
            <pc:sldMk cId="4258133033" sldId="333"/>
            <ac:spMk id="8" creationId="{5E7D1B06-CECF-D718-B85F-A44DD2DA021D}"/>
          </ac:spMkLst>
        </pc:spChg>
      </pc:sldChg>
      <pc:sldChg chg="modSp add mod ord">
        <pc:chgData name="Laura Mahan" userId="7137926d-f0bc-47e3-aaa3-2601a578ac6e" providerId="ADAL" clId="{5687BB19-85C2-42D5-93A7-B38484FF224D}" dt="2026-09-14T15:57:59.248" v="4863" actId="20577"/>
        <pc:sldMkLst>
          <pc:docMk/>
          <pc:sldMk cId="398703948" sldId="334"/>
        </pc:sldMkLst>
        <pc:spChg chg="mod">
          <ac:chgData name="Laura Mahan" userId="7137926d-f0bc-47e3-aaa3-2601a578ac6e" providerId="ADAL" clId="{5687BB19-85C2-42D5-93A7-B38484FF224D}" dt="2026-09-14T15:57:59.248" v="4863" actId="20577"/>
          <ac:spMkLst>
            <pc:docMk/>
            <pc:sldMk cId="398703948" sldId="334"/>
            <ac:spMk id="7" creationId="{A7617211-9134-5DED-8788-F1EC997F400A}"/>
          </ac:spMkLst>
        </pc:spChg>
      </pc:sldChg>
      <pc:sldChg chg="modSp add mod ord modAnim modShow modNotesTx">
        <pc:chgData name="Laura Mahan" userId="7137926d-f0bc-47e3-aaa3-2601a578ac6e" providerId="ADAL" clId="{5687BB19-85C2-42D5-93A7-B38484FF224D}" dt="2026-09-14T16:51:15.216" v="5155" actId="5793"/>
        <pc:sldMkLst>
          <pc:docMk/>
          <pc:sldMk cId="2090699108" sldId="335"/>
        </pc:sldMkLst>
        <pc:spChg chg="mod">
          <ac:chgData name="Laura Mahan" userId="7137926d-f0bc-47e3-aaa3-2601a578ac6e" providerId="ADAL" clId="{5687BB19-85C2-42D5-93A7-B38484FF224D}" dt="2026-09-14T16:50:51.092" v="5136" actId="20577"/>
          <ac:spMkLst>
            <pc:docMk/>
            <pc:sldMk cId="2090699108" sldId="335"/>
            <ac:spMk id="5" creationId="{B26B8FA5-6945-41AD-4F45-D61B15E6208B}"/>
          </ac:spMkLst>
        </pc:spChg>
        <pc:spChg chg="mod">
          <ac:chgData name="Laura Mahan" userId="7137926d-f0bc-47e3-aaa3-2601a578ac6e" providerId="ADAL" clId="{5687BB19-85C2-42D5-93A7-B38484FF224D}" dt="2026-09-14T16:48:00.168" v="4916" actId="20577"/>
          <ac:spMkLst>
            <pc:docMk/>
            <pc:sldMk cId="2090699108" sldId="335"/>
            <ac:spMk id="6" creationId="{872A3FAF-FBED-3461-08C2-EDD99D03FFC3}"/>
          </ac:spMkLst>
        </pc:spChg>
      </pc:sldChg>
      <pc:sldChg chg="modSp add mod ord modAnim">
        <pc:chgData name="Laura Mahan" userId="7137926d-f0bc-47e3-aaa3-2601a578ac6e" providerId="ADAL" clId="{5687BB19-85C2-42D5-93A7-B38484FF224D}" dt="2026-09-14T17:04:08.398" v="5353"/>
        <pc:sldMkLst>
          <pc:docMk/>
          <pc:sldMk cId="3329024088" sldId="336"/>
        </pc:sldMkLst>
        <pc:spChg chg="mod">
          <ac:chgData name="Laura Mahan" userId="7137926d-f0bc-47e3-aaa3-2601a578ac6e" providerId="ADAL" clId="{5687BB19-85C2-42D5-93A7-B38484FF224D}" dt="2026-09-14T17:03:27.532" v="5351" actId="20577"/>
          <ac:spMkLst>
            <pc:docMk/>
            <pc:sldMk cId="3329024088" sldId="336"/>
            <ac:spMk id="5" creationId="{1259DB57-F697-1E5F-1B29-E65B61B4423A}"/>
          </ac:spMkLst>
        </pc:spChg>
        <pc:spChg chg="mod">
          <ac:chgData name="Laura Mahan" userId="7137926d-f0bc-47e3-aaa3-2601a578ac6e" providerId="ADAL" clId="{5687BB19-85C2-42D5-93A7-B38484FF224D}" dt="2026-09-14T17:01:06.374" v="5257" actId="6549"/>
          <ac:spMkLst>
            <pc:docMk/>
            <pc:sldMk cId="3329024088" sldId="336"/>
            <ac:spMk id="6" creationId="{9D98D695-09C2-5423-7657-FD17A02A2BB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1337320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The concern was that boys in growing industrial cities were:</a:t>
            </a:r>
          </a:p>
          <a:p>
            <a:pPr lvl="0"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Spending too much time indoors</a:t>
            </a:r>
          </a:p>
          <a:p>
            <a:pPr lvl="0"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Losing opportunities for wholesome recreation</a:t>
            </a:r>
          </a:p>
          <a:p>
            <a:pPr lvl="0"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Facing moral temptations in urban environments</a:t>
            </a:r>
          </a:p>
          <a:p>
            <a:pPr lvl="0"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Missing opportunities to develop character, health, and leadership</a:t>
            </a:r>
          </a:p>
          <a:p>
            <a:pPr fontAlgn="t"/>
            <a:r>
              <a:rPr lang="en-US" sz="900" b="0" i="0" kern="1200" dirty="0">
                <a:solidFill>
                  <a:schemeClr val="tx1"/>
                </a:solidFill>
                <a:effectLst/>
                <a:latin typeface="Verdana" pitchFamily="64" charset="0"/>
                <a:ea typeface="ＭＳ Ｐゴシック" pitchFamily="64" charset="-128"/>
                <a:cs typeface="ＭＳ Ｐゴシック" pitchFamily="64" charset="-128"/>
              </a:rPr>
              <a:t>Dudley himself described camp as an experiment in building Christian character and physical vigor through outdoor life.</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a:t>
            </a:fld>
            <a:endParaRPr lang="en-US"/>
          </a:p>
        </p:txBody>
      </p:sp>
    </p:spTree>
    <p:extLst>
      <p:ext uri="{BB962C8B-B14F-4D97-AF65-F5344CB8AC3E}">
        <p14:creationId xmlns:p14="http://schemas.microsoft.com/office/powerpoint/2010/main" val="3908695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arrive at the modern day. </a:t>
            </a:r>
          </a:p>
          <a:p>
            <a:r>
              <a:rPr lang="en-US" dirty="0"/>
              <a:t>Just as the Industrial Revolution was seen as being disruptive to childhood and society, so is the Digital Revolution.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a:t>
            </a:fld>
            <a:endParaRPr lang="en-US"/>
          </a:p>
        </p:txBody>
      </p:sp>
    </p:spTree>
    <p:extLst>
      <p:ext uri="{BB962C8B-B14F-4D97-AF65-F5344CB8AC3E}">
        <p14:creationId xmlns:p14="http://schemas.microsoft.com/office/powerpoint/2010/main" val="335814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Topics for the </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13</a:t>
            </a:fld>
            <a:endParaRPr lang="en-US"/>
          </a:p>
        </p:txBody>
      </p:sp>
    </p:spTree>
    <p:extLst>
      <p:ext uri="{BB962C8B-B14F-4D97-AF65-F5344CB8AC3E}">
        <p14:creationId xmlns:p14="http://schemas.microsoft.com/office/powerpoint/2010/main" val="2611217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9/10/2026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37220169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2"/>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72"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59" r:id="rId14"/>
    <p:sldLayoutId id="2147484060" r:id="rId15"/>
    <p:sldLayoutId id="2147484061" r:id="rId16"/>
  </p:sldLayoutIdLst>
  <p:hf hdr="0" ftr="0" dt="0"/>
  <p:txStyles>
    <p:titleStyle>
      <a:lvl1pPr algn="l" rtl="0" eaLnBrk="1" fontAlgn="base" hangingPunct="1">
        <a:spcBef>
          <a:spcPct val="0"/>
        </a:spcBef>
        <a:spcAft>
          <a:spcPct val="0"/>
        </a:spcAft>
        <a:defRPr sz="1950" b="1" cap="all" baseline="0">
          <a:solidFill>
            <a:schemeClr val="accent2"/>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73"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62" r:id="rId14"/>
    <p:sldLayoutId id="2147484063" r:id="rId15"/>
    <p:sldLayoutId id="2147484064" r:id="rId16"/>
  </p:sldLayoutIdLst>
  <p:hf hdr="0" ftr="0" dt="0"/>
  <p:txStyles>
    <p:titleStyle>
      <a:lvl1pPr algn="l" rtl="0" eaLnBrk="1" fontAlgn="base" hangingPunct="1">
        <a:spcBef>
          <a:spcPct val="0"/>
        </a:spcBef>
        <a:spcAft>
          <a:spcPct val="0"/>
        </a:spcAft>
        <a:defRPr sz="1950" b="1" cap="all" baseline="0">
          <a:solidFill>
            <a:schemeClr val="accent3"/>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 id="2147484076" r:id="rId17"/>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75"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68" r:id="rId14"/>
    <p:sldLayoutId id="2147484069" r:id="rId15"/>
    <p:sldLayoutId id="2147484070" r:id="rId16"/>
  </p:sldLayoutIdLst>
  <p:hf hdr="0" ftr="0" dt="0"/>
  <p:txStyles>
    <p:titleStyle>
      <a:lvl1pPr algn="l" rtl="0" eaLnBrk="1" fontAlgn="base" hangingPunct="1">
        <a:spcBef>
          <a:spcPct val="0"/>
        </a:spcBef>
        <a:spcAft>
          <a:spcPct val="0"/>
        </a:spcAft>
        <a:defRPr sz="1950" b="1" cap="all" baseline="0">
          <a:solidFill>
            <a:schemeClr val="accent5"/>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Layout" Target="../slideLayouts/slideLayout65.xml"/><Relationship Id="rId4" Type="http://schemas.openxmlformats.org/officeDocument/2006/relationships/image" Target="../media/image32.svg"/></Relationships>
</file>

<file path=ppt/slides/_rels/slide9.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slideLayout" Target="../slideLayouts/slideLayout65.xml"/></Relationships>
</file>

<file path=ppt/slides/_rels/slide18.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slideLayout" Target="../slideLayouts/slideLayout65.xml"/></Relationships>
</file>

<file path=ppt/slides/_rels/slide1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svg"/><Relationship Id="rId1" Type="http://schemas.openxmlformats.org/officeDocument/2006/relationships/slideLayout" Target="../slideLayouts/slideLayout65.xml"/></Relationships>
</file>

<file path=ppt/slides/_rels/slide2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30.svg"/><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png"/><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6A5F1B-D136-7452-FE51-81CDAD9A34DB}"/>
              </a:ext>
            </a:extLst>
          </p:cNvPr>
          <p:cNvPicPr>
            <a:picLocks noChangeAspect="1"/>
          </p:cNvPicPr>
          <p:nvPr/>
        </p:nvPicPr>
        <p:blipFill>
          <a:blip r:embed="rId3"/>
          <a:srcRect/>
          <a:stretch/>
        </p:blipFill>
        <p:spPr>
          <a:xfrm>
            <a:off x="4763" y="2679"/>
            <a:ext cx="9134471" cy="5138139"/>
          </a:xfrm>
          <a:prstGeom prst="rect">
            <a:avLst/>
          </a:prstGeom>
        </p:spPr>
      </p:pic>
      <p:sp>
        <p:nvSpPr>
          <p:cNvPr id="3" name="Title 5">
            <a:extLst>
              <a:ext uri="{FF2B5EF4-FFF2-40B4-BE49-F238E27FC236}">
                <a16:creationId xmlns:a16="http://schemas.microsoft.com/office/drawing/2014/main" id="{BAB4D555-EBB1-57B7-B227-624BA6151B89}"/>
              </a:ext>
            </a:extLst>
          </p:cNvPr>
          <p:cNvSpPr txBox="1">
            <a:spLocks/>
          </p:cNvSpPr>
          <p:nvPr/>
        </p:nvSpPr>
        <p:spPr bwMode="black">
          <a:xfrm>
            <a:off x="1618425" y="1628196"/>
            <a:ext cx="6692656" cy="1034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500" b="0" kern="0" cap="none" dirty="0">
                <a:latin typeface="Verdana" panose="020B0604030504040204" pitchFamily="34" charset="0"/>
                <a:ea typeface="Verdana" panose="020B0604030504040204" pitchFamily="34" charset="0"/>
                <a:cs typeface="Verdana" panose="020B0604030504040204" pitchFamily="34" charset="0"/>
              </a:rPr>
              <a:t>OVERNIGHT CAMP IS CRITICAL: Together Association and Camp Leadership Can Keep It Strong</a:t>
            </a:r>
          </a:p>
          <a:p>
            <a:r>
              <a:rPr lang="en-US" sz="2500" b="0" kern="0" cap="none" dirty="0">
                <a:latin typeface="Verdana" panose="020B0604030504040204" pitchFamily="34" charset="0"/>
                <a:ea typeface="Verdana" panose="020B0604030504040204" pitchFamily="34" charset="0"/>
                <a:cs typeface="Verdana" panose="020B0604030504040204" pitchFamily="34" charset="0"/>
              </a:rPr>
              <a:t>Laura Mahan, Bess Goggins, John Tilley</a:t>
            </a:r>
          </a:p>
        </p:txBody>
      </p:sp>
    </p:spTree>
    <p:extLst>
      <p:ext uri="{BB962C8B-B14F-4D97-AF65-F5344CB8AC3E}">
        <p14:creationId xmlns:p14="http://schemas.microsoft.com/office/powerpoint/2010/main" val="23803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7E7881-8473-4F63-4807-EB1038C7D540}"/>
              </a:ext>
            </a:extLst>
          </p:cNvPr>
          <p:cNvPicPr>
            <a:picLocks noChangeAspect="1"/>
          </p:cNvPicPr>
          <p:nvPr/>
        </p:nvPicPr>
        <p:blipFill>
          <a:blip r:embed="rId2"/>
          <a:srcRect/>
          <a:stretch/>
        </p:blipFill>
        <p:spPr>
          <a:xfrm>
            <a:off x="4761" y="2678"/>
            <a:ext cx="9134474" cy="5138142"/>
          </a:xfrm>
          <a:prstGeom prst="rect">
            <a:avLst/>
          </a:prstGeom>
        </p:spPr>
      </p:pic>
      <p:sp>
        <p:nvSpPr>
          <p:cNvPr id="9" name="Title 8">
            <a:extLst>
              <a:ext uri="{FF2B5EF4-FFF2-40B4-BE49-F238E27FC236}">
                <a16:creationId xmlns:a16="http://schemas.microsoft.com/office/drawing/2014/main" id="{D4A116F2-4A69-51CA-547F-39A0EFBD06A8}"/>
              </a:ext>
            </a:extLst>
          </p:cNvPr>
          <p:cNvSpPr>
            <a:spLocks noGrp="1"/>
          </p:cNvSpPr>
          <p:nvPr>
            <p:ph type="title"/>
          </p:nvPr>
        </p:nvSpPr>
        <p:spPr>
          <a:xfrm>
            <a:off x="383648" y="295687"/>
            <a:ext cx="8366760" cy="1064902"/>
          </a:xfrm>
        </p:spPr>
        <p:txBody>
          <a:bodyPr/>
          <a:lstStyle/>
          <a:p>
            <a:r>
              <a:rPr lang="en-US" sz="3000" dirty="0" err="1">
                <a:solidFill>
                  <a:srgbClr val="0060AF"/>
                </a:solidFill>
              </a:rPr>
              <a:t>OVERNIGHt</a:t>
            </a:r>
            <a:r>
              <a:rPr lang="en-US" sz="3000" dirty="0">
                <a:solidFill>
                  <a:srgbClr val="0060AF"/>
                </a:solidFill>
              </a:rPr>
              <a:t> CAMP IS CRITICAL</a:t>
            </a:r>
            <a:br>
              <a:rPr lang="en-US" sz="3000" dirty="0">
                <a:solidFill>
                  <a:srgbClr val="0060AF"/>
                </a:solidFill>
              </a:rPr>
            </a:br>
            <a:r>
              <a:rPr lang="en-US" sz="3000" dirty="0">
                <a:solidFill>
                  <a:srgbClr val="0060AF"/>
                </a:solidFill>
              </a:rPr>
              <a:t>AGENDA</a:t>
            </a:r>
          </a:p>
        </p:txBody>
      </p:sp>
      <p:sp>
        <p:nvSpPr>
          <p:cNvPr id="10" name="Content Placeholder 10">
            <a:extLst>
              <a:ext uri="{FF2B5EF4-FFF2-40B4-BE49-F238E27FC236}">
                <a16:creationId xmlns:a16="http://schemas.microsoft.com/office/drawing/2014/main" id="{12EE8EA1-765E-6A3B-072C-D88BFA48B11B}"/>
              </a:ext>
            </a:extLst>
          </p:cNvPr>
          <p:cNvSpPr txBox="1">
            <a:spLocks/>
          </p:cNvSpPr>
          <p:nvPr/>
        </p:nvSpPr>
        <p:spPr bwMode="black">
          <a:xfrm>
            <a:off x="417629" y="1360589"/>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r>
              <a:rPr lang="en-US" sz="1800" kern="0" dirty="0">
                <a:solidFill>
                  <a:schemeClr val="tx2"/>
                </a:solidFill>
              </a:rPr>
              <a:t>WELCOME</a:t>
            </a:r>
          </a:p>
          <a:p>
            <a:r>
              <a:rPr lang="en-US" sz="1800" kern="0" dirty="0">
                <a:solidFill>
                  <a:schemeClr val="tx2"/>
                </a:solidFill>
              </a:rPr>
              <a:t>the world, Our youth, &amp; Overnight Camp </a:t>
            </a:r>
          </a:p>
          <a:p>
            <a:r>
              <a:rPr lang="en-US" sz="1800" kern="0" dirty="0">
                <a:solidFill>
                  <a:schemeClr val="tx2"/>
                </a:solidFill>
              </a:rPr>
              <a:t>OVERNIGHT CAMP’s UNIQUE approach</a:t>
            </a:r>
          </a:p>
          <a:p>
            <a:r>
              <a:rPr lang="en-US" sz="1800" kern="0" dirty="0">
                <a:solidFill>
                  <a:schemeClr val="tx2"/>
                </a:solidFill>
              </a:rPr>
              <a:t>HOW TO WORK TOGETHER BETTER</a:t>
            </a:r>
          </a:p>
          <a:p>
            <a:r>
              <a:rPr lang="en-US" sz="1800" kern="0" dirty="0">
                <a:solidFill>
                  <a:schemeClr val="tx2"/>
                </a:solidFill>
              </a:rPr>
              <a:t>Q &amp; a</a:t>
            </a:r>
          </a:p>
          <a:p>
            <a:endParaRPr lang="en-US" sz="1800" kern="0" dirty="0">
              <a:solidFill>
                <a:schemeClr val="tx2"/>
              </a:solidFill>
            </a:endParaRPr>
          </a:p>
          <a:p>
            <a:pPr marL="0" indent="0">
              <a:buFont typeface="+mj-lt"/>
              <a:buNone/>
            </a:pPr>
            <a:endParaRPr lang="en-US" kern="0" dirty="0">
              <a:solidFill>
                <a:schemeClr val="tx2"/>
              </a:solidFill>
            </a:endParaRPr>
          </a:p>
        </p:txBody>
      </p:sp>
    </p:spTree>
    <p:extLst>
      <p:ext uri="{BB962C8B-B14F-4D97-AF65-F5344CB8AC3E}">
        <p14:creationId xmlns:p14="http://schemas.microsoft.com/office/powerpoint/2010/main" val="3342744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AD7CA2-5945-AA65-5C1A-B206EDCC8DFF}"/>
              </a:ext>
            </a:extLst>
          </p:cNvPr>
          <p:cNvPicPr>
            <a:picLocks noChangeAspect="1"/>
          </p:cNvPicPr>
          <p:nvPr/>
        </p:nvPicPr>
        <p:blipFill>
          <a:blip r:embed="rId2"/>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98759D88-26E9-B4D6-4504-594AABD6B1B2}"/>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dirty="0"/>
              <a:t>our youth, the world, &amp; overnight camp</a:t>
            </a:r>
          </a:p>
        </p:txBody>
      </p:sp>
    </p:spTree>
    <p:extLst>
      <p:ext uri="{BB962C8B-B14F-4D97-AF65-F5344CB8AC3E}">
        <p14:creationId xmlns:p14="http://schemas.microsoft.com/office/powerpoint/2010/main" val="1371326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9A63B-4D76-70F0-FF30-58286C9A6DF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9DA86E8-A8CC-9529-3CC0-00AB8E0B7A4E}"/>
              </a:ext>
            </a:extLst>
          </p:cNvPr>
          <p:cNvPicPr>
            <a:picLocks noChangeAspect="1"/>
          </p:cNvPicPr>
          <p:nvPr/>
        </p:nvPicPr>
        <p:blipFill>
          <a:blip r:embed="rId3"/>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705B5DF3-F59B-626B-9DD6-D55EFF5DA2D9}"/>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Why camp is CRITICAL?</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A little History</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5E7D1B06-CECF-D718-B85F-A44DD2DA021D}"/>
              </a:ext>
            </a:extLst>
          </p:cNvPr>
          <p:cNvSpPr txBox="1">
            <a:spLocks/>
          </p:cNvSpPr>
          <p:nvPr/>
        </p:nvSpPr>
        <p:spPr bwMode="black">
          <a:xfrm>
            <a:off x="366200" y="1287629"/>
            <a:ext cx="7484374" cy="267204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285750" indent="-285750">
              <a:buFont typeface="Arial" panose="020B0604020202020204" pitchFamily="34" charset="0"/>
              <a:buChar char="•"/>
            </a:pPr>
            <a:r>
              <a:rPr lang="en-US" sz="1800" b="0" kern="0" cap="none" dirty="0">
                <a:solidFill>
                  <a:schemeClr val="tx2"/>
                </a:solidFill>
                <a:latin typeface="Verdana" panose="020B0604030504040204" pitchFamily="34" charset="0"/>
                <a:ea typeface="Verdana" panose="020B0604030504040204" pitchFamily="34" charset="0"/>
                <a:cs typeface="Verdana" panose="020B0604030504040204" pitchFamily="34" charset="0"/>
              </a:rPr>
              <a:t>In 1851 the YMCA arrived in America. Thirty-four years later in 1885, the first YMCA Camp was established. Overnight camping began, in part, as a response to the Industrial Revolution.</a:t>
            </a:r>
          </a:p>
          <a:p>
            <a:pPr marL="285750" indent="-285750">
              <a:buFont typeface="Arial" panose="020B0604020202020204" pitchFamily="34" charset="0"/>
              <a:buChar char="•"/>
            </a:pPr>
            <a:r>
              <a:rPr lang="en-US" sz="1800" b="0" kern="0" cap="none" dirty="0">
                <a:solidFill>
                  <a:schemeClr val="tx2"/>
                </a:solidFill>
                <a:latin typeface="Verdana" panose="020B0604030504040204" pitchFamily="34" charset="0"/>
                <a:ea typeface="Verdana" panose="020B0604030504040204" pitchFamily="34" charset="0"/>
                <a:cs typeface="Verdana" panose="020B0604030504040204" pitchFamily="34" charset="0"/>
              </a:rPr>
              <a:t>It emerged partly as a response to the effects of industrialization and urbanization. It provided boys with opportunities for character development, physical activity, and connection to nature.</a:t>
            </a:r>
          </a:p>
          <a:p>
            <a:pPr marL="285750" indent="-285750">
              <a:buFont typeface="Arial" panose="020B0604020202020204" pitchFamily="34" charset="0"/>
              <a:buChar char="•"/>
            </a:pPr>
            <a:endParaRPr lang="en-US" sz="1800" b="0" kern="0" cap="none"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5813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790FA11-6EB6-E419-0E78-01091C397255}"/>
              </a:ext>
            </a:extLst>
          </p:cNvPr>
          <p:cNvPicPr>
            <a:picLocks noChangeAspect="1"/>
          </p:cNvPicPr>
          <p:nvPr/>
        </p:nvPicPr>
        <p:blipFill>
          <a:blip r:embed="rId3"/>
          <a:srcRect/>
          <a:stretch/>
        </p:blipFill>
        <p:spPr>
          <a:xfrm>
            <a:off x="4761" y="2678"/>
            <a:ext cx="9134474" cy="5138142"/>
          </a:xfrm>
          <a:prstGeom prst="rect">
            <a:avLst/>
          </a:prstGeom>
        </p:spPr>
      </p:pic>
      <p:sp>
        <p:nvSpPr>
          <p:cNvPr id="6" name="Title 5"/>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Why camp is CRITICAL?</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Current digital revolution</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04725435-D901-C743-89FD-AF931700D39F}"/>
              </a:ext>
            </a:extLst>
          </p:cNvPr>
          <p:cNvSpPr txBox="1"/>
          <p:nvPr/>
        </p:nvSpPr>
        <p:spPr>
          <a:xfrm>
            <a:off x="555626" y="2286177"/>
            <a:ext cx="6375809"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Digital Immigrant vs Digital Native</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Parenting Style Shift</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Physical to Virtual</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Experience Based to Entertainment Based</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Brain Development</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rPr>
              <a:t>Dopamine Saturation</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Youth Mental Health – the Anxious Generation</a:t>
            </a:r>
          </a:p>
          <a:p>
            <a:pPr marL="285750" indent="-285750">
              <a:buFont typeface="Arial" panose="020B0604020202020204" pitchFamily="34" charset="0"/>
              <a:buChar char="•"/>
            </a:pPr>
            <a:endParaRPr lang="en-US" dirty="0">
              <a:solidFill>
                <a:schemeClr val="tx2"/>
              </a:solidFill>
            </a:endParaRPr>
          </a:p>
        </p:txBody>
      </p:sp>
      <p:sp>
        <p:nvSpPr>
          <p:cNvPr id="8" name="Title 5">
            <a:extLst>
              <a:ext uri="{FF2B5EF4-FFF2-40B4-BE49-F238E27FC236}">
                <a16:creationId xmlns:a16="http://schemas.microsoft.com/office/drawing/2014/main" id="{AF62AFC1-3891-604B-B857-6FA3EB88DBE1}"/>
              </a:ext>
            </a:extLst>
          </p:cNvPr>
          <p:cNvSpPr txBox="1">
            <a:spLocks/>
          </p:cNvSpPr>
          <p:nvPr/>
        </p:nvSpPr>
        <p:spPr bwMode="black">
          <a:xfrm>
            <a:off x="366200" y="1287630"/>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2"/>
                </a:solidFill>
                <a:latin typeface="Verdana" panose="020B0604030504040204" pitchFamily="34" charset="0"/>
                <a:ea typeface="Verdana" panose="020B0604030504040204" pitchFamily="34" charset="0"/>
                <a:cs typeface="Verdana" panose="020B0604030504040204" pitchFamily="34" charset="0"/>
              </a:rPr>
              <a:t>The current Digital Revolution is seen as being as disruptive to childhood and society as the Industrial Revolution was in 1800s.</a:t>
            </a:r>
            <a:endPar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25A2A54-51F4-E3FE-19F9-DD582B6E44B4}"/>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1EE3894-FC20-A5C6-B377-4E3150E4491A}"/>
              </a:ext>
            </a:extLst>
          </p:cNvPr>
          <p:cNvPicPr>
            <a:picLocks noChangeAspect="1"/>
          </p:cNvPicPr>
          <p:nvPr/>
        </p:nvPicPr>
        <p:blipFill>
          <a:blip r:embed="rId2"/>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C93D7CC0-B84A-E988-9512-6E5F22790CA6}"/>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Why camp is CRITICAL?</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Our kids and the world</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F7D7073E-B0E7-A86D-5585-D6EEA5A76383}"/>
              </a:ext>
            </a:extLst>
          </p:cNvPr>
          <p:cNvSpPr txBox="1">
            <a:spLocks/>
          </p:cNvSpPr>
          <p:nvPr/>
        </p:nvSpPr>
        <p:spPr bwMode="black">
          <a:xfrm>
            <a:off x="366200" y="1836964"/>
            <a:ext cx="7484374" cy="23594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 name="Table 1">
            <a:extLst>
              <a:ext uri="{FF2B5EF4-FFF2-40B4-BE49-F238E27FC236}">
                <a16:creationId xmlns:a16="http://schemas.microsoft.com/office/drawing/2014/main" id="{3850542D-0EAC-A014-E3AB-8EB3DD26C599}"/>
              </a:ext>
            </a:extLst>
          </p:cNvPr>
          <p:cNvGraphicFramePr>
            <a:graphicFrameLocks noGrp="1"/>
          </p:cNvGraphicFramePr>
          <p:nvPr>
            <p:extLst>
              <p:ext uri="{D42A27DB-BD31-4B8C-83A1-F6EECF244321}">
                <p14:modId xmlns:p14="http://schemas.microsoft.com/office/powerpoint/2010/main" val="1915322405"/>
              </p:ext>
            </p:extLst>
          </p:nvPr>
        </p:nvGraphicFramePr>
        <p:xfrm>
          <a:off x="366200" y="1498124"/>
          <a:ext cx="8339136" cy="2641172"/>
        </p:xfrm>
        <a:graphic>
          <a:graphicData uri="http://schemas.openxmlformats.org/drawingml/2006/table">
            <a:tbl>
              <a:tblPr/>
              <a:tblGrid>
                <a:gridCol w="4169568">
                  <a:extLst>
                    <a:ext uri="{9D8B030D-6E8A-4147-A177-3AD203B41FA5}">
                      <a16:colId xmlns:a16="http://schemas.microsoft.com/office/drawing/2014/main" val="1261982321"/>
                    </a:ext>
                  </a:extLst>
                </a:gridCol>
                <a:gridCol w="4169568">
                  <a:extLst>
                    <a:ext uri="{9D8B030D-6E8A-4147-A177-3AD203B41FA5}">
                      <a16:colId xmlns:a16="http://schemas.microsoft.com/office/drawing/2014/main" val="3909633063"/>
                    </a:ext>
                  </a:extLst>
                </a:gridCol>
              </a:tblGrid>
              <a:tr h="345657">
                <a:tc>
                  <a:txBody>
                    <a:bodyPr/>
                    <a:lstStyle/>
                    <a:p>
                      <a:pPr>
                        <a:buNone/>
                      </a:pPr>
                      <a:r>
                        <a:rPr lang="en-US" sz="1300" b="1" dirty="0"/>
                        <a:t>Late 1800s</a:t>
                      </a:r>
                    </a:p>
                  </a:txBody>
                  <a:tcPr anchor="ctr">
                    <a:lnL>
                      <a:noFill/>
                    </a:lnL>
                    <a:lnR>
                      <a:noFill/>
                    </a:lnR>
                    <a:lnT>
                      <a:noFill/>
                    </a:lnT>
                    <a:lnB>
                      <a:noFill/>
                    </a:lnB>
                    <a:noFill/>
                  </a:tcPr>
                </a:tc>
                <a:tc>
                  <a:txBody>
                    <a:bodyPr/>
                    <a:lstStyle/>
                    <a:p>
                      <a:pPr>
                        <a:buNone/>
                      </a:pPr>
                      <a:r>
                        <a:rPr lang="en-US" sz="1300" b="1" dirty="0"/>
                        <a:t>Today</a:t>
                      </a:r>
                    </a:p>
                  </a:txBody>
                  <a:tcPr anchor="ctr">
                    <a:lnL>
                      <a:noFill/>
                    </a:lnL>
                    <a:lnR>
                      <a:noFill/>
                    </a:lnR>
                    <a:lnT>
                      <a:noFill/>
                    </a:lnT>
                    <a:lnB>
                      <a:noFill/>
                    </a:lnB>
                    <a:noFill/>
                  </a:tcPr>
                </a:tc>
                <a:extLst>
                  <a:ext uri="{0D108BD9-81ED-4DB2-BD59-A6C34878D82A}">
                    <a16:rowId xmlns:a16="http://schemas.microsoft.com/office/drawing/2014/main" val="246672773"/>
                  </a:ext>
                </a:extLst>
              </a:tr>
              <a:tr h="345657">
                <a:tc>
                  <a:txBody>
                    <a:bodyPr/>
                    <a:lstStyle/>
                    <a:p>
                      <a:pPr>
                        <a:buNone/>
                      </a:pPr>
                      <a:r>
                        <a:rPr lang="en-US" sz="1300" dirty="0"/>
                        <a:t>Industrialization</a:t>
                      </a:r>
                    </a:p>
                  </a:txBody>
                  <a:tcPr anchor="ctr">
                    <a:lnL>
                      <a:noFill/>
                    </a:lnL>
                    <a:lnR>
                      <a:noFill/>
                    </a:lnR>
                    <a:lnT>
                      <a:noFill/>
                    </a:lnT>
                    <a:lnB>
                      <a:noFill/>
                    </a:lnB>
                    <a:noFill/>
                  </a:tcPr>
                </a:tc>
                <a:tc>
                  <a:txBody>
                    <a:bodyPr/>
                    <a:lstStyle/>
                    <a:p>
                      <a:pPr>
                        <a:buNone/>
                      </a:pPr>
                      <a:r>
                        <a:rPr lang="en-US" sz="1300" dirty="0"/>
                        <a:t>Digitization</a:t>
                      </a:r>
                    </a:p>
                  </a:txBody>
                  <a:tcPr anchor="ctr">
                    <a:lnL>
                      <a:noFill/>
                    </a:lnL>
                    <a:lnR>
                      <a:noFill/>
                    </a:lnR>
                    <a:lnT>
                      <a:noFill/>
                    </a:lnT>
                    <a:lnB>
                      <a:noFill/>
                    </a:lnB>
                    <a:noFill/>
                  </a:tcPr>
                </a:tc>
                <a:extLst>
                  <a:ext uri="{0D108BD9-81ED-4DB2-BD59-A6C34878D82A}">
                    <a16:rowId xmlns:a16="http://schemas.microsoft.com/office/drawing/2014/main" val="3093734372"/>
                  </a:ext>
                </a:extLst>
              </a:tr>
              <a:tr h="345657">
                <a:tc>
                  <a:txBody>
                    <a:bodyPr/>
                    <a:lstStyle/>
                    <a:p>
                      <a:pPr>
                        <a:buNone/>
                      </a:pPr>
                      <a:r>
                        <a:rPr lang="en-US" sz="1300" dirty="0"/>
                        <a:t>Urbanization</a:t>
                      </a:r>
                    </a:p>
                  </a:txBody>
                  <a:tcPr anchor="ctr">
                    <a:lnL>
                      <a:noFill/>
                    </a:lnL>
                    <a:lnR>
                      <a:noFill/>
                    </a:lnR>
                    <a:lnT>
                      <a:noFill/>
                    </a:lnT>
                    <a:lnB>
                      <a:noFill/>
                    </a:lnB>
                    <a:noFill/>
                  </a:tcPr>
                </a:tc>
                <a:tc>
                  <a:txBody>
                    <a:bodyPr/>
                    <a:lstStyle/>
                    <a:p>
                      <a:pPr>
                        <a:buNone/>
                      </a:pPr>
                      <a:r>
                        <a:rPr lang="en-US" sz="1300" dirty="0"/>
                        <a:t>Virtualization</a:t>
                      </a:r>
                    </a:p>
                  </a:txBody>
                  <a:tcPr anchor="ctr">
                    <a:lnL>
                      <a:noFill/>
                    </a:lnL>
                    <a:lnR>
                      <a:noFill/>
                    </a:lnR>
                    <a:lnT>
                      <a:noFill/>
                    </a:lnT>
                    <a:lnB>
                      <a:noFill/>
                    </a:lnB>
                    <a:noFill/>
                  </a:tcPr>
                </a:tc>
                <a:extLst>
                  <a:ext uri="{0D108BD9-81ED-4DB2-BD59-A6C34878D82A}">
                    <a16:rowId xmlns:a16="http://schemas.microsoft.com/office/drawing/2014/main" val="3846385529"/>
                  </a:ext>
                </a:extLst>
              </a:tr>
              <a:tr h="345657">
                <a:tc>
                  <a:txBody>
                    <a:bodyPr/>
                    <a:lstStyle/>
                    <a:p>
                      <a:pPr>
                        <a:buNone/>
                      </a:pPr>
                      <a:r>
                        <a:rPr lang="en-US" sz="1300" dirty="0"/>
                        <a:t>Factories</a:t>
                      </a:r>
                    </a:p>
                  </a:txBody>
                  <a:tcPr anchor="ctr">
                    <a:lnL>
                      <a:noFill/>
                    </a:lnL>
                    <a:lnR>
                      <a:noFill/>
                    </a:lnR>
                    <a:lnT>
                      <a:noFill/>
                    </a:lnT>
                    <a:lnB>
                      <a:noFill/>
                    </a:lnB>
                    <a:noFill/>
                  </a:tcPr>
                </a:tc>
                <a:tc>
                  <a:txBody>
                    <a:bodyPr/>
                    <a:lstStyle/>
                    <a:p>
                      <a:pPr>
                        <a:buNone/>
                      </a:pPr>
                      <a:r>
                        <a:rPr lang="en-US" sz="1300" dirty="0"/>
                        <a:t>Smartphones</a:t>
                      </a:r>
                    </a:p>
                  </a:txBody>
                  <a:tcPr anchor="ctr">
                    <a:lnL>
                      <a:noFill/>
                    </a:lnL>
                    <a:lnR>
                      <a:noFill/>
                    </a:lnR>
                    <a:lnT>
                      <a:noFill/>
                    </a:lnT>
                    <a:lnB>
                      <a:noFill/>
                    </a:lnB>
                    <a:noFill/>
                  </a:tcPr>
                </a:tc>
                <a:extLst>
                  <a:ext uri="{0D108BD9-81ED-4DB2-BD59-A6C34878D82A}">
                    <a16:rowId xmlns:a16="http://schemas.microsoft.com/office/drawing/2014/main" val="642067692"/>
                  </a:ext>
                </a:extLst>
              </a:tr>
              <a:tr h="345657">
                <a:tc>
                  <a:txBody>
                    <a:bodyPr/>
                    <a:lstStyle/>
                    <a:p>
                      <a:pPr>
                        <a:buNone/>
                      </a:pPr>
                      <a:r>
                        <a:rPr lang="en-US" sz="1300" dirty="0"/>
                        <a:t>Crowded streets</a:t>
                      </a:r>
                    </a:p>
                  </a:txBody>
                  <a:tcPr anchor="ctr">
                    <a:lnL>
                      <a:noFill/>
                    </a:lnL>
                    <a:lnR>
                      <a:noFill/>
                    </a:lnR>
                    <a:lnT>
                      <a:noFill/>
                    </a:lnT>
                    <a:lnB>
                      <a:noFill/>
                    </a:lnB>
                    <a:noFill/>
                  </a:tcPr>
                </a:tc>
                <a:tc>
                  <a:txBody>
                    <a:bodyPr/>
                    <a:lstStyle/>
                    <a:p>
                      <a:pPr>
                        <a:buNone/>
                      </a:pPr>
                      <a:r>
                        <a:rPr lang="en-US" sz="1300" dirty="0"/>
                        <a:t>Social media</a:t>
                      </a:r>
                    </a:p>
                  </a:txBody>
                  <a:tcPr anchor="ctr">
                    <a:lnL>
                      <a:noFill/>
                    </a:lnL>
                    <a:lnR>
                      <a:noFill/>
                    </a:lnR>
                    <a:lnT>
                      <a:noFill/>
                    </a:lnT>
                    <a:lnB>
                      <a:noFill/>
                    </a:lnB>
                    <a:noFill/>
                  </a:tcPr>
                </a:tc>
                <a:extLst>
                  <a:ext uri="{0D108BD9-81ED-4DB2-BD59-A6C34878D82A}">
                    <a16:rowId xmlns:a16="http://schemas.microsoft.com/office/drawing/2014/main" val="2678625259"/>
                  </a:ext>
                </a:extLst>
              </a:tr>
              <a:tr h="345657">
                <a:tc>
                  <a:txBody>
                    <a:bodyPr/>
                    <a:lstStyle/>
                    <a:p>
                      <a:pPr marL="0" algn="l" defTabSz="342839" rtl="0" eaLnBrk="1" latinLnBrk="0" hangingPunct="1">
                        <a:buNone/>
                      </a:pPr>
                      <a:r>
                        <a:rPr lang="en-US" sz="1300" kern="1200" dirty="0">
                          <a:solidFill>
                            <a:schemeClr val="tx1"/>
                          </a:solidFill>
                          <a:latin typeface="+mn-lt"/>
                          <a:ea typeface="+mn-ea"/>
                          <a:cs typeface="+mn-cs"/>
                        </a:rPr>
                        <a:t>Physical isolation from nature</a:t>
                      </a:r>
                    </a:p>
                  </a:txBody>
                  <a:tcPr anchor="ctr">
                    <a:lnL>
                      <a:noFill/>
                    </a:lnL>
                    <a:lnR>
                      <a:noFill/>
                    </a:lnR>
                    <a:lnT>
                      <a:noFill/>
                    </a:lnT>
                    <a:lnB>
                      <a:noFill/>
                    </a:lnB>
                    <a:noFill/>
                  </a:tcPr>
                </a:tc>
                <a:tc>
                  <a:txBody>
                    <a:bodyPr/>
                    <a:lstStyle/>
                    <a:p>
                      <a:pPr>
                        <a:buNone/>
                      </a:pPr>
                      <a:r>
                        <a:rPr lang="en-US" sz="1300" dirty="0"/>
                        <a:t>Digital isolation from real-world experiences</a:t>
                      </a:r>
                    </a:p>
                  </a:txBody>
                  <a:tcPr anchor="ctr">
                    <a:lnL>
                      <a:noFill/>
                    </a:lnL>
                    <a:lnR>
                      <a:noFill/>
                    </a:lnR>
                    <a:lnT>
                      <a:noFill/>
                    </a:lnT>
                    <a:lnB>
                      <a:noFill/>
                    </a:lnB>
                    <a:noFill/>
                  </a:tcPr>
                </a:tc>
                <a:extLst>
                  <a:ext uri="{0D108BD9-81ED-4DB2-BD59-A6C34878D82A}">
                    <a16:rowId xmlns:a16="http://schemas.microsoft.com/office/drawing/2014/main" val="282002287"/>
                  </a:ext>
                </a:extLst>
              </a:tr>
              <a:tr h="567230">
                <a:tc>
                  <a:txBody>
                    <a:bodyPr/>
                    <a:lstStyle/>
                    <a:p>
                      <a:pPr>
                        <a:buNone/>
                      </a:pPr>
                      <a:r>
                        <a:rPr lang="en-US" sz="1300" dirty="0"/>
                        <a:t>Concerns about moral and physical health</a:t>
                      </a:r>
                    </a:p>
                  </a:txBody>
                  <a:tcPr anchor="ctr">
                    <a:lnL>
                      <a:noFill/>
                    </a:lnL>
                    <a:lnR>
                      <a:noFill/>
                    </a:lnR>
                    <a:lnT>
                      <a:noFill/>
                    </a:lnT>
                    <a:lnB>
                      <a:noFill/>
                    </a:lnB>
                    <a:noFill/>
                  </a:tcPr>
                </a:tc>
                <a:tc>
                  <a:txBody>
                    <a:bodyPr/>
                    <a:lstStyle/>
                    <a:p>
                      <a:pPr>
                        <a:buNone/>
                      </a:pPr>
                      <a:r>
                        <a:rPr lang="en-US" sz="1300" dirty="0"/>
                        <a:t>Concerns about mental and emotional health</a:t>
                      </a:r>
                    </a:p>
                  </a:txBody>
                  <a:tcPr anchor="ctr">
                    <a:lnL>
                      <a:noFill/>
                    </a:lnL>
                    <a:lnR>
                      <a:noFill/>
                    </a:lnR>
                    <a:lnT>
                      <a:noFill/>
                    </a:lnT>
                    <a:lnB>
                      <a:noFill/>
                    </a:lnB>
                    <a:noFill/>
                  </a:tcPr>
                </a:tc>
                <a:extLst>
                  <a:ext uri="{0D108BD9-81ED-4DB2-BD59-A6C34878D82A}">
                    <a16:rowId xmlns:a16="http://schemas.microsoft.com/office/drawing/2014/main" val="2613361108"/>
                  </a:ext>
                </a:extLst>
              </a:tr>
            </a:tbl>
          </a:graphicData>
        </a:graphic>
      </p:graphicFrame>
      <p:cxnSp>
        <p:nvCxnSpPr>
          <p:cNvPr id="7" name="Straight Connector 6">
            <a:extLst>
              <a:ext uri="{FF2B5EF4-FFF2-40B4-BE49-F238E27FC236}">
                <a16:creationId xmlns:a16="http://schemas.microsoft.com/office/drawing/2014/main" id="{3C5C9DB4-9C5F-23AE-F868-6589E6223E49}"/>
              </a:ext>
            </a:extLst>
          </p:cNvPr>
          <p:cNvCxnSpPr>
            <a:cxnSpLocks/>
          </p:cNvCxnSpPr>
          <p:nvPr/>
        </p:nvCxnSpPr>
        <p:spPr bwMode="auto">
          <a:xfrm>
            <a:off x="4318907" y="1498124"/>
            <a:ext cx="0" cy="2494212"/>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61754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78B4B-EC48-0194-92BA-D7BA6AE23F0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BE31C4-E078-DAE3-7210-7ADAC8A94FAA}"/>
              </a:ext>
            </a:extLst>
          </p:cNvPr>
          <p:cNvPicPr>
            <a:picLocks noChangeAspect="1"/>
          </p:cNvPicPr>
          <p:nvPr/>
        </p:nvPicPr>
        <p:blipFill>
          <a:blip r:embed="rId2"/>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05695D2E-21BD-47B3-377A-84DDB37CB547}"/>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Why camp is CRITICAL?</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BECAUSE OVERNIGHT CAMPING…</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BEAD6AF5-A314-0758-D365-36763C051044}"/>
              </a:ext>
            </a:extLst>
          </p:cNvPr>
          <p:cNvSpPr txBox="1"/>
          <p:nvPr/>
        </p:nvSpPr>
        <p:spPr>
          <a:xfrm>
            <a:off x="555626" y="2286177"/>
            <a:ext cx="6375809"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rPr>
              <a:t>Allows youth to disconnect from technology</a:t>
            </a:r>
          </a:p>
          <a:p>
            <a:pPr marL="285750" indent="-285750">
              <a:buFont typeface="Arial" panose="020B0604020202020204" pitchFamily="34" charset="0"/>
              <a:buChar char="•"/>
            </a:pPr>
            <a:r>
              <a:rPr lang="en-US" dirty="0">
                <a:solidFill>
                  <a:schemeClr val="tx2"/>
                </a:solidFill>
              </a:rPr>
              <a:t>Moves experience back to the physical</a:t>
            </a:r>
          </a:p>
          <a:p>
            <a:pPr marL="285750" indent="-285750">
              <a:buFont typeface="Arial" panose="020B0604020202020204" pitchFamily="34" charset="0"/>
              <a:buChar char="•"/>
            </a:pPr>
            <a:r>
              <a:rPr lang="en-US" dirty="0">
                <a:solidFill>
                  <a:schemeClr val="tx2"/>
                </a:solidFill>
              </a:rPr>
              <a:t>Purposely Creating Connected Communities</a:t>
            </a:r>
          </a:p>
          <a:p>
            <a:pPr marL="285750" indent="-285750">
              <a:buFont typeface="Arial" panose="020B0604020202020204" pitchFamily="34" charset="0"/>
              <a:buChar char="•"/>
            </a:pPr>
            <a:endParaRPr lang="en-US" dirty="0">
              <a:solidFill>
                <a:schemeClr val="tx2"/>
              </a:solidFill>
            </a:endParaRPr>
          </a:p>
        </p:txBody>
      </p:sp>
      <p:sp>
        <p:nvSpPr>
          <p:cNvPr id="8" name="Title 5">
            <a:extLst>
              <a:ext uri="{FF2B5EF4-FFF2-40B4-BE49-F238E27FC236}">
                <a16:creationId xmlns:a16="http://schemas.microsoft.com/office/drawing/2014/main" id="{8AA27AB8-6F72-7BF1-7C6D-D52205D8EB17}"/>
              </a:ext>
            </a:extLst>
          </p:cNvPr>
          <p:cNvSpPr txBox="1">
            <a:spLocks/>
          </p:cNvSpPr>
          <p:nvPr/>
        </p:nvSpPr>
        <p:spPr bwMode="black">
          <a:xfrm>
            <a:off x="366200" y="1287630"/>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2"/>
                </a:solidFill>
                <a:latin typeface="Verdana" panose="020B0604030504040204" pitchFamily="34" charset="0"/>
                <a:ea typeface="Verdana" panose="020B0604030504040204" pitchFamily="34" charset="0"/>
                <a:cs typeface="Verdana" panose="020B0604030504040204" pitchFamily="34" charset="0"/>
              </a:rPr>
              <a:t>Overnight camping is a powerful youth development tool that responds to some of the greatest needs in our modern world.</a:t>
            </a:r>
            <a:endPar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222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A3B25B8-B959-6259-7F88-06B2577ED845}"/>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350" dirty="0"/>
          </a:p>
        </p:txBody>
      </p:sp>
      <p:pic>
        <p:nvPicPr>
          <p:cNvPr id="5" name="Graphic 4">
            <a:extLst>
              <a:ext uri="{FF2B5EF4-FFF2-40B4-BE49-F238E27FC236}">
                <a16:creationId xmlns:a16="http://schemas.microsoft.com/office/drawing/2014/main" id="{6FBF5231-C0C3-DA15-C940-0FE16A63E92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7" name="Graphic 6">
            <a:extLst>
              <a:ext uri="{FF2B5EF4-FFF2-40B4-BE49-F238E27FC236}">
                <a16:creationId xmlns:a16="http://schemas.microsoft.com/office/drawing/2014/main" id="{54273D81-26D5-EBED-4E1B-FFD694AA7A3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14120" y="379070"/>
            <a:ext cx="1138232" cy="865531"/>
          </a:xfrm>
          <a:prstGeom prst="rect">
            <a:avLst/>
          </a:prstGeom>
        </p:spPr>
      </p:pic>
      <p:pic>
        <p:nvPicPr>
          <p:cNvPr id="9" name="Graphic 8">
            <a:extLst>
              <a:ext uri="{FF2B5EF4-FFF2-40B4-BE49-F238E27FC236}">
                <a16:creationId xmlns:a16="http://schemas.microsoft.com/office/drawing/2014/main" id="{1BA8A7AE-799C-4CF5-0F76-CA1417ADED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6721" y="580595"/>
            <a:ext cx="3917092" cy="3974415"/>
          </a:xfrm>
          <a:prstGeom prst="rect">
            <a:avLst/>
          </a:prstGeom>
        </p:spPr>
      </p:pic>
      <p:sp>
        <p:nvSpPr>
          <p:cNvPr id="12" name="TextBox 11">
            <a:extLst>
              <a:ext uri="{FF2B5EF4-FFF2-40B4-BE49-F238E27FC236}">
                <a16:creationId xmlns:a16="http://schemas.microsoft.com/office/drawing/2014/main" id="{81A83AA7-CA44-01EA-CEEE-D5CC72D89B4B}"/>
              </a:ext>
            </a:extLst>
          </p:cNvPr>
          <p:cNvSpPr txBox="1"/>
          <p:nvPr/>
        </p:nvSpPr>
        <p:spPr>
          <a:xfrm>
            <a:off x="5160795" y="1866895"/>
            <a:ext cx="3803904" cy="1234953"/>
          </a:xfrm>
          <a:prstGeom prst="rect">
            <a:avLst/>
          </a:prstGeom>
          <a:noFill/>
        </p:spPr>
        <p:txBody>
          <a:bodyPr wrap="square" rtlCol="0" anchor="ctr">
            <a:spAutoFit/>
          </a:bodyPr>
          <a:lstStyle/>
          <a:p>
            <a:r>
              <a:rPr lang="en-US" sz="4200" b="1" dirty="0">
                <a:solidFill>
                  <a:schemeClr val="bg1"/>
                </a:solidFill>
                <a:latin typeface="Verdana" panose="020B0604030504040204" pitchFamily="34" charset="0"/>
                <a:ea typeface="Verdana" panose="020B0604030504040204" pitchFamily="34" charset="0"/>
                <a:cs typeface="Verdana" panose="020B0604030504040204" pitchFamily="34" charset="0"/>
              </a:rPr>
              <a:t>SIX LEVERS</a:t>
            </a:r>
          </a:p>
          <a:p>
            <a:r>
              <a:rPr lang="en-US" sz="3225" dirty="0">
                <a:solidFill>
                  <a:schemeClr val="bg1"/>
                </a:solidFill>
                <a:latin typeface="Verdana" panose="020B0604030504040204" pitchFamily="34" charset="0"/>
                <a:ea typeface="Verdana" panose="020B0604030504040204" pitchFamily="34" charset="0"/>
                <a:cs typeface="Verdana" panose="020B0604030504040204" pitchFamily="34" charset="0"/>
              </a:rPr>
              <a:t>OF CONNECTION</a:t>
            </a:r>
          </a:p>
        </p:txBody>
      </p:sp>
      <p:sp>
        <p:nvSpPr>
          <p:cNvPr id="14" name="TextBox 13">
            <a:extLst>
              <a:ext uri="{FF2B5EF4-FFF2-40B4-BE49-F238E27FC236}">
                <a16:creationId xmlns:a16="http://schemas.microsoft.com/office/drawing/2014/main" id="{03998E6E-CAA7-00BA-6F2A-03F03660E847}"/>
              </a:ext>
            </a:extLst>
          </p:cNvPr>
          <p:cNvSpPr txBox="1"/>
          <p:nvPr/>
        </p:nvSpPr>
        <p:spPr>
          <a:xfrm>
            <a:off x="5133363" y="4443943"/>
            <a:ext cx="3658560" cy="276999"/>
          </a:xfrm>
          <a:prstGeom prst="rect">
            <a:avLst/>
          </a:prstGeom>
          <a:noFill/>
        </p:spPr>
        <p:txBody>
          <a:bodyPr wrap="square" rtlCol="0">
            <a:spAutoFit/>
          </a:bodyPr>
          <a:lstStyle/>
          <a:p>
            <a:pPr algn="r"/>
            <a:r>
              <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rPr>
              <a:t>CREATING CONNECTED COMMUNITIES​</a:t>
            </a:r>
          </a:p>
        </p:txBody>
      </p:sp>
    </p:spTree>
    <p:extLst>
      <p:ext uri="{BB962C8B-B14F-4D97-AF65-F5344CB8AC3E}">
        <p14:creationId xmlns:p14="http://schemas.microsoft.com/office/powerpoint/2010/main" val="1215025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AB78E-A00C-61D4-F00E-DAB7CC19E2E4}"/>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3F57F573-6C6F-7D04-9AC9-148A58E98023}"/>
              </a:ext>
            </a:extLst>
          </p:cNvPr>
          <p:cNvSpPr txBox="1"/>
          <p:nvPr/>
        </p:nvSpPr>
        <p:spPr>
          <a:xfrm>
            <a:off x="4700016" y="397976"/>
            <a:ext cx="4188912" cy="4339650"/>
          </a:xfrm>
          <a:prstGeom prst="rect">
            <a:avLst/>
          </a:prstGeom>
          <a:noFill/>
        </p:spPr>
        <p:txBody>
          <a:bodyPr wrap="square" rtlCol="0" anchor="ctr">
            <a:spAutoFit/>
          </a:bodyPr>
          <a:lstStyle/>
          <a:p>
            <a:r>
              <a:rPr lang="en-US" sz="1725" b="1" dirty="0">
                <a:solidFill>
                  <a:srgbClr val="90278D"/>
                </a:solidFill>
                <a:latin typeface="Verdana" panose="020B0604030504040204" pitchFamily="34" charset="0"/>
                <a:ea typeface="Verdana" panose="020B0604030504040204" pitchFamily="34" charset="0"/>
                <a:cs typeface="Verdana" panose="020B0604030504040204" pitchFamily="34" charset="0"/>
              </a:rPr>
              <a:t>SIX LEVERS OF CONNECTION​</a:t>
            </a:r>
          </a:p>
          <a:p>
            <a:endPar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1125" b="1" dirty="0">
                <a:solidFill>
                  <a:srgbClr val="0087CE"/>
                </a:solidFill>
                <a:latin typeface="Verdana" panose="020B0604030504040204" pitchFamily="34" charset="0"/>
                <a:ea typeface="Verdana" panose="020B0604030504040204" pitchFamily="34" charset="0"/>
                <a:cs typeface="Verdana" panose="020B0604030504040204" pitchFamily="34" charset="0"/>
              </a:rPr>
              <a:t>ELEVATE CONNECTION​</a:t>
            </a:r>
          </a:p>
          <a:p>
            <a:r>
              <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Use shared language and stories to strengthen </a:t>
            </a:r>
          </a:p>
          <a:p>
            <a:r>
              <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purpose and connection.​</a:t>
            </a:r>
          </a:p>
          <a:p>
            <a:endPar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1125" b="1" dirty="0">
                <a:solidFill>
                  <a:srgbClr val="01A28E"/>
                </a:solidFill>
                <a:latin typeface="Verdana" panose="020B0604030504040204" pitchFamily="34" charset="0"/>
                <a:ea typeface="Verdana" panose="020B0604030504040204" pitchFamily="34" charset="0"/>
                <a:cs typeface="Verdana" panose="020B0604030504040204" pitchFamily="34" charset="0"/>
              </a:rPr>
              <a:t>PRACTICE CONNECTION SKILLS​</a:t>
            </a:r>
          </a:p>
          <a:p>
            <a:r>
              <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Develop the skills and reinforce the culture that make meaningful connection possible.​</a:t>
            </a:r>
          </a:p>
          <a:p>
            <a:endPar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1125" b="1" dirty="0">
                <a:solidFill>
                  <a:srgbClr val="FAAD17"/>
                </a:solidFill>
                <a:latin typeface="Verdana" panose="020B0604030504040204" pitchFamily="34" charset="0"/>
                <a:ea typeface="Verdana" panose="020B0604030504040204" pitchFamily="34" charset="0"/>
                <a:cs typeface="Verdana" panose="020B0604030504040204" pitchFamily="34" charset="0"/>
              </a:rPr>
              <a:t>EMBED CONNECTION EVERYWHERE​</a:t>
            </a:r>
          </a:p>
          <a:p>
            <a:r>
              <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Design and deliver experiences that create connection.​</a:t>
            </a:r>
          </a:p>
          <a:p>
            <a:endPar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1125" b="1" dirty="0">
                <a:solidFill>
                  <a:srgbClr val="F27920"/>
                </a:solidFill>
                <a:latin typeface="Verdana" panose="020B0604030504040204" pitchFamily="34" charset="0"/>
                <a:ea typeface="Verdana" panose="020B0604030504040204" pitchFamily="34" charset="0"/>
                <a:cs typeface="Verdana" panose="020B0604030504040204" pitchFamily="34" charset="0"/>
              </a:rPr>
              <a:t>CREATE CONNECTED SPACES​</a:t>
            </a:r>
          </a:p>
          <a:p>
            <a:r>
              <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Build physical and digital environments that spark interaction and create access and belonging for all. ​</a:t>
            </a:r>
          </a:p>
          <a:p>
            <a:endPar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1125" b="1" dirty="0">
                <a:solidFill>
                  <a:srgbClr val="EB1C24"/>
                </a:solidFill>
                <a:latin typeface="Verdana" panose="020B0604030504040204" pitchFamily="34" charset="0"/>
                <a:ea typeface="Verdana" panose="020B0604030504040204" pitchFamily="34" charset="0"/>
                <a:cs typeface="Verdana" panose="020B0604030504040204" pitchFamily="34" charset="0"/>
              </a:rPr>
              <a:t>INVITE CONTRIBUTION ​</a:t>
            </a:r>
          </a:p>
          <a:p>
            <a:r>
              <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Provide opportunities for people to share their time, talents, and voices to create change.​</a:t>
            </a:r>
          </a:p>
          <a:p>
            <a:endPar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1125" b="1" dirty="0">
                <a:solidFill>
                  <a:srgbClr val="90278D"/>
                </a:solidFill>
                <a:latin typeface="Verdana" panose="020B0604030504040204" pitchFamily="34" charset="0"/>
                <a:ea typeface="Verdana" panose="020B0604030504040204" pitchFamily="34" charset="0"/>
                <a:cs typeface="Verdana" panose="020B0604030504040204" pitchFamily="34" charset="0"/>
              </a:rPr>
              <a:t>SUPPORT WELL-BEING​</a:t>
            </a:r>
          </a:p>
          <a:p>
            <a:r>
              <a:rPr lang="en-US" sz="1125" dirty="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Foster experiences that elevate health and well-being and help all people thrive. ​</a:t>
            </a:r>
          </a:p>
        </p:txBody>
      </p:sp>
      <p:pic>
        <p:nvPicPr>
          <p:cNvPr id="16" name="Graphic 15">
            <a:extLst>
              <a:ext uri="{FF2B5EF4-FFF2-40B4-BE49-F238E27FC236}">
                <a16:creationId xmlns:a16="http://schemas.microsoft.com/office/drawing/2014/main" id="{36BA6C51-D37D-972F-B4E3-A11A78C52B7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36721" y="580596"/>
            <a:ext cx="3917091" cy="3974414"/>
          </a:xfrm>
          <a:prstGeom prst="rect">
            <a:avLst/>
          </a:prstGeom>
        </p:spPr>
      </p:pic>
    </p:spTree>
    <p:extLst>
      <p:ext uri="{BB962C8B-B14F-4D97-AF65-F5344CB8AC3E}">
        <p14:creationId xmlns:p14="http://schemas.microsoft.com/office/powerpoint/2010/main" val="2482301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AFEB0-7FF0-E064-1D0A-409BD6E44A6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78A02FF-FC7F-8A60-FCDD-18395915381A}"/>
              </a:ext>
            </a:extLst>
          </p:cNvPr>
          <p:cNvPicPr>
            <a:picLocks noChangeAspect="1"/>
          </p:cNvPicPr>
          <p:nvPr/>
        </p:nvPicPr>
        <p:blipFill>
          <a:blip r:embed="rId2"/>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3B32CA37-4E6E-5096-ACB0-862E51E0197D}"/>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Why camp is CRITICAL?</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The UNIQUENESS of Overnight Camp</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DF6F462F-C1EF-4438-143A-F8882E1F8703}"/>
              </a:ext>
            </a:extLst>
          </p:cNvPr>
          <p:cNvSpPr txBox="1"/>
          <p:nvPr/>
        </p:nvSpPr>
        <p:spPr>
          <a:xfrm>
            <a:off x="580118" y="1559556"/>
            <a:ext cx="6375809"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rPr>
              <a:t>Location, Facilities, and Land</a:t>
            </a:r>
          </a:p>
          <a:p>
            <a:pPr marL="285750" indent="-285750">
              <a:buFont typeface="Arial" panose="020B0604020202020204" pitchFamily="34" charset="0"/>
              <a:buChar char="•"/>
            </a:pPr>
            <a:r>
              <a:rPr lang="en-US" dirty="0">
                <a:solidFill>
                  <a:schemeClr val="tx2"/>
                </a:solidFill>
              </a:rPr>
              <a:t>Contained Ecosystem</a:t>
            </a:r>
          </a:p>
          <a:p>
            <a:pPr marL="285750" indent="-285750">
              <a:buFont typeface="Arial" panose="020B0604020202020204" pitchFamily="34" charset="0"/>
              <a:buChar char="•"/>
            </a:pPr>
            <a:r>
              <a:rPr lang="en-US" dirty="0">
                <a:solidFill>
                  <a:schemeClr val="tx2"/>
                </a:solidFill>
              </a:rPr>
              <a:t>People living on site 24/7</a:t>
            </a:r>
          </a:p>
          <a:p>
            <a:pPr marL="285750" indent="-285750">
              <a:buFont typeface="Arial" panose="020B0604020202020204" pitchFamily="34" charset="0"/>
              <a:buChar char="•"/>
            </a:pPr>
            <a:r>
              <a:rPr lang="en-US" dirty="0">
                <a:solidFill>
                  <a:schemeClr val="tx2"/>
                </a:solidFill>
              </a:rPr>
              <a:t>Commercial Food Service</a:t>
            </a:r>
          </a:p>
          <a:p>
            <a:pPr marL="285750" indent="-285750">
              <a:buFont typeface="Arial" panose="020B0604020202020204" pitchFamily="34" charset="0"/>
              <a:buChar char="•"/>
            </a:pPr>
            <a:r>
              <a:rPr lang="en-US" dirty="0">
                <a:solidFill>
                  <a:schemeClr val="tx2"/>
                </a:solidFill>
              </a:rPr>
              <a:t>Medical Teams</a:t>
            </a:r>
          </a:p>
          <a:p>
            <a:pPr marL="285750" indent="-285750">
              <a:buFont typeface="Arial" panose="020B0604020202020204" pitchFamily="34" charset="0"/>
              <a:buChar char="•"/>
            </a:pPr>
            <a:r>
              <a:rPr lang="en-US" dirty="0">
                <a:solidFill>
                  <a:schemeClr val="tx2"/>
                </a:solidFill>
              </a:rPr>
              <a:t>More expanded population</a:t>
            </a:r>
          </a:p>
          <a:p>
            <a:pPr marL="285750" indent="-285750">
              <a:buFont typeface="Arial" panose="020B0604020202020204" pitchFamily="34" charset="0"/>
              <a:buChar char="•"/>
            </a:pPr>
            <a:r>
              <a:rPr lang="en-US" dirty="0">
                <a:solidFill>
                  <a:schemeClr val="tx2"/>
                </a:solidFill>
              </a:rPr>
              <a:t>Alumni</a:t>
            </a:r>
          </a:p>
          <a:p>
            <a:endParaRPr lang="en-US" dirty="0">
              <a:solidFill>
                <a:schemeClr val="tx2"/>
              </a:solidFill>
            </a:endParaRPr>
          </a:p>
        </p:txBody>
      </p:sp>
    </p:spTree>
    <p:extLst>
      <p:ext uri="{BB962C8B-B14F-4D97-AF65-F5344CB8AC3E}">
        <p14:creationId xmlns:p14="http://schemas.microsoft.com/office/powerpoint/2010/main" val="245108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4E1A8-5149-3EF2-5E4B-5ED1D4FCDD9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D781D97-0DC5-A38E-2E02-FBB969120A41}"/>
              </a:ext>
            </a:extLst>
          </p:cNvPr>
          <p:cNvPicPr>
            <a:picLocks noChangeAspect="1"/>
          </p:cNvPicPr>
          <p:nvPr/>
        </p:nvPicPr>
        <p:blipFill>
          <a:blip r:embed="rId2"/>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A7617211-9134-5DED-8788-F1EC997F400A}"/>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dirty="0"/>
              <a:t>How associations and camp staff work together</a:t>
            </a:r>
          </a:p>
        </p:txBody>
      </p:sp>
    </p:spTree>
    <p:extLst>
      <p:ext uri="{BB962C8B-B14F-4D97-AF65-F5344CB8AC3E}">
        <p14:creationId xmlns:p14="http://schemas.microsoft.com/office/powerpoint/2010/main" val="398703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B448B-8B91-82FB-F226-D0951AAA498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057FD60-EB5A-3108-DEEA-CDE6CB665FA7}"/>
              </a:ext>
            </a:extLst>
          </p:cNvPr>
          <p:cNvPicPr>
            <a:picLocks noChangeAspect="1"/>
          </p:cNvPicPr>
          <p:nvPr/>
        </p:nvPicPr>
        <p:blipFill>
          <a:blip r:embed="rId2"/>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9D98D695-09C2-5423-7657-FD17A02A2BB9}"/>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associations and camp</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How to work together</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1259DB57-F697-1E5F-1B29-E65B61B4423A}"/>
              </a:ext>
            </a:extLst>
          </p:cNvPr>
          <p:cNvSpPr txBox="1"/>
          <p:nvPr/>
        </p:nvSpPr>
        <p:spPr>
          <a:xfrm>
            <a:off x="580118" y="1559556"/>
            <a:ext cx="6375809" cy="147732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rPr>
              <a:t>Bess Goggins, CEO – YMCA of Columbia-Willamette</a:t>
            </a:r>
          </a:p>
          <a:p>
            <a:endParaRPr lang="en-US" dirty="0">
              <a:solidFill>
                <a:schemeClr val="tx2"/>
              </a:solidFill>
            </a:endParaRPr>
          </a:p>
          <a:p>
            <a:pPr marL="285750" indent="-285750">
              <a:buFont typeface="Arial" panose="020B0604020202020204" pitchFamily="34" charset="0"/>
              <a:buChar char="•"/>
            </a:pPr>
            <a:r>
              <a:rPr lang="en-US" dirty="0">
                <a:solidFill>
                  <a:schemeClr val="tx2"/>
                </a:solidFill>
              </a:rPr>
              <a:t>John Tilley, CEO – YMCA Camp Coniston</a:t>
            </a:r>
          </a:p>
          <a:p>
            <a:endParaRPr lang="en-US" dirty="0">
              <a:solidFill>
                <a:schemeClr val="tx2"/>
              </a:solidFill>
            </a:endParaRPr>
          </a:p>
        </p:txBody>
      </p:sp>
    </p:spTree>
    <p:extLst>
      <p:ext uri="{BB962C8B-B14F-4D97-AF65-F5344CB8AC3E}">
        <p14:creationId xmlns:p14="http://schemas.microsoft.com/office/powerpoint/2010/main" val="3329024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412805-DF18-CEB0-9DCF-8BBA7583370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5FEA0EF-792D-AC9B-FB11-84597AAA3131}"/>
              </a:ext>
            </a:extLst>
          </p:cNvPr>
          <p:cNvPicPr>
            <a:picLocks noChangeAspect="1"/>
          </p:cNvPicPr>
          <p:nvPr/>
        </p:nvPicPr>
        <p:blipFill>
          <a:blip r:embed="rId3"/>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872A3FAF-FBED-3461-08C2-EDD99D03FFC3}"/>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Why camp is CRITICAL?</a:t>
            </a:r>
            <a:b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0060AF"/>
                </a:solidFill>
                <a:latin typeface="Verdana" panose="020B0604030504040204" pitchFamily="34" charset="0"/>
                <a:ea typeface="Verdana" panose="020B0604030504040204" pitchFamily="34" charset="0"/>
                <a:cs typeface="Verdana" panose="020B0604030504040204" pitchFamily="34" charset="0"/>
              </a:rPr>
              <a:t>Working together</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B26B8FA5-6945-41AD-4F45-D61B15E6208B}"/>
              </a:ext>
            </a:extLst>
          </p:cNvPr>
          <p:cNvSpPr txBox="1"/>
          <p:nvPr/>
        </p:nvSpPr>
        <p:spPr>
          <a:xfrm>
            <a:off x="580118" y="1559556"/>
            <a:ext cx="6375809"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rPr>
              <a:t>Sacred not Secret</a:t>
            </a:r>
          </a:p>
          <a:p>
            <a:pPr marL="285750" indent="-285750">
              <a:buFont typeface="Arial" panose="020B0604020202020204" pitchFamily="34" charset="0"/>
              <a:buChar char="•"/>
            </a:pPr>
            <a:r>
              <a:rPr lang="en-US" dirty="0">
                <a:solidFill>
                  <a:schemeClr val="tx2"/>
                </a:solidFill>
              </a:rPr>
              <a:t>Facility Upkeep</a:t>
            </a:r>
          </a:p>
          <a:p>
            <a:pPr marL="285750" indent="-285750">
              <a:buFont typeface="Arial" panose="020B0604020202020204" pitchFamily="34" charset="0"/>
              <a:buChar char="•"/>
            </a:pPr>
            <a:r>
              <a:rPr lang="en-US" dirty="0">
                <a:solidFill>
                  <a:schemeClr val="tx2"/>
                </a:solidFill>
              </a:rPr>
              <a:t>Experts in everything</a:t>
            </a:r>
          </a:p>
          <a:p>
            <a:pPr marL="285750" indent="-285750">
              <a:buFont typeface="Arial" panose="020B0604020202020204" pitchFamily="34" charset="0"/>
              <a:buChar char="•"/>
            </a:pPr>
            <a:r>
              <a:rPr lang="en-US" dirty="0">
                <a:solidFill>
                  <a:schemeClr val="tx2"/>
                </a:solidFill>
              </a:rPr>
              <a:t>Presence – show up at camp</a:t>
            </a:r>
          </a:p>
          <a:p>
            <a:pPr marL="285750" indent="-285750">
              <a:buFont typeface="Arial" panose="020B0604020202020204" pitchFamily="34" charset="0"/>
              <a:buChar char="•"/>
            </a:pPr>
            <a:r>
              <a:rPr lang="en-US" dirty="0">
                <a:solidFill>
                  <a:schemeClr val="tx2"/>
                </a:solidFill>
              </a:rPr>
              <a:t>Everyone promotes camp</a:t>
            </a:r>
          </a:p>
          <a:p>
            <a:pPr marL="285750" indent="-285750">
              <a:buFont typeface="Arial" panose="020B0604020202020204" pitchFamily="34" charset="0"/>
              <a:buChar char="•"/>
            </a:pPr>
            <a:r>
              <a:rPr lang="en-US" dirty="0">
                <a:solidFill>
                  <a:schemeClr val="tx2"/>
                </a:solidFill>
              </a:rPr>
              <a:t>Policies that limit camp – day camp payments, </a:t>
            </a:r>
            <a:r>
              <a:rPr lang="en-US" dirty="0" err="1">
                <a:solidFill>
                  <a:schemeClr val="tx2"/>
                </a:solidFill>
              </a:rPr>
              <a:t>etc</a:t>
            </a:r>
            <a:endParaRPr lang="en-US" dirty="0">
              <a:solidFill>
                <a:schemeClr val="tx2"/>
              </a:solidFill>
            </a:endParaRPr>
          </a:p>
          <a:p>
            <a:pPr marL="285750" indent="-285750">
              <a:buFont typeface="Arial" panose="020B0604020202020204" pitchFamily="34" charset="0"/>
              <a:buChar char="•"/>
            </a:pPr>
            <a:r>
              <a:rPr lang="en-US" dirty="0">
                <a:solidFill>
                  <a:schemeClr val="tx2"/>
                </a:solidFill>
              </a:rPr>
              <a:t>Staffing appropriately</a:t>
            </a:r>
          </a:p>
          <a:p>
            <a:endParaRPr lang="en-US" dirty="0">
              <a:solidFill>
                <a:schemeClr val="tx2"/>
              </a:solidFill>
            </a:endParaRPr>
          </a:p>
        </p:txBody>
      </p:sp>
    </p:spTree>
    <p:extLst>
      <p:ext uri="{BB962C8B-B14F-4D97-AF65-F5344CB8AC3E}">
        <p14:creationId xmlns:p14="http://schemas.microsoft.com/office/powerpoint/2010/main" val="2090699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06B757-DD95-B264-D303-14102766D8E0}"/>
              </a:ext>
            </a:extLst>
          </p:cNvPr>
          <p:cNvPicPr>
            <a:picLocks noChangeAspect="1"/>
          </p:cNvPicPr>
          <p:nvPr/>
        </p:nvPicPr>
        <p:blipFill>
          <a:blip r:embed="rId2"/>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246D8DC7-C6A3-345F-98E4-297DF5B51EC4}"/>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dirty="0"/>
              <a:t>THANK YOU</a:t>
            </a:r>
          </a:p>
        </p:txBody>
      </p:sp>
      <p:sp>
        <p:nvSpPr>
          <p:cNvPr id="8" name="Title 5">
            <a:extLst>
              <a:ext uri="{FF2B5EF4-FFF2-40B4-BE49-F238E27FC236}">
                <a16:creationId xmlns:a16="http://schemas.microsoft.com/office/drawing/2014/main" id="{C10611CB-3ED6-E27D-2B94-5BF49F3D8128}"/>
              </a:ext>
            </a:extLst>
          </p:cNvPr>
          <p:cNvSpPr txBox="1">
            <a:spLocks/>
          </p:cNvSpPr>
          <p:nvPr/>
        </p:nvSpPr>
        <p:spPr bwMode="black">
          <a:xfrm>
            <a:off x="1837853" y="2571750"/>
            <a:ext cx="6437015"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cap="none" dirty="0"/>
              <a:t>Laura J Mahan</a:t>
            </a:r>
          </a:p>
          <a:p>
            <a:r>
              <a:rPr lang="en-US" sz="1800" b="0" kern="0" cap="none" dirty="0"/>
              <a:t>YMCA OF THE USA</a:t>
            </a:r>
          </a:p>
          <a:p>
            <a:r>
              <a:rPr lang="en-US" sz="1800" b="0" kern="0" cap="none" dirty="0"/>
              <a:t>800 872 9622</a:t>
            </a:r>
          </a:p>
          <a:p>
            <a:r>
              <a:rPr lang="en-US" sz="1800" b="0" kern="0" cap="none" dirty="0"/>
              <a:t>Laura.mahan@ymca.net</a:t>
            </a:r>
          </a:p>
        </p:txBody>
      </p:sp>
    </p:spTree>
    <p:extLst>
      <p:ext uri="{BB962C8B-B14F-4D97-AF65-F5344CB8AC3E}">
        <p14:creationId xmlns:p14="http://schemas.microsoft.com/office/powerpoint/2010/main" val="4092525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2FE3BAC-9D6C-CDA0-6CB8-9486AD6C22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3C731F-15FE-8488-84BE-F85009C79B76}"/>
              </a:ext>
            </a:extLst>
          </p:cNvPr>
          <p:cNvSpPr>
            <a:spLocks noGrp="1" noRot="1" noMove="1" noResize="1" noEditPoints="1" noAdjustHandles="1" noChangeArrowheads="1" noChangeShapeType="1"/>
          </p:cNvSpPr>
          <p:nvPr/>
        </p:nvSpPr>
        <p:spPr>
          <a:xfrm>
            <a:off x="0" y="0"/>
            <a:ext cx="9144000" cy="5143500"/>
          </a:xfrm>
          <a:prstGeom prst="rect">
            <a:avLst/>
          </a:prstGeom>
          <a:solidFill>
            <a:srgbClr val="006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45E2B08A-168A-F392-471F-DF05EF4DCE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546BA0AC-193D-D91E-F8B6-84AA8E2153A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6721" y="580595"/>
            <a:ext cx="3917091" cy="3974415"/>
          </a:xfrm>
          <a:prstGeom prst="rect">
            <a:avLst/>
          </a:prstGeom>
        </p:spPr>
      </p:pic>
      <p:grpSp>
        <p:nvGrpSpPr>
          <p:cNvPr id="11" name="Group 10">
            <a:extLst>
              <a:ext uri="{FF2B5EF4-FFF2-40B4-BE49-F238E27FC236}">
                <a16:creationId xmlns:a16="http://schemas.microsoft.com/office/drawing/2014/main" id="{C1B7816A-CE74-75F6-D9C1-163290624439}"/>
              </a:ext>
            </a:extLst>
          </p:cNvPr>
          <p:cNvGrpSpPr/>
          <p:nvPr/>
        </p:nvGrpSpPr>
        <p:grpSpPr>
          <a:xfrm>
            <a:off x="5184648" y="1545304"/>
            <a:ext cx="3583970" cy="1997859"/>
            <a:chOff x="6912864" y="2170132"/>
            <a:chExt cx="4778626" cy="2663813"/>
          </a:xfrm>
        </p:grpSpPr>
        <p:sp>
          <p:nvSpPr>
            <p:cNvPr id="13" name="TextBox 12">
              <a:extLst>
                <a:ext uri="{FF2B5EF4-FFF2-40B4-BE49-F238E27FC236}">
                  <a16:creationId xmlns:a16="http://schemas.microsoft.com/office/drawing/2014/main" id="{E0326664-839A-EB99-C5A3-2826DC3E355A}"/>
                </a:ext>
              </a:extLst>
            </p:cNvPr>
            <p:cNvSpPr txBox="1"/>
            <p:nvPr/>
          </p:nvSpPr>
          <p:spPr>
            <a:xfrm>
              <a:off x="6912864" y="2170132"/>
              <a:ext cx="4768351" cy="1354218"/>
            </a:xfrm>
            <a:prstGeom prst="rect">
              <a:avLst/>
            </a:prstGeom>
            <a:noFill/>
          </p:spPr>
          <p:txBody>
            <a:bodyPr wrap="square" rtlCol="0" anchor="b">
              <a:spAutoFit/>
            </a:bodyPr>
            <a:lstStyle/>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ELEVATE</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CONNECTION​</a:t>
              </a:r>
            </a:p>
          </p:txBody>
        </p:sp>
        <p:sp>
          <p:nvSpPr>
            <p:cNvPr id="15" name="TextBox 14">
              <a:extLst>
                <a:ext uri="{FF2B5EF4-FFF2-40B4-BE49-F238E27FC236}">
                  <a16:creationId xmlns:a16="http://schemas.microsoft.com/office/drawing/2014/main" id="{8BF64E58-9F48-826F-4073-A2B051866202}"/>
                </a:ext>
              </a:extLst>
            </p:cNvPr>
            <p:cNvSpPr txBox="1"/>
            <p:nvPr/>
          </p:nvSpPr>
          <p:spPr>
            <a:xfrm>
              <a:off x="6923139" y="3556671"/>
              <a:ext cx="4768351" cy="1277274"/>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Use shared language and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stories to strengthen</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purpose and connection.​</a:t>
              </a:r>
            </a:p>
          </p:txBody>
        </p:sp>
      </p:grpSp>
    </p:spTree>
    <p:extLst>
      <p:ext uri="{BB962C8B-B14F-4D97-AF65-F5344CB8AC3E}">
        <p14:creationId xmlns:p14="http://schemas.microsoft.com/office/powerpoint/2010/main" val="413561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9E74C3F-3D30-8BC8-DA7E-C4BF913495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C1BE35-F274-86B3-30F1-1680F172C2D6}"/>
              </a:ext>
            </a:extLst>
          </p:cNvPr>
          <p:cNvSpPr>
            <a:spLocks/>
          </p:cNvSpPr>
          <p:nvPr/>
        </p:nvSpPr>
        <p:spPr>
          <a:xfrm>
            <a:off x="0" y="0"/>
            <a:ext cx="9144000" cy="5143500"/>
          </a:xfrm>
          <a:prstGeom prst="rect">
            <a:avLst/>
          </a:prstGeom>
          <a:solidFill>
            <a:srgbClr val="006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 name="Graphic 4">
            <a:extLst>
              <a:ext uri="{FF2B5EF4-FFF2-40B4-BE49-F238E27FC236}">
                <a16:creationId xmlns:a16="http://schemas.microsoft.com/office/drawing/2014/main" id="{9E293F70-56C4-15CC-893A-5AE0D4AEB81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B2DEC052-9FB6-A553-E2E1-6AF544DD924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6721" y="580596"/>
            <a:ext cx="3917091" cy="3974414"/>
          </a:xfrm>
          <a:prstGeom prst="rect">
            <a:avLst/>
          </a:prstGeom>
        </p:spPr>
      </p:pic>
      <p:grpSp>
        <p:nvGrpSpPr>
          <p:cNvPr id="4" name="Group 3">
            <a:extLst>
              <a:ext uri="{FF2B5EF4-FFF2-40B4-BE49-F238E27FC236}">
                <a16:creationId xmlns:a16="http://schemas.microsoft.com/office/drawing/2014/main" id="{79455362-5477-D1FF-A2E5-F7E94D8BD91F}"/>
              </a:ext>
            </a:extLst>
          </p:cNvPr>
          <p:cNvGrpSpPr/>
          <p:nvPr/>
        </p:nvGrpSpPr>
        <p:grpSpPr>
          <a:xfrm>
            <a:off x="5184648" y="1193771"/>
            <a:ext cx="3583970" cy="2748063"/>
            <a:chOff x="6912864" y="1554580"/>
            <a:chExt cx="4778626" cy="3664085"/>
          </a:xfrm>
        </p:grpSpPr>
        <p:sp>
          <p:nvSpPr>
            <p:cNvPr id="6" name="TextBox 5">
              <a:extLst>
                <a:ext uri="{FF2B5EF4-FFF2-40B4-BE49-F238E27FC236}">
                  <a16:creationId xmlns:a16="http://schemas.microsoft.com/office/drawing/2014/main" id="{393E1748-0309-DE8E-120B-39A86B6CF082}"/>
                </a:ext>
              </a:extLst>
            </p:cNvPr>
            <p:cNvSpPr txBox="1"/>
            <p:nvPr/>
          </p:nvSpPr>
          <p:spPr>
            <a:xfrm>
              <a:off x="6912864" y="1554580"/>
              <a:ext cx="4768351" cy="1969771"/>
            </a:xfrm>
            <a:prstGeom prst="rect">
              <a:avLst/>
            </a:prstGeom>
            <a:noFill/>
          </p:spPr>
          <p:txBody>
            <a:bodyPr wrap="square" rtlCol="0" anchor="b">
              <a:spAutoFit/>
            </a:bodyPr>
            <a:lstStyle/>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PRACTICE</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CONNECTION</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SKILLS​</a:t>
              </a:r>
            </a:p>
          </p:txBody>
        </p:sp>
        <p:sp>
          <p:nvSpPr>
            <p:cNvPr id="7" name="TextBox 6">
              <a:extLst>
                <a:ext uri="{FF2B5EF4-FFF2-40B4-BE49-F238E27FC236}">
                  <a16:creationId xmlns:a16="http://schemas.microsoft.com/office/drawing/2014/main" id="{5461EC47-0431-6CEC-FE65-EF88764D2770}"/>
                </a:ext>
              </a:extLst>
            </p:cNvPr>
            <p:cNvSpPr txBox="1"/>
            <p:nvPr/>
          </p:nvSpPr>
          <p:spPr>
            <a:xfrm>
              <a:off x="6923139" y="3556671"/>
              <a:ext cx="4768351" cy="1661994"/>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Develop the skills and</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reinforce the culture that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make meaningful</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connection possible.​</a:t>
              </a:r>
            </a:p>
          </p:txBody>
        </p:sp>
      </p:grpSp>
    </p:spTree>
    <p:extLst>
      <p:ext uri="{BB962C8B-B14F-4D97-AF65-F5344CB8AC3E}">
        <p14:creationId xmlns:p14="http://schemas.microsoft.com/office/powerpoint/2010/main" val="3996234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B96C0AE-1416-04CF-5426-95CD16E2E60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29FAFD8-6FE8-7791-E138-425133262B81}"/>
              </a:ext>
            </a:extLst>
          </p:cNvPr>
          <p:cNvSpPr>
            <a:spLocks noGrp="1" noRot="1" noMove="1" noResize="1" noEditPoints="1" noAdjustHandles="1" noChangeArrowheads="1" noChangeShapeType="1"/>
          </p:cNvSpPr>
          <p:nvPr/>
        </p:nvSpPr>
        <p:spPr>
          <a:xfrm>
            <a:off x="0" y="0"/>
            <a:ext cx="9144000" cy="5143500"/>
          </a:xfrm>
          <a:prstGeom prst="rect">
            <a:avLst/>
          </a:prstGeom>
          <a:solidFill>
            <a:srgbClr val="F279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C737ED41-E85D-4ADE-E94A-E32EDE8A3F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EF105981-50AE-DB03-E73D-1123AAE5AD2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6721" y="580596"/>
            <a:ext cx="3917090" cy="3974414"/>
          </a:xfrm>
          <a:prstGeom prst="rect">
            <a:avLst/>
          </a:prstGeom>
        </p:spPr>
      </p:pic>
      <p:grpSp>
        <p:nvGrpSpPr>
          <p:cNvPr id="10" name="Group 9">
            <a:extLst>
              <a:ext uri="{FF2B5EF4-FFF2-40B4-BE49-F238E27FC236}">
                <a16:creationId xmlns:a16="http://schemas.microsoft.com/office/drawing/2014/main" id="{6DC622DD-B44D-6F96-A957-46D1470B0366}"/>
              </a:ext>
            </a:extLst>
          </p:cNvPr>
          <p:cNvGrpSpPr/>
          <p:nvPr/>
        </p:nvGrpSpPr>
        <p:grpSpPr>
          <a:xfrm>
            <a:off x="5184648" y="1338041"/>
            <a:ext cx="3583970" cy="2459523"/>
            <a:chOff x="6912864" y="1554580"/>
            <a:chExt cx="4778626" cy="3279365"/>
          </a:xfrm>
        </p:grpSpPr>
        <p:sp>
          <p:nvSpPr>
            <p:cNvPr id="11" name="TextBox 10">
              <a:extLst>
                <a:ext uri="{FF2B5EF4-FFF2-40B4-BE49-F238E27FC236}">
                  <a16:creationId xmlns:a16="http://schemas.microsoft.com/office/drawing/2014/main" id="{D058DADF-B7A5-4286-1A46-696D7410BA61}"/>
                </a:ext>
              </a:extLst>
            </p:cNvPr>
            <p:cNvSpPr txBox="1"/>
            <p:nvPr/>
          </p:nvSpPr>
          <p:spPr>
            <a:xfrm>
              <a:off x="6912864" y="1554580"/>
              <a:ext cx="4768351" cy="1969771"/>
            </a:xfrm>
            <a:prstGeom prst="rect">
              <a:avLst/>
            </a:prstGeom>
            <a:noFill/>
          </p:spPr>
          <p:txBody>
            <a:bodyPr wrap="square" rtlCol="0" anchor="b">
              <a:spAutoFit/>
            </a:bodyPr>
            <a:lstStyle/>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EMBED</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CONNECTION</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EVERYWHERE​</a:t>
              </a:r>
            </a:p>
          </p:txBody>
        </p:sp>
        <p:sp>
          <p:nvSpPr>
            <p:cNvPr id="13" name="TextBox 12">
              <a:extLst>
                <a:ext uri="{FF2B5EF4-FFF2-40B4-BE49-F238E27FC236}">
                  <a16:creationId xmlns:a16="http://schemas.microsoft.com/office/drawing/2014/main" id="{67CB248F-BDD5-B6CA-7779-9C1DB23E527A}"/>
                </a:ext>
              </a:extLst>
            </p:cNvPr>
            <p:cNvSpPr txBox="1"/>
            <p:nvPr/>
          </p:nvSpPr>
          <p:spPr>
            <a:xfrm>
              <a:off x="6923139" y="3556671"/>
              <a:ext cx="4768351" cy="1277274"/>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Design and deliver</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experiences that create</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connection.​</a:t>
              </a:r>
            </a:p>
          </p:txBody>
        </p:sp>
      </p:grpSp>
    </p:spTree>
    <p:extLst>
      <p:ext uri="{BB962C8B-B14F-4D97-AF65-F5344CB8AC3E}">
        <p14:creationId xmlns:p14="http://schemas.microsoft.com/office/powerpoint/2010/main" val="1630058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FC6F903-B1B6-0949-4E6A-E3525C1F1F7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34433A9-ED55-7238-8D47-5757924BB9A9}"/>
              </a:ext>
            </a:extLst>
          </p:cNvPr>
          <p:cNvSpPr>
            <a:spLocks noGrp="1" noRot="1" noMove="1" noResize="1" noEditPoints="1" noAdjustHandles="1" noChangeArrowheads="1" noChangeShapeType="1"/>
          </p:cNvSpPr>
          <p:nvPr/>
        </p:nvSpPr>
        <p:spPr>
          <a:xfrm>
            <a:off x="0" y="0"/>
            <a:ext cx="9144000" cy="5143500"/>
          </a:xfrm>
          <a:prstGeom prst="rect">
            <a:avLst/>
          </a:prstGeom>
          <a:solidFill>
            <a:srgbClr val="DB5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1198C3F5-6D30-7325-D5B5-43855AB47AE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9ECED093-7272-FCF7-5F5B-2E140EC5872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6721" y="580595"/>
            <a:ext cx="3917090" cy="3974414"/>
          </a:xfrm>
          <a:prstGeom prst="rect">
            <a:avLst/>
          </a:prstGeom>
        </p:spPr>
      </p:pic>
      <p:grpSp>
        <p:nvGrpSpPr>
          <p:cNvPr id="10" name="Group 9">
            <a:extLst>
              <a:ext uri="{FF2B5EF4-FFF2-40B4-BE49-F238E27FC236}">
                <a16:creationId xmlns:a16="http://schemas.microsoft.com/office/drawing/2014/main" id="{5253F4EA-34D4-C8DF-776C-A3B566A2E50B}"/>
              </a:ext>
            </a:extLst>
          </p:cNvPr>
          <p:cNvGrpSpPr/>
          <p:nvPr/>
        </p:nvGrpSpPr>
        <p:grpSpPr>
          <a:xfrm>
            <a:off x="5184648" y="1049500"/>
            <a:ext cx="3583970" cy="3036604"/>
            <a:chOff x="6912864" y="1554580"/>
            <a:chExt cx="4778626" cy="4048806"/>
          </a:xfrm>
        </p:grpSpPr>
        <p:sp>
          <p:nvSpPr>
            <p:cNvPr id="11" name="TextBox 10">
              <a:extLst>
                <a:ext uri="{FF2B5EF4-FFF2-40B4-BE49-F238E27FC236}">
                  <a16:creationId xmlns:a16="http://schemas.microsoft.com/office/drawing/2014/main" id="{7179FE61-5897-87CF-25F4-574A82944CAC}"/>
                </a:ext>
              </a:extLst>
            </p:cNvPr>
            <p:cNvSpPr txBox="1"/>
            <p:nvPr/>
          </p:nvSpPr>
          <p:spPr>
            <a:xfrm>
              <a:off x="6912864" y="1554580"/>
              <a:ext cx="4768351" cy="1969771"/>
            </a:xfrm>
            <a:prstGeom prst="rect">
              <a:avLst/>
            </a:prstGeom>
            <a:noFill/>
          </p:spPr>
          <p:txBody>
            <a:bodyPr wrap="square" rtlCol="0" anchor="b">
              <a:spAutoFit/>
            </a:bodyPr>
            <a:lstStyle/>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CREATE</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CONNECTED</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SPACES​</a:t>
              </a:r>
            </a:p>
          </p:txBody>
        </p:sp>
        <p:sp>
          <p:nvSpPr>
            <p:cNvPr id="13" name="TextBox 12">
              <a:extLst>
                <a:ext uri="{FF2B5EF4-FFF2-40B4-BE49-F238E27FC236}">
                  <a16:creationId xmlns:a16="http://schemas.microsoft.com/office/drawing/2014/main" id="{D14A7BBC-7D5A-2A16-15C7-779502911CC7}"/>
                </a:ext>
              </a:extLst>
            </p:cNvPr>
            <p:cNvSpPr txBox="1"/>
            <p:nvPr/>
          </p:nvSpPr>
          <p:spPr>
            <a:xfrm>
              <a:off x="6923139" y="3556671"/>
              <a:ext cx="4768351" cy="2046715"/>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Build physical and</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digital environments</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that spark interaction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and create access and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belonging for all. ​</a:t>
              </a:r>
            </a:p>
          </p:txBody>
        </p:sp>
      </p:grpSp>
    </p:spTree>
    <p:extLst>
      <p:ext uri="{BB962C8B-B14F-4D97-AF65-F5344CB8AC3E}">
        <p14:creationId xmlns:p14="http://schemas.microsoft.com/office/powerpoint/2010/main" val="29131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A2BEC62-9256-F505-BEC8-9F117DFF29D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699C547-7045-2B89-6C10-76FA80C03575}"/>
              </a:ext>
            </a:extLst>
          </p:cNvPr>
          <p:cNvSpPr>
            <a:spLocks noGrp="1" noRot="1" noMove="1" noResize="1" noEditPoints="1" noAdjustHandles="1" noChangeArrowheads="1" noChangeShapeType="1"/>
          </p:cNvSpPr>
          <p:nvPr/>
        </p:nvSpPr>
        <p:spPr>
          <a:xfrm>
            <a:off x="0" y="0"/>
            <a:ext cx="9144000" cy="5143500"/>
          </a:xfrm>
          <a:prstGeom prst="rect">
            <a:avLst/>
          </a:prstGeom>
          <a:solidFill>
            <a:srgbClr val="A72B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7EF650BA-1F46-1E2B-0412-14348D344F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339974EB-E80B-C654-D7E2-A4FCF6DE6DB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6721" y="580595"/>
            <a:ext cx="3917090" cy="3974414"/>
          </a:xfrm>
          <a:prstGeom prst="rect">
            <a:avLst/>
          </a:prstGeom>
        </p:spPr>
      </p:pic>
      <p:grpSp>
        <p:nvGrpSpPr>
          <p:cNvPr id="2" name="Group 1">
            <a:extLst>
              <a:ext uri="{FF2B5EF4-FFF2-40B4-BE49-F238E27FC236}">
                <a16:creationId xmlns:a16="http://schemas.microsoft.com/office/drawing/2014/main" id="{8B26ACBA-7B8B-1852-923A-630769572A66}"/>
              </a:ext>
            </a:extLst>
          </p:cNvPr>
          <p:cNvGrpSpPr/>
          <p:nvPr/>
        </p:nvGrpSpPr>
        <p:grpSpPr>
          <a:xfrm>
            <a:off x="5184648" y="1447687"/>
            <a:ext cx="3583970" cy="2263315"/>
            <a:chOff x="6912864" y="2200911"/>
            <a:chExt cx="4778626" cy="3017754"/>
          </a:xfrm>
        </p:grpSpPr>
        <p:sp>
          <p:nvSpPr>
            <p:cNvPr id="3" name="TextBox 2">
              <a:extLst>
                <a:ext uri="{FF2B5EF4-FFF2-40B4-BE49-F238E27FC236}">
                  <a16:creationId xmlns:a16="http://schemas.microsoft.com/office/drawing/2014/main" id="{54824637-1DF8-43FE-4774-9567C462D0FC}"/>
                </a:ext>
              </a:extLst>
            </p:cNvPr>
            <p:cNvSpPr txBox="1"/>
            <p:nvPr/>
          </p:nvSpPr>
          <p:spPr>
            <a:xfrm>
              <a:off x="6912864" y="2200911"/>
              <a:ext cx="4768351" cy="1323439"/>
            </a:xfrm>
            <a:prstGeom prst="rect">
              <a:avLst/>
            </a:prstGeom>
            <a:noFill/>
          </p:spPr>
          <p:txBody>
            <a:bodyPr wrap="square" rtlCol="0" anchor="b">
              <a:spAutoFit/>
            </a:bodyPr>
            <a:lstStyle/>
            <a:p>
              <a:r>
                <a:rPr lang="en-US" sz="2925" b="1" dirty="0">
                  <a:solidFill>
                    <a:schemeClr val="bg1"/>
                  </a:solidFill>
                  <a:latin typeface="Verdana" panose="020B0604030504040204" pitchFamily="34" charset="0"/>
                  <a:ea typeface="Verdana" panose="020B0604030504040204" pitchFamily="34" charset="0"/>
                  <a:cs typeface="Verdana" panose="020B0604030504040204" pitchFamily="34" charset="0"/>
                </a:rPr>
                <a:t>INVITE</a:t>
              </a:r>
            </a:p>
            <a:p>
              <a:r>
                <a:rPr lang="en-US" sz="2925" b="1" dirty="0">
                  <a:solidFill>
                    <a:schemeClr val="bg1"/>
                  </a:solidFill>
                  <a:latin typeface="Verdana" panose="020B0604030504040204" pitchFamily="34" charset="0"/>
                  <a:ea typeface="Verdana" panose="020B0604030504040204" pitchFamily="34" charset="0"/>
                  <a:cs typeface="Verdana" panose="020B0604030504040204" pitchFamily="34" charset="0"/>
                </a:rPr>
                <a:t>CONTRIBUTION </a:t>
              </a:r>
            </a:p>
          </p:txBody>
        </p:sp>
        <p:sp>
          <p:nvSpPr>
            <p:cNvPr id="4" name="TextBox 3">
              <a:extLst>
                <a:ext uri="{FF2B5EF4-FFF2-40B4-BE49-F238E27FC236}">
                  <a16:creationId xmlns:a16="http://schemas.microsoft.com/office/drawing/2014/main" id="{EE7F8089-1DBD-0311-7A61-A28EFE7642FB}"/>
                </a:ext>
              </a:extLst>
            </p:cNvPr>
            <p:cNvSpPr txBox="1"/>
            <p:nvPr/>
          </p:nvSpPr>
          <p:spPr>
            <a:xfrm>
              <a:off x="6923139" y="3556671"/>
              <a:ext cx="4768351" cy="1661994"/>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Provide opportunities for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people to share their time,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talents, and voices to</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create change.​</a:t>
              </a:r>
            </a:p>
          </p:txBody>
        </p:sp>
      </p:grpSp>
    </p:spTree>
    <p:extLst>
      <p:ext uri="{BB962C8B-B14F-4D97-AF65-F5344CB8AC3E}">
        <p14:creationId xmlns:p14="http://schemas.microsoft.com/office/powerpoint/2010/main" val="1729346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AF81CE4-6C8F-8B9C-DE7E-9A9C2A78DE9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CD87692-FCBC-F9BE-1811-4911EC2957EC}"/>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5331EE3A-8D62-4473-F36C-47BF51BD7F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B900ACBD-C045-3D1D-61D9-74CB58C944A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6721" y="580595"/>
            <a:ext cx="3917090" cy="3974414"/>
          </a:xfrm>
          <a:prstGeom prst="rect">
            <a:avLst/>
          </a:prstGeom>
        </p:spPr>
      </p:pic>
      <p:grpSp>
        <p:nvGrpSpPr>
          <p:cNvPr id="2" name="Group 1">
            <a:extLst>
              <a:ext uri="{FF2B5EF4-FFF2-40B4-BE49-F238E27FC236}">
                <a16:creationId xmlns:a16="http://schemas.microsoft.com/office/drawing/2014/main" id="{ADC0F2B7-E8DB-849F-78CA-4BBEF49B1CEB}"/>
              </a:ext>
            </a:extLst>
          </p:cNvPr>
          <p:cNvGrpSpPr/>
          <p:nvPr/>
        </p:nvGrpSpPr>
        <p:grpSpPr>
          <a:xfrm>
            <a:off x="5184648" y="1443839"/>
            <a:ext cx="3583970" cy="2286399"/>
            <a:chOff x="6912864" y="2170132"/>
            <a:chExt cx="4778626" cy="3048533"/>
          </a:xfrm>
        </p:grpSpPr>
        <p:sp>
          <p:nvSpPr>
            <p:cNvPr id="3" name="TextBox 2">
              <a:extLst>
                <a:ext uri="{FF2B5EF4-FFF2-40B4-BE49-F238E27FC236}">
                  <a16:creationId xmlns:a16="http://schemas.microsoft.com/office/drawing/2014/main" id="{2BFD72E1-9DE2-8232-75AC-BF116DC69E07}"/>
                </a:ext>
              </a:extLst>
            </p:cNvPr>
            <p:cNvSpPr txBox="1"/>
            <p:nvPr/>
          </p:nvSpPr>
          <p:spPr>
            <a:xfrm>
              <a:off x="6912864" y="2170132"/>
              <a:ext cx="4768351" cy="1354218"/>
            </a:xfrm>
            <a:prstGeom prst="rect">
              <a:avLst/>
            </a:prstGeom>
            <a:noFill/>
          </p:spPr>
          <p:txBody>
            <a:bodyPr wrap="square" rtlCol="0" anchor="b">
              <a:spAutoFit/>
            </a:bodyPr>
            <a:lstStyle/>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SUPPORT</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WELL-BEING​</a:t>
              </a:r>
            </a:p>
          </p:txBody>
        </p:sp>
        <p:sp>
          <p:nvSpPr>
            <p:cNvPr id="4" name="TextBox 3">
              <a:extLst>
                <a:ext uri="{FF2B5EF4-FFF2-40B4-BE49-F238E27FC236}">
                  <a16:creationId xmlns:a16="http://schemas.microsoft.com/office/drawing/2014/main" id="{23C1102C-1F8E-2189-1789-1474716201DB}"/>
                </a:ext>
              </a:extLst>
            </p:cNvPr>
            <p:cNvSpPr txBox="1"/>
            <p:nvPr/>
          </p:nvSpPr>
          <p:spPr>
            <a:xfrm>
              <a:off x="6923139" y="3556671"/>
              <a:ext cx="4768351" cy="1661994"/>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Foster experiences that</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elevate health and </a:t>
              </a:r>
              <a:b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well-being and help </a:t>
              </a:r>
              <a:b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all people thrive. ​</a:t>
              </a:r>
            </a:p>
          </p:txBody>
        </p:sp>
      </p:grpSp>
    </p:spTree>
    <p:extLst>
      <p:ext uri="{BB962C8B-B14F-4D97-AF65-F5344CB8AC3E}">
        <p14:creationId xmlns:p14="http://schemas.microsoft.com/office/powerpoint/2010/main" val="3075676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520990-434F-F28D-66CF-588098504CF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2284F9B-758F-5E11-2D3A-0F23C8F832C6}"/>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rcRect/>
          <a:stretch/>
        </p:blipFill>
        <p:spPr>
          <a:xfrm>
            <a:off x="4764" y="2680"/>
            <a:ext cx="9139233" cy="5140819"/>
          </a:xfrm>
          <a:prstGeom prst="rect">
            <a:avLst/>
          </a:prstGeom>
        </p:spPr>
      </p:pic>
      <p:sp>
        <p:nvSpPr>
          <p:cNvPr id="7" name="Title 5">
            <a:extLst>
              <a:ext uri="{FF2B5EF4-FFF2-40B4-BE49-F238E27FC236}">
                <a16:creationId xmlns:a16="http://schemas.microsoft.com/office/drawing/2014/main" id="{E2C879E1-788B-4A42-F5C2-550EFA213410}"/>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dirty="0"/>
              <a:t>Appendix</a:t>
            </a:r>
          </a:p>
        </p:txBody>
      </p:sp>
      <p:sp>
        <p:nvSpPr>
          <p:cNvPr id="8" name="Title 5">
            <a:extLst>
              <a:ext uri="{FF2B5EF4-FFF2-40B4-BE49-F238E27FC236}">
                <a16:creationId xmlns:a16="http://schemas.microsoft.com/office/drawing/2014/main" id="{A7F2BC59-A259-DCB7-9BF1-0106FC7708B4}"/>
              </a:ext>
            </a:extLst>
          </p:cNvPr>
          <p:cNvSpPr txBox="1">
            <a:spLocks/>
          </p:cNvSpPr>
          <p:nvPr/>
        </p:nvSpPr>
        <p:spPr bwMode="black">
          <a:xfrm>
            <a:off x="1837853" y="2571749"/>
            <a:ext cx="6437015" cy="19604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kern="0" cap="none" dirty="0"/>
              <a:t>Six Levers of Connection Slides</a:t>
            </a:r>
          </a:p>
          <a:p>
            <a:r>
              <a:rPr lang="en-US" sz="1800" b="0" kern="0" cap="none" dirty="0"/>
              <a:t>The following are slides outlining each of the six levers of connection. Optionally, you can use these slides to demonstrate how your presentation content reflects one or more of the levers. </a:t>
            </a:r>
          </a:p>
        </p:txBody>
      </p:sp>
    </p:spTree>
    <p:extLst>
      <p:ext uri="{BB962C8B-B14F-4D97-AF65-F5344CB8AC3E}">
        <p14:creationId xmlns:p14="http://schemas.microsoft.com/office/powerpoint/2010/main" val="1859363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AA138A-C411-ED82-377C-C23E2A0D3B1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C0ABC26-7F5A-E4BB-586F-E312B58D34D7}"/>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1BD09BC8-9B80-BB95-0703-6A0A5AB0299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sp>
        <p:nvSpPr>
          <p:cNvPr id="4" name="TextBox 3">
            <a:extLst>
              <a:ext uri="{FF2B5EF4-FFF2-40B4-BE49-F238E27FC236}">
                <a16:creationId xmlns:a16="http://schemas.microsoft.com/office/drawing/2014/main" id="{C4AE7ED7-4ACF-B668-965E-C6AE1B996166}"/>
              </a:ext>
            </a:extLst>
          </p:cNvPr>
          <p:cNvSpPr txBox="1"/>
          <p:nvPr/>
        </p:nvSpPr>
        <p:spPr>
          <a:xfrm>
            <a:off x="5184648" y="618652"/>
            <a:ext cx="3576264" cy="3906198"/>
          </a:xfrm>
          <a:prstGeom prst="rect">
            <a:avLst/>
          </a:prstGeom>
          <a:noFill/>
        </p:spPr>
        <p:txBody>
          <a:bodyPr wrap="square" rtlCol="0" anchor="ctr">
            <a:spAutoFit/>
          </a:bodyPr>
          <a:lstStyle/>
          <a:p>
            <a:pPr marL="257175" indent="-257175">
              <a:spcAft>
                <a:spcPts val="975"/>
              </a:spcAft>
              <a:buFont typeface="Arial" panose="020B0604020202020204" pitchFamily="34" charset="0"/>
              <a:buChar char="•"/>
            </a:pPr>
            <a:r>
              <a:rPr lang="en-US" sz="1650" dirty="0">
                <a:solidFill>
                  <a:schemeClr val="bg1"/>
                </a:solidFill>
                <a:latin typeface="Verdana" panose="020B0604030504040204" pitchFamily="34" charset="0"/>
                <a:ea typeface="Verdana" panose="020B0604030504040204" pitchFamily="34" charset="0"/>
                <a:cs typeface="Verdana" panose="020B0604030504040204" pitchFamily="34" charset="0"/>
              </a:rPr>
              <a:t>Integrate the Six Levers of Connection into existing programs, operations, experiences, and more. ​</a:t>
            </a:r>
          </a:p>
          <a:p>
            <a:pPr marL="257175" indent="-257175">
              <a:spcAft>
                <a:spcPts val="975"/>
              </a:spcAft>
              <a:buFont typeface="Arial" panose="020B0604020202020204" pitchFamily="34" charset="0"/>
              <a:buChar char="•"/>
            </a:pPr>
            <a:r>
              <a:rPr lang="en-US" sz="1650" dirty="0">
                <a:solidFill>
                  <a:schemeClr val="bg1"/>
                </a:solidFill>
                <a:latin typeface="Verdana" panose="020B0604030504040204" pitchFamily="34" charset="0"/>
                <a:ea typeface="Verdana" panose="020B0604030504040204" pitchFamily="34" charset="0"/>
                <a:cs typeface="Verdana" panose="020B0604030504040204" pitchFamily="34" charset="0"/>
              </a:rPr>
              <a:t>Complete the Organization Excellence Assessment and use the Practice Area Continuums. ​</a:t>
            </a:r>
          </a:p>
          <a:p>
            <a:pPr marL="257175" indent="-257175">
              <a:spcAft>
                <a:spcPts val="975"/>
              </a:spcAft>
              <a:buFont typeface="Arial" panose="020B0604020202020204" pitchFamily="34" charset="0"/>
              <a:buChar char="•"/>
            </a:pPr>
            <a:r>
              <a:rPr lang="en-US" sz="1650" dirty="0">
                <a:solidFill>
                  <a:schemeClr val="bg1"/>
                </a:solidFill>
                <a:latin typeface="Verdana" panose="020B0604030504040204" pitchFamily="34" charset="0"/>
                <a:ea typeface="Verdana" panose="020B0604030504040204" pitchFamily="34" charset="0"/>
                <a:cs typeface="Verdana" panose="020B0604030504040204" pitchFamily="34" charset="0"/>
              </a:rPr>
              <a:t>Participate in cohorts and trainings.​</a:t>
            </a:r>
          </a:p>
          <a:p>
            <a:pPr marL="257175" indent="-257175">
              <a:spcAft>
                <a:spcPts val="975"/>
              </a:spcAft>
              <a:buFont typeface="Arial" panose="020B0604020202020204" pitchFamily="34" charset="0"/>
              <a:buChar char="•"/>
            </a:pPr>
            <a:r>
              <a:rPr lang="en-US" sz="1650" dirty="0">
                <a:solidFill>
                  <a:schemeClr val="bg1"/>
                </a:solidFill>
                <a:latin typeface="Verdana" panose="020B0604030504040204" pitchFamily="34" charset="0"/>
                <a:ea typeface="Verdana" panose="020B0604030504040204" pitchFamily="34" charset="0"/>
                <a:cs typeface="Verdana" panose="020B0604030504040204" pitchFamily="34" charset="0"/>
              </a:rPr>
              <a:t>Access self-service resources.​</a:t>
            </a:r>
          </a:p>
          <a:p>
            <a:pPr marL="257175" indent="-257175">
              <a:spcAft>
                <a:spcPts val="975"/>
              </a:spcAft>
              <a:buFont typeface="Arial" panose="020B0604020202020204" pitchFamily="34" charset="0"/>
              <a:buChar char="•"/>
            </a:pPr>
            <a:r>
              <a:rPr lang="en-US" sz="1650" dirty="0">
                <a:solidFill>
                  <a:schemeClr val="bg1"/>
                </a:solidFill>
                <a:latin typeface="Verdana" panose="020B0604030504040204" pitchFamily="34" charset="0"/>
                <a:ea typeface="Verdana" panose="020B0604030504040204" pitchFamily="34" charset="0"/>
                <a:cs typeface="Verdana" panose="020B0604030504040204" pitchFamily="34" charset="0"/>
              </a:rPr>
              <a:t>Share learning with peers. ​</a:t>
            </a:r>
          </a:p>
        </p:txBody>
      </p:sp>
      <p:sp>
        <p:nvSpPr>
          <p:cNvPr id="6" name="TextBox 5">
            <a:extLst>
              <a:ext uri="{FF2B5EF4-FFF2-40B4-BE49-F238E27FC236}">
                <a16:creationId xmlns:a16="http://schemas.microsoft.com/office/drawing/2014/main" id="{46D034ED-FACA-917A-9B93-AD957CC2A027}"/>
              </a:ext>
            </a:extLst>
          </p:cNvPr>
          <p:cNvSpPr txBox="1"/>
          <p:nvPr/>
        </p:nvSpPr>
        <p:spPr>
          <a:xfrm>
            <a:off x="554875" y="1288029"/>
            <a:ext cx="3803904" cy="2342949"/>
          </a:xfrm>
          <a:prstGeom prst="rect">
            <a:avLst/>
          </a:prstGeom>
          <a:noFill/>
        </p:spPr>
        <p:txBody>
          <a:bodyPr wrap="square" rtlCol="0" anchor="ctr">
            <a:spAutoFit/>
          </a:bodyPr>
          <a:lstStyle/>
          <a:p>
            <a:r>
              <a:rPr lang="en-US" sz="4875" b="1" dirty="0">
                <a:solidFill>
                  <a:schemeClr val="bg1"/>
                </a:solidFill>
                <a:latin typeface="Verdana" panose="020B0604030504040204" pitchFamily="34" charset="0"/>
                <a:ea typeface="Verdana" panose="020B0604030504040204" pitchFamily="34" charset="0"/>
                <a:cs typeface="Verdana" panose="020B0604030504040204" pitchFamily="34" charset="0"/>
              </a:rPr>
              <a:t>HOW Ys</a:t>
            </a:r>
          </a:p>
          <a:p>
            <a:r>
              <a:rPr lang="en-US" sz="4875" b="1" dirty="0">
                <a:solidFill>
                  <a:schemeClr val="bg1"/>
                </a:solidFill>
                <a:latin typeface="Verdana" panose="020B0604030504040204" pitchFamily="34" charset="0"/>
                <a:ea typeface="Verdana" panose="020B0604030504040204" pitchFamily="34" charset="0"/>
                <a:cs typeface="Verdana" panose="020B0604030504040204" pitchFamily="34" charset="0"/>
              </a:rPr>
              <a:t>CAN TAKE </a:t>
            </a:r>
          </a:p>
          <a:p>
            <a:r>
              <a:rPr lang="en-US" sz="4875" b="1" dirty="0">
                <a:solidFill>
                  <a:schemeClr val="bg1"/>
                </a:solidFill>
                <a:latin typeface="Verdana" panose="020B0604030504040204" pitchFamily="34" charset="0"/>
                <a:ea typeface="Verdana" panose="020B0604030504040204" pitchFamily="34" charset="0"/>
                <a:cs typeface="Verdana" panose="020B0604030504040204" pitchFamily="34" charset="0"/>
              </a:rPr>
              <a:t>ACTION ​</a:t>
            </a:r>
            <a:endParaRPr lang="en-US" sz="4875"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8900542"/>
      </p:ext>
    </p:extLst>
  </p:cSld>
  <p:clrMapOvr>
    <a:masterClrMapping/>
  </p:clrMapOvr>
</p:sld>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Red">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YMCA-Purpl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YMCA-Green">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Props1.xml><?xml version="1.0" encoding="utf-8"?>
<ds:datastoreItem xmlns:ds="http://schemas.openxmlformats.org/officeDocument/2006/customXml" ds:itemID="{4B502565-739B-40C6-9F26-755BBBA9AC7C}"/>
</file>

<file path=customXml/itemProps2.xml><?xml version="1.0" encoding="utf-8"?>
<ds:datastoreItem xmlns:ds="http://schemas.openxmlformats.org/officeDocument/2006/customXml" ds:itemID="{EB1CF1C0-DA3A-4016-8E78-3B90DFFD2AC2}"/>
</file>

<file path=customXml/itemProps3.xml><?xml version="1.0" encoding="utf-8"?>
<ds:datastoreItem xmlns:ds="http://schemas.openxmlformats.org/officeDocument/2006/customXml" ds:itemID="{369ED459-3913-4514-8E2D-41D517AB901F}"/>
</file>

<file path=docProps/app.xml><?xml version="1.0" encoding="utf-8"?>
<Properties xmlns="http://schemas.openxmlformats.org/officeDocument/2006/extended-properties" xmlns:vt="http://schemas.openxmlformats.org/officeDocument/2006/docPropsVTypes">
  <Template>blank</Template>
  <TotalTime>6792</TotalTime>
  <Words>815</Words>
  <Application>Microsoft Office PowerPoint</Application>
  <PresentationFormat>On-screen Show (16:9)</PresentationFormat>
  <Paragraphs>150</Paragraphs>
  <Slides>22</Slides>
  <Notes>4</Notes>
  <HiddenSlides>10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22</vt:i4>
      </vt:variant>
    </vt:vector>
  </HeadingPairs>
  <TitlesOfParts>
    <vt:vector size="29" baseType="lpstr">
      <vt:lpstr>Arial</vt:lpstr>
      <vt:lpstr>Verdana</vt:lpstr>
      <vt:lpstr>blank</vt:lpstr>
      <vt:lpstr>YMCA-Red</vt:lpstr>
      <vt:lpstr>YMCA-Purple</vt:lpstr>
      <vt:lpstr>YMCA-Blue</vt:lpstr>
      <vt:lpstr>YMCA-Green</vt:lpstr>
      <vt:lpstr>PowerPoint Presentation</vt:lpstr>
      <vt:lpstr>OVERNIGHt CAMP IS CRITICAL AGENDA</vt:lpstr>
      <vt:lpstr>PowerPoint Presentation</vt:lpstr>
      <vt:lpstr>Why camp is CRITICAL? A little History</vt:lpstr>
      <vt:lpstr>Why camp is CRITICAL? Current digital revolution</vt:lpstr>
      <vt:lpstr>Why camp is CRITICAL? Our kids and the world</vt:lpstr>
      <vt:lpstr>Why camp is CRITICAL? BECAUSE OVERNIGHT CAMPING…</vt:lpstr>
      <vt:lpstr>PowerPoint Presentation</vt:lpstr>
      <vt:lpstr>PowerPoint Presentation</vt:lpstr>
      <vt:lpstr>Why camp is CRITICAL? The UNIQUENESS of Overnight Camp</vt:lpstr>
      <vt:lpstr>PowerPoint Presentation</vt:lpstr>
      <vt:lpstr>associations and camp How to work together</vt:lpstr>
      <vt:lpstr>Why camp is CRITICAL? Working 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lastModifiedBy>Laura Mahan</cp:lastModifiedBy>
  <cp:revision>156</cp:revision>
  <cp:lastPrinted>2019-06-05T21:12:39Z</cp:lastPrinted>
  <dcterms:created xsi:type="dcterms:W3CDTF">2013-08-28T21:38:18Z</dcterms:created>
  <dcterms:modified xsi:type="dcterms:W3CDTF">2026-09-14T17:04:17Z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