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5.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4.xml" ContentType="application/vnd.openxmlformats-officedocument.presentationml.notesSlide+xml"/>
  <Override PartName="/ppt/notesSlides/notesSlide20.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2"/>
  </p:notesMasterIdLst>
  <p:sldIdLst>
    <p:sldId id="306" r:id="rId2"/>
    <p:sldId id="256" r:id="rId3"/>
    <p:sldId id="283"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4" r:id="rId29"/>
    <p:sldId id="281" r:id="rId30"/>
    <p:sldId id="282" r:id="rId31"/>
  </p:sldIdLst>
  <p:sldSz cx="12192000" cy="6858000"/>
  <p:notesSz cx="6858000" cy="9144000"/>
  <p:embeddedFontLst>
    <p:embeddedFont>
      <p:font typeface="Manrope" charset="0"/>
      <p:regular r:id="rId33"/>
      <p:bold r:id="rId34"/>
    </p:embeddedFont>
    <p:embeddedFont>
      <p:font typeface="Manrope Medium" charset="0"/>
      <p:regular r:id="rId35"/>
    </p:embeddedFont>
    <p:embeddedFont>
      <p:font typeface="Play" panose="020B0604020202020204" charset="0"/>
      <p:regular r:id="rId36"/>
      <p:bold r:id="rId37"/>
    </p:embeddedFont>
    <p:embeddedFont>
      <p:font typeface="Verdana" panose="020B0604030504040204" pitchFamily="34"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2" roundtripDataSignature="AMtx7mhsRvCbdMJeG5LHysqru5HFxecTk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54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56"/>
    <p:restoredTop sz="94658"/>
  </p:normalViewPr>
  <p:slideViewPr>
    <p:cSldViewPr snapToGrid="0">
      <p:cViewPr varScale="1">
        <p:scale>
          <a:sx n="79" d="100"/>
          <a:sy n="79" d="100"/>
        </p:scale>
        <p:origin x="84" y="4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customschemas.google.com/relationships/presentationmetadata" Target="metadata"/><Relationship Id="rId47"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49"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presProps" Target="presProps.xml"/><Relationship Id="rId48" Type="http://schemas.openxmlformats.org/officeDocument/2006/relationships/customXml" Target="../customXml/item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unsplash.com/@nicolescapturedmoments?utm_source=unsplash&amp;utm_medium=referral&amp;utm_content=creditCopyText"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unsplash.com/photos/clear-glass-ball-on-gray-sand-during-sunset-TeLjs2pL5fA?utm_source=unsplash&amp;utm_medium=referral&amp;utm_content=creditCopyText"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unsplash.com/@anniespratt?utm_source=unsplash&amp;utm_medium=referral&amp;utm_content=creditCopyText"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unsplash.com/s/photos/change-force?utm_source=unsplash&amp;utm_medium=referral&amp;utm_content=creditCopyText"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a:t>
            </a:fld>
            <a:endParaRPr lang="en-US"/>
          </a:p>
        </p:txBody>
      </p:sp>
    </p:spTree>
    <p:extLst>
      <p:ext uri="{BB962C8B-B14F-4D97-AF65-F5344CB8AC3E}">
        <p14:creationId xmlns:p14="http://schemas.microsoft.com/office/powerpoint/2010/main" val="57574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 name="Google Shape;4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66" name="Google Shape;6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61" name="Google Shape;61;p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1800"/>
              <a:buFont typeface="Arial"/>
              <a:buNone/>
            </a:pPr>
            <a:endParaRPr b="0" dirty="0"/>
          </a:p>
        </p:txBody>
      </p:sp>
      <p:sp>
        <p:nvSpPr>
          <p:cNvPr id="62" name="Google Shape;62;p3: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72" name="Google Shape;72;p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1800"/>
              <a:buFont typeface="Arial"/>
              <a:buNone/>
            </a:pPr>
            <a:endParaRPr sz="2800" b="0" dirty="0"/>
          </a:p>
        </p:txBody>
      </p:sp>
      <p:sp>
        <p:nvSpPr>
          <p:cNvPr id="73" name="Google Shape;73;p4: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82" name="Google Shape;82;p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1800"/>
              <a:buFont typeface="Arial"/>
              <a:buNone/>
            </a:pPr>
            <a:endParaRPr dirty="0"/>
          </a:p>
        </p:txBody>
      </p:sp>
      <p:sp>
        <p:nvSpPr>
          <p:cNvPr id="83" name="Google Shape;83;p5: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91" name="Google Shape;91;p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800"/>
              <a:buFont typeface="Arial"/>
              <a:buNone/>
            </a:pPr>
            <a:endParaRPr sz="1800" b="0" dirty="0"/>
          </a:p>
        </p:txBody>
      </p:sp>
      <p:sp>
        <p:nvSpPr>
          <p:cNvPr id="92" name="Google Shape;92;p6: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100" name="Google Shape;100;p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dirty="0"/>
          </a:p>
        </p:txBody>
      </p:sp>
      <p:sp>
        <p:nvSpPr>
          <p:cNvPr id="101" name="Google Shape;101;p7: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110" name="Google Shape;110;p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dirty="0"/>
          </a:p>
        </p:txBody>
      </p:sp>
      <p:sp>
        <p:nvSpPr>
          <p:cNvPr id="111" name="Google Shape;111;p8: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120" name="Google Shape;120;p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sz="1200"/>
          </a:p>
        </p:txBody>
      </p:sp>
      <p:sp>
        <p:nvSpPr>
          <p:cNvPr id="121" name="Google Shape;121;p9: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1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341313" lvl="0" indent="-341313" algn="l" rtl="0">
              <a:lnSpc>
                <a:spcPct val="90000"/>
              </a:lnSpc>
              <a:spcBef>
                <a:spcPts val="0"/>
              </a:spcBef>
              <a:spcAft>
                <a:spcPts val="0"/>
              </a:spcAft>
              <a:buClr>
                <a:srgbClr val="EE6952"/>
              </a:buClr>
              <a:buSzPts val="2000"/>
              <a:buFont typeface="Arial"/>
              <a:buChar char="•"/>
            </a:pPr>
            <a:endParaRPr dirty="0"/>
          </a:p>
        </p:txBody>
      </p:sp>
      <p:sp>
        <p:nvSpPr>
          <p:cNvPr id="127" name="Google Shape;127;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134" name="Google Shape;134;p1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a:p>
        </p:txBody>
      </p:sp>
      <p:sp>
        <p:nvSpPr>
          <p:cNvPr id="135" name="Google Shape;135;p14: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Verdana"/>
              <a:buNone/>
            </a:pPr>
            <a:fld id="{00000000-1234-1234-1234-123412341234}" type="slidenum">
              <a:rPr lang="en-US" sz="1200" b="0" i="0" u="none" strike="noStrike" cap="none">
                <a:solidFill>
                  <a:srgbClr val="000000"/>
                </a:solidFill>
                <a:latin typeface="Verdana"/>
                <a:ea typeface="Verdana"/>
                <a:cs typeface="Verdana"/>
                <a:sym typeface="Verdana"/>
              </a:rPr>
              <a:t>12</a:t>
            </a:fld>
            <a:endParaRPr sz="1200" b="0" i="0" u="none" strike="noStrike" cap="none">
              <a:solidFill>
                <a:srgbClr val="000000"/>
              </a:solidFill>
              <a:latin typeface="Verdana"/>
              <a:ea typeface="Verdana"/>
              <a:cs typeface="Verdana"/>
              <a:sym typeface="Verdana"/>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6" name="Google Shape;146;p1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sz="1200"/>
          </a:p>
        </p:txBody>
      </p:sp>
      <p:sp>
        <p:nvSpPr>
          <p:cNvPr id="147" name="Google Shape;147;p13: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13</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f995d469b2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5" name="Google Shape;155;g3f995d469b2_0_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r>
              <a:rPr lang="en-US" sz="1100"/>
              <a:t>Photo by</a:t>
            </a:r>
            <a:r>
              <a:rPr lang="en-US" sz="1100">
                <a:solidFill>
                  <a:schemeClr val="hlink"/>
                </a:solidFill>
                <a:uFill>
                  <a:noFill/>
                </a:uFill>
                <a:hlinkClick r:id="rId3"/>
              </a:rPr>
              <a:t> </a:t>
            </a:r>
            <a:r>
              <a:rPr lang="en-US" sz="1100" u="sng">
                <a:solidFill>
                  <a:schemeClr val="hlink"/>
                </a:solidFill>
                <a:hlinkClick r:id="rId3"/>
              </a:rPr>
              <a:t>Nicole Avagliano</a:t>
            </a:r>
            <a:r>
              <a:rPr lang="en-US" sz="1100"/>
              <a:t> on</a:t>
            </a:r>
            <a:r>
              <a:rPr lang="en-US" sz="1100">
                <a:solidFill>
                  <a:schemeClr val="hlink"/>
                </a:solidFill>
                <a:uFill>
                  <a:noFill/>
                </a:uFill>
                <a:hlinkClick r:id="rId4"/>
              </a:rPr>
              <a:t> </a:t>
            </a:r>
            <a:r>
              <a:rPr lang="en-US" sz="1100" u="sng">
                <a:solidFill>
                  <a:schemeClr val="hlink"/>
                </a:solidFill>
                <a:hlinkClick r:id="rId4"/>
              </a:rPr>
              <a:t>Unsplash</a:t>
            </a:r>
            <a:endParaRPr sz="1200"/>
          </a:p>
        </p:txBody>
      </p:sp>
      <p:sp>
        <p:nvSpPr>
          <p:cNvPr id="156" name="Google Shape;156;g3f995d469b2_0_7: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14</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3f995d469b2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164" name="Google Shape;164;g3f995d469b2_0_2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a:p>
        </p:txBody>
      </p:sp>
      <p:sp>
        <p:nvSpPr>
          <p:cNvPr id="165" name="Google Shape;165;g3f995d469b2_0_21: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Verdana"/>
              <a:buNone/>
            </a:pPr>
            <a:fld id="{00000000-1234-1234-1234-123412341234}" type="slidenum">
              <a:rPr lang="en-US" sz="1200" b="0" i="0" u="none" strike="noStrike" cap="none">
                <a:solidFill>
                  <a:srgbClr val="000000"/>
                </a:solidFill>
                <a:latin typeface="Verdana"/>
                <a:ea typeface="Verdana"/>
                <a:cs typeface="Verdana"/>
                <a:sym typeface="Verdana"/>
              </a:rPr>
              <a:t>15</a:t>
            </a:fld>
            <a:endParaRPr sz="1200" b="0" i="0" u="none" strike="noStrike" cap="none">
              <a:solidFill>
                <a:srgbClr val="000000"/>
              </a:solidFill>
              <a:latin typeface="Verdana"/>
              <a:ea typeface="Verdana"/>
              <a:cs typeface="Verdana"/>
              <a:sym typeface="Verdana"/>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6" name="Google Shape;176;p1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r>
              <a:rPr lang="en-US" sz="1200"/>
              <a:t>Photo by </a:t>
            </a:r>
            <a:r>
              <a:rPr lang="en-US" sz="1200" u="sng">
                <a:solidFill>
                  <a:schemeClr val="hlink"/>
                </a:solidFill>
                <a:hlinkClick r:id="rId3"/>
              </a:rPr>
              <a:t>Annie Spratt</a:t>
            </a:r>
            <a:r>
              <a:rPr lang="en-US" sz="1200"/>
              <a:t> on </a:t>
            </a:r>
            <a:r>
              <a:rPr lang="en-US" sz="1200" u="sng">
                <a:solidFill>
                  <a:schemeClr val="hlink"/>
                </a:solidFill>
                <a:hlinkClick r:id="rId4"/>
              </a:rPr>
              <a:t>Unsplash</a:t>
            </a:r>
            <a:r>
              <a:rPr lang="en-US" sz="1200"/>
              <a:t> </a:t>
            </a:r>
            <a:endParaRPr/>
          </a:p>
          <a:p>
            <a:pPr marL="0" lvl="0" indent="0" algn="l" rtl="0">
              <a:lnSpc>
                <a:spcPct val="100000"/>
              </a:lnSpc>
              <a:spcBef>
                <a:spcPts val="360"/>
              </a:spcBef>
              <a:spcAft>
                <a:spcPts val="0"/>
              </a:spcAft>
              <a:buClr>
                <a:schemeClr val="dk1"/>
              </a:buClr>
              <a:buSzPts val="1400"/>
              <a:buFont typeface="Calibri"/>
              <a:buNone/>
            </a:pPr>
            <a:endParaRPr sz="1200"/>
          </a:p>
          <a:p>
            <a:pPr marL="0" lvl="0" indent="0" algn="l" rtl="0">
              <a:lnSpc>
                <a:spcPct val="100000"/>
              </a:lnSpc>
              <a:spcBef>
                <a:spcPts val="360"/>
              </a:spcBef>
              <a:spcAft>
                <a:spcPts val="0"/>
              </a:spcAft>
              <a:buClr>
                <a:schemeClr val="dk1"/>
              </a:buClr>
              <a:buSzPts val="1200"/>
              <a:buFont typeface="Arial"/>
              <a:buNone/>
            </a:pPr>
            <a:endParaRPr sz="1200"/>
          </a:p>
        </p:txBody>
      </p:sp>
      <p:sp>
        <p:nvSpPr>
          <p:cNvPr id="177" name="Google Shape;177;p15: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16</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6beab2623195d1ea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g6beab2623195d1ea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5" name="Google Shape;185;g6beab2623195d1ea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199" name="Google Shape;199;p1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a:p>
        </p:txBody>
      </p:sp>
      <p:sp>
        <p:nvSpPr>
          <p:cNvPr id="200" name="Google Shape;200;p17: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Verdana"/>
              <a:buNone/>
            </a:pPr>
            <a:fld id="{00000000-1234-1234-1234-123412341234}" type="slidenum">
              <a:rPr lang="en-US" sz="1200" b="0" i="0" u="none" strike="noStrike" cap="none">
                <a:solidFill>
                  <a:srgbClr val="000000"/>
                </a:solidFill>
                <a:latin typeface="Verdana"/>
                <a:ea typeface="Verdana"/>
                <a:cs typeface="Verdana"/>
                <a:sym typeface="Verdana"/>
              </a:rPr>
              <a:t>18</a:t>
            </a:fld>
            <a:endParaRPr sz="1200" b="0" i="0" u="none" strike="noStrike" cap="none">
              <a:solidFill>
                <a:srgbClr val="000000"/>
              </a:solidFill>
              <a:latin typeface="Verdana"/>
              <a:ea typeface="Verdana"/>
              <a:cs typeface="Verdana"/>
              <a:sym typeface="Verdana"/>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1" name="Google Shape;211;p1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200"/>
              <a:buFont typeface="Arial"/>
              <a:buNone/>
            </a:pPr>
            <a:endParaRPr sz="1200" dirty="0"/>
          </a:p>
        </p:txBody>
      </p:sp>
      <p:sp>
        <p:nvSpPr>
          <p:cNvPr id="212" name="Google Shape;212;p18: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19</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fadc9da81c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g3fadc9da81c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0" name="Google Shape;220;g3fadc9da81c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f995d469b2_0_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4" name="Google Shape;224;g3f995d469b2_0_6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Verdana"/>
              <a:buNone/>
            </a:pPr>
            <a:endParaRPr/>
          </a:p>
        </p:txBody>
      </p:sp>
      <p:sp>
        <p:nvSpPr>
          <p:cNvPr id="225" name="Google Shape;225;g3f995d469b2_0_6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Verdana"/>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Verdana"/>
              <a:buNone/>
            </a:pPr>
            <a:endParaRPr/>
          </a:p>
        </p:txBody>
      </p:sp>
      <p:sp>
        <p:nvSpPr>
          <p:cNvPr id="234" name="Google Shape;234;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Verdana"/>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242" name="Google Shape;242;p2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a:p>
        </p:txBody>
      </p:sp>
      <p:sp>
        <p:nvSpPr>
          <p:cNvPr id="243" name="Google Shape;243;p20: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Verdana"/>
              <a:buNone/>
            </a:pPr>
            <a:fld id="{00000000-1234-1234-1234-123412341234}" type="slidenum">
              <a:rPr lang="en-US" sz="1200" b="0" i="0" u="none" strike="noStrike" cap="none">
                <a:solidFill>
                  <a:srgbClr val="000000"/>
                </a:solidFill>
                <a:latin typeface="Verdana"/>
                <a:ea typeface="Verdana"/>
                <a:cs typeface="Verdana"/>
                <a:sym typeface="Verdana"/>
              </a:rPr>
              <a:t>23</a:t>
            </a:fld>
            <a:endParaRPr sz="1200" b="0" i="0" u="none" strike="noStrike" cap="none">
              <a:solidFill>
                <a:srgbClr val="000000"/>
              </a:solidFill>
              <a:latin typeface="Verdana"/>
              <a:ea typeface="Verdana"/>
              <a:cs typeface="Verdana"/>
              <a:sym typeface="Verdana"/>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Verdana"/>
              <a:buNone/>
            </a:pPr>
            <a:endParaRPr/>
          </a:p>
        </p:txBody>
      </p:sp>
      <p:sp>
        <p:nvSpPr>
          <p:cNvPr id="257" name="Google Shape;257;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Verdana"/>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f74bd5b5eb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g3f74bd5b5eb_0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Verdana"/>
              <a:buNone/>
            </a:pPr>
            <a:endParaRPr/>
          </a:p>
        </p:txBody>
      </p:sp>
      <p:sp>
        <p:nvSpPr>
          <p:cNvPr id="268" name="Google Shape;268;g3f74bd5b5eb_0_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Verdana"/>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f74bd5b5e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g3f74bd5b5eb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8" name="Google Shape;278;g3f74bd5b5eb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87" name="Google Shape;287;p2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r>
              <a:rPr lang="en-US" sz="1200"/>
              <a:t>Photo credit: Willis Lam https://commons.wikimedia.org/wiki/File:Three_Nice!_Gummy_Worms_(19543065510).jpg</a:t>
            </a:r>
            <a:endParaRPr/>
          </a:p>
        </p:txBody>
      </p:sp>
      <p:sp>
        <p:nvSpPr>
          <p:cNvPr id="288" name="Google Shape;288;p23: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27</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a:extLst>
            <a:ext uri="{FF2B5EF4-FFF2-40B4-BE49-F238E27FC236}">
              <a16:creationId xmlns:a16="http://schemas.microsoft.com/office/drawing/2014/main" id="{8B815939-26FA-2A2E-B744-50D690EE1A9A}"/>
            </a:ext>
          </a:extLst>
        </p:cNvPr>
        <p:cNvGrpSpPr/>
        <p:nvPr/>
      </p:nvGrpSpPr>
      <p:grpSpPr>
        <a:xfrm>
          <a:off x="0" y="0"/>
          <a:ext cx="0" cy="0"/>
          <a:chOff x="0" y="0"/>
          <a:chExt cx="0" cy="0"/>
        </a:xfrm>
      </p:grpSpPr>
      <p:sp>
        <p:nvSpPr>
          <p:cNvPr id="65" name="Google Shape;65;p2:notes">
            <a:extLst>
              <a:ext uri="{FF2B5EF4-FFF2-40B4-BE49-F238E27FC236}">
                <a16:creationId xmlns:a16="http://schemas.microsoft.com/office/drawing/2014/main" id="{8680D20D-970D-2C0E-84BD-7985ADC40907}"/>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66" name="Google Shape;66;p2:notes">
            <a:extLst>
              <a:ext uri="{FF2B5EF4-FFF2-40B4-BE49-F238E27FC236}">
                <a16:creationId xmlns:a16="http://schemas.microsoft.com/office/drawing/2014/main" id="{9C39057D-72D6-44FD-5C51-88E453B6FCF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10022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3fadc9da81c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7" name="Google Shape;297;g3fadc9da81c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8" name="Google Shape;298;g3fadc9da81c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3f995d469b2_0_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6" name="Google Shape;316;g3f995d469b2_0_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mparison" userDrawn="1">
  <p:cSld name="TWO_OBJECTS_WITH_TEXT">
    <p:spTree>
      <p:nvGrpSpPr>
        <p:cNvPr id="1" name="Shape 21"/>
        <p:cNvGrpSpPr/>
        <p:nvPr/>
      </p:nvGrpSpPr>
      <p:grpSpPr>
        <a:xfrm>
          <a:off x="0" y="0"/>
          <a:ext cx="0" cy="0"/>
          <a:chOff x="0" y="0"/>
          <a:chExt cx="0" cy="0"/>
        </a:xfrm>
      </p:grpSpPr>
      <p:sp>
        <p:nvSpPr>
          <p:cNvPr id="22" name="Google Shape;22;p35"/>
          <p:cNvSpPr txBox="1">
            <a:spLocks noGrp="1"/>
          </p:cNvSpPr>
          <p:nvPr>
            <p:ph type="body" idx="1"/>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3" name="Google Shape;23;p35"/>
          <p:cNvSpPr txBox="1">
            <a:spLocks noGrp="1"/>
          </p:cNvSpPr>
          <p:nvPr>
            <p:ph type="body" idx="2"/>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5"/>
          <p:cNvSpPr/>
          <p:nvPr/>
        </p:nvSpPr>
        <p:spPr>
          <a:xfrm>
            <a:off x="0" y="190501"/>
            <a:ext cx="12192000" cy="846000"/>
          </a:xfrm>
          <a:prstGeom prst="rect">
            <a:avLst/>
          </a:prstGeom>
          <a:solidFill>
            <a:srgbClr val="3B5EAB"/>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2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
        <p:nvSpPr>
          <p:cNvPr id="28" name="Google Shape;28;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1"/>
        <p:cNvGrpSpPr/>
        <p:nvPr/>
      </p:nvGrpSpPr>
      <p:grpSpPr>
        <a:xfrm>
          <a:off x="0" y="0"/>
          <a:ext cx="0" cy="0"/>
          <a:chOff x="0" y="0"/>
          <a:chExt cx="0" cy="0"/>
        </a:xfrm>
      </p:grpSpPr>
      <p:sp>
        <p:nvSpPr>
          <p:cNvPr id="32" name="Google Shape;32;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Helvetica Neue"/>
              <a:buNone/>
              <a:defRPr sz="3200"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8"/>
          <p:cNvSpPr>
            <a:spLocks noGrp="1"/>
          </p:cNvSpPr>
          <p:nvPr>
            <p:ph type="pic" idx="2"/>
          </p:nvPr>
        </p:nvSpPr>
        <p:spPr>
          <a:xfrm>
            <a:off x="5183188" y="987425"/>
            <a:ext cx="6172200" cy="4873625"/>
          </a:xfrm>
          <a:prstGeom prst="rect">
            <a:avLst/>
          </a:prstGeom>
          <a:noFill/>
          <a:ln>
            <a:noFill/>
          </a:ln>
        </p:spPr>
      </p:sp>
      <p:sp>
        <p:nvSpPr>
          <p:cNvPr id="34" name="Google Shape;34;p2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b="0" i="0">
                <a:latin typeface="Arial"/>
                <a:ea typeface="Arial"/>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5" name="Google Shape;35;p28"/>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Calibri"/>
              <a:buNone/>
              <a:defRPr sz="1800" b="0" i="0" u="none" strike="noStrike" cap="none">
                <a:solidFill>
                  <a:srgbClr val="000000"/>
                </a:solidFill>
                <a:latin typeface="Verdana"/>
                <a:ea typeface="Verdana"/>
                <a:cs typeface="Verdana"/>
                <a:sym typeface="Verdana"/>
              </a:defRPr>
            </a:lvl1pPr>
            <a:lvl2pPr marR="0" lvl="1" algn="l">
              <a:lnSpc>
                <a:spcPct val="100000"/>
              </a:lnSpc>
              <a:spcBef>
                <a:spcPts val="0"/>
              </a:spcBef>
              <a:spcAft>
                <a:spcPts val="0"/>
              </a:spcAft>
              <a:buClr>
                <a:schemeClr val="dk1"/>
              </a:buClr>
              <a:buSzPts val="1400"/>
              <a:buFont typeface="Verdana"/>
              <a:buNone/>
              <a:defRPr sz="2400" b="0" i="0" u="none" strike="noStrike" cap="none">
                <a:solidFill>
                  <a:schemeClr val="dk1"/>
                </a:solidFill>
                <a:latin typeface="Verdana"/>
                <a:ea typeface="Verdana"/>
                <a:cs typeface="Verdana"/>
                <a:sym typeface="Verdana"/>
              </a:defRPr>
            </a:lvl2pPr>
            <a:lvl3pPr marR="0" lvl="2" algn="l">
              <a:lnSpc>
                <a:spcPct val="100000"/>
              </a:lnSpc>
              <a:spcBef>
                <a:spcPts val="0"/>
              </a:spcBef>
              <a:spcAft>
                <a:spcPts val="0"/>
              </a:spcAft>
              <a:buClr>
                <a:schemeClr val="dk1"/>
              </a:buClr>
              <a:buSzPts val="1400"/>
              <a:buFont typeface="Verdana"/>
              <a:buNone/>
              <a:defRPr sz="2400" b="0" i="0" u="none" strike="noStrike" cap="none">
                <a:solidFill>
                  <a:schemeClr val="dk1"/>
                </a:solidFill>
                <a:latin typeface="Verdana"/>
                <a:ea typeface="Verdana"/>
                <a:cs typeface="Verdana"/>
                <a:sym typeface="Verdana"/>
              </a:defRPr>
            </a:lvl3pPr>
            <a:lvl4pPr marR="0" lvl="3" algn="l">
              <a:lnSpc>
                <a:spcPct val="100000"/>
              </a:lnSpc>
              <a:spcBef>
                <a:spcPts val="0"/>
              </a:spcBef>
              <a:spcAft>
                <a:spcPts val="0"/>
              </a:spcAft>
              <a:buClr>
                <a:schemeClr val="dk1"/>
              </a:buClr>
              <a:buSzPts val="1400"/>
              <a:buFont typeface="Verdana"/>
              <a:buNone/>
              <a:defRPr sz="2400" b="0" i="0" u="none" strike="noStrike" cap="none">
                <a:solidFill>
                  <a:schemeClr val="dk1"/>
                </a:solidFill>
                <a:latin typeface="Verdana"/>
                <a:ea typeface="Verdana"/>
                <a:cs typeface="Verdana"/>
                <a:sym typeface="Verdana"/>
              </a:defRPr>
            </a:lvl4pPr>
            <a:lvl5pPr marR="0" lvl="4" algn="l">
              <a:lnSpc>
                <a:spcPct val="100000"/>
              </a:lnSpc>
              <a:spcBef>
                <a:spcPts val="0"/>
              </a:spcBef>
              <a:spcAft>
                <a:spcPts val="0"/>
              </a:spcAft>
              <a:buClr>
                <a:schemeClr val="dk1"/>
              </a:buClr>
              <a:buSzPts val="1400"/>
              <a:buFont typeface="Verdana"/>
              <a:buNone/>
              <a:defRPr sz="2400" b="0" i="0" u="none" strike="noStrike" cap="none">
                <a:solidFill>
                  <a:schemeClr val="dk1"/>
                </a:solidFill>
                <a:latin typeface="Verdana"/>
                <a:ea typeface="Verdana"/>
                <a:cs typeface="Verdana"/>
                <a:sym typeface="Verdana"/>
              </a:defRPr>
            </a:lvl5pPr>
            <a:lvl6pPr marR="0" lvl="5" algn="l">
              <a:lnSpc>
                <a:spcPct val="100000"/>
              </a:lnSpc>
              <a:spcBef>
                <a:spcPts val="0"/>
              </a:spcBef>
              <a:spcAft>
                <a:spcPts val="0"/>
              </a:spcAft>
              <a:buClr>
                <a:schemeClr val="dk1"/>
              </a:buClr>
              <a:buSzPts val="1400"/>
              <a:buFont typeface="Verdana"/>
              <a:buNone/>
              <a:defRPr sz="2400" b="0" i="0" u="none" strike="noStrike" cap="none">
                <a:solidFill>
                  <a:schemeClr val="dk1"/>
                </a:solidFill>
                <a:latin typeface="Verdana"/>
                <a:ea typeface="Verdana"/>
                <a:cs typeface="Verdana"/>
                <a:sym typeface="Verdana"/>
              </a:defRPr>
            </a:lvl6pPr>
            <a:lvl7pPr marR="0" lvl="6" algn="l">
              <a:lnSpc>
                <a:spcPct val="100000"/>
              </a:lnSpc>
              <a:spcBef>
                <a:spcPts val="0"/>
              </a:spcBef>
              <a:spcAft>
                <a:spcPts val="0"/>
              </a:spcAft>
              <a:buClr>
                <a:schemeClr val="dk1"/>
              </a:buClr>
              <a:buSzPts val="1400"/>
              <a:buFont typeface="Verdana"/>
              <a:buNone/>
              <a:defRPr sz="2400" b="0" i="0" u="none" strike="noStrike" cap="none">
                <a:solidFill>
                  <a:schemeClr val="dk1"/>
                </a:solidFill>
                <a:latin typeface="Verdana"/>
                <a:ea typeface="Verdana"/>
                <a:cs typeface="Verdana"/>
                <a:sym typeface="Verdana"/>
              </a:defRPr>
            </a:lvl7pPr>
            <a:lvl8pPr marR="0" lvl="7" algn="l">
              <a:lnSpc>
                <a:spcPct val="100000"/>
              </a:lnSpc>
              <a:spcBef>
                <a:spcPts val="0"/>
              </a:spcBef>
              <a:spcAft>
                <a:spcPts val="0"/>
              </a:spcAft>
              <a:buClr>
                <a:schemeClr val="dk1"/>
              </a:buClr>
              <a:buSzPts val="1400"/>
              <a:buFont typeface="Verdana"/>
              <a:buNone/>
              <a:defRPr sz="2400" b="0" i="0" u="none" strike="noStrike" cap="none">
                <a:solidFill>
                  <a:schemeClr val="dk1"/>
                </a:solidFill>
                <a:latin typeface="Verdana"/>
                <a:ea typeface="Verdana"/>
                <a:cs typeface="Verdana"/>
                <a:sym typeface="Verdana"/>
              </a:defRPr>
            </a:lvl8pPr>
            <a:lvl9pPr marR="0" lvl="8" algn="l">
              <a:lnSpc>
                <a:spcPct val="100000"/>
              </a:lnSpc>
              <a:spcBef>
                <a:spcPts val="0"/>
              </a:spcBef>
              <a:spcAft>
                <a:spcPts val="0"/>
              </a:spcAft>
              <a:buClr>
                <a:schemeClr val="dk1"/>
              </a:buClr>
              <a:buSzPts val="1400"/>
              <a:buFont typeface="Verdana"/>
              <a:buNone/>
              <a:defRPr sz="2400" b="0" i="0" u="none" strike="noStrike" cap="none">
                <a:solidFill>
                  <a:schemeClr val="dk1"/>
                </a:solidFill>
                <a:latin typeface="Verdana"/>
                <a:ea typeface="Verdana"/>
                <a:cs typeface="Verdana"/>
                <a:sym typeface="Verdana"/>
              </a:defRPr>
            </a:lvl9pPr>
          </a:lstStyle>
          <a:p>
            <a:endParaRPr/>
          </a:p>
        </p:txBody>
      </p:sp>
      <p:sp>
        <p:nvSpPr>
          <p:cNvPr id="36" name="Google Shape;36;p28"/>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Calibri"/>
              <a:buNone/>
              <a:defRPr sz="1800" b="0" i="0" u="none" strike="noStrike" cap="none">
                <a:solidFill>
                  <a:srgbClr val="000000"/>
                </a:solidFill>
                <a:latin typeface="Verdana"/>
                <a:ea typeface="Verdana"/>
                <a:cs typeface="Verdana"/>
                <a:sym typeface="Verdana"/>
              </a:defRPr>
            </a:lvl1pPr>
            <a:lvl2pPr marR="0" lvl="1" algn="l">
              <a:lnSpc>
                <a:spcPct val="100000"/>
              </a:lnSpc>
              <a:spcBef>
                <a:spcPts val="0"/>
              </a:spcBef>
              <a:spcAft>
                <a:spcPts val="0"/>
              </a:spcAft>
              <a:buClr>
                <a:schemeClr val="dk1"/>
              </a:buClr>
              <a:buSzPts val="1400"/>
              <a:buFont typeface="Verdana"/>
              <a:buNone/>
              <a:defRPr sz="2400" b="0" i="0" u="none" strike="noStrike" cap="none">
                <a:solidFill>
                  <a:schemeClr val="dk1"/>
                </a:solidFill>
                <a:latin typeface="Verdana"/>
                <a:ea typeface="Verdana"/>
                <a:cs typeface="Verdana"/>
                <a:sym typeface="Verdana"/>
              </a:defRPr>
            </a:lvl2pPr>
            <a:lvl3pPr marR="0" lvl="2" algn="l">
              <a:lnSpc>
                <a:spcPct val="100000"/>
              </a:lnSpc>
              <a:spcBef>
                <a:spcPts val="0"/>
              </a:spcBef>
              <a:spcAft>
                <a:spcPts val="0"/>
              </a:spcAft>
              <a:buClr>
                <a:schemeClr val="dk1"/>
              </a:buClr>
              <a:buSzPts val="1400"/>
              <a:buFont typeface="Verdana"/>
              <a:buNone/>
              <a:defRPr sz="2400" b="0" i="0" u="none" strike="noStrike" cap="none">
                <a:solidFill>
                  <a:schemeClr val="dk1"/>
                </a:solidFill>
                <a:latin typeface="Verdana"/>
                <a:ea typeface="Verdana"/>
                <a:cs typeface="Verdana"/>
                <a:sym typeface="Verdana"/>
              </a:defRPr>
            </a:lvl3pPr>
            <a:lvl4pPr marR="0" lvl="3" algn="l">
              <a:lnSpc>
                <a:spcPct val="100000"/>
              </a:lnSpc>
              <a:spcBef>
                <a:spcPts val="0"/>
              </a:spcBef>
              <a:spcAft>
                <a:spcPts val="0"/>
              </a:spcAft>
              <a:buClr>
                <a:schemeClr val="dk1"/>
              </a:buClr>
              <a:buSzPts val="1400"/>
              <a:buFont typeface="Verdana"/>
              <a:buNone/>
              <a:defRPr sz="2400" b="0" i="0" u="none" strike="noStrike" cap="none">
                <a:solidFill>
                  <a:schemeClr val="dk1"/>
                </a:solidFill>
                <a:latin typeface="Verdana"/>
                <a:ea typeface="Verdana"/>
                <a:cs typeface="Verdana"/>
                <a:sym typeface="Verdana"/>
              </a:defRPr>
            </a:lvl4pPr>
            <a:lvl5pPr marR="0" lvl="4" algn="l">
              <a:lnSpc>
                <a:spcPct val="100000"/>
              </a:lnSpc>
              <a:spcBef>
                <a:spcPts val="0"/>
              </a:spcBef>
              <a:spcAft>
                <a:spcPts val="0"/>
              </a:spcAft>
              <a:buClr>
                <a:schemeClr val="dk1"/>
              </a:buClr>
              <a:buSzPts val="1400"/>
              <a:buFont typeface="Verdana"/>
              <a:buNone/>
              <a:defRPr sz="2400" b="0" i="0" u="none" strike="noStrike" cap="none">
                <a:solidFill>
                  <a:schemeClr val="dk1"/>
                </a:solidFill>
                <a:latin typeface="Verdana"/>
                <a:ea typeface="Verdana"/>
                <a:cs typeface="Verdana"/>
                <a:sym typeface="Verdana"/>
              </a:defRPr>
            </a:lvl5pPr>
            <a:lvl6pPr marR="0" lvl="5" algn="l">
              <a:lnSpc>
                <a:spcPct val="100000"/>
              </a:lnSpc>
              <a:spcBef>
                <a:spcPts val="0"/>
              </a:spcBef>
              <a:spcAft>
                <a:spcPts val="0"/>
              </a:spcAft>
              <a:buClr>
                <a:schemeClr val="dk1"/>
              </a:buClr>
              <a:buSzPts val="1400"/>
              <a:buFont typeface="Verdana"/>
              <a:buNone/>
              <a:defRPr sz="2400" b="0" i="0" u="none" strike="noStrike" cap="none">
                <a:solidFill>
                  <a:schemeClr val="dk1"/>
                </a:solidFill>
                <a:latin typeface="Verdana"/>
                <a:ea typeface="Verdana"/>
                <a:cs typeface="Verdana"/>
                <a:sym typeface="Verdana"/>
              </a:defRPr>
            </a:lvl6pPr>
            <a:lvl7pPr marR="0" lvl="6" algn="l">
              <a:lnSpc>
                <a:spcPct val="100000"/>
              </a:lnSpc>
              <a:spcBef>
                <a:spcPts val="0"/>
              </a:spcBef>
              <a:spcAft>
                <a:spcPts val="0"/>
              </a:spcAft>
              <a:buClr>
                <a:schemeClr val="dk1"/>
              </a:buClr>
              <a:buSzPts val="1400"/>
              <a:buFont typeface="Verdana"/>
              <a:buNone/>
              <a:defRPr sz="2400" b="0" i="0" u="none" strike="noStrike" cap="none">
                <a:solidFill>
                  <a:schemeClr val="dk1"/>
                </a:solidFill>
                <a:latin typeface="Verdana"/>
                <a:ea typeface="Verdana"/>
                <a:cs typeface="Verdana"/>
                <a:sym typeface="Verdana"/>
              </a:defRPr>
            </a:lvl7pPr>
            <a:lvl8pPr marR="0" lvl="7" algn="l">
              <a:lnSpc>
                <a:spcPct val="100000"/>
              </a:lnSpc>
              <a:spcBef>
                <a:spcPts val="0"/>
              </a:spcBef>
              <a:spcAft>
                <a:spcPts val="0"/>
              </a:spcAft>
              <a:buClr>
                <a:schemeClr val="dk1"/>
              </a:buClr>
              <a:buSzPts val="1400"/>
              <a:buFont typeface="Verdana"/>
              <a:buNone/>
              <a:defRPr sz="2400" b="0" i="0" u="none" strike="noStrike" cap="none">
                <a:solidFill>
                  <a:schemeClr val="dk1"/>
                </a:solidFill>
                <a:latin typeface="Verdana"/>
                <a:ea typeface="Verdana"/>
                <a:cs typeface="Verdana"/>
                <a:sym typeface="Verdana"/>
              </a:defRPr>
            </a:lvl8pPr>
            <a:lvl9pPr marR="0" lvl="8" algn="l">
              <a:lnSpc>
                <a:spcPct val="100000"/>
              </a:lnSpc>
              <a:spcBef>
                <a:spcPts val="0"/>
              </a:spcBef>
              <a:spcAft>
                <a:spcPts val="0"/>
              </a:spcAft>
              <a:buClr>
                <a:schemeClr val="dk1"/>
              </a:buClr>
              <a:buSzPts val="1400"/>
              <a:buFont typeface="Verdana"/>
              <a:buNone/>
              <a:defRPr sz="2400" b="0" i="0" u="none" strike="noStrike" cap="none">
                <a:solidFill>
                  <a:schemeClr val="dk1"/>
                </a:solidFill>
                <a:latin typeface="Verdana"/>
                <a:ea typeface="Verdana"/>
                <a:cs typeface="Verdana"/>
                <a:sym typeface="Verdana"/>
              </a:defRPr>
            </a:lvl9pPr>
          </a:lstStyle>
          <a:p>
            <a:endParaRPr/>
          </a:p>
        </p:txBody>
      </p:sp>
      <p:sp>
        <p:nvSpPr>
          <p:cNvPr id="37" name="Google Shape;3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Calibri"/>
              <a:buNone/>
              <a:defRPr sz="1800" b="0" i="0" u="none" strike="noStrike" cap="none">
                <a:solidFill>
                  <a:schemeClr val="dk1"/>
                </a:solidFill>
                <a:latin typeface="Verdana"/>
                <a:ea typeface="Verdana"/>
                <a:cs typeface="Verdana"/>
                <a:sym typeface="Verdana"/>
              </a:defRPr>
            </a:lvl1pPr>
            <a:lvl2pPr marL="0" marR="0" lvl="1" indent="0" algn="l" rtl="0">
              <a:lnSpc>
                <a:spcPct val="100000"/>
              </a:lnSpc>
              <a:spcBef>
                <a:spcPts val="0"/>
              </a:spcBef>
              <a:spcAft>
                <a:spcPts val="0"/>
              </a:spcAft>
              <a:buClr>
                <a:srgbClr val="000000"/>
              </a:buClr>
              <a:buSzPts val="1800"/>
              <a:buFont typeface="Calibri"/>
              <a:buNone/>
              <a:defRPr sz="1800" b="0" i="0" u="none" strike="noStrike" cap="none">
                <a:solidFill>
                  <a:schemeClr val="dk1"/>
                </a:solidFill>
                <a:latin typeface="Verdana"/>
                <a:ea typeface="Verdana"/>
                <a:cs typeface="Verdana"/>
                <a:sym typeface="Verdana"/>
              </a:defRPr>
            </a:lvl2pPr>
            <a:lvl3pPr marL="0" marR="0" lvl="2" indent="0" algn="l" rtl="0">
              <a:lnSpc>
                <a:spcPct val="100000"/>
              </a:lnSpc>
              <a:spcBef>
                <a:spcPts val="0"/>
              </a:spcBef>
              <a:spcAft>
                <a:spcPts val="0"/>
              </a:spcAft>
              <a:buClr>
                <a:srgbClr val="000000"/>
              </a:buClr>
              <a:buSzPts val="1800"/>
              <a:buFont typeface="Calibri"/>
              <a:buNone/>
              <a:defRPr sz="1800" b="0" i="0" u="none" strike="noStrike" cap="none">
                <a:solidFill>
                  <a:schemeClr val="dk1"/>
                </a:solidFill>
                <a:latin typeface="Verdana"/>
                <a:ea typeface="Verdana"/>
                <a:cs typeface="Verdana"/>
                <a:sym typeface="Verdana"/>
              </a:defRPr>
            </a:lvl3pPr>
            <a:lvl4pPr marL="0" marR="0" lvl="3" indent="0" algn="l" rtl="0">
              <a:lnSpc>
                <a:spcPct val="100000"/>
              </a:lnSpc>
              <a:spcBef>
                <a:spcPts val="0"/>
              </a:spcBef>
              <a:spcAft>
                <a:spcPts val="0"/>
              </a:spcAft>
              <a:buClr>
                <a:srgbClr val="000000"/>
              </a:buClr>
              <a:buSzPts val="1800"/>
              <a:buFont typeface="Calibri"/>
              <a:buNone/>
              <a:defRPr sz="1800" b="0" i="0" u="none" strike="noStrike" cap="none">
                <a:solidFill>
                  <a:schemeClr val="dk1"/>
                </a:solidFill>
                <a:latin typeface="Verdana"/>
                <a:ea typeface="Verdana"/>
                <a:cs typeface="Verdana"/>
                <a:sym typeface="Verdana"/>
              </a:defRPr>
            </a:lvl4pPr>
            <a:lvl5pPr marL="0" marR="0" lvl="4" indent="0" algn="l" rtl="0">
              <a:lnSpc>
                <a:spcPct val="100000"/>
              </a:lnSpc>
              <a:spcBef>
                <a:spcPts val="0"/>
              </a:spcBef>
              <a:spcAft>
                <a:spcPts val="0"/>
              </a:spcAft>
              <a:buClr>
                <a:srgbClr val="000000"/>
              </a:buClr>
              <a:buSzPts val="1800"/>
              <a:buFont typeface="Calibri"/>
              <a:buNone/>
              <a:defRPr sz="1800" b="0" i="0" u="none" strike="noStrike" cap="none">
                <a:solidFill>
                  <a:schemeClr val="dk1"/>
                </a:solidFill>
                <a:latin typeface="Verdana"/>
                <a:ea typeface="Verdana"/>
                <a:cs typeface="Verdana"/>
                <a:sym typeface="Verdana"/>
              </a:defRPr>
            </a:lvl5pPr>
            <a:lvl6pPr marL="0" marR="0" lvl="5" indent="0" algn="l" rtl="0">
              <a:lnSpc>
                <a:spcPct val="100000"/>
              </a:lnSpc>
              <a:spcBef>
                <a:spcPts val="0"/>
              </a:spcBef>
              <a:spcAft>
                <a:spcPts val="0"/>
              </a:spcAft>
              <a:buClr>
                <a:srgbClr val="000000"/>
              </a:buClr>
              <a:buSzPts val="1800"/>
              <a:buFont typeface="Calibri"/>
              <a:buNone/>
              <a:defRPr sz="1800" b="0" i="0" u="none" strike="noStrike" cap="none">
                <a:solidFill>
                  <a:schemeClr val="dk1"/>
                </a:solidFill>
                <a:latin typeface="Verdana"/>
                <a:ea typeface="Verdana"/>
                <a:cs typeface="Verdana"/>
                <a:sym typeface="Verdana"/>
              </a:defRPr>
            </a:lvl6pPr>
            <a:lvl7pPr marL="0" marR="0" lvl="6" indent="0" algn="l" rtl="0">
              <a:lnSpc>
                <a:spcPct val="100000"/>
              </a:lnSpc>
              <a:spcBef>
                <a:spcPts val="0"/>
              </a:spcBef>
              <a:spcAft>
                <a:spcPts val="0"/>
              </a:spcAft>
              <a:buClr>
                <a:srgbClr val="000000"/>
              </a:buClr>
              <a:buSzPts val="1800"/>
              <a:buFont typeface="Calibri"/>
              <a:buNone/>
              <a:defRPr sz="1800" b="0" i="0" u="none" strike="noStrike" cap="none">
                <a:solidFill>
                  <a:schemeClr val="dk1"/>
                </a:solidFill>
                <a:latin typeface="Verdana"/>
                <a:ea typeface="Verdana"/>
                <a:cs typeface="Verdana"/>
                <a:sym typeface="Verdana"/>
              </a:defRPr>
            </a:lvl7pPr>
            <a:lvl8pPr marL="0" marR="0" lvl="7" indent="0" algn="l" rtl="0">
              <a:lnSpc>
                <a:spcPct val="100000"/>
              </a:lnSpc>
              <a:spcBef>
                <a:spcPts val="0"/>
              </a:spcBef>
              <a:spcAft>
                <a:spcPts val="0"/>
              </a:spcAft>
              <a:buClr>
                <a:srgbClr val="000000"/>
              </a:buClr>
              <a:buSzPts val="1800"/>
              <a:buFont typeface="Calibri"/>
              <a:buNone/>
              <a:defRPr sz="1800" b="0" i="0" u="none" strike="noStrike" cap="none">
                <a:solidFill>
                  <a:schemeClr val="dk1"/>
                </a:solidFill>
                <a:latin typeface="Verdana"/>
                <a:ea typeface="Verdana"/>
                <a:cs typeface="Verdana"/>
                <a:sym typeface="Verdana"/>
              </a:defRPr>
            </a:lvl8pPr>
            <a:lvl9pPr marL="0" marR="0" lvl="8" indent="0" algn="l" rtl="0">
              <a:lnSpc>
                <a:spcPct val="100000"/>
              </a:lnSpc>
              <a:spcBef>
                <a:spcPts val="0"/>
              </a:spcBef>
              <a:spcAft>
                <a:spcPts val="0"/>
              </a:spcAft>
              <a:buClr>
                <a:srgbClr val="000000"/>
              </a:buClr>
              <a:buSzPts val="1800"/>
              <a:buFont typeface="Calibri"/>
              <a:buNone/>
              <a:defRPr sz="1800" b="0" i="0" u="none" strike="noStrike" cap="none">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8"/>
        <p:cNvGrpSpPr/>
        <p:nvPr/>
      </p:nvGrpSpPr>
      <p:grpSpPr>
        <a:xfrm>
          <a:off x="0" y="0"/>
          <a:ext cx="0" cy="0"/>
          <a:chOff x="0" y="0"/>
          <a:chExt cx="0" cy="0"/>
        </a:xfrm>
      </p:grpSpPr>
      <p:sp>
        <p:nvSpPr>
          <p:cNvPr id="39" name="Google Shape;39;p31"/>
          <p:cNvSpPr/>
          <p:nvPr/>
        </p:nvSpPr>
        <p:spPr>
          <a:xfrm>
            <a:off x="241334" y="300625"/>
            <a:ext cx="11746074" cy="6225435"/>
          </a:xfrm>
          <a:prstGeom prst="rect">
            <a:avLst/>
          </a:prstGeom>
          <a:noFill/>
          <a:ln w="57150" cap="flat" cmpd="sng">
            <a:solidFill>
              <a:srgbClr val="E75425"/>
            </a:solidFill>
            <a:prstDash val="solid"/>
            <a:miter lim="80"/>
            <a:headEnd type="none" w="sm" len="sm"/>
            <a:tailEnd type="none" w="sm" len="sm"/>
          </a:ln>
        </p:spPr>
        <p:txBody>
          <a:bodyPr spcFirstLastPara="1" wrap="square" lIns="91425" tIns="45700" rIns="91425" bIns="45700" anchor="ctr" anchorCtr="0">
            <a:noAutofit/>
          </a:bodyPr>
          <a:lstStyle/>
          <a:p>
            <a:pPr marL="457200" marR="0" lvl="0" indent="0" algn="l" rtl="0">
              <a:lnSpc>
                <a:spcPct val="100000"/>
              </a:lnSpc>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0" name="Google Shape;40;p31"/>
          <p:cNvSpPr txBox="1">
            <a:spLocks noGrp="1"/>
          </p:cNvSpPr>
          <p:nvPr>
            <p:ph type="title"/>
          </p:nvPr>
        </p:nvSpPr>
        <p:spPr>
          <a:xfrm>
            <a:off x="5632280" y="513712"/>
            <a:ext cx="6168656" cy="1331878"/>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3200"/>
              <a:buFont typeface="Arial"/>
              <a:buNone/>
              <a:defRPr sz="32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31"/>
          <p:cNvSpPr txBox="1">
            <a:spLocks noGrp="1"/>
          </p:cNvSpPr>
          <p:nvPr>
            <p:ph type="body" idx="1"/>
          </p:nvPr>
        </p:nvSpPr>
        <p:spPr>
          <a:xfrm>
            <a:off x="5632281" y="1909642"/>
            <a:ext cx="6168656" cy="4001784"/>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2000"/>
              <a:buNone/>
              <a:defRPr sz="2000" b="0" i="0">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sz="1800">
                <a:latin typeface="Calibri"/>
                <a:ea typeface="Calibri"/>
                <a:cs typeface="Calibri"/>
                <a:sym typeface="Calibri"/>
              </a:defRPr>
            </a:lvl2pPr>
            <a:lvl3pPr marL="1371600" lvl="2" indent="-330200" algn="l">
              <a:lnSpc>
                <a:spcPct val="90000"/>
              </a:lnSpc>
              <a:spcBef>
                <a:spcPts val="500"/>
              </a:spcBef>
              <a:spcAft>
                <a:spcPts val="0"/>
              </a:spcAft>
              <a:buClr>
                <a:schemeClr val="dk1"/>
              </a:buClr>
              <a:buSzPts val="1600"/>
              <a:buChar char="•"/>
              <a:defRPr sz="1600">
                <a:latin typeface="Calibri"/>
                <a:ea typeface="Calibri"/>
                <a:cs typeface="Calibri"/>
                <a:sym typeface="Calibri"/>
              </a:defRPr>
            </a:lvl3pPr>
            <a:lvl4pPr marL="1828800" lvl="3" indent="-317500" algn="l">
              <a:lnSpc>
                <a:spcPct val="90000"/>
              </a:lnSpc>
              <a:spcBef>
                <a:spcPts val="500"/>
              </a:spcBef>
              <a:spcAft>
                <a:spcPts val="0"/>
              </a:spcAft>
              <a:buClr>
                <a:schemeClr val="dk1"/>
              </a:buClr>
              <a:buSzPts val="1400"/>
              <a:buChar char="•"/>
              <a:defRPr sz="1400">
                <a:latin typeface="Calibri"/>
                <a:ea typeface="Calibri"/>
                <a:cs typeface="Calibri"/>
                <a:sym typeface="Calibri"/>
              </a:defRPr>
            </a:lvl4pPr>
            <a:lvl5pPr marL="2286000" lvl="4" indent="-317500" algn="l">
              <a:lnSpc>
                <a:spcPct val="90000"/>
              </a:lnSpc>
              <a:spcBef>
                <a:spcPts val="500"/>
              </a:spcBef>
              <a:spcAft>
                <a:spcPts val="0"/>
              </a:spcAft>
              <a:buClr>
                <a:schemeClr val="dk1"/>
              </a:buClr>
              <a:buSzPts val="1400"/>
              <a:buChar char="•"/>
              <a:defRPr sz="14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31"/>
          <p:cNvSpPr/>
          <p:nvPr/>
        </p:nvSpPr>
        <p:spPr>
          <a:xfrm>
            <a:off x="419259" y="156730"/>
            <a:ext cx="2508137" cy="28778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E75425"/>
              </a:buClr>
              <a:buSzPts val="1800"/>
              <a:buFont typeface="Arial"/>
              <a:buNone/>
            </a:pPr>
            <a:r>
              <a:rPr lang="en-US" sz="1800" b="1" i="0" u="none" strike="noStrike" cap="none">
                <a:solidFill>
                  <a:srgbClr val="E75425"/>
                </a:solidFill>
                <a:latin typeface="Arial"/>
                <a:ea typeface="Arial"/>
                <a:cs typeface="Arial"/>
                <a:sym typeface="Arial"/>
              </a:rPr>
              <a:t>SIGNAL OF CHANGE</a:t>
            </a:r>
            <a:endParaRPr sz="2400" b="1" i="0" u="none" strike="noStrike" cap="none">
              <a:solidFill>
                <a:srgbClr val="E75425"/>
              </a:solidFill>
              <a:latin typeface="Arial"/>
              <a:ea typeface="Arial"/>
              <a:cs typeface="Arial"/>
              <a:sym typeface="Arial"/>
            </a:endParaRPr>
          </a:p>
        </p:txBody>
      </p:sp>
      <p:sp>
        <p:nvSpPr>
          <p:cNvPr id="43" name="Google Shape;43;p31"/>
          <p:cNvSpPr/>
          <p:nvPr/>
        </p:nvSpPr>
        <p:spPr>
          <a:xfrm>
            <a:off x="10697834" y="6124513"/>
            <a:ext cx="776616" cy="64698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Verdana"/>
              <a:buNone/>
            </a:pPr>
            <a:endParaRPr sz="1800" b="0" i="0" u="none" strike="noStrike" cap="none">
              <a:solidFill>
                <a:schemeClr val="lt1"/>
              </a:solidFill>
              <a:latin typeface="Calibri"/>
              <a:ea typeface="Calibri"/>
              <a:cs typeface="Calibri"/>
              <a:sym typeface="Calibri"/>
            </a:endParaRPr>
          </a:p>
        </p:txBody>
      </p:sp>
      <p:sp>
        <p:nvSpPr>
          <p:cNvPr id="44" name="Google Shape;44;p31"/>
          <p:cNvSpPr txBox="1"/>
          <p:nvPr/>
        </p:nvSpPr>
        <p:spPr>
          <a:xfrm>
            <a:off x="-117375" y="6586525"/>
            <a:ext cx="3151800" cy="246300"/>
          </a:xfrm>
          <a:prstGeom prst="rect">
            <a:avLst/>
          </a:prstGeom>
          <a:noFill/>
          <a:ln>
            <a:noFill/>
          </a:ln>
        </p:spPr>
        <p:txBody>
          <a:bodyPr spcFirstLastPara="1" wrap="square" lIns="121900" tIns="60925" rIns="121900" bIns="60925" anchor="t" anchorCtr="0">
            <a:spAutoFit/>
          </a:bodyPr>
          <a:lstStyle/>
          <a:p>
            <a:pPr marL="0" marR="0" lvl="0" indent="0" algn="r" rtl="0">
              <a:lnSpc>
                <a:spcPct val="100000"/>
              </a:lnSpc>
              <a:spcBef>
                <a:spcPts val="0"/>
              </a:spcBef>
              <a:spcAft>
                <a:spcPts val="0"/>
              </a:spcAft>
              <a:buClr>
                <a:srgbClr val="92C83E"/>
              </a:buClr>
              <a:buSzPts val="525"/>
              <a:buFont typeface="Arial"/>
              <a:buNone/>
            </a:pPr>
            <a:r>
              <a:rPr lang="en-US" sz="800" b="0" i="0" u="none" strike="noStrike" cap="none">
                <a:solidFill>
                  <a:srgbClr val="1A1918"/>
                </a:solidFill>
                <a:latin typeface="Arial"/>
                <a:ea typeface="Arial"/>
                <a:cs typeface="Arial"/>
                <a:sym typeface="Arial"/>
              </a:rPr>
              <a:t>© 2026 Institute for the Future. All rights reserved. / </a:t>
            </a:r>
            <a:r>
              <a:rPr lang="en-US" sz="800" b="1" i="0" u="none" strike="noStrike" cap="none">
                <a:solidFill>
                  <a:srgbClr val="1A1918"/>
                </a:solidFill>
                <a:latin typeface="Arial"/>
                <a:ea typeface="Arial"/>
                <a:cs typeface="Arial"/>
                <a:sym typeface="Arial"/>
              </a:rPr>
              <a:t>iftf.org </a:t>
            </a:r>
            <a:endParaRPr sz="800" b="1" i="0" u="none" strike="noStrike" cap="none">
              <a:solidFill>
                <a:srgbClr val="1A1918"/>
              </a:solidFill>
              <a:latin typeface="Arial"/>
              <a:ea typeface="Arial"/>
              <a:cs typeface="Arial"/>
              <a:sym typeface="Arial"/>
            </a:endParaRPr>
          </a:p>
        </p:txBody>
      </p:sp>
      <p:sp>
        <p:nvSpPr>
          <p:cNvPr id="45" name="Google Shape;45;p31"/>
          <p:cNvSpPr/>
          <p:nvPr/>
        </p:nvSpPr>
        <p:spPr>
          <a:xfrm>
            <a:off x="9235200" y="6612075"/>
            <a:ext cx="2824800" cy="2463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6" name="Google Shape;46;p31" descr="A logo with orange letters&#10;&#10;Description automatically generated"/>
          <p:cNvPicPr preferRelativeResize="0"/>
          <p:nvPr/>
        </p:nvPicPr>
        <p:blipFill rotWithShape="1">
          <a:blip r:embed="rId2">
            <a:alphaModFix/>
          </a:blip>
          <a:srcRect/>
          <a:stretch/>
        </p:blipFill>
        <p:spPr>
          <a:xfrm>
            <a:off x="10694659" y="6180426"/>
            <a:ext cx="752738" cy="46517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extLst>
      <p:ext uri="{BB962C8B-B14F-4D97-AF65-F5344CB8AC3E}">
        <p14:creationId xmlns:p14="http://schemas.microsoft.com/office/powerpoint/2010/main" val="14549026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12" name="Google Shape;12;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24"/>
          <p:cNvSpPr txBox="1"/>
          <p:nvPr/>
        </p:nvSpPr>
        <p:spPr>
          <a:xfrm>
            <a:off x="8978125" y="6571025"/>
            <a:ext cx="3151800" cy="246300"/>
          </a:xfrm>
          <a:prstGeom prst="rect">
            <a:avLst/>
          </a:prstGeom>
          <a:noFill/>
          <a:ln>
            <a:noFill/>
          </a:ln>
        </p:spPr>
        <p:txBody>
          <a:bodyPr spcFirstLastPara="1" wrap="square" lIns="121900" tIns="60925" rIns="121900" bIns="60925" anchor="t" anchorCtr="0">
            <a:spAutoFit/>
          </a:bodyPr>
          <a:lstStyle/>
          <a:p>
            <a:pPr marL="0" marR="0" lvl="0" indent="0" algn="r" rtl="0">
              <a:lnSpc>
                <a:spcPct val="100000"/>
              </a:lnSpc>
              <a:spcBef>
                <a:spcPts val="0"/>
              </a:spcBef>
              <a:spcAft>
                <a:spcPts val="0"/>
              </a:spcAft>
              <a:buClr>
                <a:srgbClr val="92C83E"/>
              </a:buClr>
              <a:buSzPts val="525"/>
              <a:buFont typeface="Arial"/>
              <a:buNone/>
            </a:pPr>
            <a:r>
              <a:rPr lang="en-US" sz="800" b="0" i="0" u="none" strike="noStrike" cap="none" dirty="0">
                <a:solidFill>
                  <a:srgbClr val="1A1918"/>
                </a:solidFill>
                <a:latin typeface="Arial"/>
                <a:ea typeface="Arial"/>
                <a:cs typeface="Arial"/>
                <a:sym typeface="Arial"/>
              </a:rPr>
              <a:t>© 2026 Institute for the Future. All rights reserved. / </a:t>
            </a:r>
            <a:r>
              <a:rPr lang="en-US" sz="800" b="1" i="0" u="none" strike="noStrike" cap="none" dirty="0" err="1">
                <a:solidFill>
                  <a:srgbClr val="1A1918"/>
                </a:solidFill>
                <a:latin typeface="Arial"/>
                <a:ea typeface="Arial"/>
                <a:cs typeface="Arial"/>
                <a:sym typeface="Arial"/>
              </a:rPr>
              <a:t>iftf.org</a:t>
            </a:r>
            <a:r>
              <a:rPr lang="en-US" sz="800" b="1" i="0" u="none" strike="noStrike" cap="none" dirty="0">
                <a:solidFill>
                  <a:srgbClr val="1A1918"/>
                </a:solidFill>
                <a:latin typeface="Arial"/>
                <a:ea typeface="Arial"/>
                <a:cs typeface="Arial"/>
                <a:sym typeface="Arial"/>
              </a:rPr>
              <a:t> </a:t>
            </a:r>
            <a:endParaRPr sz="800" b="1" i="0" u="none" strike="noStrike" cap="none" dirty="0">
              <a:solidFill>
                <a:srgbClr val="1A1918"/>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17.jp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png"/><Relationship Id="rId5" Type="http://schemas.openxmlformats.org/officeDocument/2006/relationships/image" Target="../media/image19.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6A5F1B-D136-7452-FE51-81CDAD9A34DB}"/>
              </a:ext>
            </a:extLst>
          </p:cNvPr>
          <p:cNvPicPr>
            <a:picLocks noChangeAspect="1"/>
          </p:cNvPicPr>
          <p:nvPr/>
        </p:nvPicPr>
        <p:blipFill>
          <a:blip r:embed="rId3"/>
          <a:srcRect/>
          <a:stretch/>
        </p:blipFill>
        <p:spPr>
          <a:xfrm>
            <a:off x="6351" y="3573"/>
            <a:ext cx="12179295" cy="6850852"/>
          </a:xfrm>
          <a:prstGeom prst="rect">
            <a:avLst/>
          </a:prstGeom>
        </p:spPr>
      </p:pic>
      <p:sp>
        <p:nvSpPr>
          <p:cNvPr id="3" name="Title 5">
            <a:extLst>
              <a:ext uri="{FF2B5EF4-FFF2-40B4-BE49-F238E27FC236}">
                <a16:creationId xmlns:a16="http://schemas.microsoft.com/office/drawing/2014/main" id="{BAB4D555-EBB1-57B7-B227-624BA6151B89}"/>
              </a:ext>
            </a:extLst>
          </p:cNvPr>
          <p:cNvSpPr txBox="1">
            <a:spLocks/>
          </p:cNvSpPr>
          <p:nvPr/>
        </p:nvSpPr>
        <p:spPr bwMode="black">
          <a:xfrm>
            <a:off x="2157900" y="2170929"/>
            <a:ext cx="9049569" cy="1379167"/>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333" b="0" cap="none" dirty="0">
                <a:latin typeface="Verdana" panose="020B0604030504040204" pitchFamily="34" charset="0"/>
                <a:ea typeface="Verdana" panose="020B0604030504040204" pitchFamily="34" charset="0"/>
                <a:cs typeface="Verdana" panose="020B0604030504040204" pitchFamily="34" charset="0"/>
              </a:rPr>
              <a:t>SEPARATING THE SIGNALS </a:t>
            </a:r>
          </a:p>
          <a:p>
            <a:r>
              <a:rPr lang="en-US" sz="3333" b="0" cap="none" dirty="0">
                <a:latin typeface="Verdana" panose="020B0604030504040204" pitchFamily="34" charset="0"/>
                <a:ea typeface="Verdana" panose="020B0604030504040204" pitchFamily="34" charset="0"/>
                <a:cs typeface="Verdana" panose="020B0604030504040204" pitchFamily="34" charset="0"/>
              </a:rPr>
              <a:t>FROM THE NOISE</a:t>
            </a:r>
          </a:p>
          <a:p>
            <a:r>
              <a:rPr lang="en-US" sz="3333" b="0" cap="none" dirty="0">
                <a:latin typeface="Verdana" panose="020B0604030504040204" pitchFamily="34" charset="0"/>
                <a:ea typeface="Verdana" panose="020B0604030504040204" pitchFamily="34" charset="0"/>
                <a:cs typeface="Verdana" panose="020B0604030504040204" pitchFamily="34" charset="0"/>
              </a:rPr>
              <a:t>Wayne Pan</a:t>
            </a:r>
          </a:p>
        </p:txBody>
      </p:sp>
    </p:spTree>
    <p:extLst>
      <p:ext uri="{BB962C8B-B14F-4D97-AF65-F5344CB8AC3E}">
        <p14:creationId xmlns:p14="http://schemas.microsoft.com/office/powerpoint/2010/main" val="2157197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p1"/>
          <p:cNvSpPr/>
          <p:nvPr/>
        </p:nvSpPr>
        <p:spPr>
          <a:xfrm>
            <a:off x="4164600" y="150"/>
            <a:ext cx="8027400" cy="5021700"/>
          </a:xfrm>
          <a:prstGeom prst="rect">
            <a:avLst/>
          </a:prstGeom>
          <a:solidFill>
            <a:srgbClr val="3B5EA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2" name="Google Shape;52;p1"/>
          <p:cNvPicPr preferRelativeResize="0"/>
          <p:nvPr/>
        </p:nvPicPr>
        <p:blipFill rotWithShape="1">
          <a:blip r:embed="rId3">
            <a:alphaModFix/>
          </a:blip>
          <a:srcRect r="23931"/>
          <a:stretch/>
        </p:blipFill>
        <p:spPr>
          <a:xfrm>
            <a:off x="0" y="0"/>
            <a:ext cx="7793211" cy="6858000"/>
          </a:xfrm>
          <a:prstGeom prst="rect">
            <a:avLst/>
          </a:prstGeom>
          <a:noFill/>
          <a:ln>
            <a:noFill/>
          </a:ln>
        </p:spPr>
      </p:pic>
      <p:sp>
        <p:nvSpPr>
          <p:cNvPr id="53" name="Google Shape;53;p1"/>
          <p:cNvSpPr/>
          <p:nvPr/>
        </p:nvSpPr>
        <p:spPr>
          <a:xfrm>
            <a:off x="6095997" y="0"/>
            <a:ext cx="5067300" cy="5021700"/>
          </a:xfrm>
          <a:prstGeom prst="rect">
            <a:avLst/>
          </a:prstGeom>
          <a:solidFill>
            <a:srgbClr val="3B5EAB">
              <a:alpha val="72941"/>
            </a:srgbClr>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54" name="Google Shape;54;p1"/>
          <p:cNvSpPr txBox="1"/>
          <p:nvPr/>
        </p:nvSpPr>
        <p:spPr>
          <a:xfrm>
            <a:off x="6492625" y="982950"/>
            <a:ext cx="5463600" cy="1370400"/>
          </a:xfrm>
          <a:prstGeom prst="rect">
            <a:avLst/>
          </a:prstGeom>
          <a:noFill/>
          <a:ln>
            <a:noFill/>
          </a:ln>
        </p:spPr>
        <p:txBody>
          <a:bodyPr spcFirstLastPara="1" wrap="square" lIns="121900" tIns="60925" rIns="121900" bIns="60925" anchor="ctr" anchorCtr="0">
            <a:noAutofit/>
          </a:bodyPr>
          <a:lstStyle/>
          <a:p>
            <a:pPr marL="0" marR="0" lvl="0" indent="0" algn="l" rtl="0">
              <a:lnSpc>
                <a:spcPct val="100000"/>
              </a:lnSpc>
              <a:spcBef>
                <a:spcPts val="0"/>
              </a:spcBef>
              <a:spcAft>
                <a:spcPts val="0"/>
              </a:spcAft>
              <a:buClr>
                <a:srgbClr val="000000"/>
              </a:buClr>
              <a:buSzPts val="1067"/>
              <a:buFont typeface="Arial"/>
              <a:buNone/>
            </a:pPr>
            <a:r>
              <a:rPr lang="en-US" sz="2933" b="0" i="0" u="none" strike="noStrike" cap="none" dirty="0">
                <a:solidFill>
                  <a:srgbClr val="FFFFFF"/>
                </a:solidFill>
                <a:latin typeface="Manrope"/>
                <a:ea typeface="Manrope"/>
                <a:cs typeface="Manrope"/>
                <a:sym typeface="Manrope"/>
              </a:rPr>
              <a:t>Separating the</a:t>
            </a:r>
            <a:endParaRPr sz="2933" b="0" i="0" u="none" strike="noStrike" cap="none" dirty="0">
              <a:solidFill>
                <a:srgbClr val="FFFFFF"/>
              </a:solidFill>
              <a:latin typeface="Manrope"/>
              <a:ea typeface="Manrope"/>
              <a:cs typeface="Manrope"/>
              <a:sym typeface="Manrope"/>
            </a:endParaRPr>
          </a:p>
          <a:p>
            <a:pPr marL="0" marR="0" lvl="0" indent="0" algn="l" rtl="0">
              <a:lnSpc>
                <a:spcPct val="100000"/>
              </a:lnSpc>
              <a:spcBef>
                <a:spcPts val="0"/>
              </a:spcBef>
              <a:spcAft>
                <a:spcPts val="0"/>
              </a:spcAft>
              <a:buClr>
                <a:srgbClr val="000000"/>
              </a:buClr>
              <a:buSzPts val="1067"/>
              <a:buFont typeface="Arial"/>
              <a:buNone/>
            </a:pPr>
            <a:r>
              <a:rPr lang="en-US" sz="4733" b="1" i="0" u="none" strike="noStrike" cap="none" dirty="0">
                <a:solidFill>
                  <a:srgbClr val="FFFFFF"/>
                </a:solidFill>
                <a:latin typeface="Manrope"/>
                <a:ea typeface="Manrope"/>
                <a:cs typeface="Manrope"/>
                <a:sym typeface="Manrope"/>
              </a:rPr>
              <a:t>SIGNALS </a:t>
            </a:r>
            <a:endParaRPr sz="4733" b="1" i="0" u="none" strike="noStrike" cap="none" dirty="0">
              <a:solidFill>
                <a:srgbClr val="FFFFFF"/>
              </a:solidFill>
              <a:latin typeface="Manrope"/>
              <a:ea typeface="Manrope"/>
              <a:cs typeface="Manrope"/>
              <a:sym typeface="Manrope"/>
            </a:endParaRPr>
          </a:p>
          <a:p>
            <a:pPr marL="0" marR="0" lvl="0" indent="0" algn="l" rtl="0">
              <a:lnSpc>
                <a:spcPct val="100000"/>
              </a:lnSpc>
              <a:spcBef>
                <a:spcPts val="0"/>
              </a:spcBef>
              <a:spcAft>
                <a:spcPts val="0"/>
              </a:spcAft>
              <a:buClr>
                <a:srgbClr val="000000"/>
              </a:buClr>
              <a:buSzPts val="1067"/>
              <a:buFont typeface="Arial"/>
              <a:buNone/>
            </a:pPr>
            <a:r>
              <a:rPr lang="en-US" sz="3333" b="0" i="0" u="none" strike="noStrike" cap="none" dirty="0">
                <a:solidFill>
                  <a:srgbClr val="FFFFFF"/>
                </a:solidFill>
                <a:latin typeface="Manrope"/>
                <a:ea typeface="Manrope"/>
                <a:cs typeface="Manrope"/>
                <a:sym typeface="Manrope"/>
              </a:rPr>
              <a:t>FROM THE</a:t>
            </a:r>
            <a:r>
              <a:rPr lang="en-US" sz="3333" b="1" i="0" u="none" strike="noStrike" cap="none" dirty="0">
                <a:solidFill>
                  <a:srgbClr val="FFFFFF"/>
                </a:solidFill>
                <a:latin typeface="Manrope"/>
                <a:ea typeface="Manrope"/>
                <a:cs typeface="Manrope"/>
                <a:sym typeface="Manrope"/>
              </a:rPr>
              <a:t> NOISE</a:t>
            </a:r>
            <a:endParaRPr sz="2800" b="0" i="0" u="none" strike="noStrike" cap="none" dirty="0">
              <a:solidFill>
                <a:srgbClr val="FFFFFF"/>
              </a:solidFill>
              <a:latin typeface="Manrope"/>
              <a:ea typeface="Manrope"/>
              <a:cs typeface="Manrope"/>
              <a:sym typeface="Manrope"/>
            </a:endParaRPr>
          </a:p>
        </p:txBody>
      </p:sp>
      <p:sp>
        <p:nvSpPr>
          <p:cNvPr id="55" name="Google Shape;55;p1" title="IFTF orange logo.png"/>
          <p:cNvSpPr/>
          <p:nvPr/>
        </p:nvSpPr>
        <p:spPr>
          <a:xfrm>
            <a:off x="10391987" y="5335481"/>
            <a:ext cx="1564233" cy="977133"/>
          </a:xfrm>
          <a:prstGeom prst="rect">
            <a:avLst/>
          </a:prstGeom>
          <a:noFill/>
          <a:ln>
            <a:noFill/>
          </a:ln>
        </p:spPr>
        <p:txBody>
          <a:bodyPr/>
          <a:lstStyle/>
          <a:p>
            <a:endParaRPr lang="en-US"/>
          </a:p>
        </p:txBody>
      </p:sp>
      <p:sp>
        <p:nvSpPr>
          <p:cNvPr id="56" name="Google Shape;56;p1"/>
          <p:cNvSpPr txBox="1"/>
          <p:nvPr/>
        </p:nvSpPr>
        <p:spPr>
          <a:xfrm>
            <a:off x="6548725" y="2853989"/>
            <a:ext cx="5351400" cy="482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933"/>
              <a:buFont typeface="Arial"/>
              <a:buNone/>
            </a:pPr>
            <a:r>
              <a:rPr lang="en-US" sz="1933" b="0" i="0" u="none" strike="noStrike" cap="none">
                <a:solidFill>
                  <a:schemeClr val="lt1"/>
                </a:solidFill>
                <a:latin typeface="Manrope"/>
                <a:ea typeface="Manrope"/>
                <a:cs typeface="Manrope"/>
                <a:sym typeface="Manrope"/>
              </a:rPr>
              <a:t>Using foresight to explore future disruptions</a:t>
            </a:r>
            <a:endParaRPr sz="400" b="0" i="0" u="none" strike="noStrike" cap="none">
              <a:solidFill>
                <a:srgbClr val="000000"/>
              </a:solidFill>
              <a:latin typeface="Arial"/>
              <a:ea typeface="Arial"/>
              <a:cs typeface="Arial"/>
              <a:sym typeface="Arial"/>
            </a:endParaRPr>
          </a:p>
        </p:txBody>
      </p:sp>
      <p:cxnSp>
        <p:nvCxnSpPr>
          <p:cNvPr id="57" name="Google Shape;57;p1"/>
          <p:cNvCxnSpPr/>
          <p:nvPr/>
        </p:nvCxnSpPr>
        <p:spPr>
          <a:xfrm>
            <a:off x="6613334" y="2785025"/>
            <a:ext cx="3285000" cy="0"/>
          </a:xfrm>
          <a:prstGeom prst="straightConnector1">
            <a:avLst/>
          </a:prstGeom>
          <a:noFill/>
          <a:ln w="9525" cap="flat" cmpd="sng">
            <a:solidFill>
              <a:schemeClr val="lt1"/>
            </a:solidFill>
            <a:prstDash val="solid"/>
            <a:round/>
            <a:headEnd type="none" w="sm" len="sm"/>
            <a:tailEnd type="none" w="sm" len="sm"/>
          </a:ln>
        </p:spPr>
      </p:cxnSp>
      <p:sp>
        <p:nvSpPr>
          <p:cNvPr id="58" name="Google Shape;58;p1"/>
          <p:cNvSpPr txBox="1"/>
          <p:nvPr/>
        </p:nvSpPr>
        <p:spPr>
          <a:xfrm>
            <a:off x="7967031" y="5538092"/>
            <a:ext cx="2205900" cy="8496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Arial"/>
                <a:ea typeface="Arial"/>
                <a:cs typeface="Arial"/>
                <a:sym typeface="Arial"/>
              </a:rPr>
              <a:t>YMCA </a:t>
            </a: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Arial"/>
                <a:ea typeface="Arial"/>
                <a:cs typeface="Arial"/>
                <a:sym typeface="Arial"/>
              </a:rPr>
              <a:t>General Assembly 2026</a:t>
            </a: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Arial"/>
                <a:ea typeface="Arial"/>
                <a:cs typeface="Arial"/>
                <a:sym typeface="Arial"/>
              </a:rPr>
              <a:t>Foresight Awareness Workshop</a:t>
            </a:r>
            <a:endParaRPr sz="1000" b="0" i="0" u="none" strike="noStrike" cap="none">
              <a:solidFill>
                <a:schemeClr val="dk1"/>
              </a:solidFill>
              <a:latin typeface="Arial"/>
              <a:ea typeface="Arial"/>
              <a:cs typeface="Arial"/>
              <a:sym typeface="Arial"/>
            </a:endParaRPr>
          </a:p>
        </p:txBody>
      </p:sp>
      <p:pic>
        <p:nvPicPr>
          <p:cNvPr id="2" name="Picture 1" descr="YMCA Logo - Blue">
            <a:extLst>
              <a:ext uri="{FF2B5EF4-FFF2-40B4-BE49-F238E27FC236}">
                <a16:creationId xmlns:a16="http://schemas.microsoft.com/office/drawing/2014/main" id="{107C3010-6E4D-3F84-7A4F-09878DEA5087}"/>
              </a:ext>
            </a:extLst>
          </p:cNvPr>
          <p:cNvPicPr>
            <a:picLocks noChangeAspect="1"/>
          </p:cNvPicPr>
          <p:nvPr/>
        </p:nvPicPr>
        <p:blipFill>
          <a:blip r:embed="rId4"/>
          <a:stretch>
            <a:fillRect/>
          </a:stretch>
        </p:blipFill>
        <p:spPr>
          <a:xfrm>
            <a:off x="10665338" y="5982148"/>
            <a:ext cx="1290882" cy="330466"/>
          </a:xfrm>
          <a:prstGeom prst="rect">
            <a:avLst/>
          </a:prstGeom>
        </p:spPr>
      </p:pic>
      <p:pic>
        <p:nvPicPr>
          <p:cNvPr id="3" name="Google Shape;847;p136" descr="Logo&#10;&#10;Description automatically generated">
            <a:extLst>
              <a:ext uri="{FF2B5EF4-FFF2-40B4-BE49-F238E27FC236}">
                <a16:creationId xmlns:a16="http://schemas.microsoft.com/office/drawing/2014/main" id="{B08E15BD-1D03-6A54-284E-569B9FD08526}"/>
              </a:ext>
            </a:extLst>
          </p:cNvPr>
          <p:cNvPicPr preferRelativeResize="0"/>
          <p:nvPr/>
        </p:nvPicPr>
        <p:blipFill rotWithShape="1">
          <a:blip r:embed="rId5">
            <a:alphaModFix/>
          </a:blip>
          <a:srcRect/>
          <a:stretch/>
        </p:blipFill>
        <p:spPr>
          <a:xfrm>
            <a:off x="10665338" y="5194149"/>
            <a:ext cx="1290882" cy="54747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2"/>
          <p:cNvSpPr txBox="1">
            <a:spLocks noGrp="1"/>
          </p:cNvSpPr>
          <p:nvPr>
            <p:ph type="body" idx="4294967295"/>
          </p:nvPr>
        </p:nvSpPr>
        <p:spPr>
          <a:xfrm>
            <a:off x="365760" y="183847"/>
            <a:ext cx="11860000" cy="834800"/>
          </a:xfrm>
          <a:prstGeom prst="rect">
            <a:avLst/>
          </a:prstGeom>
          <a:noFill/>
          <a:ln>
            <a:noFill/>
          </a:ln>
        </p:spPr>
        <p:txBody>
          <a:bodyPr spcFirstLastPara="1" wrap="square" lIns="121900" tIns="60925" rIns="121900" bIns="60925" anchor="ctr" anchorCtr="0">
            <a:noAutofit/>
          </a:bodyPr>
          <a:lstStyle/>
          <a:p>
            <a:pPr marL="0" lvl="0" indent="0" algn="l" rtl="0">
              <a:lnSpc>
                <a:spcPct val="100000"/>
              </a:lnSpc>
              <a:spcBef>
                <a:spcPts val="0"/>
              </a:spcBef>
              <a:spcAft>
                <a:spcPts val="0"/>
              </a:spcAft>
              <a:buSzPts val="2200"/>
              <a:buNone/>
            </a:pPr>
            <a:r>
              <a:rPr lang="en-US" sz="3600" dirty="0">
                <a:solidFill>
                  <a:schemeClr val="lt1"/>
                </a:solidFill>
              </a:rPr>
              <a:t>About the Institute for the Future</a:t>
            </a:r>
            <a:endParaRPr sz="3600" dirty="0">
              <a:solidFill>
                <a:schemeClr val="lt1"/>
              </a:solidFill>
            </a:endParaRPr>
          </a:p>
        </p:txBody>
      </p:sp>
      <p:sp>
        <p:nvSpPr>
          <p:cNvPr id="69" name="Google Shape;69;p2"/>
          <p:cNvSpPr txBox="1">
            <a:spLocks noGrp="1"/>
          </p:cNvSpPr>
          <p:nvPr>
            <p:ph type="body" idx="1"/>
          </p:nvPr>
        </p:nvSpPr>
        <p:spPr>
          <a:xfrm>
            <a:off x="421449" y="1329050"/>
            <a:ext cx="6223987" cy="3684600"/>
          </a:xfrm>
          <a:prstGeom prst="rect">
            <a:avLst/>
          </a:prstGeom>
          <a:noFill/>
          <a:ln>
            <a:noFill/>
          </a:ln>
        </p:spPr>
        <p:txBody>
          <a:bodyPr spcFirstLastPara="1" wrap="square" lIns="121900" tIns="60925" rIns="121900" bIns="60925" anchor="t" anchorCtr="0">
            <a:noAutofit/>
          </a:bodyPr>
          <a:lstStyle/>
          <a:p>
            <a:pPr marL="364058" lvl="0" indent="-364058" algn="l" rtl="0">
              <a:lnSpc>
                <a:spcPct val="110000"/>
              </a:lnSpc>
              <a:spcBef>
                <a:spcPts val="1600"/>
              </a:spcBef>
              <a:spcAft>
                <a:spcPts val="0"/>
              </a:spcAft>
              <a:buClr>
                <a:srgbClr val="E15224"/>
              </a:buClr>
              <a:buSzPts val="2394"/>
              <a:buFont typeface="Arial"/>
              <a:buChar char="•"/>
            </a:pPr>
            <a:r>
              <a:rPr lang="en-US" sz="2400" dirty="0"/>
              <a:t>IFTF is an independent, </a:t>
            </a:r>
            <a:r>
              <a:rPr lang="en-US" sz="2400" b="1" dirty="0">
                <a:solidFill>
                  <a:srgbClr val="E65526"/>
                </a:solidFill>
                <a:latin typeface="Manrope"/>
                <a:ea typeface="Manrope"/>
                <a:cs typeface="Manrope"/>
                <a:sym typeface="Manrope"/>
              </a:rPr>
              <a:t>public interest education and futures research</a:t>
            </a:r>
            <a:r>
              <a:rPr lang="en-US" sz="2400" b="1" dirty="0">
                <a:solidFill>
                  <a:srgbClr val="E65526"/>
                </a:solidFill>
              </a:rPr>
              <a:t> </a:t>
            </a:r>
            <a:r>
              <a:rPr lang="en-US" sz="2400" dirty="0"/>
              <a:t>organization founded in 1968, based in Silicon Valley.</a:t>
            </a:r>
            <a:endParaRPr sz="2400" dirty="0"/>
          </a:p>
          <a:p>
            <a:pPr marL="364058" lvl="0" indent="-364058" algn="l" rtl="0">
              <a:lnSpc>
                <a:spcPct val="110000"/>
              </a:lnSpc>
              <a:spcBef>
                <a:spcPts val="1600"/>
              </a:spcBef>
              <a:spcAft>
                <a:spcPts val="0"/>
              </a:spcAft>
              <a:buClr>
                <a:srgbClr val="E15224"/>
              </a:buClr>
              <a:buSzPts val="2394"/>
              <a:buFont typeface="Arial"/>
              <a:buChar char="•"/>
            </a:pPr>
            <a:r>
              <a:rPr lang="en-US" sz="2400" dirty="0"/>
              <a:t>Our mission is to help </a:t>
            </a:r>
            <a:r>
              <a:rPr lang="en-US" sz="2400" b="1" dirty="0">
                <a:solidFill>
                  <a:srgbClr val="E65526"/>
                </a:solidFill>
                <a:latin typeface="Manrope"/>
                <a:ea typeface="Manrope"/>
                <a:cs typeface="Manrope"/>
                <a:sym typeface="Manrope"/>
              </a:rPr>
              <a:t>organizations and leaders become future-ready</a:t>
            </a:r>
            <a:r>
              <a:rPr lang="en-US" sz="2400" dirty="0"/>
              <a:t>.</a:t>
            </a:r>
            <a:endParaRPr sz="2400" dirty="0"/>
          </a:p>
          <a:p>
            <a:pPr marL="364058" lvl="0" indent="-364058" algn="l" rtl="0">
              <a:lnSpc>
                <a:spcPct val="110000"/>
              </a:lnSpc>
              <a:spcBef>
                <a:spcPts val="1600"/>
              </a:spcBef>
              <a:spcAft>
                <a:spcPts val="0"/>
              </a:spcAft>
              <a:buClr>
                <a:srgbClr val="DF5123"/>
              </a:buClr>
              <a:buSzPts val="2394"/>
              <a:buFont typeface="Arial"/>
              <a:buChar char="•"/>
            </a:pPr>
            <a:r>
              <a:rPr lang="en-US" sz="2400" dirty="0"/>
              <a:t>We provide practical </a:t>
            </a:r>
            <a:r>
              <a:rPr lang="en-US" sz="2400" b="1" dirty="0">
                <a:solidFill>
                  <a:srgbClr val="E65526"/>
                </a:solidFill>
                <a:latin typeface="Manrope"/>
                <a:ea typeface="Manrope"/>
                <a:cs typeface="Manrope"/>
                <a:sym typeface="Manrope"/>
              </a:rPr>
              <a:t>tools</a:t>
            </a:r>
            <a:r>
              <a:rPr lang="en-US" sz="2400" dirty="0"/>
              <a:t>, </a:t>
            </a:r>
            <a:r>
              <a:rPr lang="en-US" sz="2400" b="1" dirty="0">
                <a:solidFill>
                  <a:srgbClr val="E65526"/>
                </a:solidFill>
                <a:latin typeface="Manrope"/>
                <a:ea typeface="Manrope"/>
                <a:cs typeface="Manrope"/>
                <a:sym typeface="Manrope"/>
              </a:rPr>
              <a:t>research</a:t>
            </a:r>
            <a:r>
              <a:rPr lang="en-US" sz="2400" dirty="0"/>
              <a:t>, and </a:t>
            </a:r>
            <a:r>
              <a:rPr lang="en-US" sz="2400" b="1" dirty="0">
                <a:solidFill>
                  <a:srgbClr val="E65526"/>
                </a:solidFill>
                <a:latin typeface="Manrope"/>
                <a:ea typeface="Manrope"/>
                <a:cs typeface="Manrope"/>
                <a:sym typeface="Manrope"/>
              </a:rPr>
              <a:t>programs</a:t>
            </a:r>
            <a:r>
              <a:rPr lang="en-US" sz="2400" dirty="0">
                <a:solidFill>
                  <a:srgbClr val="E65526"/>
                </a:solidFill>
              </a:rPr>
              <a:t> </a:t>
            </a:r>
            <a:r>
              <a:rPr lang="en-US" sz="2400" dirty="0"/>
              <a:t>that turn foresight into critical new insights and transformative near- and mid-term action.</a:t>
            </a:r>
            <a:endParaRPr sz="2400" dirty="0"/>
          </a:p>
        </p:txBody>
      </p:sp>
      <p:pic>
        <p:nvPicPr>
          <p:cNvPr id="2" name="Google Shape;1484;p20" descr="A person looking at a framed picture&#10;&#10;Description automatically generated with low confidence">
            <a:extLst>
              <a:ext uri="{FF2B5EF4-FFF2-40B4-BE49-F238E27FC236}">
                <a16:creationId xmlns:a16="http://schemas.microsoft.com/office/drawing/2014/main" id="{F038F8DC-33A2-E9AC-AEB7-70359500DE50}"/>
              </a:ext>
            </a:extLst>
          </p:cNvPr>
          <p:cNvPicPr preferRelativeResize="0"/>
          <p:nvPr/>
        </p:nvPicPr>
        <p:blipFill rotWithShape="1">
          <a:blip r:embed="rId3">
            <a:alphaModFix/>
          </a:blip>
          <a:srcRect t="13534" r="31323" b="31191"/>
          <a:stretch>
            <a:fillRect/>
          </a:stretch>
        </p:blipFill>
        <p:spPr>
          <a:xfrm>
            <a:off x="7262272" y="1163797"/>
            <a:ext cx="4929728" cy="5290424"/>
          </a:xfrm>
          <a:prstGeom prst="rect">
            <a:avLst/>
          </a:prstGeom>
          <a:noFill/>
          <a:ln>
            <a:noFill/>
          </a:ln>
        </p:spPr>
      </p:pic>
      <p:pic>
        <p:nvPicPr>
          <p:cNvPr id="4" name="Google Shape;847;p136" descr="Logo&#10;&#10;Description automatically generated">
            <a:extLst>
              <a:ext uri="{FF2B5EF4-FFF2-40B4-BE49-F238E27FC236}">
                <a16:creationId xmlns:a16="http://schemas.microsoft.com/office/drawing/2014/main" id="{85F3142D-6384-044B-FF66-DC1FF48FC32A}"/>
              </a:ext>
            </a:extLst>
          </p:cNvPr>
          <p:cNvPicPr preferRelativeResize="0"/>
          <p:nvPr/>
        </p:nvPicPr>
        <p:blipFill rotWithShape="1">
          <a:blip r:embed="rId4">
            <a:alphaModFix/>
          </a:blip>
          <a:srcRect/>
          <a:stretch/>
        </p:blipFill>
        <p:spPr>
          <a:xfrm>
            <a:off x="116649" y="6454221"/>
            <a:ext cx="825460" cy="35008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pic>
        <p:nvPicPr>
          <p:cNvPr id="64" name="Google Shape;64;p3"/>
          <p:cNvPicPr preferRelativeResize="0"/>
          <p:nvPr/>
        </p:nvPicPr>
        <p:blipFill rotWithShape="1">
          <a:blip r:embed="rId3">
            <a:alphaModFix/>
          </a:blip>
          <a:srcRect l="20444" t="4167" r="2312" b="4309"/>
          <a:stretch/>
        </p:blipFill>
        <p:spPr>
          <a:xfrm>
            <a:off x="-1" y="0"/>
            <a:ext cx="12192001" cy="6858000"/>
          </a:xfrm>
          <a:prstGeom prst="rect">
            <a:avLst/>
          </a:prstGeom>
          <a:noFill/>
          <a:ln>
            <a:noFill/>
          </a:ln>
        </p:spPr>
      </p:pic>
      <p:sp>
        <p:nvSpPr>
          <p:cNvPr id="4" name="Rectangle 3">
            <a:extLst>
              <a:ext uri="{FF2B5EF4-FFF2-40B4-BE49-F238E27FC236}">
                <a16:creationId xmlns:a16="http://schemas.microsoft.com/office/drawing/2014/main" id="{FA78AA1D-91CA-9FE1-2D17-4F2C6F78FA73}"/>
              </a:ext>
            </a:extLst>
          </p:cNvPr>
          <p:cNvSpPr/>
          <p:nvPr/>
        </p:nvSpPr>
        <p:spPr>
          <a:xfrm rot="10800000">
            <a:off x="5281684" y="0"/>
            <a:ext cx="6902132" cy="6858000"/>
          </a:xfrm>
          <a:prstGeom prst="rect">
            <a:avLst/>
          </a:prstGeom>
          <a:gradFill flip="none" rotWithShape="1">
            <a:gsLst>
              <a:gs pos="0">
                <a:schemeClr val="bg1">
                  <a:alpha val="0"/>
                </a:schemeClr>
              </a:gs>
              <a:gs pos="24000">
                <a:schemeClr val="tx1">
                  <a:alpha val="31926"/>
                </a:schemeClr>
              </a:gs>
              <a:gs pos="46000">
                <a:schemeClr val="tx1">
                  <a:alpha val="50000"/>
                </a:schemeClr>
              </a:gs>
              <a:gs pos="80000">
                <a:schemeClr val="tx1"/>
              </a:gs>
            </a:gsLst>
            <a:lin ang="10800000" scaled="0"/>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66" name="Google Shape;66;p3"/>
          <p:cNvSpPr txBox="1"/>
          <p:nvPr/>
        </p:nvSpPr>
        <p:spPr>
          <a:xfrm>
            <a:off x="5080000" y="1450019"/>
            <a:ext cx="6290330" cy="975681"/>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lt1"/>
              </a:buClr>
              <a:buSzPts val="5400"/>
              <a:buFont typeface="Arial"/>
              <a:buNone/>
            </a:pPr>
            <a:r>
              <a:rPr lang="en-US" sz="5400" b="1" i="0" u="none" strike="noStrike" cap="none" dirty="0">
                <a:solidFill>
                  <a:schemeClr val="lt1"/>
                </a:solidFill>
                <a:latin typeface="Arial"/>
                <a:ea typeface="Arial"/>
                <a:cs typeface="Arial"/>
                <a:sym typeface="Arial"/>
              </a:rPr>
              <a:t>Futures thinking</a:t>
            </a:r>
            <a:r>
              <a:rPr lang="en-US" sz="5400" b="1" i="0" u="none" strike="noStrike" cap="none" dirty="0">
                <a:solidFill>
                  <a:srgbClr val="E75525"/>
                </a:solidFill>
                <a:latin typeface="Arial"/>
                <a:ea typeface="Arial"/>
                <a:cs typeface="Arial"/>
                <a:sym typeface="Arial"/>
              </a:rPr>
              <a:t>.</a:t>
            </a:r>
            <a:endParaRPr sz="1800" b="0" i="0" u="none" strike="noStrike" cap="none" dirty="0">
              <a:solidFill>
                <a:schemeClr val="dk1"/>
              </a:solidFill>
              <a:latin typeface="Arial"/>
              <a:ea typeface="Arial"/>
              <a:cs typeface="Arial"/>
              <a:sym typeface="Arial"/>
            </a:endParaRPr>
          </a:p>
        </p:txBody>
      </p:sp>
      <p:sp>
        <p:nvSpPr>
          <p:cNvPr id="67" name="Google Shape;67;p3"/>
          <p:cNvSpPr txBox="1"/>
          <p:nvPr/>
        </p:nvSpPr>
        <p:spPr>
          <a:xfrm>
            <a:off x="6730253" y="2677975"/>
            <a:ext cx="4634195" cy="1754326"/>
          </a:xfrm>
          <a:prstGeom prst="rect">
            <a:avLst/>
          </a:prstGeom>
          <a:noFill/>
          <a:ln>
            <a:noFill/>
          </a:ln>
        </p:spPr>
        <p:txBody>
          <a:bodyPr spcFirstLastPara="1" wrap="square" lIns="91425" tIns="45700" rIns="91425" bIns="45700" anchor="ctr" anchorCtr="0">
            <a:spAutoFit/>
          </a:bodyPr>
          <a:lstStyle/>
          <a:p>
            <a:pPr marL="0" marR="0" lvl="0" indent="0" algn="r" rtl="0">
              <a:lnSpc>
                <a:spcPct val="90000"/>
              </a:lnSpc>
              <a:spcBef>
                <a:spcPts val="0"/>
              </a:spcBef>
              <a:spcAft>
                <a:spcPts val="0"/>
              </a:spcAft>
              <a:buClr>
                <a:schemeClr val="lt1"/>
              </a:buClr>
              <a:buSzPts val="2400"/>
              <a:buFont typeface="Arial"/>
              <a:buNone/>
            </a:pPr>
            <a:r>
              <a:rPr lang="en-US" sz="2400" b="0" i="0" u="none" strike="noStrike" cap="none" dirty="0">
                <a:solidFill>
                  <a:schemeClr val="lt1"/>
                </a:solidFill>
                <a:latin typeface="Arial"/>
                <a:ea typeface="Arial"/>
                <a:cs typeface="Arial"/>
                <a:sym typeface="Arial"/>
              </a:rPr>
              <a:t>Systematically explore the possibilities of how the future might unfold, turning uncertainty into inspiration for action and a better future.</a:t>
            </a:r>
            <a:endParaRPr sz="1800" b="0" i="0" u="none" strike="noStrike" cap="none" dirty="0">
              <a:solidFill>
                <a:schemeClr val="dk1"/>
              </a:solidFill>
              <a:latin typeface="Arial"/>
              <a:ea typeface="Arial"/>
              <a:cs typeface="Arial"/>
              <a:sym typeface="Arial"/>
            </a:endParaRPr>
          </a:p>
        </p:txBody>
      </p:sp>
      <p:pic>
        <p:nvPicPr>
          <p:cNvPr id="6" name="Google Shape;847;p136" descr="Logo&#10;&#10;Description automatically generated">
            <a:extLst>
              <a:ext uri="{FF2B5EF4-FFF2-40B4-BE49-F238E27FC236}">
                <a16:creationId xmlns:a16="http://schemas.microsoft.com/office/drawing/2014/main" id="{6B7FD18E-580C-5B65-45B9-918345176266}"/>
              </a:ext>
            </a:extLst>
          </p:cNvPr>
          <p:cNvPicPr preferRelativeResize="0"/>
          <p:nvPr/>
        </p:nvPicPr>
        <p:blipFill rotWithShape="1">
          <a:blip r:embed="rId4">
            <a:alphaModFix/>
            <a:biLevel thresh="25000"/>
          </a:blip>
          <a:srcRect/>
          <a:stretch/>
        </p:blipFill>
        <p:spPr>
          <a:xfrm>
            <a:off x="116649" y="6454221"/>
            <a:ext cx="825460" cy="350083"/>
          </a:xfrm>
          <a:prstGeom prst="rect">
            <a:avLst/>
          </a:prstGeom>
          <a:noFill/>
          <a:ln>
            <a:noFill/>
          </a:ln>
        </p:spPr>
      </p:pic>
      <p:sp>
        <p:nvSpPr>
          <p:cNvPr id="2" name="Google Shape;14;p24">
            <a:extLst>
              <a:ext uri="{FF2B5EF4-FFF2-40B4-BE49-F238E27FC236}">
                <a16:creationId xmlns:a16="http://schemas.microsoft.com/office/drawing/2014/main" id="{DC1F1C3E-5C02-D4BC-6477-8D493B7AE67E}"/>
              </a:ext>
            </a:extLst>
          </p:cNvPr>
          <p:cNvSpPr txBox="1"/>
          <p:nvPr/>
        </p:nvSpPr>
        <p:spPr>
          <a:xfrm>
            <a:off x="8978125" y="6571025"/>
            <a:ext cx="3151800" cy="246300"/>
          </a:xfrm>
          <a:prstGeom prst="rect">
            <a:avLst/>
          </a:prstGeom>
          <a:noFill/>
          <a:ln>
            <a:noFill/>
          </a:ln>
        </p:spPr>
        <p:txBody>
          <a:bodyPr spcFirstLastPara="1" wrap="square" lIns="121900" tIns="60925" rIns="121900" bIns="60925" anchor="t" anchorCtr="0">
            <a:spAutoFit/>
          </a:bodyPr>
          <a:lstStyle/>
          <a:p>
            <a:pPr marL="0" marR="0" lvl="0" indent="0" algn="r" rtl="0">
              <a:lnSpc>
                <a:spcPct val="100000"/>
              </a:lnSpc>
              <a:spcBef>
                <a:spcPts val="0"/>
              </a:spcBef>
              <a:spcAft>
                <a:spcPts val="0"/>
              </a:spcAft>
              <a:buClr>
                <a:srgbClr val="92C83E"/>
              </a:buClr>
              <a:buSzPts val="525"/>
              <a:buFont typeface="Arial"/>
              <a:buNone/>
            </a:pPr>
            <a:r>
              <a:rPr lang="en-US" sz="800" b="0" i="0" u="none" strike="noStrike" cap="none" dirty="0">
                <a:solidFill>
                  <a:schemeClr val="bg1"/>
                </a:solidFill>
                <a:latin typeface="Arial"/>
                <a:ea typeface="Arial"/>
                <a:cs typeface="Arial"/>
                <a:sym typeface="Arial"/>
              </a:rPr>
              <a:t>© 2026 Institute for the Future. All rights reserved. / </a:t>
            </a:r>
            <a:r>
              <a:rPr lang="en-US" sz="800" b="1" i="0" u="none" strike="noStrike" cap="none" dirty="0" err="1">
                <a:solidFill>
                  <a:schemeClr val="bg1"/>
                </a:solidFill>
                <a:latin typeface="Arial"/>
                <a:ea typeface="Arial"/>
                <a:cs typeface="Arial"/>
                <a:sym typeface="Arial"/>
              </a:rPr>
              <a:t>iftf.org</a:t>
            </a:r>
            <a:r>
              <a:rPr lang="en-US" sz="800" b="1" i="0" u="none" strike="noStrike" cap="none" dirty="0">
                <a:solidFill>
                  <a:schemeClr val="bg1"/>
                </a:solidFill>
                <a:latin typeface="Arial"/>
                <a:ea typeface="Arial"/>
                <a:cs typeface="Arial"/>
                <a:sym typeface="Arial"/>
              </a:rPr>
              <a:t> </a:t>
            </a:r>
            <a:endParaRPr sz="800" b="1" i="0" u="none" strike="noStrike" cap="none" dirty="0">
              <a:solidFill>
                <a:schemeClr val="bg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pic>
        <p:nvPicPr>
          <p:cNvPr id="75" name="Google Shape;75;p4" descr="A tunnel of books&#10;&#10;Description automatically generated"/>
          <p:cNvPicPr preferRelativeResize="0"/>
          <p:nvPr/>
        </p:nvPicPr>
        <p:blipFill rotWithShape="1">
          <a:blip r:embed="rId3">
            <a:alphaModFix/>
          </a:blip>
          <a:srcRect b="15635"/>
          <a:stretch/>
        </p:blipFill>
        <p:spPr>
          <a:xfrm>
            <a:off x="0" y="0"/>
            <a:ext cx="12192000" cy="6858000"/>
          </a:xfrm>
          <a:prstGeom prst="rect">
            <a:avLst/>
          </a:prstGeom>
          <a:noFill/>
          <a:ln>
            <a:noFill/>
          </a:ln>
        </p:spPr>
      </p:pic>
      <p:sp>
        <p:nvSpPr>
          <p:cNvPr id="77" name="Google Shape;77;p4"/>
          <p:cNvSpPr txBox="1"/>
          <p:nvPr/>
        </p:nvSpPr>
        <p:spPr>
          <a:xfrm>
            <a:off x="703318" y="527618"/>
            <a:ext cx="6062664" cy="1588127"/>
          </a:xfrm>
          <a:prstGeom prst="rect">
            <a:avLst/>
          </a:prstGeom>
          <a:noFill/>
          <a:ln>
            <a:noFill/>
          </a:ln>
        </p:spPr>
        <p:txBody>
          <a:bodyPr spcFirstLastPara="1" wrap="square" lIns="91425" tIns="45700" rIns="91425" bIns="45700" anchor="ctr" anchorCtr="0">
            <a:spAutoFit/>
          </a:bodyPr>
          <a:lstStyle/>
          <a:p>
            <a:pPr marL="0" marR="0" lvl="0" indent="0" algn="l" rtl="0">
              <a:lnSpc>
                <a:spcPct val="90000"/>
              </a:lnSpc>
              <a:spcBef>
                <a:spcPts val="0"/>
              </a:spcBef>
              <a:spcAft>
                <a:spcPts val="0"/>
              </a:spcAft>
              <a:buClr>
                <a:schemeClr val="lt1"/>
              </a:buClr>
              <a:buSzPts val="5400"/>
              <a:buFont typeface="Arial"/>
              <a:buNone/>
            </a:pPr>
            <a:r>
              <a:rPr lang="en-US" sz="5400" b="1" i="0" u="none" strike="noStrike" cap="none" dirty="0">
                <a:solidFill>
                  <a:schemeClr val="lt1"/>
                </a:solidFill>
                <a:latin typeface="Arial"/>
                <a:ea typeface="Arial"/>
                <a:cs typeface="Arial"/>
                <a:sym typeface="Arial"/>
              </a:rPr>
              <a:t>Possibilities,</a:t>
            </a:r>
            <a:endParaRPr sz="1800" b="0" i="0" u="none" strike="noStrike" cap="none" dirty="0">
              <a:solidFill>
                <a:schemeClr val="dk1"/>
              </a:solidFill>
              <a:latin typeface="Arial"/>
              <a:ea typeface="Arial"/>
              <a:cs typeface="Arial"/>
              <a:sym typeface="Arial"/>
            </a:endParaRPr>
          </a:p>
          <a:p>
            <a:pPr marL="0" marR="0" lvl="0" indent="0" algn="l" rtl="0">
              <a:lnSpc>
                <a:spcPct val="90000"/>
              </a:lnSpc>
              <a:spcBef>
                <a:spcPts val="0"/>
              </a:spcBef>
              <a:spcAft>
                <a:spcPts val="0"/>
              </a:spcAft>
              <a:buClr>
                <a:schemeClr val="lt1"/>
              </a:buClr>
              <a:buSzPts val="5400"/>
              <a:buFont typeface="Arial"/>
              <a:buNone/>
            </a:pPr>
            <a:r>
              <a:rPr lang="en-US" sz="5400" b="1" i="0" u="none" strike="noStrike" cap="none" dirty="0">
                <a:solidFill>
                  <a:schemeClr val="lt1"/>
                </a:solidFill>
                <a:latin typeface="Arial"/>
                <a:ea typeface="Arial"/>
                <a:cs typeface="Arial"/>
                <a:sym typeface="Arial"/>
              </a:rPr>
              <a:t>not predictions</a:t>
            </a:r>
            <a:r>
              <a:rPr lang="en-US" sz="5400" b="1" i="0" u="none" strike="noStrike" cap="none" dirty="0">
                <a:solidFill>
                  <a:srgbClr val="E75525"/>
                </a:solidFill>
                <a:latin typeface="Arial"/>
                <a:ea typeface="Arial"/>
                <a:cs typeface="Arial"/>
                <a:sym typeface="Arial"/>
              </a:rPr>
              <a:t>.</a:t>
            </a:r>
            <a:endParaRPr sz="1800" b="0" i="0" u="none" strike="noStrike" cap="none" dirty="0">
              <a:solidFill>
                <a:schemeClr val="dk1"/>
              </a:solidFill>
              <a:latin typeface="Arial"/>
              <a:ea typeface="Arial"/>
              <a:cs typeface="Arial"/>
              <a:sym typeface="Arial"/>
            </a:endParaRPr>
          </a:p>
        </p:txBody>
      </p:sp>
      <p:pic>
        <p:nvPicPr>
          <p:cNvPr id="4" name="Google Shape;847;p136" descr="Logo&#10;&#10;Description automatically generated">
            <a:extLst>
              <a:ext uri="{FF2B5EF4-FFF2-40B4-BE49-F238E27FC236}">
                <a16:creationId xmlns:a16="http://schemas.microsoft.com/office/drawing/2014/main" id="{D1A20E12-55C5-9015-BEC4-89EC752BCCEF}"/>
              </a:ext>
            </a:extLst>
          </p:cNvPr>
          <p:cNvPicPr preferRelativeResize="0"/>
          <p:nvPr/>
        </p:nvPicPr>
        <p:blipFill rotWithShape="1">
          <a:blip r:embed="rId4">
            <a:alphaModFix/>
            <a:biLevel thresh="25000"/>
          </a:blip>
          <a:srcRect/>
          <a:stretch/>
        </p:blipFill>
        <p:spPr>
          <a:xfrm>
            <a:off x="116649" y="6454221"/>
            <a:ext cx="825460" cy="350083"/>
          </a:xfrm>
          <a:prstGeom prst="rect">
            <a:avLst/>
          </a:prstGeom>
          <a:noFill/>
          <a:ln>
            <a:noFill/>
          </a:ln>
        </p:spPr>
      </p:pic>
      <p:sp>
        <p:nvSpPr>
          <p:cNvPr id="2" name="Google Shape;14;p24">
            <a:extLst>
              <a:ext uri="{FF2B5EF4-FFF2-40B4-BE49-F238E27FC236}">
                <a16:creationId xmlns:a16="http://schemas.microsoft.com/office/drawing/2014/main" id="{A4E5624D-5D38-38CC-6052-8C5B0568504D}"/>
              </a:ext>
            </a:extLst>
          </p:cNvPr>
          <p:cNvSpPr txBox="1"/>
          <p:nvPr/>
        </p:nvSpPr>
        <p:spPr>
          <a:xfrm>
            <a:off x="8978125" y="6571025"/>
            <a:ext cx="3151800" cy="246300"/>
          </a:xfrm>
          <a:prstGeom prst="rect">
            <a:avLst/>
          </a:prstGeom>
          <a:noFill/>
          <a:ln>
            <a:noFill/>
          </a:ln>
        </p:spPr>
        <p:txBody>
          <a:bodyPr spcFirstLastPara="1" wrap="square" lIns="121900" tIns="60925" rIns="121900" bIns="60925" anchor="t" anchorCtr="0">
            <a:spAutoFit/>
          </a:bodyPr>
          <a:lstStyle/>
          <a:p>
            <a:pPr marL="0" marR="0" lvl="0" indent="0" algn="r" rtl="0">
              <a:lnSpc>
                <a:spcPct val="100000"/>
              </a:lnSpc>
              <a:spcBef>
                <a:spcPts val="0"/>
              </a:spcBef>
              <a:spcAft>
                <a:spcPts val="0"/>
              </a:spcAft>
              <a:buClr>
                <a:srgbClr val="92C83E"/>
              </a:buClr>
              <a:buSzPts val="525"/>
              <a:buFont typeface="Arial"/>
              <a:buNone/>
            </a:pPr>
            <a:r>
              <a:rPr lang="en-US" sz="800" b="0" i="0" u="none" strike="noStrike" cap="none" dirty="0">
                <a:solidFill>
                  <a:schemeClr val="bg1"/>
                </a:solidFill>
                <a:latin typeface="Arial"/>
                <a:ea typeface="Arial"/>
                <a:cs typeface="Arial"/>
                <a:sym typeface="Arial"/>
              </a:rPr>
              <a:t>© 2026 Institute for the Future. All rights reserved. / </a:t>
            </a:r>
            <a:r>
              <a:rPr lang="en-US" sz="800" b="1" i="0" u="none" strike="noStrike" cap="none" dirty="0" err="1">
                <a:solidFill>
                  <a:schemeClr val="bg1"/>
                </a:solidFill>
                <a:latin typeface="Arial"/>
                <a:ea typeface="Arial"/>
                <a:cs typeface="Arial"/>
                <a:sym typeface="Arial"/>
              </a:rPr>
              <a:t>iftf.org</a:t>
            </a:r>
            <a:r>
              <a:rPr lang="en-US" sz="800" b="1" i="0" u="none" strike="noStrike" cap="none" dirty="0">
                <a:solidFill>
                  <a:schemeClr val="bg1"/>
                </a:solidFill>
                <a:latin typeface="Arial"/>
                <a:ea typeface="Arial"/>
                <a:cs typeface="Arial"/>
                <a:sym typeface="Arial"/>
              </a:rPr>
              <a:t> </a:t>
            </a:r>
            <a:endParaRPr sz="800" b="1" i="0" u="none" strike="noStrike" cap="none" dirty="0">
              <a:solidFill>
                <a:schemeClr val="bg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pic>
        <p:nvPicPr>
          <p:cNvPr id="85" name="Google Shape;85;p5"/>
          <p:cNvPicPr preferRelativeResize="0"/>
          <p:nvPr/>
        </p:nvPicPr>
        <p:blipFill rotWithShape="1">
          <a:blip r:embed="rId3">
            <a:alphaModFix/>
          </a:blip>
          <a:srcRect t="18276" r="6460" b="11569"/>
          <a:stretch/>
        </p:blipFill>
        <p:spPr>
          <a:xfrm>
            <a:off x="0" y="0"/>
            <a:ext cx="12192000" cy="6858000"/>
          </a:xfrm>
          <a:prstGeom prst="rect">
            <a:avLst/>
          </a:prstGeom>
          <a:noFill/>
          <a:ln>
            <a:noFill/>
          </a:ln>
        </p:spPr>
      </p:pic>
      <p:sp>
        <p:nvSpPr>
          <p:cNvPr id="4" name="Rectangle 3">
            <a:extLst>
              <a:ext uri="{FF2B5EF4-FFF2-40B4-BE49-F238E27FC236}">
                <a16:creationId xmlns:a16="http://schemas.microsoft.com/office/drawing/2014/main" id="{C3B56F6E-3F87-3D11-92B7-87FFC0C07C7E}"/>
              </a:ext>
            </a:extLst>
          </p:cNvPr>
          <p:cNvSpPr/>
          <p:nvPr/>
        </p:nvSpPr>
        <p:spPr>
          <a:xfrm rot="5400000">
            <a:off x="4120282" y="-4120282"/>
            <a:ext cx="3951436" cy="12192000"/>
          </a:xfrm>
          <a:prstGeom prst="rect">
            <a:avLst/>
          </a:prstGeom>
          <a:gradFill flip="none" rotWithShape="1">
            <a:gsLst>
              <a:gs pos="62000">
                <a:schemeClr val="bg1">
                  <a:alpha val="0"/>
                </a:schemeClr>
              </a:gs>
              <a:gs pos="72000">
                <a:schemeClr val="tx1">
                  <a:alpha val="31926"/>
                </a:schemeClr>
              </a:gs>
              <a:gs pos="88000">
                <a:schemeClr val="tx1">
                  <a:alpha val="50000"/>
                </a:schemeClr>
              </a:gs>
              <a:gs pos="100000">
                <a:schemeClr val="tx1"/>
              </a:gs>
            </a:gsLst>
            <a:lin ang="10800000" scaled="0"/>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BC574AEB-0286-4714-96AD-C96A8561CE75}"/>
              </a:ext>
            </a:extLst>
          </p:cNvPr>
          <p:cNvSpPr/>
          <p:nvPr/>
        </p:nvSpPr>
        <p:spPr>
          <a:xfrm rot="16200000">
            <a:off x="4687585" y="-646381"/>
            <a:ext cx="2816761" cy="12192000"/>
          </a:xfrm>
          <a:prstGeom prst="rect">
            <a:avLst/>
          </a:prstGeom>
          <a:gradFill flip="none" rotWithShape="1">
            <a:gsLst>
              <a:gs pos="62000">
                <a:schemeClr val="bg1">
                  <a:alpha val="0"/>
                </a:schemeClr>
              </a:gs>
              <a:gs pos="72000">
                <a:schemeClr val="tx1">
                  <a:alpha val="31926"/>
                </a:schemeClr>
              </a:gs>
              <a:gs pos="88000">
                <a:schemeClr val="tx1">
                  <a:alpha val="50000"/>
                </a:schemeClr>
              </a:gs>
              <a:gs pos="100000">
                <a:schemeClr val="tx1"/>
              </a:gs>
            </a:gsLst>
            <a:lin ang="10800000" scaled="0"/>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86" name="Google Shape;86;p5"/>
          <p:cNvSpPr txBox="1"/>
          <p:nvPr/>
        </p:nvSpPr>
        <p:spPr>
          <a:xfrm>
            <a:off x="3253069" y="3429000"/>
            <a:ext cx="5685862" cy="840230"/>
          </a:xfrm>
          <a:prstGeom prst="rect">
            <a:avLst/>
          </a:prstGeom>
          <a:noFill/>
          <a:ln>
            <a:noFill/>
          </a:ln>
        </p:spPr>
        <p:txBody>
          <a:bodyPr spcFirstLastPara="1" wrap="square" lIns="91425" tIns="45700" rIns="91425" bIns="45700" anchor="ctr" anchorCtr="0">
            <a:spAutoFit/>
          </a:bodyPr>
          <a:lstStyle/>
          <a:p>
            <a:pPr marL="0" marR="0" lvl="0" indent="0" algn="ctr" rtl="0">
              <a:lnSpc>
                <a:spcPct val="90000"/>
              </a:lnSpc>
              <a:spcBef>
                <a:spcPts val="0"/>
              </a:spcBef>
              <a:spcAft>
                <a:spcPts val="0"/>
              </a:spcAft>
              <a:buClr>
                <a:srgbClr val="000000"/>
              </a:buClr>
              <a:buSzPts val="5400"/>
              <a:buFont typeface="Arial"/>
              <a:buNone/>
            </a:pPr>
            <a:r>
              <a:rPr lang="en-US" sz="5400" b="1" i="0" u="none" strike="noStrike" cap="none" dirty="0">
                <a:solidFill>
                  <a:srgbClr val="000000"/>
                </a:solidFill>
                <a:latin typeface="Arial"/>
                <a:ea typeface="Arial"/>
                <a:cs typeface="Arial"/>
                <a:sym typeface="Arial"/>
              </a:rPr>
              <a:t>Future back</a:t>
            </a:r>
            <a:r>
              <a:rPr lang="en-US" sz="5400" b="1" i="0" u="none" strike="noStrike" cap="none" dirty="0">
                <a:solidFill>
                  <a:srgbClr val="E75525"/>
                </a:solidFill>
                <a:latin typeface="Arial"/>
                <a:ea typeface="Arial"/>
                <a:cs typeface="Arial"/>
                <a:sym typeface="Arial"/>
              </a:rPr>
              <a:t>.</a:t>
            </a:r>
            <a:endParaRPr sz="1800" b="0" i="0" u="none" strike="noStrike" cap="none" dirty="0">
              <a:solidFill>
                <a:schemeClr val="dk1"/>
              </a:solidFill>
              <a:latin typeface="Arial"/>
              <a:ea typeface="Arial"/>
              <a:cs typeface="Arial"/>
              <a:sym typeface="Arial"/>
            </a:endParaRPr>
          </a:p>
        </p:txBody>
      </p:sp>
      <p:pic>
        <p:nvPicPr>
          <p:cNvPr id="3" name="Google Shape;847;p136" descr="Logo&#10;&#10;Description automatically generated">
            <a:extLst>
              <a:ext uri="{FF2B5EF4-FFF2-40B4-BE49-F238E27FC236}">
                <a16:creationId xmlns:a16="http://schemas.microsoft.com/office/drawing/2014/main" id="{38D06502-FC0B-82BC-2B7C-FA4FC100D9C1}"/>
              </a:ext>
            </a:extLst>
          </p:cNvPr>
          <p:cNvPicPr preferRelativeResize="0"/>
          <p:nvPr/>
        </p:nvPicPr>
        <p:blipFill rotWithShape="1">
          <a:blip r:embed="rId4">
            <a:alphaModFix/>
            <a:biLevel thresh="25000"/>
          </a:blip>
          <a:srcRect/>
          <a:stretch/>
        </p:blipFill>
        <p:spPr>
          <a:xfrm>
            <a:off x="116649" y="6454221"/>
            <a:ext cx="825460" cy="350083"/>
          </a:xfrm>
          <a:prstGeom prst="rect">
            <a:avLst/>
          </a:prstGeom>
          <a:noFill/>
          <a:ln>
            <a:noFill/>
          </a:ln>
        </p:spPr>
      </p:pic>
      <p:sp>
        <p:nvSpPr>
          <p:cNvPr id="2" name="Google Shape;14;p24">
            <a:extLst>
              <a:ext uri="{FF2B5EF4-FFF2-40B4-BE49-F238E27FC236}">
                <a16:creationId xmlns:a16="http://schemas.microsoft.com/office/drawing/2014/main" id="{AA086EA4-ADE5-B6BE-7ADC-53C944CF536B}"/>
              </a:ext>
            </a:extLst>
          </p:cNvPr>
          <p:cNvSpPr txBox="1"/>
          <p:nvPr/>
        </p:nvSpPr>
        <p:spPr>
          <a:xfrm>
            <a:off x="8978125" y="6571025"/>
            <a:ext cx="3151800" cy="246300"/>
          </a:xfrm>
          <a:prstGeom prst="rect">
            <a:avLst/>
          </a:prstGeom>
          <a:noFill/>
          <a:ln>
            <a:noFill/>
          </a:ln>
        </p:spPr>
        <p:txBody>
          <a:bodyPr spcFirstLastPara="1" wrap="square" lIns="121900" tIns="60925" rIns="121900" bIns="60925" anchor="t" anchorCtr="0">
            <a:spAutoFit/>
          </a:bodyPr>
          <a:lstStyle/>
          <a:p>
            <a:pPr marL="0" marR="0" lvl="0" indent="0" algn="r" rtl="0">
              <a:lnSpc>
                <a:spcPct val="100000"/>
              </a:lnSpc>
              <a:spcBef>
                <a:spcPts val="0"/>
              </a:spcBef>
              <a:spcAft>
                <a:spcPts val="0"/>
              </a:spcAft>
              <a:buClr>
                <a:srgbClr val="92C83E"/>
              </a:buClr>
              <a:buSzPts val="525"/>
              <a:buFont typeface="Arial"/>
              <a:buNone/>
            </a:pPr>
            <a:r>
              <a:rPr lang="en-US" sz="800" b="0" i="0" u="none" strike="noStrike" cap="none" dirty="0">
                <a:solidFill>
                  <a:schemeClr val="bg1"/>
                </a:solidFill>
                <a:latin typeface="Arial"/>
                <a:ea typeface="Arial"/>
                <a:cs typeface="Arial"/>
                <a:sym typeface="Arial"/>
              </a:rPr>
              <a:t>© 2026 Institute for the Future. All rights reserved. / </a:t>
            </a:r>
            <a:r>
              <a:rPr lang="en-US" sz="800" b="1" i="0" u="none" strike="noStrike" cap="none" dirty="0" err="1">
                <a:solidFill>
                  <a:schemeClr val="bg1"/>
                </a:solidFill>
                <a:latin typeface="Arial"/>
                <a:ea typeface="Arial"/>
                <a:cs typeface="Arial"/>
                <a:sym typeface="Arial"/>
              </a:rPr>
              <a:t>iftf.org</a:t>
            </a:r>
            <a:r>
              <a:rPr lang="en-US" sz="800" b="1" i="0" u="none" strike="noStrike" cap="none" dirty="0">
                <a:solidFill>
                  <a:schemeClr val="bg1"/>
                </a:solidFill>
                <a:latin typeface="Arial"/>
                <a:ea typeface="Arial"/>
                <a:cs typeface="Arial"/>
                <a:sym typeface="Arial"/>
              </a:rPr>
              <a:t> </a:t>
            </a:r>
            <a:endParaRPr sz="800" b="1" i="0" u="none" strike="noStrike" cap="none" dirty="0">
              <a:solidFill>
                <a:schemeClr val="bg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6"/>
          <p:cNvPicPr preferRelativeResize="0"/>
          <p:nvPr/>
        </p:nvPicPr>
        <p:blipFill rotWithShape="1">
          <a:blip r:embed="rId3">
            <a:alphaModFix/>
          </a:blip>
          <a:srcRect l="36235" t="28650" r="4505" b="26906"/>
          <a:stretch/>
        </p:blipFill>
        <p:spPr>
          <a:xfrm flipH="1">
            <a:off x="0" y="0"/>
            <a:ext cx="12192000" cy="6858000"/>
          </a:xfrm>
          <a:prstGeom prst="rect">
            <a:avLst/>
          </a:prstGeom>
          <a:noFill/>
          <a:ln>
            <a:noFill/>
          </a:ln>
        </p:spPr>
      </p:pic>
      <p:sp>
        <p:nvSpPr>
          <p:cNvPr id="5" name="Rectangle 4">
            <a:extLst>
              <a:ext uri="{FF2B5EF4-FFF2-40B4-BE49-F238E27FC236}">
                <a16:creationId xmlns:a16="http://schemas.microsoft.com/office/drawing/2014/main" id="{450DFA33-2E94-F182-73C0-5AA96ADAFE28}"/>
              </a:ext>
            </a:extLst>
          </p:cNvPr>
          <p:cNvSpPr/>
          <p:nvPr/>
        </p:nvSpPr>
        <p:spPr>
          <a:xfrm>
            <a:off x="-218400" y="2249203"/>
            <a:ext cx="5603654" cy="3469210"/>
          </a:xfrm>
          <a:prstGeom prst="rect">
            <a:avLst/>
          </a:prstGeom>
          <a:gradFill flip="none" rotWithShape="1">
            <a:gsLst>
              <a:gs pos="78000">
                <a:schemeClr val="bg1">
                  <a:alpha val="0"/>
                </a:schemeClr>
              </a:gs>
              <a:gs pos="43000">
                <a:schemeClr val="tx1">
                  <a:alpha val="22000"/>
                </a:schemeClr>
              </a:gs>
              <a:gs pos="16000">
                <a:schemeClr val="tx1">
                  <a:alpha val="36826"/>
                </a:schemeClr>
              </a:gs>
              <a:gs pos="0">
                <a:schemeClr val="tx1">
                  <a:alpha val="51000"/>
                </a:schemeClr>
              </a:gs>
            </a:gsLst>
            <a:path path="rect">
              <a:fillToRect l="50000" t="50000" r="50000" b="50000"/>
            </a:path>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95" name="Google Shape;95;p6"/>
          <p:cNvSpPr txBox="1"/>
          <p:nvPr/>
        </p:nvSpPr>
        <p:spPr>
          <a:xfrm>
            <a:off x="832261" y="2962918"/>
            <a:ext cx="4679400" cy="1588500"/>
          </a:xfrm>
          <a:prstGeom prst="rect">
            <a:avLst/>
          </a:prstGeom>
          <a:noFill/>
          <a:ln>
            <a:noFill/>
          </a:ln>
        </p:spPr>
        <p:txBody>
          <a:bodyPr spcFirstLastPara="1" wrap="square" lIns="91425" tIns="45700" rIns="91425" bIns="45700" anchor="ctr" anchorCtr="0">
            <a:spAutoFit/>
          </a:bodyPr>
          <a:lstStyle/>
          <a:p>
            <a:pPr marL="0" marR="0" lvl="0" indent="0" algn="l" rtl="0">
              <a:lnSpc>
                <a:spcPct val="90000"/>
              </a:lnSpc>
              <a:spcBef>
                <a:spcPts val="0"/>
              </a:spcBef>
              <a:spcAft>
                <a:spcPts val="0"/>
              </a:spcAft>
              <a:buClr>
                <a:schemeClr val="lt1"/>
              </a:buClr>
              <a:buSzPts val="5400"/>
              <a:buFont typeface="Arial"/>
              <a:buNone/>
            </a:pPr>
            <a:r>
              <a:rPr lang="en-US" sz="5400" b="1" i="0" u="none" strike="noStrike" cap="none">
                <a:solidFill>
                  <a:schemeClr val="lt1"/>
                </a:solidFill>
                <a:latin typeface="Arial"/>
                <a:ea typeface="Arial"/>
                <a:cs typeface="Arial"/>
                <a:sym typeface="Arial"/>
              </a:rPr>
              <a:t>Complex</a:t>
            </a:r>
            <a:endParaRPr sz="1800" b="0" i="0" u="none" strike="noStrike" cap="none">
              <a:solidFill>
                <a:schemeClr val="dk1"/>
              </a:solidFill>
              <a:latin typeface="Arial"/>
              <a:ea typeface="Arial"/>
              <a:cs typeface="Arial"/>
              <a:sym typeface="Arial"/>
            </a:endParaRPr>
          </a:p>
          <a:p>
            <a:pPr marL="0" marR="0" lvl="0" indent="0" algn="l" rtl="0">
              <a:lnSpc>
                <a:spcPct val="90000"/>
              </a:lnSpc>
              <a:spcBef>
                <a:spcPts val="0"/>
              </a:spcBef>
              <a:spcAft>
                <a:spcPts val="0"/>
              </a:spcAft>
              <a:buClr>
                <a:schemeClr val="lt1"/>
              </a:buClr>
              <a:buSzPts val="5400"/>
              <a:buFont typeface="Arial"/>
              <a:buNone/>
            </a:pPr>
            <a:r>
              <a:rPr lang="en-US" sz="5400" b="1" i="0" u="none" strike="noStrike" cap="none">
                <a:solidFill>
                  <a:schemeClr val="lt1"/>
                </a:solidFill>
                <a:latin typeface="Arial"/>
                <a:ea typeface="Arial"/>
                <a:cs typeface="Arial"/>
                <a:sym typeface="Arial"/>
              </a:rPr>
              <a:t>Stories</a:t>
            </a:r>
            <a:r>
              <a:rPr lang="en-US" sz="5400" b="1" i="0" u="none" strike="noStrike" cap="none">
                <a:solidFill>
                  <a:srgbClr val="E75525"/>
                </a:solidFill>
                <a:latin typeface="Arial"/>
                <a:ea typeface="Arial"/>
                <a:cs typeface="Arial"/>
                <a:sym typeface="Arial"/>
              </a:rPr>
              <a:t>.</a:t>
            </a:r>
            <a:endParaRPr sz="1800" b="0" i="0" u="none" strike="noStrike" cap="none">
              <a:solidFill>
                <a:schemeClr val="dk1"/>
              </a:solidFill>
              <a:latin typeface="Arial"/>
              <a:ea typeface="Arial"/>
              <a:cs typeface="Arial"/>
              <a:sym typeface="Arial"/>
            </a:endParaRPr>
          </a:p>
        </p:txBody>
      </p:sp>
      <p:pic>
        <p:nvPicPr>
          <p:cNvPr id="3" name="Google Shape;847;p136" descr="Logo&#10;&#10;Description automatically generated">
            <a:extLst>
              <a:ext uri="{FF2B5EF4-FFF2-40B4-BE49-F238E27FC236}">
                <a16:creationId xmlns:a16="http://schemas.microsoft.com/office/drawing/2014/main" id="{3ED6D6EA-FB49-B73E-0845-4B8016112FA0}"/>
              </a:ext>
            </a:extLst>
          </p:cNvPr>
          <p:cNvPicPr preferRelativeResize="0"/>
          <p:nvPr/>
        </p:nvPicPr>
        <p:blipFill rotWithShape="1">
          <a:blip r:embed="rId4">
            <a:alphaModFix/>
            <a:biLevel thresh="25000"/>
          </a:blip>
          <a:srcRect/>
          <a:stretch/>
        </p:blipFill>
        <p:spPr>
          <a:xfrm>
            <a:off x="116649" y="6454221"/>
            <a:ext cx="825460" cy="350083"/>
          </a:xfrm>
          <a:prstGeom prst="rect">
            <a:avLst/>
          </a:prstGeom>
          <a:noFill/>
          <a:ln>
            <a:noFill/>
          </a:ln>
        </p:spPr>
      </p:pic>
      <p:sp>
        <p:nvSpPr>
          <p:cNvPr id="2" name="Google Shape;14;p24">
            <a:extLst>
              <a:ext uri="{FF2B5EF4-FFF2-40B4-BE49-F238E27FC236}">
                <a16:creationId xmlns:a16="http://schemas.microsoft.com/office/drawing/2014/main" id="{A8702980-EC8F-F8F7-63F7-E37D9B4D9AE3}"/>
              </a:ext>
            </a:extLst>
          </p:cNvPr>
          <p:cNvSpPr txBox="1"/>
          <p:nvPr/>
        </p:nvSpPr>
        <p:spPr>
          <a:xfrm>
            <a:off x="8978125" y="6571025"/>
            <a:ext cx="3151800" cy="246300"/>
          </a:xfrm>
          <a:prstGeom prst="rect">
            <a:avLst/>
          </a:prstGeom>
          <a:noFill/>
          <a:ln>
            <a:noFill/>
          </a:ln>
        </p:spPr>
        <p:txBody>
          <a:bodyPr spcFirstLastPara="1" wrap="square" lIns="121900" tIns="60925" rIns="121900" bIns="60925" anchor="t" anchorCtr="0">
            <a:spAutoFit/>
          </a:bodyPr>
          <a:lstStyle/>
          <a:p>
            <a:pPr marL="0" marR="0" lvl="0" indent="0" algn="r" rtl="0">
              <a:lnSpc>
                <a:spcPct val="100000"/>
              </a:lnSpc>
              <a:spcBef>
                <a:spcPts val="0"/>
              </a:spcBef>
              <a:spcAft>
                <a:spcPts val="0"/>
              </a:spcAft>
              <a:buClr>
                <a:srgbClr val="92C83E"/>
              </a:buClr>
              <a:buSzPts val="525"/>
              <a:buFont typeface="Arial"/>
              <a:buNone/>
            </a:pPr>
            <a:r>
              <a:rPr lang="en-US" sz="800" b="0" i="0" u="none" strike="noStrike" cap="none" dirty="0">
                <a:solidFill>
                  <a:schemeClr val="bg1"/>
                </a:solidFill>
                <a:latin typeface="Arial"/>
                <a:ea typeface="Arial"/>
                <a:cs typeface="Arial"/>
                <a:sym typeface="Arial"/>
              </a:rPr>
              <a:t>© 2026 Institute for the Future. All rights reserved. / </a:t>
            </a:r>
            <a:r>
              <a:rPr lang="en-US" sz="800" b="1" i="0" u="none" strike="noStrike" cap="none" dirty="0" err="1">
                <a:solidFill>
                  <a:schemeClr val="bg1"/>
                </a:solidFill>
                <a:latin typeface="Arial"/>
                <a:ea typeface="Arial"/>
                <a:cs typeface="Arial"/>
                <a:sym typeface="Arial"/>
              </a:rPr>
              <a:t>iftf.org</a:t>
            </a:r>
            <a:r>
              <a:rPr lang="en-US" sz="800" b="1" i="0" u="none" strike="noStrike" cap="none" dirty="0">
                <a:solidFill>
                  <a:schemeClr val="bg1"/>
                </a:solidFill>
                <a:latin typeface="Arial"/>
                <a:ea typeface="Arial"/>
                <a:cs typeface="Arial"/>
                <a:sym typeface="Arial"/>
              </a:rPr>
              <a:t> </a:t>
            </a:r>
            <a:endParaRPr sz="800" b="1" i="0" u="none" strike="noStrike" cap="none" dirty="0">
              <a:solidFill>
                <a:schemeClr val="bg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7"/>
          <p:cNvPicPr preferRelativeResize="0"/>
          <p:nvPr/>
        </p:nvPicPr>
        <p:blipFill rotWithShape="1">
          <a:blip r:embed="rId3">
            <a:alphaModFix/>
          </a:blip>
          <a:srcRect t="11194" b="26621"/>
          <a:stretch>
            <a:fillRect/>
          </a:stretch>
        </p:blipFill>
        <p:spPr>
          <a:xfrm>
            <a:off x="0" y="0"/>
            <a:ext cx="12198822" cy="6858000"/>
          </a:xfrm>
          <a:prstGeom prst="rect">
            <a:avLst/>
          </a:prstGeom>
          <a:noFill/>
          <a:ln>
            <a:noFill/>
          </a:ln>
        </p:spPr>
      </p:pic>
      <p:sp>
        <p:nvSpPr>
          <p:cNvPr id="5" name="Rectangle 4">
            <a:extLst>
              <a:ext uri="{FF2B5EF4-FFF2-40B4-BE49-F238E27FC236}">
                <a16:creationId xmlns:a16="http://schemas.microsoft.com/office/drawing/2014/main" id="{6A9F54CB-D187-97A7-2D2E-E9BB5CCD0D41}"/>
              </a:ext>
            </a:extLst>
          </p:cNvPr>
          <p:cNvSpPr/>
          <p:nvPr/>
        </p:nvSpPr>
        <p:spPr>
          <a:xfrm>
            <a:off x="7330712" y="-1"/>
            <a:ext cx="4861289" cy="4585649"/>
          </a:xfrm>
          <a:prstGeom prst="rect">
            <a:avLst/>
          </a:prstGeom>
          <a:gradFill flip="none" rotWithShape="1">
            <a:gsLst>
              <a:gs pos="66000">
                <a:schemeClr val="bg1">
                  <a:alpha val="0"/>
                </a:schemeClr>
              </a:gs>
              <a:gs pos="48000">
                <a:schemeClr val="tx1">
                  <a:alpha val="22000"/>
                </a:schemeClr>
              </a:gs>
              <a:gs pos="26000">
                <a:schemeClr val="tx1">
                  <a:alpha val="36826"/>
                </a:schemeClr>
              </a:gs>
              <a:gs pos="18000">
                <a:schemeClr val="tx1">
                  <a:alpha val="51000"/>
                </a:schemeClr>
              </a:gs>
            </a:gsLst>
            <a:path path="circle">
              <a:fillToRect l="100000" b="100000"/>
            </a:path>
            <a:tileRect t="-100000" r="-100000"/>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05" name="Google Shape;105;p7"/>
          <p:cNvSpPr txBox="1"/>
          <p:nvPr/>
        </p:nvSpPr>
        <p:spPr>
          <a:xfrm>
            <a:off x="8185294" y="644478"/>
            <a:ext cx="3384000" cy="1588500"/>
          </a:xfrm>
          <a:prstGeom prst="rect">
            <a:avLst/>
          </a:prstGeom>
          <a:noFill/>
          <a:ln>
            <a:noFill/>
          </a:ln>
        </p:spPr>
        <p:txBody>
          <a:bodyPr spcFirstLastPara="1" wrap="square" lIns="91425" tIns="45700" rIns="91425" bIns="45700" anchor="ctr" anchorCtr="0">
            <a:spAutoFit/>
          </a:bodyPr>
          <a:lstStyle/>
          <a:p>
            <a:pPr marL="0" marR="0" lvl="0" indent="0" algn="r" rtl="0">
              <a:lnSpc>
                <a:spcPct val="90000"/>
              </a:lnSpc>
              <a:spcBef>
                <a:spcPts val="0"/>
              </a:spcBef>
              <a:spcAft>
                <a:spcPts val="0"/>
              </a:spcAft>
              <a:buClr>
                <a:schemeClr val="lt1"/>
              </a:buClr>
              <a:buSzPts val="5400"/>
              <a:buFont typeface="Arial"/>
              <a:buNone/>
            </a:pPr>
            <a:r>
              <a:rPr lang="en-US" sz="5400" b="1" i="0" u="none" strike="noStrike" cap="none">
                <a:solidFill>
                  <a:schemeClr val="lt1"/>
                </a:solidFill>
                <a:latin typeface="Arial"/>
                <a:ea typeface="Arial"/>
                <a:cs typeface="Arial"/>
                <a:sym typeface="Arial"/>
              </a:rPr>
              <a:t>Outside In</a:t>
            </a:r>
            <a:r>
              <a:rPr lang="en-US" sz="5400" b="1" i="0" u="none" strike="noStrike" cap="none">
                <a:solidFill>
                  <a:srgbClr val="E75525"/>
                </a:solidFill>
                <a:latin typeface="Arial"/>
                <a:ea typeface="Arial"/>
                <a:cs typeface="Arial"/>
                <a:sym typeface="Arial"/>
              </a:rPr>
              <a:t>.</a:t>
            </a:r>
            <a:endParaRPr sz="1800" b="0" i="0" u="none" strike="noStrike" cap="none">
              <a:solidFill>
                <a:schemeClr val="dk1"/>
              </a:solidFill>
              <a:latin typeface="Arial"/>
              <a:ea typeface="Arial"/>
              <a:cs typeface="Arial"/>
              <a:sym typeface="Arial"/>
            </a:endParaRPr>
          </a:p>
        </p:txBody>
      </p:sp>
      <p:pic>
        <p:nvPicPr>
          <p:cNvPr id="3" name="Google Shape;847;p136" descr="Logo&#10;&#10;Description automatically generated">
            <a:extLst>
              <a:ext uri="{FF2B5EF4-FFF2-40B4-BE49-F238E27FC236}">
                <a16:creationId xmlns:a16="http://schemas.microsoft.com/office/drawing/2014/main" id="{4BFEE99D-91EF-4AF3-1193-870F5E81BCFF}"/>
              </a:ext>
            </a:extLst>
          </p:cNvPr>
          <p:cNvPicPr preferRelativeResize="0"/>
          <p:nvPr/>
        </p:nvPicPr>
        <p:blipFill rotWithShape="1">
          <a:blip r:embed="rId4">
            <a:alphaModFix/>
            <a:biLevel thresh="25000"/>
          </a:blip>
          <a:srcRect/>
          <a:stretch/>
        </p:blipFill>
        <p:spPr>
          <a:xfrm>
            <a:off x="116649" y="6454221"/>
            <a:ext cx="825460" cy="350083"/>
          </a:xfrm>
          <a:prstGeom prst="rect">
            <a:avLst/>
          </a:prstGeom>
          <a:noFill/>
          <a:ln>
            <a:noFill/>
          </a:ln>
        </p:spPr>
      </p:pic>
      <p:sp>
        <p:nvSpPr>
          <p:cNvPr id="2" name="Google Shape;14;p24">
            <a:extLst>
              <a:ext uri="{FF2B5EF4-FFF2-40B4-BE49-F238E27FC236}">
                <a16:creationId xmlns:a16="http://schemas.microsoft.com/office/drawing/2014/main" id="{BCC602EE-CF92-ECE7-70B5-9E072B475926}"/>
              </a:ext>
            </a:extLst>
          </p:cNvPr>
          <p:cNvSpPr txBox="1"/>
          <p:nvPr/>
        </p:nvSpPr>
        <p:spPr>
          <a:xfrm>
            <a:off x="8978125" y="6571025"/>
            <a:ext cx="3151800" cy="246300"/>
          </a:xfrm>
          <a:prstGeom prst="rect">
            <a:avLst/>
          </a:prstGeom>
          <a:noFill/>
          <a:ln>
            <a:noFill/>
          </a:ln>
        </p:spPr>
        <p:txBody>
          <a:bodyPr spcFirstLastPara="1" wrap="square" lIns="121900" tIns="60925" rIns="121900" bIns="60925" anchor="t" anchorCtr="0">
            <a:spAutoFit/>
          </a:bodyPr>
          <a:lstStyle/>
          <a:p>
            <a:pPr marL="0" marR="0" lvl="0" indent="0" algn="r" rtl="0">
              <a:lnSpc>
                <a:spcPct val="100000"/>
              </a:lnSpc>
              <a:spcBef>
                <a:spcPts val="0"/>
              </a:spcBef>
              <a:spcAft>
                <a:spcPts val="0"/>
              </a:spcAft>
              <a:buClr>
                <a:srgbClr val="92C83E"/>
              </a:buClr>
              <a:buSzPts val="525"/>
              <a:buFont typeface="Arial"/>
              <a:buNone/>
            </a:pPr>
            <a:r>
              <a:rPr lang="en-US" sz="800" b="0" i="0" u="none" strike="noStrike" cap="none" dirty="0">
                <a:solidFill>
                  <a:schemeClr val="bg1"/>
                </a:solidFill>
                <a:latin typeface="Arial"/>
                <a:ea typeface="Arial"/>
                <a:cs typeface="Arial"/>
                <a:sym typeface="Arial"/>
              </a:rPr>
              <a:t>© 2026 Institute for the Future. All rights reserved. / </a:t>
            </a:r>
            <a:r>
              <a:rPr lang="en-US" sz="800" b="1" i="0" u="none" strike="noStrike" cap="none" dirty="0" err="1">
                <a:solidFill>
                  <a:schemeClr val="bg1"/>
                </a:solidFill>
                <a:latin typeface="Arial"/>
                <a:ea typeface="Arial"/>
                <a:cs typeface="Arial"/>
                <a:sym typeface="Arial"/>
              </a:rPr>
              <a:t>iftf.org</a:t>
            </a:r>
            <a:r>
              <a:rPr lang="en-US" sz="800" b="1" i="0" u="none" strike="noStrike" cap="none" dirty="0">
                <a:solidFill>
                  <a:schemeClr val="bg1"/>
                </a:solidFill>
                <a:latin typeface="Arial"/>
                <a:ea typeface="Arial"/>
                <a:cs typeface="Arial"/>
                <a:sym typeface="Arial"/>
              </a:rPr>
              <a:t> </a:t>
            </a:r>
            <a:endParaRPr sz="800" b="1" i="0" u="none" strike="noStrike" cap="none" dirty="0">
              <a:solidFill>
                <a:schemeClr val="bg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pic>
        <p:nvPicPr>
          <p:cNvPr id="114" name="Google Shape;114;p8"/>
          <p:cNvPicPr preferRelativeResize="0"/>
          <p:nvPr/>
        </p:nvPicPr>
        <p:blipFill rotWithShape="1">
          <a:blip r:embed="rId3">
            <a:alphaModFix/>
          </a:blip>
          <a:srcRect t="28307" r="32685" b="35851"/>
          <a:stretch/>
        </p:blipFill>
        <p:spPr>
          <a:xfrm>
            <a:off x="1886842" y="0"/>
            <a:ext cx="10305158" cy="6858000"/>
          </a:xfrm>
          <a:prstGeom prst="rect">
            <a:avLst/>
          </a:prstGeom>
          <a:noFill/>
          <a:ln>
            <a:noFill/>
          </a:ln>
        </p:spPr>
      </p:pic>
      <p:sp>
        <p:nvSpPr>
          <p:cNvPr id="4" name="Rectangle 3">
            <a:extLst>
              <a:ext uri="{FF2B5EF4-FFF2-40B4-BE49-F238E27FC236}">
                <a16:creationId xmlns:a16="http://schemas.microsoft.com/office/drawing/2014/main" id="{948E4FA3-061F-DD28-973A-D7478E2F0562}"/>
              </a:ext>
            </a:extLst>
          </p:cNvPr>
          <p:cNvSpPr/>
          <p:nvPr/>
        </p:nvSpPr>
        <p:spPr>
          <a:xfrm>
            <a:off x="900753" y="-1"/>
            <a:ext cx="5861036" cy="6940627"/>
          </a:xfrm>
          <a:prstGeom prst="rect">
            <a:avLst/>
          </a:prstGeom>
          <a:gradFill flip="none" rotWithShape="1">
            <a:gsLst>
              <a:gs pos="0">
                <a:schemeClr val="bg1">
                  <a:alpha val="0"/>
                </a:schemeClr>
              </a:gs>
              <a:gs pos="22000">
                <a:schemeClr val="tx1">
                  <a:alpha val="31926"/>
                </a:schemeClr>
              </a:gs>
              <a:gs pos="37000">
                <a:schemeClr val="tx1">
                  <a:alpha val="50000"/>
                </a:schemeClr>
              </a:gs>
              <a:gs pos="65000">
                <a:srgbClr val="000000">
                  <a:alpha val="74000"/>
                </a:srgbClr>
              </a:gs>
              <a:gs pos="51000">
                <a:srgbClr val="000000">
                  <a:alpha val="63000"/>
                </a:srgbClr>
              </a:gs>
              <a:gs pos="79000">
                <a:schemeClr val="tx1">
                  <a:alpha val="98000"/>
                </a:schemeClr>
              </a:gs>
            </a:gsLst>
            <a:lin ang="10800000" scaled="0"/>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13" name="Google Shape;113;p8"/>
          <p:cNvSpPr/>
          <p:nvPr/>
        </p:nvSpPr>
        <p:spPr>
          <a:xfrm>
            <a:off x="0" y="0"/>
            <a:ext cx="1651379"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6" name="Google Shape;116;p8"/>
          <p:cNvSpPr txBox="1"/>
          <p:nvPr/>
        </p:nvSpPr>
        <p:spPr>
          <a:xfrm>
            <a:off x="2468551" y="2634750"/>
            <a:ext cx="4758900" cy="1588500"/>
          </a:xfrm>
          <a:prstGeom prst="rect">
            <a:avLst/>
          </a:prstGeom>
          <a:noFill/>
          <a:ln>
            <a:noFill/>
          </a:ln>
        </p:spPr>
        <p:txBody>
          <a:bodyPr spcFirstLastPara="1" wrap="square" lIns="91425" tIns="45700" rIns="91425" bIns="45700" anchor="ctr" anchorCtr="0">
            <a:spAutoFit/>
          </a:bodyPr>
          <a:lstStyle/>
          <a:p>
            <a:pPr marL="0" marR="0" lvl="0" indent="0" algn="l" rtl="0">
              <a:lnSpc>
                <a:spcPct val="90000"/>
              </a:lnSpc>
              <a:spcBef>
                <a:spcPts val="0"/>
              </a:spcBef>
              <a:spcAft>
                <a:spcPts val="0"/>
              </a:spcAft>
              <a:buClr>
                <a:schemeClr val="lt1"/>
              </a:buClr>
              <a:buSzPts val="5400"/>
              <a:buFont typeface="Arial"/>
              <a:buNone/>
            </a:pPr>
            <a:r>
              <a:rPr lang="en-US" sz="5400" b="1" i="0" u="none" strike="noStrike" cap="none" dirty="0">
                <a:solidFill>
                  <a:schemeClr val="lt1"/>
                </a:solidFill>
                <a:latin typeface="Arial"/>
                <a:ea typeface="Arial"/>
                <a:cs typeface="Arial"/>
                <a:sym typeface="Arial"/>
              </a:rPr>
              <a:t>Futures baggage</a:t>
            </a:r>
            <a:r>
              <a:rPr lang="en-US" sz="5400" b="1" i="0" u="none" strike="noStrike" cap="none" dirty="0">
                <a:solidFill>
                  <a:srgbClr val="E75525"/>
                </a:solidFill>
                <a:latin typeface="Arial"/>
                <a:ea typeface="Arial"/>
                <a:cs typeface="Arial"/>
                <a:sym typeface="Arial"/>
              </a:rPr>
              <a:t>.</a:t>
            </a:r>
            <a:endParaRPr sz="1800" b="0" i="0" u="none" strike="noStrike" cap="none" dirty="0">
              <a:solidFill>
                <a:schemeClr val="dk1"/>
              </a:solidFill>
              <a:latin typeface="Arial"/>
              <a:ea typeface="Arial"/>
              <a:cs typeface="Arial"/>
              <a:sym typeface="Arial"/>
            </a:endParaRPr>
          </a:p>
        </p:txBody>
      </p:sp>
      <p:pic>
        <p:nvPicPr>
          <p:cNvPr id="5" name="Google Shape;847;p136" descr="Logo&#10;&#10;Description automatically generated">
            <a:extLst>
              <a:ext uri="{FF2B5EF4-FFF2-40B4-BE49-F238E27FC236}">
                <a16:creationId xmlns:a16="http://schemas.microsoft.com/office/drawing/2014/main" id="{34AACD02-866B-ADFD-8813-85261C05EAC4}"/>
              </a:ext>
            </a:extLst>
          </p:cNvPr>
          <p:cNvPicPr preferRelativeResize="0"/>
          <p:nvPr/>
        </p:nvPicPr>
        <p:blipFill rotWithShape="1">
          <a:blip r:embed="rId4">
            <a:alphaModFix/>
            <a:biLevel thresh="25000"/>
          </a:blip>
          <a:srcRect/>
          <a:stretch/>
        </p:blipFill>
        <p:spPr>
          <a:xfrm>
            <a:off x="116649" y="6454221"/>
            <a:ext cx="825460" cy="350083"/>
          </a:xfrm>
          <a:prstGeom prst="rect">
            <a:avLst/>
          </a:prstGeom>
          <a:noFill/>
          <a:ln>
            <a:noFill/>
          </a:ln>
        </p:spPr>
      </p:pic>
      <p:sp>
        <p:nvSpPr>
          <p:cNvPr id="2" name="Google Shape;14;p24">
            <a:extLst>
              <a:ext uri="{FF2B5EF4-FFF2-40B4-BE49-F238E27FC236}">
                <a16:creationId xmlns:a16="http://schemas.microsoft.com/office/drawing/2014/main" id="{9AC91258-0C4D-5255-0DB5-8538D0857572}"/>
              </a:ext>
            </a:extLst>
          </p:cNvPr>
          <p:cNvSpPr txBox="1"/>
          <p:nvPr/>
        </p:nvSpPr>
        <p:spPr>
          <a:xfrm>
            <a:off x="8978125" y="6571025"/>
            <a:ext cx="3151800" cy="246300"/>
          </a:xfrm>
          <a:prstGeom prst="rect">
            <a:avLst/>
          </a:prstGeom>
          <a:noFill/>
          <a:ln>
            <a:noFill/>
          </a:ln>
        </p:spPr>
        <p:txBody>
          <a:bodyPr spcFirstLastPara="1" wrap="square" lIns="121900" tIns="60925" rIns="121900" bIns="60925" anchor="t" anchorCtr="0">
            <a:spAutoFit/>
          </a:bodyPr>
          <a:lstStyle/>
          <a:p>
            <a:pPr marL="0" marR="0" lvl="0" indent="0" algn="r" rtl="0">
              <a:lnSpc>
                <a:spcPct val="100000"/>
              </a:lnSpc>
              <a:spcBef>
                <a:spcPts val="0"/>
              </a:spcBef>
              <a:spcAft>
                <a:spcPts val="0"/>
              </a:spcAft>
              <a:buClr>
                <a:srgbClr val="92C83E"/>
              </a:buClr>
              <a:buSzPts val="525"/>
              <a:buFont typeface="Arial"/>
              <a:buNone/>
            </a:pPr>
            <a:r>
              <a:rPr lang="en-US" sz="800" b="0" i="0" u="none" strike="noStrike" cap="none" dirty="0">
                <a:solidFill>
                  <a:schemeClr val="bg1"/>
                </a:solidFill>
                <a:latin typeface="Arial"/>
                <a:ea typeface="Arial"/>
                <a:cs typeface="Arial"/>
                <a:sym typeface="Arial"/>
              </a:rPr>
              <a:t>© 2026 Institute for the Future. All rights reserved. / </a:t>
            </a:r>
            <a:r>
              <a:rPr lang="en-US" sz="800" b="1" i="0" u="none" strike="noStrike" cap="none" dirty="0" err="1">
                <a:solidFill>
                  <a:schemeClr val="bg1"/>
                </a:solidFill>
                <a:latin typeface="Arial"/>
                <a:ea typeface="Arial"/>
                <a:cs typeface="Arial"/>
                <a:sym typeface="Arial"/>
              </a:rPr>
              <a:t>iftf.org</a:t>
            </a:r>
            <a:r>
              <a:rPr lang="en-US" sz="800" b="1" i="0" u="none" strike="noStrike" cap="none" dirty="0">
                <a:solidFill>
                  <a:schemeClr val="bg1"/>
                </a:solidFill>
                <a:latin typeface="Arial"/>
                <a:ea typeface="Arial"/>
                <a:cs typeface="Arial"/>
                <a:sym typeface="Arial"/>
              </a:rPr>
              <a:t> </a:t>
            </a:r>
            <a:endParaRPr sz="800" b="1" i="0" u="none" strike="noStrike" cap="none" dirty="0">
              <a:solidFill>
                <a:schemeClr val="bg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9"/>
          <p:cNvSpPr txBox="1"/>
          <p:nvPr/>
        </p:nvSpPr>
        <p:spPr>
          <a:xfrm>
            <a:off x="824947" y="993913"/>
            <a:ext cx="7275513" cy="4678017"/>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Futures thinking is a way to systematically explore the possibilities of how the future might unfold.</a:t>
            </a:r>
            <a:endParaRPr sz="1800" b="0" i="0" u="none" strike="noStrike" cap="none">
              <a:solidFill>
                <a:schemeClr val="dk1"/>
              </a:solidFill>
              <a:latin typeface="Arial"/>
              <a:ea typeface="Arial"/>
              <a:cs typeface="Arial"/>
              <a:sym typeface="Arial"/>
            </a:endParaRPr>
          </a:p>
          <a:p>
            <a:pPr marL="0" marR="0" lvl="0" indent="0" algn="l" rtl="0">
              <a:lnSpc>
                <a:spcPct val="80000"/>
              </a:lnSpc>
              <a:spcBef>
                <a:spcPts val="0"/>
              </a:spcBef>
              <a:spcAft>
                <a:spcPts val="0"/>
              </a:spcAft>
              <a:buClr>
                <a:schemeClr val="dk1"/>
              </a:buClr>
              <a:buSzPts val="4000"/>
              <a:buFont typeface="Arial"/>
              <a:buNone/>
            </a:pPr>
            <a:endParaRPr sz="4000" b="0" i="0" u="none" strike="noStrike" cap="none">
              <a:solidFill>
                <a:srgbClr val="000000"/>
              </a:solidFill>
              <a:latin typeface="Arial"/>
              <a:ea typeface="Arial"/>
              <a:cs typeface="Arial"/>
              <a:sym typeface="Arial"/>
            </a:endParaRPr>
          </a:p>
          <a:p>
            <a:pPr marL="0" marR="0" lvl="0" indent="0" algn="l" rtl="0">
              <a:lnSpc>
                <a:spcPct val="8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Strategic foresight is a set of tools and processes that allow us to make decisions in the face of </a:t>
            </a:r>
            <a:r>
              <a:rPr lang="en-US" sz="4000" b="0" i="0" u="none" strike="noStrike" cap="none">
                <a:solidFill>
                  <a:srgbClr val="E75425"/>
                </a:solidFill>
                <a:latin typeface="Arial"/>
                <a:ea typeface="Arial"/>
                <a:cs typeface="Arial"/>
                <a:sym typeface="Arial"/>
              </a:rPr>
              <a:t>uncertainty.</a:t>
            </a:r>
            <a:endParaRPr sz="1400" b="0" i="0" u="none" strike="noStrike" cap="none">
              <a:solidFill>
                <a:srgbClr val="E75425"/>
              </a:solidFill>
              <a:latin typeface="Arial"/>
              <a:ea typeface="Arial"/>
              <a:cs typeface="Arial"/>
              <a:sym typeface="Arial"/>
            </a:endParaRPr>
          </a:p>
        </p:txBody>
      </p:sp>
      <p:pic>
        <p:nvPicPr>
          <p:cNvPr id="124" name="Google Shape;124;p9" descr="Institute For The Future auf Twitter: &quot;IFTF Foresight Trainings cultivate  the essential skillsets and visionary mindsets you need to build a  sustainable future for yourself, your organization, and your community.  Events soon"/>
          <p:cNvPicPr preferRelativeResize="0"/>
          <p:nvPr/>
        </p:nvPicPr>
        <p:blipFill rotWithShape="1">
          <a:blip r:embed="rId3">
            <a:alphaModFix/>
          </a:blip>
          <a:srcRect/>
          <a:stretch/>
        </p:blipFill>
        <p:spPr>
          <a:xfrm rot="-5400000">
            <a:off x="7481888" y="1638300"/>
            <a:ext cx="6359525" cy="3082925"/>
          </a:xfrm>
          <a:prstGeom prst="rect">
            <a:avLst/>
          </a:prstGeom>
          <a:noFill/>
          <a:ln>
            <a:noFill/>
          </a:ln>
        </p:spPr>
      </p:pic>
      <p:pic>
        <p:nvPicPr>
          <p:cNvPr id="3" name="Google Shape;847;p136" descr="Logo&#10;&#10;Description automatically generated">
            <a:extLst>
              <a:ext uri="{FF2B5EF4-FFF2-40B4-BE49-F238E27FC236}">
                <a16:creationId xmlns:a16="http://schemas.microsoft.com/office/drawing/2014/main" id="{D24813A9-9BC8-91C8-7318-705BAAF63698}"/>
              </a:ext>
            </a:extLst>
          </p:cNvPr>
          <p:cNvPicPr preferRelativeResize="0"/>
          <p:nvPr/>
        </p:nvPicPr>
        <p:blipFill rotWithShape="1">
          <a:blip r:embed="rId4">
            <a:alphaModFix/>
          </a:blip>
          <a:srcRect/>
          <a:stretch/>
        </p:blipFill>
        <p:spPr>
          <a:xfrm>
            <a:off x="116649" y="6454221"/>
            <a:ext cx="825460" cy="350083"/>
          </a:xfrm>
          <a:prstGeom prst="rect">
            <a:avLst/>
          </a:prstGeom>
          <a:noFill/>
          <a:ln>
            <a:noFill/>
          </a:ln>
        </p:spPr>
      </p:pic>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10"/>
          <p:cNvSpPr txBox="1">
            <a:spLocks noGrp="1"/>
          </p:cNvSpPr>
          <p:nvPr>
            <p:ph type="title" idx="4294967295"/>
          </p:nvPr>
        </p:nvSpPr>
        <p:spPr>
          <a:xfrm>
            <a:off x="5791777" y="567893"/>
            <a:ext cx="5698815" cy="979487"/>
          </a:xfrm>
          <a:prstGeom prst="rect">
            <a:avLst/>
          </a:prstGeom>
          <a:noFill/>
          <a:ln>
            <a:noFill/>
          </a:ln>
        </p:spPr>
        <p:txBody>
          <a:bodyPr spcFirstLastPara="1" wrap="square" lIns="91425" tIns="45700" rIns="91425" bIns="45700" anchor="ctr" anchorCtr="0">
            <a:spAutoFit/>
          </a:bodyPr>
          <a:lstStyle/>
          <a:p>
            <a:pPr marL="0" lvl="0" indent="0" algn="l" rtl="0">
              <a:lnSpc>
                <a:spcPct val="90000"/>
              </a:lnSpc>
              <a:spcBef>
                <a:spcPts val="0"/>
              </a:spcBef>
              <a:spcAft>
                <a:spcPts val="0"/>
              </a:spcAft>
              <a:buClr>
                <a:schemeClr val="lt1"/>
              </a:buClr>
              <a:buSzPts val="2800"/>
              <a:buFont typeface="Arial"/>
              <a:buNone/>
            </a:pPr>
            <a:r>
              <a:rPr lang="en-US" sz="3200" b="1">
                <a:solidFill>
                  <a:srgbClr val="E75425"/>
                </a:solidFill>
                <a:latin typeface="Arial"/>
                <a:ea typeface="Arial"/>
                <a:cs typeface="Arial"/>
                <a:sym typeface="Arial"/>
              </a:rPr>
              <a:t>Strategic Foresight </a:t>
            </a:r>
            <a:br>
              <a:rPr lang="en-US" sz="3200" b="1">
                <a:solidFill>
                  <a:srgbClr val="E75425"/>
                </a:solidFill>
                <a:latin typeface="Arial"/>
                <a:ea typeface="Arial"/>
                <a:cs typeface="Arial"/>
                <a:sym typeface="Arial"/>
              </a:rPr>
            </a:br>
            <a:r>
              <a:rPr lang="en-US" sz="3200" b="1">
                <a:solidFill>
                  <a:srgbClr val="E75425"/>
                </a:solidFill>
                <a:latin typeface="Arial"/>
                <a:ea typeface="Arial"/>
                <a:cs typeface="Arial"/>
                <a:sym typeface="Arial"/>
              </a:rPr>
              <a:t>is Useful</a:t>
            </a:r>
            <a:endParaRPr sz="3200" b="1">
              <a:solidFill>
                <a:srgbClr val="E75425"/>
              </a:solidFill>
              <a:latin typeface="Arial"/>
              <a:ea typeface="Arial"/>
              <a:cs typeface="Arial"/>
              <a:sym typeface="Arial"/>
            </a:endParaRPr>
          </a:p>
        </p:txBody>
      </p:sp>
      <p:sp>
        <p:nvSpPr>
          <p:cNvPr id="130" name="Google Shape;130;p10"/>
          <p:cNvSpPr txBox="1">
            <a:spLocks noGrp="1"/>
          </p:cNvSpPr>
          <p:nvPr>
            <p:ph type="body" idx="4294967295"/>
          </p:nvPr>
        </p:nvSpPr>
        <p:spPr>
          <a:xfrm>
            <a:off x="5791778" y="1762700"/>
            <a:ext cx="5956300" cy="4239062"/>
          </a:xfrm>
          <a:prstGeom prst="rect">
            <a:avLst/>
          </a:prstGeom>
          <a:noFill/>
          <a:ln>
            <a:noFill/>
          </a:ln>
        </p:spPr>
        <p:txBody>
          <a:bodyPr spcFirstLastPara="1" wrap="square" lIns="121900" tIns="60925" rIns="121900" bIns="60925" anchor="t" anchorCtr="0">
            <a:noAutofit/>
          </a:bodyPr>
          <a:lstStyle/>
          <a:p>
            <a:pPr marL="457200" lvl="0" indent="-387350" algn="l" rtl="0">
              <a:lnSpc>
                <a:spcPct val="100000"/>
              </a:lnSpc>
              <a:spcBef>
                <a:spcPts val="0"/>
              </a:spcBef>
              <a:spcAft>
                <a:spcPts val="0"/>
              </a:spcAft>
              <a:buClr>
                <a:srgbClr val="E65526"/>
              </a:buClr>
              <a:buSzPts val="2880"/>
              <a:buChar char="•"/>
            </a:pPr>
            <a:r>
              <a:rPr lang="en-US" sz="2400">
                <a:solidFill>
                  <a:srgbClr val="E75425"/>
                </a:solidFill>
                <a:latin typeface="Arial"/>
                <a:ea typeface="Arial"/>
                <a:cs typeface="Arial"/>
                <a:sym typeface="Arial"/>
              </a:rPr>
              <a:t>Challenges assumptions </a:t>
            </a:r>
            <a:r>
              <a:rPr lang="en-US" sz="2400">
                <a:latin typeface="Arial"/>
                <a:ea typeface="Arial"/>
                <a:cs typeface="Arial"/>
                <a:sym typeface="Arial"/>
              </a:rPr>
              <a:t>that current approaches will continue working</a:t>
            </a:r>
            <a:endParaRPr sz="2400">
              <a:latin typeface="Arial"/>
              <a:ea typeface="Arial"/>
              <a:cs typeface="Arial"/>
              <a:sym typeface="Arial"/>
            </a:endParaRPr>
          </a:p>
          <a:p>
            <a:pPr marL="457200" lvl="0" indent="-387350" algn="l" rtl="0">
              <a:lnSpc>
                <a:spcPct val="100000"/>
              </a:lnSpc>
              <a:spcBef>
                <a:spcPts val="1950"/>
              </a:spcBef>
              <a:spcAft>
                <a:spcPts val="0"/>
              </a:spcAft>
              <a:buClr>
                <a:srgbClr val="E65526"/>
              </a:buClr>
              <a:buSzPts val="2880"/>
              <a:buChar char="•"/>
            </a:pPr>
            <a:r>
              <a:rPr lang="en-US" sz="2400">
                <a:latin typeface="Arial"/>
                <a:ea typeface="Arial"/>
                <a:cs typeface="Arial"/>
                <a:sym typeface="Arial"/>
              </a:rPr>
              <a:t>Brings people together to create a </a:t>
            </a:r>
            <a:r>
              <a:rPr lang="en-US" sz="2400">
                <a:solidFill>
                  <a:srgbClr val="E75425"/>
                </a:solidFill>
                <a:latin typeface="Arial"/>
                <a:ea typeface="Arial"/>
                <a:cs typeface="Arial"/>
                <a:sym typeface="Arial"/>
              </a:rPr>
              <a:t>shared, systems-level perspective </a:t>
            </a:r>
            <a:r>
              <a:rPr lang="en-US" sz="2400">
                <a:latin typeface="Arial"/>
                <a:ea typeface="Arial"/>
                <a:cs typeface="Arial"/>
                <a:sym typeface="Arial"/>
              </a:rPr>
              <a:t>and sense of urgency about the future</a:t>
            </a:r>
            <a:endParaRPr sz="2400">
              <a:solidFill>
                <a:srgbClr val="E75425"/>
              </a:solidFill>
              <a:latin typeface="Arial"/>
              <a:ea typeface="Arial"/>
              <a:cs typeface="Arial"/>
              <a:sym typeface="Arial"/>
            </a:endParaRPr>
          </a:p>
          <a:p>
            <a:pPr marL="457200" lvl="0" indent="-387350" algn="l" rtl="0">
              <a:lnSpc>
                <a:spcPct val="100000"/>
              </a:lnSpc>
              <a:spcBef>
                <a:spcPts val="1950"/>
              </a:spcBef>
              <a:spcAft>
                <a:spcPts val="0"/>
              </a:spcAft>
              <a:buClr>
                <a:srgbClr val="E65526"/>
              </a:buClr>
              <a:buSzPts val="2880"/>
              <a:buChar char="•"/>
            </a:pPr>
            <a:r>
              <a:rPr lang="en-US" sz="2400">
                <a:latin typeface="Arial"/>
                <a:ea typeface="Arial"/>
                <a:cs typeface="Arial"/>
                <a:sym typeface="Arial"/>
              </a:rPr>
              <a:t>Anticipates long-term </a:t>
            </a:r>
            <a:r>
              <a:rPr lang="en-US" sz="2400">
                <a:solidFill>
                  <a:srgbClr val="E75425"/>
                </a:solidFill>
                <a:latin typeface="Arial"/>
                <a:ea typeface="Arial"/>
                <a:cs typeface="Arial"/>
                <a:sym typeface="Arial"/>
              </a:rPr>
              <a:t>threats</a:t>
            </a:r>
            <a:r>
              <a:rPr lang="en-US" sz="2400">
                <a:latin typeface="Arial"/>
                <a:ea typeface="Arial"/>
                <a:cs typeface="Arial"/>
                <a:sym typeface="Arial"/>
              </a:rPr>
              <a:t> and identify </a:t>
            </a:r>
            <a:r>
              <a:rPr lang="en-US" sz="2400">
                <a:solidFill>
                  <a:srgbClr val="E75425"/>
                </a:solidFill>
                <a:latin typeface="Arial"/>
                <a:ea typeface="Arial"/>
                <a:cs typeface="Arial"/>
                <a:sym typeface="Arial"/>
              </a:rPr>
              <a:t>strategic opportunities</a:t>
            </a:r>
            <a:endParaRPr/>
          </a:p>
          <a:p>
            <a:pPr marL="457200" lvl="0" indent="-387350" algn="l" rtl="0">
              <a:lnSpc>
                <a:spcPct val="100000"/>
              </a:lnSpc>
              <a:spcBef>
                <a:spcPts val="1950"/>
              </a:spcBef>
              <a:spcAft>
                <a:spcPts val="0"/>
              </a:spcAft>
              <a:buClr>
                <a:srgbClr val="E65526"/>
              </a:buClr>
              <a:buSzPts val="2880"/>
              <a:buChar char="•"/>
            </a:pPr>
            <a:r>
              <a:rPr lang="en-US" sz="2400">
                <a:solidFill>
                  <a:srgbClr val="E75425"/>
                </a:solidFill>
                <a:latin typeface="Arial"/>
                <a:ea typeface="Arial"/>
                <a:cs typeface="Arial"/>
                <a:sym typeface="Arial"/>
              </a:rPr>
              <a:t>Prepares</a:t>
            </a:r>
            <a:r>
              <a:rPr lang="en-US" sz="2400">
                <a:latin typeface="Arial"/>
                <a:ea typeface="Arial"/>
                <a:cs typeface="Arial"/>
                <a:sym typeface="Arial"/>
              </a:rPr>
              <a:t> people and organizations for future possibilities</a:t>
            </a:r>
            <a:endParaRPr sz="2400">
              <a:latin typeface="Arial"/>
              <a:ea typeface="Arial"/>
              <a:cs typeface="Arial"/>
              <a:sym typeface="Arial"/>
            </a:endParaRPr>
          </a:p>
          <a:p>
            <a:pPr marL="457200" lvl="0" indent="-292100" algn="l" rtl="0">
              <a:lnSpc>
                <a:spcPct val="90000"/>
              </a:lnSpc>
              <a:spcBef>
                <a:spcPts val="1950"/>
              </a:spcBef>
              <a:spcAft>
                <a:spcPts val="0"/>
              </a:spcAft>
              <a:buClr>
                <a:schemeClr val="dk1"/>
              </a:buClr>
              <a:buSzPts val="2700"/>
              <a:buFont typeface="Arial"/>
              <a:buNone/>
            </a:pPr>
            <a:endParaRPr sz="2400">
              <a:latin typeface="Arial"/>
              <a:ea typeface="Arial"/>
              <a:cs typeface="Arial"/>
              <a:sym typeface="Arial"/>
            </a:endParaRPr>
          </a:p>
        </p:txBody>
      </p:sp>
      <p:pic>
        <p:nvPicPr>
          <p:cNvPr id="131" name="Google Shape;131;p10"/>
          <p:cNvPicPr preferRelativeResize="0"/>
          <p:nvPr/>
        </p:nvPicPr>
        <p:blipFill rotWithShape="1">
          <a:blip r:embed="rId3">
            <a:alphaModFix/>
          </a:blip>
          <a:srcRect l="30765"/>
          <a:stretch/>
        </p:blipFill>
        <p:spPr>
          <a:xfrm>
            <a:off x="0" y="0"/>
            <a:ext cx="5180013" cy="6084888"/>
          </a:xfrm>
          <a:prstGeom prst="rect">
            <a:avLst/>
          </a:prstGeom>
          <a:noFill/>
          <a:ln>
            <a:noFill/>
          </a:ln>
        </p:spPr>
      </p:pic>
      <p:pic>
        <p:nvPicPr>
          <p:cNvPr id="3" name="Google Shape;847;p136" descr="Logo&#10;&#10;Description automatically generated">
            <a:extLst>
              <a:ext uri="{FF2B5EF4-FFF2-40B4-BE49-F238E27FC236}">
                <a16:creationId xmlns:a16="http://schemas.microsoft.com/office/drawing/2014/main" id="{9262932D-166A-6547-7ED4-5F50D3899D83}"/>
              </a:ext>
            </a:extLst>
          </p:cNvPr>
          <p:cNvPicPr preferRelativeResize="0"/>
          <p:nvPr/>
        </p:nvPicPr>
        <p:blipFill rotWithShape="1">
          <a:blip r:embed="rId4">
            <a:alphaModFix/>
          </a:blip>
          <a:srcRect/>
          <a:stretch/>
        </p:blipFill>
        <p:spPr>
          <a:xfrm>
            <a:off x="116649" y="6454221"/>
            <a:ext cx="825460" cy="35008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4"/>
          <p:cNvSpPr txBox="1"/>
          <p:nvPr/>
        </p:nvSpPr>
        <p:spPr>
          <a:xfrm>
            <a:off x="1015365" y="4360546"/>
            <a:ext cx="4908550" cy="547687"/>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75425"/>
              </a:buClr>
              <a:buSzPts val="4000"/>
              <a:buFont typeface="Arial"/>
              <a:buNone/>
            </a:pPr>
            <a:r>
              <a:rPr lang="en-US" sz="4000" b="1" i="0" u="none" strike="noStrike" cap="none">
                <a:solidFill>
                  <a:srgbClr val="E75425"/>
                </a:solidFill>
                <a:latin typeface="Arial"/>
                <a:ea typeface="Arial"/>
                <a:cs typeface="Arial"/>
                <a:sym typeface="Arial"/>
              </a:rPr>
              <a:t>Signals of Change</a:t>
            </a:r>
            <a:endParaRPr sz="4000" b="1" i="0" u="none" strike="noStrike" cap="none">
              <a:solidFill>
                <a:srgbClr val="E75425"/>
              </a:solidFill>
              <a:latin typeface="Arial"/>
              <a:ea typeface="Arial"/>
              <a:cs typeface="Arial"/>
              <a:sym typeface="Arial"/>
            </a:endParaRPr>
          </a:p>
        </p:txBody>
      </p:sp>
      <p:sp>
        <p:nvSpPr>
          <p:cNvPr id="138" name="Google Shape;138;p14"/>
          <p:cNvSpPr txBox="1"/>
          <p:nvPr/>
        </p:nvSpPr>
        <p:spPr>
          <a:xfrm>
            <a:off x="1015365" y="1949767"/>
            <a:ext cx="4908550" cy="646331"/>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E75425"/>
              </a:buClr>
              <a:buSzPts val="4000"/>
              <a:buFont typeface="Arial"/>
              <a:buNone/>
            </a:pPr>
            <a:r>
              <a:rPr lang="en-US" sz="4000" b="1" i="0" u="none" strike="noStrike" cap="none">
                <a:solidFill>
                  <a:srgbClr val="E75425"/>
                </a:solidFill>
                <a:latin typeface="Arial"/>
                <a:ea typeface="Arial"/>
                <a:cs typeface="Arial"/>
                <a:sym typeface="Arial"/>
              </a:rPr>
              <a:t>Drivers of Change</a:t>
            </a:r>
            <a:endParaRPr sz="4000" b="0" i="0" u="none" strike="noStrike" cap="none">
              <a:solidFill>
                <a:srgbClr val="E75425"/>
              </a:solidFill>
              <a:latin typeface="Arial"/>
              <a:ea typeface="Arial"/>
              <a:cs typeface="Arial"/>
              <a:sym typeface="Arial"/>
            </a:endParaRPr>
          </a:p>
        </p:txBody>
      </p:sp>
      <p:sp>
        <p:nvSpPr>
          <p:cNvPr id="139" name="Google Shape;139;p14"/>
          <p:cNvSpPr txBox="1"/>
          <p:nvPr/>
        </p:nvSpPr>
        <p:spPr>
          <a:xfrm>
            <a:off x="8039616" y="3105833"/>
            <a:ext cx="2833688" cy="646331"/>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E75425"/>
              </a:buClr>
              <a:buSzPts val="4000"/>
              <a:buFont typeface="Arial"/>
              <a:buNone/>
            </a:pPr>
            <a:r>
              <a:rPr lang="en-US" sz="4000" b="1" i="0" u="none" strike="noStrike" cap="none">
                <a:solidFill>
                  <a:srgbClr val="E75425"/>
                </a:solidFill>
                <a:latin typeface="Arial"/>
                <a:ea typeface="Arial"/>
                <a:cs typeface="Arial"/>
                <a:sym typeface="Arial"/>
              </a:rPr>
              <a:t>Forecasts</a:t>
            </a:r>
            <a:endParaRPr sz="4000" b="0" i="0" u="none" strike="noStrike" cap="none">
              <a:solidFill>
                <a:srgbClr val="E75425"/>
              </a:solidFill>
              <a:latin typeface="Arial"/>
              <a:ea typeface="Arial"/>
              <a:cs typeface="Arial"/>
              <a:sym typeface="Arial"/>
            </a:endParaRPr>
          </a:p>
        </p:txBody>
      </p:sp>
      <p:sp>
        <p:nvSpPr>
          <p:cNvPr id="140" name="Google Shape;140;p14"/>
          <p:cNvSpPr txBox="1"/>
          <p:nvPr/>
        </p:nvSpPr>
        <p:spPr>
          <a:xfrm>
            <a:off x="3084909" y="2893218"/>
            <a:ext cx="769462" cy="1200329"/>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8000"/>
              <a:buFont typeface="Arial"/>
              <a:buNone/>
            </a:pPr>
            <a:r>
              <a:rPr lang="en-US" sz="8000" b="1" i="0" u="none" strike="noStrike" cap="none">
                <a:solidFill>
                  <a:schemeClr val="dk1"/>
                </a:solidFill>
                <a:latin typeface="Arial"/>
                <a:ea typeface="Arial"/>
                <a:cs typeface="Arial"/>
                <a:sym typeface="Arial"/>
              </a:rPr>
              <a:t>+</a:t>
            </a:r>
            <a:endParaRPr sz="8000" b="0" i="0" u="none" strike="noStrike" cap="none">
              <a:solidFill>
                <a:schemeClr val="dk1"/>
              </a:solidFill>
              <a:latin typeface="Arial"/>
              <a:ea typeface="Arial"/>
              <a:cs typeface="Arial"/>
              <a:sym typeface="Arial"/>
            </a:endParaRPr>
          </a:p>
        </p:txBody>
      </p:sp>
      <p:sp>
        <p:nvSpPr>
          <p:cNvPr id="141" name="Google Shape;141;p14"/>
          <p:cNvSpPr txBox="1"/>
          <p:nvPr/>
        </p:nvSpPr>
        <p:spPr>
          <a:xfrm>
            <a:off x="6729413" y="2828835"/>
            <a:ext cx="829310" cy="1200329"/>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8000"/>
              <a:buFont typeface="Arial"/>
              <a:buNone/>
            </a:pPr>
            <a:r>
              <a:rPr lang="en-US" sz="8000" b="1" i="0" u="none" strike="noStrike" cap="none">
                <a:solidFill>
                  <a:schemeClr val="dk1"/>
                </a:solidFill>
                <a:latin typeface="Arial"/>
                <a:ea typeface="Arial"/>
                <a:cs typeface="Arial"/>
                <a:sym typeface="Arial"/>
              </a:rPr>
              <a:t>=</a:t>
            </a:r>
            <a:endParaRPr sz="8000" b="0" i="0" u="none" strike="noStrike" cap="none">
              <a:solidFill>
                <a:schemeClr val="dk1"/>
              </a:solidFill>
              <a:latin typeface="Arial"/>
              <a:ea typeface="Arial"/>
              <a:cs typeface="Arial"/>
              <a:sym typeface="Arial"/>
            </a:endParaRPr>
          </a:p>
        </p:txBody>
      </p:sp>
      <p:sp>
        <p:nvSpPr>
          <p:cNvPr id="142" name="Google Shape;142;p14"/>
          <p:cNvSpPr/>
          <p:nvPr/>
        </p:nvSpPr>
        <p:spPr>
          <a:xfrm>
            <a:off x="5702896" y="2014149"/>
            <a:ext cx="442038" cy="2958466"/>
          </a:xfrm>
          <a:prstGeom prst="rightBracket">
            <a:avLst>
              <a:gd name="adj" fmla="val 8333"/>
            </a:avLst>
          </a:prstGeom>
          <a:noFill/>
          <a:ln w="57150" cap="flat" cmpd="sng">
            <a:solidFill>
              <a:srgbClr val="E7542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Verdana"/>
              <a:ea typeface="Verdana"/>
              <a:cs typeface="Verdana"/>
              <a:sym typeface="Verdana"/>
            </a:endParaRPr>
          </a:p>
        </p:txBody>
      </p:sp>
      <p:sp>
        <p:nvSpPr>
          <p:cNvPr id="143" name="Google Shape;143;p14"/>
          <p:cNvSpPr/>
          <p:nvPr/>
        </p:nvSpPr>
        <p:spPr>
          <a:xfrm>
            <a:off x="7899725" y="2886425"/>
            <a:ext cx="2850300" cy="1085100"/>
          </a:xfrm>
          <a:prstGeom prst="rect">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 name="Google Shape;847;p136" descr="Logo&#10;&#10;Description automatically generated">
            <a:extLst>
              <a:ext uri="{FF2B5EF4-FFF2-40B4-BE49-F238E27FC236}">
                <a16:creationId xmlns:a16="http://schemas.microsoft.com/office/drawing/2014/main" id="{924DA279-26A2-49D4-40EA-1B2F1810844C}"/>
              </a:ext>
            </a:extLst>
          </p:cNvPr>
          <p:cNvPicPr preferRelativeResize="0"/>
          <p:nvPr/>
        </p:nvPicPr>
        <p:blipFill rotWithShape="1">
          <a:blip r:embed="rId3">
            <a:alphaModFix/>
          </a:blip>
          <a:srcRect/>
          <a:stretch/>
        </p:blipFill>
        <p:spPr>
          <a:xfrm>
            <a:off x="116649" y="6454221"/>
            <a:ext cx="825460" cy="35008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13"/>
          <p:cNvSpPr txBox="1">
            <a:spLocks noGrp="1"/>
          </p:cNvSpPr>
          <p:nvPr>
            <p:ph type="sldNum" idx="12"/>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13</a:t>
            </a:fld>
            <a:endParaRPr sz="1400" b="0" i="0" u="none" strike="noStrike" cap="none">
              <a:solidFill>
                <a:srgbClr val="000000"/>
              </a:solidFill>
              <a:latin typeface="Arial"/>
              <a:ea typeface="Arial"/>
              <a:cs typeface="Arial"/>
              <a:sym typeface="Arial"/>
            </a:endParaRPr>
          </a:p>
        </p:txBody>
      </p:sp>
      <p:pic>
        <p:nvPicPr>
          <p:cNvPr id="150" name="Google Shape;150;p13"/>
          <p:cNvPicPr preferRelativeResize="0"/>
          <p:nvPr/>
        </p:nvPicPr>
        <p:blipFill rotWithShape="1">
          <a:blip r:embed="rId3">
            <a:alphaModFix/>
          </a:blip>
          <a:srcRect l="4004" t="12408" r="8403"/>
          <a:stretch/>
        </p:blipFill>
        <p:spPr>
          <a:xfrm>
            <a:off x="0" y="0"/>
            <a:ext cx="12192000" cy="6858000"/>
          </a:xfrm>
          <a:prstGeom prst="rect">
            <a:avLst/>
          </a:prstGeom>
          <a:noFill/>
          <a:ln>
            <a:noFill/>
          </a:ln>
        </p:spPr>
      </p:pic>
      <p:pic>
        <p:nvPicPr>
          <p:cNvPr id="3" name="Google Shape;847;p136" descr="Logo&#10;&#10;Description automatically generated">
            <a:extLst>
              <a:ext uri="{FF2B5EF4-FFF2-40B4-BE49-F238E27FC236}">
                <a16:creationId xmlns:a16="http://schemas.microsoft.com/office/drawing/2014/main" id="{2A6AB6E3-211E-11B2-49CB-BEBFBF7BB293}"/>
              </a:ext>
            </a:extLst>
          </p:cNvPr>
          <p:cNvPicPr preferRelativeResize="0"/>
          <p:nvPr/>
        </p:nvPicPr>
        <p:blipFill rotWithShape="1">
          <a:blip r:embed="rId4">
            <a:alphaModFix/>
            <a:biLevel thresh="25000"/>
          </a:blip>
          <a:srcRect/>
          <a:stretch/>
        </p:blipFill>
        <p:spPr>
          <a:xfrm>
            <a:off x="116649" y="6454221"/>
            <a:ext cx="825460" cy="350083"/>
          </a:xfrm>
          <a:prstGeom prst="rect">
            <a:avLst/>
          </a:prstGeom>
          <a:noFill/>
          <a:ln>
            <a:noFill/>
          </a:ln>
        </p:spPr>
      </p:pic>
      <p:sp>
        <p:nvSpPr>
          <p:cNvPr id="2" name="Google Shape;14;p24">
            <a:extLst>
              <a:ext uri="{FF2B5EF4-FFF2-40B4-BE49-F238E27FC236}">
                <a16:creationId xmlns:a16="http://schemas.microsoft.com/office/drawing/2014/main" id="{4EF7080D-B8AF-31FF-0357-65C53BD5EE0D}"/>
              </a:ext>
            </a:extLst>
          </p:cNvPr>
          <p:cNvSpPr txBox="1"/>
          <p:nvPr/>
        </p:nvSpPr>
        <p:spPr>
          <a:xfrm>
            <a:off x="8978125" y="6571025"/>
            <a:ext cx="3151800" cy="246300"/>
          </a:xfrm>
          <a:prstGeom prst="rect">
            <a:avLst/>
          </a:prstGeom>
          <a:noFill/>
          <a:ln>
            <a:noFill/>
          </a:ln>
        </p:spPr>
        <p:txBody>
          <a:bodyPr spcFirstLastPara="1" wrap="square" lIns="121900" tIns="60925" rIns="121900" bIns="60925" anchor="t" anchorCtr="0">
            <a:spAutoFit/>
          </a:bodyPr>
          <a:lstStyle/>
          <a:p>
            <a:pPr marL="0" marR="0" lvl="0" indent="0" algn="r" rtl="0">
              <a:lnSpc>
                <a:spcPct val="100000"/>
              </a:lnSpc>
              <a:spcBef>
                <a:spcPts val="0"/>
              </a:spcBef>
              <a:spcAft>
                <a:spcPts val="0"/>
              </a:spcAft>
              <a:buClr>
                <a:srgbClr val="92C83E"/>
              </a:buClr>
              <a:buSzPts val="525"/>
              <a:buFont typeface="Arial"/>
              <a:buNone/>
            </a:pPr>
            <a:r>
              <a:rPr lang="en-US" sz="800" b="0" i="0" u="none" strike="noStrike" cap="none" dirty="0">
                <a:solidFill>
                  <a:schemeClr val="bg1"/>
                </a:solidFill>
                <a:latin typeface="Arial"/>
                <a:ea typeface="Arial"/>
                <a:cs typeface="Arial"/>
                <a:sym typeface="Arial"/>
              </a:rPr>
              <a:t>© 2026 Institute for the Future. All rights reserved. / </a:t>
            </a:r>
            <a:r>
              <a:rPr lang="en-US" sz="800" b="1" i="0" u="none" strike="noStrike" cap="none" dirty="0" err="1">
                <a:solidFill>
                  <a:schemeClr val="bg1"/>
                </a:solidFill>
                <a:latin typeface="Arial"/>
                <a:ea typeface="Arial"/>
                <a:cs typeface="Arial"/>
                <a:sym typeface="Arial"/>
              </a:rPr>
              <a:t>iftf.org</a:t>
            </a:r>
            <a:r>
              <a:rPr lang="en-US" sz="800" b="1" i="0" u="none" strike="noStrike" cap="none" dirty="0">
                <a:solidFill>
                  <a:schemeClr val="bg1"/>
                </a:solidFill>
                <a:latin typeface="Arial"/>
                <a:ea typeface="Arial"/>
                <a:cs typeface="Arial"/>
                <a:sym typeface="Arial"/>
              </a:rPr>
              <a:t> </a:t>
            </a:r>
            <a:endParaRPr sz="800" b="1" i="0" u="none" strike="noStrike" cap="none" dirty="0">
              <a:solidFill>
                <a:schemeClr val="bg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58" name="Google Shape;158;g3f995d469b2_0_7"/>
          <p:cNvPicPr preferRelativeResize="0"/>
          <p:nvPr/>
        </p:nvPicPr>
        <p:blipFill rotWithShape="1">
          <a:blip r:embed="rId3">
            <a:alphaModFix/>
          </a:blip>
          <a:srcRect r="2286"/>
          <a:stretch/>
        </p:blipFill>
        <p:spPr>
          <a:xfrm rot="10800000">
            <a:off x="6200774" y="576071"/>
            <a:ext cx="5991226" cy="5504689"/>
          </a:xfrm>
          <a:prstGeom prst="rect">
            <a:avLst/>
          </a:prstGeom>
          <a:noFill/>
          <a:ln>
            <a:noFill/>
          </a:ln>
        </p:spPr>
      </p:pic>
      <p:sp>
        <p:nvSpPr>
          <p:cNvPr id="159" name="Google Shape;159;g3f995d469b2_0_7"/>
          <p:cNvSpPr txBox="1"/>
          <p:nvPr/>
        </p:nvSpPr>
        <p:spPr>
          <a:xfrm>
            <a:off x="320040" y="640080"/>
            <a:ext cx="4908600" cy="53550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E75425"/>
              </a:buClr>
              <a:buSzPts val="2400"/>
              <a:buFont typeface="Arial"/>
              <a:buNone/>
            </a:pPr>
            <a:r>
              <a:rPr lang="en-US" sz="3200" b="1" i="0" u="none" strike="noStrike" cap="none">
                <a:solidFill>
                  <a:srgbClr val="E75425"/>
                </a:solidFill>
                <a:latin typeface="Arial"/>
                <a:ea typeface="Arial"/>
                <a:cs typeface="Arial"/>
                <a:sym typeface="Arial"/>
              </a:rPr>
              <a:t>Forecasts</a:t>
            </a:r>
            <a:endParaRPr sz="3200" b="0" i="0" u="none" strike="noStrike" cap="none">
              <a:solidFill>
                <a:srgbClr val="E75425"/>
              </a:solidFill>
              <a:latin typeface="Arial"/>
              <a:ea typeface="Arial"/>
              <a:cs typeface="Arial"/>
              <a:sym typeface="Arial"/>
            </a:endParaRPr>
          </a:p>
        </p:txBody>
      </p:sp>
      <p:sp>
        <p:nvSpPr>
          <p:cNvPr id="160" name="Google Shape;160;g3f995d469b2_0_7"/>
          <p:cNvSpPr txBox="1"/>
          <p:nvPr/>
        </p:nvSpPr>
        <p:spPr>
          <a:xfrm>
            <a:off x="320040" y="1554480"/>
            <a:ext cx="5076900" cy="4031833"/>
          </a:xfrm>
          <a:prstGeom prst="rect">
            <a:avLst/>
          </a:prstGeom>
          <a:noFill/>
          <a:ln>
            <a:noFill/>
          </a:ln>
        </p:spPr>
        <p:txBody>
          <a:bodyPr spcFirstLastPara="1" wrap="square" lIns="0" tIns="45700" rIns="91400" bIns="45700" anchor="t" anchorCtr="0">
            <a:spAutoFit/>
          </a:bodyPr>
          <a:lstStyle/>
          <a:p>
            <a:pPr marL="551177" marR="0" lvl="0" indent="-342900" algn="l" rtl="0">
              <a:lnSpc>
                <a:spcPct val="100000"/>
              </a:lnSpc>
              <a:spcBef>
                <a:spcPts val="0"/>
              </a:spcBef>
              <a:buClr>
                <a:srgbClr val="E75425"/>
              </a:buClr>
              <a:buSzPts val="2880"/>
              <a:buFont typeface="Arial"/>
              <a:buChar char="•"/>
            </a:pPr>
            <a:r>
              <a:rPr lang="en-US" sz="2400" b="0" i="0" u="none" strike="noStrike" cap="none" dirty="0">
                <a:solidFill>
                  <a:schemeClr val="dk1"/>
                </a:solidFill>
                <a:latin typeface="Arial"/>
                <a:ea typeface="Arial"/>
                <a:cs typeface="Arial"/>
                <a:sym typeface="Arial"/>
              </a:rPr>
              <a:t>Story about the future designed to provoke insight in the present</a:t>
            </a:r>
            <a:endParaRPr sz="2400" b="0" i="0" u="none" strike="noStrike" cap="none" dirty="0">
              <a:solidFill>
                <a:schemeClr val="dk1"/>
              </a:solidFill>
              <a:latin typeface="Arial"/>
              <a:ea typeface="Arial"/>
              <a:cs typeface="Arial"/>
              <a:sym typeface="Arial"/>
            </a:endParaRPr>
          </a:p>
          <a:p>
            <a:pPr marL="551177" marR="0" lvl="0" indent="-342900" algn="l" rtl="0">
              <a:lnSpc>
                <a:spcPct val="100000"/>
              </a:lnSpc>
              <a:spcBef>
                <a:spcPts val="1600"/>
              </a:spcBef>
              <a:buClr>
                <a:srgbClr val="E75425"/>
              </a:buClr>
              <a:buSzPts val="2880"/>
              <a:buFont typeface="Arial"/>
              <a:buChar char="•"/>
            </a:pPr>
            <a:r>
              <a:rPr lang="en-US" sz="2400" b="0" i="0" u="none" strike="noStrike" cap="none" dirty="0">
                <a:solidFill>
                  <a:schemeClr val="dk1"/>
                </a:solidFill>
                <a:latin typeface="Arial"/>
                <a:ea typeface="Arial"/>
                <a:cs typeface="Arial"/>
                <a:sym typeface="Arial"/>
              </a:rPr>
              <a:t>Plausible, provocative, but not a prediction</a:t>
            </a:r>
            <a:endParaRPr sz="2400" b="0" i="0" u="none" strike="noStrike" cap="none" dirty="0">
              <a:solidFill>
                <a:schemeClr val="dk1"/>
              </a:solidFill>
              <a:latin typeface="Arial"/>
              <a:ea typeface="Arial"/>
              <a:cs typeface="Arial"/>
              <a:sym typeface="Arial"/>
            </a:endParaRPr>
          </a:p>
          <a:p>
            <a:pPr marL="551177" indent="-342900">
              <a:spcBef>
                <a:spcPts val="1600"/>
              </a:spcBef>
              <a:buClr>
                <a:srgbClr val="E75425"/>
              </a:buClr>
              <a:buSzPts val="2880"/>
              <a:buFont typeface="Arial"/>
              <a:buChar char="•"/>
            </a:pPr>
            <a:r>
              <a:rPr lang="en-US" sz="2400" dirty="0">
                <a:solidFill>
                  <a:schemeClr val="dk1"/>
                </a:solidFill>
              </a:rPr>
              <a:t>Informed by Drivers and Signals of Change from today</a:t>
            </a:r>
            <a:endParaRPr sz="2400" dirty="0">
              <a:solidFill>
                <a:schemeClr val="dk1"/>
              </a:solidFill>
            </a:endParaRPr>
          </a:p>
          <a:p>
            <a:pPr marL="551177" indent="-342900">
              <a:spcBef>
                <a:spcPts val="1600"/>
              </a:spcBef>
              <a:buClr>
                <a:srgbClr val="E75425"/>
              </a:buClr>
              <a:buSzPts val="2880"/>
              <a:buFont typeface="Arial"/>
              <a:buChar char="•"/>
            </a:pPr>
            <a:r>
              <a:rPr lang="en-US" sz="2400" dirty="0">
                <a:solidFill>
                  <a:schemeClr val="dk1"/>
                </a:solidFill>
              </a:rPr>
              <a:t>Always come in sets: not THE future, but A set of possible futures</a:t>
            </a:r>
            <a:endParaRPr sz="2400" dirty="0">
              <a:solidFill>
                <a:schemeClr val="dk1"/>
              </a:solidFill>
            </a:endParaRPr>
          </a:p>
        </p:txBody>
      </p:sp>
      <p:pic>
        <p:nvPicPr>
          <p:cNvPr id="161" name="Google Shape;161;g3f995d469b2_0_7" title="nicole-avagliano-TeLjs2pL5fA-unsplash.jpg"/>
          <p:cNvPicPr preferRelativeResize="0"/>
          <p:nvPr/>
        </p:nvPicPr>
        <p:blipFill rotWithShape="1">
          <a:blip r:embed="rId4">
            <a:alphaModFix/>
          </a:blip>
          <a:srcRect l="16886" t="9872" r="24886" b="9864"/>
          <a:stretch/>
        </p:blipFill>
        <p:spPr>
          <a:xfrm>
            <a:off x="6200775" y="576075"/>
            <a:ext cx="5991224" cy="5504676"/>
          </a:xfrm>
          <a:prstGeom prst="rect">
            <a:avLst/>
          </a:prstGeom>
          <a:noFill/>
          <a:ln>
            <a:noFill/>
          </a:ln>
        </p:spPr>
      </p:pic>
      <p:pic>
        <p:nvPicPr>
          <p:cNvPr id="3" name="Google Shape;847;p136" descr="Logo&#10;&#10;Description automatically generated">
            <a:extLst>
              <a:ext uri="{FF2B5EF4-FFF2-40B4-BE49-F238E27FC236}">
                <a16:creationId xmlns:a16="http://schemas.microsoft.com/office/drawing/2014/main" id="{930D84A9-2AD4-4F4E-54BA-33579033665C}"/>
              </a:ext>
            </a:extLst>
          </p:cNvPr>
          <p:cNvPicPr preferRelativeResize="0"/>
          <p:nvPr/>
        </p:nvPicPr>
        <p:blipFill rotWithShape="1">
          <a:blip r:embed="rId5">
            <a:alphaModFix/>
          </a:blip>
          <a:srcRect/>
          <a:stretch/>
        </p:blipFill>
        <p:spPr>
          <a:xfrm>
            <a:off x="116649" y="6454221"/>
            <a:ext cx="825460" cy="35008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3f995d469b2_0_21"/>
          <p:cNvSpPr txBox="1"/>
          <p:nvPr/>
        </p:nvSpPr>
        <p:spPr>
          <a:xfrm>
            <a:off x="1015365" y="4360546"/>
            <a:ext cx="4908600" cy="5478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75425"/>
              </a:buClr>
              <a:buSzPts val="4000"/>
              <a:buFont typeface="Arial"/>
              <a:buNone/>
            </a:pPr>
            <a:r>
              <a:rPr lang="en-US" sz="4000" b="1" i="0" u="none" strike="noStrike" cap="none">
                <a:solidFill>
                  <a:srgbClr val="E75425"/>
                </a:solidFill>
                <a:latin typeface="Arial"/>
                <a:ea typeface="Arial"/>
                <a:cs typeface="Arial"/>
                <a:sym typeface="Arial"/>
              </a:rPr>
              <a:t>Signals of Change</a:t>
            </a:r>
            <a:endParaRPr sz="4000" b="1" i="0" u="none" strike="noStrike" cap="none">
              <a:solidFill>
                <a:srgbClr val="E75425"/>
              </a:solidFill>
              <a:latin typeface="Arial"/>
              <a:ea typeface="Arial"/>
              <a:cs typeface="Arial"/>
              <a:sym typeface="Arial"/>
            </a:endParaRPr>
          </a:p>
        </p:txBody>
      </p:sp>
      <p:sp>
        <p:nvSpPr>
          <p:cNvPr id="168" name="Google Shape;168;g3f995d469b2_0_21"/>
          <p:cNvSpPr txBox="1"/>
          <p:nvPr/>
        </p:nvSpPr>
        <p:spPr>
          <a:xfrm>
            <a:off x="1015365" y="1949767"/>
            <a:ext cx="4908600" cy="64650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E75425"/>
              </a:buClr>
              <a:buSzPts val="4000"/>
              <a:buFont typeface="Arial"/>
              <a:buNone/>
            </a:pPr>
            <a:r>
              <a:rPr lang="en-US" sz="4000" b="1" i="0" u="none" strike="noStrike" cap="none">
                <a:solidFill>
                  <a:srgbClr val="E75425"/>
                </a:solidFill>
                <a:latin typeface="Arial"/>
                <a:ea typeface="Arial"/>
                <a:cs typeface="Arial"/>
                <a:sym typeface="Arial"/>
              </a:rPr>
              <a:t>Drivers of Change</a:t>
            </a:r>
            <a:endParaRPr sz="4000" b="0" i="0" u="none" strike="noStrike" cap="none">
              <a:solidFill>
                <a:srgbClr val="E75425"/>
              </a:solidFill>
              <a:latin typeface="Arial"/>
              <a:ea typeface="Arial"/>
              <a:cs typeface="Arial"/>
              <a:sym typeface="Arial"/>
            </a:endParaRPr>
          </a:p>
        </p:txBody>
      </p:sp>
      <p:sp>
        <p:nvSpPr>
          <p:cNvPr id="169" name="Google Shape;169;g3f995d469b2_0_21"/>
          <p:cNvSpPr txBox="1"/>
          <p:nvPr/>
        </p:nvSpPr>
        <p:spPr>
          <a:xfrm>
            <a:off x="8039616" y="3105833"/>
            <a:ext cx="2833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E75425"/>
              </a:buClr>
              <a:buSzPts val="4000"/>
              <a:buFont typeface="Arial"/>
              <a:buNone/>
            </a:pPr>
            <a:r>
              <a:rPr lang="en-US" sz="4000" b="1" i="0" u="none" strike="noStrike" cap="none">
                <a:solidFill>
                  <a:srgbClr val="E75425"/>
                </a:solidFill>
                <a:latin typeface="Arial"/>
                <a:ea typeface="Arial"/>
                <a:cs typeface="Arial"/>
                <a:sym typeface="Arial"/>
              </a:rPr>
              <a:t>Forecasts</a:t>
            </a:r>
            <a:endParaRPr sz="4000" b="0" i="0" u="none" strike="noStrike" cap="none">
              <a:solidFill>
                <a:srgbClr val="E75425"/>
              </a:solidFill>
              <a:latin typeface="Arial"/>
              <a:ea typeface="Arial"/>
              <a:cs typeface="Arial"/>
              <a:sym typeface="Arial"/>
            </a:endParaRPr>
          </a:p>
        </p:txBody>
      </p:sp>
      <p:sp>
        <p:nvSpPr>
          <p:cNvPr id="170" name="Google Shape;170;g3f995d469b2_0_21"/>
          <p:cNvSpPr txBox="1"/>
          <p:nvPr/>
        </p:nvSpPr>
        <p:spPr>
          <a:xfrm>
            <a:off x="3084909" y="2893218"/>
            <a:ext cx="769500" cy="120060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8000"/>
              <a:buFont typeface="Arial"/>
              <a:buNone/>
            </a:pPr>
            <a:r>
              <a:rPr lang="en-US" sz="8000" b="1" i="0" u="none" strike="noStrike" cap="none">
                <a:solidFill>
                  <a:schemeClr val="dk1"/>
                </a:solidFill>
                <a:latin typeface="Arial"/>
                <a:ea typeface="Arial"/>
                <a:cs typeface="Arial"/>
                <a:sym typeface="Arial"/>
              </a:rPr>
              <a:t>+</a:t>
            </a:r>
            <a:endParaRPr sz="8000" b="0" i="0" u="none" strike="noStrike" cap="none">
              <a:solidFill>
                <a:schemeClr val="dk1"/>
              </a:solidFill>
              <a:latin typeface="Arial"/>
              <a:ea typeface="Arial"/>
              <a:cs typeface="Arial"/>
              <a:sym typeface="Arial"/>
            </a:endParaRPr>
          </a:p>
        </p:txBody>
      </p:sp>
      <p:sp>
        <p:nvSpPr>
          <p:cNvPr id="171" name="Google Shape;171;g3f995d469b2_0_21"/>
          <p:cNvSpPr txBox="1"/>
          <p:nvPr/>
        </p:nvSpPr>
        <p:spPr>
          <a:xfrm>
            <a:off x="6729413" y="2828835"/>
            <a:ext cx="829200" cy="120060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8000"/>
              <a:buFont typeface="Arial"/>
              <a:buNone/>
            </a:pPr>
            <a:r>
              <a:rPr lang="en-US" sz="8000" b="1" i="0" u="none" strike="noStrike" cap="none">
                <a:solidFill>
                  <a:schemeClr val="dk1"/>
                </a:solidFill>
                <a:latin typeface="Arial"/>
                <a:ea typeface="Arial"/>
                <a:cs typeface="Arial"/>
                <a:sym typeface="Arial"/>
              </a:rPr>
              <a:t>=</a:t>
            </a:r>
            <a:endParaRPr sz="8000" b="0" i="0" u="none" strike="noStrike" cap="none">
              <a:solidFill>
                <a:schemeClr val="dk1"/>
              </a:solidFill>
              <a:latin typeface="Arial"/>
              <a:ea typeface="Arial"/>
              <a:cs typeface="Arial"/>
              <a:sym typeface="Arial"/>
            </a:endParaRPr>
          </a:p>
        </p:txBody>
      </p:sp>
      <p:sp>
        <p:nvSpPr>
          <p:cNvPr id="172" name="Google Shape;172;g3f995d469b2_0_21"/>
          <p:cNvSpPr/>
          <p:nvPr/>
        </p:nvSpPr>
        <p:spPr>
          <a:xfrm>
            <a:off x="5702896" y="2014149"/>
            <a:ext cx="441900" cy="2958600"/>
          </a:xfrm>
          <a:prstGeom prst="rightBracket">
            <a:avLst>
              <a:gd name="adj" fmla="val 8333"/>
            </a:avLst>
          </a:prstGeom>
          <a:noFill/>
          <a:ln w="57150" cap="flat" cmpd="sng">
            <a:solidFill>
              <a:srgbClr val="E7542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Verdana"/>
              <a:ea typeface="Verdana"/>
              <a:cs typeface="Verdana"/>
              <a:sym typeface="Verdana"/>
            </a:endParaRPr>
          </a:p>
        </p:txBody>
      </p:sp>
      <p:sp>
        <p:nvSpPr>
          <p:cNvPr id="173" name="Google Shape;173;g3f995d469b2_0_21"/>
          <p:cNvSpPr/>
          <p:nvPr/>
        </p:nvSpPr>
        <p:spPr>
          <a:xfrm>
            <a:off x="950125" y="1730475"/>
            <a:ext cx="4671600" cy="1085100"/>
          </a:xfrm>
          <a:prstGeom prst="rect">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 name="Google Shape;847;p136" descr="Logo&#10;&#10;Description automatically generated">
            <a:extLst>
              <a:ext uri="{FF2B5EF4-FFF2-40B4-BE49-F238E27FC236}">
                <a16:creationId xmlns:a16="http://schemas.microsoft.com/office/drawing/2014/main" id="{DE51029A-03E1-BBB7-BBAA-20CF043F2791}"/>
              </a:ext>
            </a:extLst>
          </p:cNvPr>
          <p:cNvPicPr preferRelativeResize="0"/>
          <p:nvPr/>
        </p:nvPicPr>
        <p:blipFill rotWithShape="1">
          <a:blip r:embed="rId3">
            <a:alphaModFix/>
          </a:blip>
          <a:srcRect/>
          <a:stretch/>
        </p:blipFill>
        <p:spPr>
          <a:xfrm>
            <a:off x="116649" y="6454221"/>
            <a:ext cx="825460" cy="35008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5"/>
          <p:cNvSpPr txBox="1"/>
          <p:nvPr/>
        </p:nvSpPr>
        <p:spPr>
          <a:xfrm>
            <a:off x="320040" y="1554480"/>
            <a:ext cx="5076900" cy="4031833"/>
          </a:xfrm>
          <a:prstGeom prst="rect">
            <a:avLst/>
          </a:prstGeom>
          <a:noFill/>
          <a:ln>
            <a:noFill/>
          </a:ln>
        </p:spPr>
        <p:txBody>
          <a:bodyPr spcFirstLastPara="1" wrap="square" lIns="0" tIns="45700" rIns="91400" bIns="45700" anchor="t" anchorCtr="0">
            <a:spAutoFit/>
          </a:bodyPr>
          <a:lstStyle/>
          <a:p>
            <a:pPr marL="551177" marR="0" lvl="0" indent="-342900" algn="l" rtl="0">
              <a:lnSpc>
                <a:spcPct val="100000"/>
              </a:lnSpc>
              <a:spcBef>
                <a:spcPts val="0"/>
              </a:spcBef>
              <a:spcAft>
                <a:spcPts val="0"/>
              </a:spcAft>
              <a:buClr>
                <a:srgbClr val="E75425"/>
              </a:buClr>
              <a:buSzPts val="2880"/>
              <a:buFont typeface="Arial"/>
              <a:buChar char="•"/>
            </a:pPr>
            <a:r>
              <a:rPr lang="en-US" sz="2400" b="0" i="0" u="none" strike="noStrike" cap="none" dirty="0">
                <a:solidFill>
                  <a:schemeClr val="dk1"/>
                </a:solidFill>
                <a:latin typeface="Arial"/>
                <a:ea typeface="Arial"/>
                <a:cs typeface="Arial"/>
                <a:sym typeface="Arial"/>
              </a:rPr>
              <a:t>Large, long-term, underlying directions of change that will shape our future context</a:t>
            </a:r>
            <a:endParaRPr sz="1800" b="0" i="0" u="none" strike="noStrike" cap="none" dirty="0">
              <a:solidFill>
                <a:schemeClr val="dk1"/>
              </a:solidFill>
              <a:latin typeface="Arial"/>
              <a:ea typeface="Arial"/>
              <a:cs typeface="Arial"/>
              <a:sym typeface="Arial"/>
            </a:endParaRPr>
          </a:p>
          <a:p>
            <a:pPr marL="551177" marR="0" lvl="0" indent="-342900" algn="l" rtl="0">
              <a:lnSpc>
                <a:spcPct val="100000"/>
              </a:lnSpc>
              <a:spcBef>
                <a:spcPts val="1600"/>
              </a:spcBef>
              <a:spcAft>
                <a:spcPts val="0"/>
              </a:spcAft>
              <a:buClr>
                <a:srgbClr val="E75425"/>
              </a:buClr>
              <a:buSzPts val="2880"/>
              <a:buFont typeface="Arial"/>
              <a:buChar char="•"/>
            </a:pPr>
            <a:r>
              <a:rPr lang="en-US" sz="2400" b="0" i="0" u="none" strike="noStrike" cap="none" dirty="0">
                <a:solidFill>
                  <a:schemeClr val="dk1"/>
                </a:solidFill>
                <a:latin typeface="Arial"/>
                <a:ea typeface="Arial"/>
                <a:cs typeface="Arial"/>
                <a:sym typeface="Arial"/>
              </a:rPr>
              <a:t>Can usually be quantified in some way, although do not always have to be</a:t>
            </a:r>
            <a:endParaRPr sz="1800" b="0" i="0" u="none" strike="noStrike" cap="none" dirty="0">
              <a:solidFill>
                <a:schemeClr val="dk1"/>
              </a:solidFill>
              <a:latin typeface="Arial"/>
              <a:ea typeface="Arial"/>
              <a:cs typeface="Arial"/>
              <a:sym typeface="Arial"/>
            </a:endParaRPr>
          </a:p>
          <a:p>
            <a:pPr marL="551177" marR="0" lvl="0" indent="-342900" algn="l" rtl="0">
              <a:lnSpc>
                <a:spcPct val="100000"/>
              </a:lnSpc>
              <a:spcBef>
                <a:spcPts val="1600"/>
              </a:spcBef>
              <a:spcAft>
                <a:spcPts val="1600"/>
              </a:spcAft>
              <a:buClr>
                <a:srgbClr val="E75425"/>
              </a:buClr>
              <a:buSzPts val="2880"/>
              <a:buFont typeface="Arial"/>
              <a:buChar char="•"/>
            </a:pPr>
            <a:r>
              <a:rPr lang="en-US" sz="2400" b="0" i="0" u="none" strike="noStrike" cap="none" dirty="0">
                <a:solidFill>
                  <a:schemeClr val="dk1"/>
                </a:solidFill>
                <a:latin typeface="Arial"/>
                <a:ea typeface="Arial"/>
                <a:cs typeface="Arial"/>
                <a:sym typeface="Arial"/>
              </a:rPr>
              <a:t>They have “velocity” – both a direction of change and a pace of change</a:t>
            </a:r>
            <a:endParaRPr sz="1800" b="0" i="0" u="none" strike="noStrike" cap="none" dirty="0">
              <a:solidFill>
                <a:schemeClr val="dk1"/>
              </a:solidFill>
              <a:latin typeface="Arial"/>
              <a:ea typeface="Arial"/>
              <a:cs typeface="Arial"/>
              <a:sym typeface="Arial"/>
            </a:endParaRPr>
          </a:p>
        </p:txBody>
      </p:sp>
      <p:sp>
        <p:nvSpPr>
          <p:cNvPr id="180" name="Google Shape;180;p15"/>
          <p:cNvSpPr txBox="1"/>
          <p:nvPr/>
        </p:nvSpPr>
        <p:spPr>
          <a:xfrm>
            <a:off x="320040" y="640080"/>
            <a:ext cx="4908550" cy="547687"/>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E75425"/>
              </a:buClr>
              <a:buSzPts val="3200"/>
              <a:buFont typeface="Arial"/>
              <a:buNone/>
            </a:pPr>
            <a:r>
              <a:rPr lang="en-US" sz="3200" b="1" i="0" u="none" strike="noStrike" cap="none">
                <a:solidFill>
                  <a:srgbClr val="E75425"/>
                </a:solidFill>
                <a:latin typeface="Arial"/>
                <a:ea typeface="Arial"/>
                <a:cs typeface="Arial"/>
                <a:sym typeface="Arial"/>
              </a:rPr>
              <a:t>Drivers of Change</a:t>
            </a:r>
            <a:endParaRPr sz="3200" b="0" i="0" u="none" strike="noStrike" cap="none">
              <a:solidFill>
                <a:srgbClr val="E75425"/>
              </a:solidFill>
              <a:latin typeface="Arial"/>
              <a:ea typeface="Arial"/>
              <a:cs typeface="Arial"/>
              <a:sym typeface="Arial"/>
            </a:endParaRPr>
          </a:p>
        </p:txBody>
      </p:sp>
      <p:pic>
        <p:nvPicPr>
          <p:cNvPr id="181" name="Google Shape;181;p15"/>
          <p:cNvPicPr preferRelativeResize="0"/>
          <p:nvPr/>
        </p:nvPicPr>
        <p:blipFill rotWithShape="1">
          <a:blip r:embed="rId3">
            <a:alphaModFix/>
          </a:blip>
          <a:srcRect r="2287"/>
          <a:stretch/>
        </p:blipFill>
        <p:spPr>
          <a:xfrm rot="10800000">
            <a:off x="6200774" y="576072"/>
            <a:ext cx="5991226" cy="5504688"/>
          </a:xfrm>
          <a:prstGeom prst="rect">
            <a:avLst/>
          </a:prstGeom>
          <a:noFill/>
          <a:ln>
            <a:noFill/>
          </a:ln>
        </p:spPr>
      </p:pic>
      <p:pic>
        <p:nvPicPr>
          <p:cNvPr id="3" name="Google Shape;847;p136" descr="Logo&#10;&#10;Description automatically generated">
            <a:extLst>
              <a:ext uri="{FF2B5EF4-FFF2-40B4-BE49-F238E27FC236}">
                <a16:creationId xmlns:a16="http://schemas.microsoft.com/office/drawing/2014/main" id="{81508787-25B2-9B0F-D742-8C15D95A3C1C}"/>
              </a:ext>
            </a:extLst>
          </p:cNvPr>
          <p:cNvPicPr preferRelativeResize="0"/>
          <p:nvPr/>
        </p:nvPicPr>
        <p:blipFill rotWithShape="1">
          <a:blip r:embed="rId4">
            <a:alphaModFix/>
          </a:blip>
          <a:srcRect/>
          <a:stretch/>
        </p:blipFill>
        <p:spPr>
          <a:xfrm>
            <a:off x="116649" y="6454221"/>
            <a:ext cx="825460" cy="35008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g6beab2623195d1ea_0"/>
          <p:cNvSpPr txBox="1"/>
          <p:nvPr/>
        </p:nvSpPr>
        <p:spPr>
          <a:xfrm>
            <a:off x="320054" y="640075"/>
            <a:ext cx="6987900" cy="53550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E75425"/>
              </a:buClr>
              <a:buSzPts val="3200"/>
              <a:buFont typeface="Arial"/>
              <a:buNone/>
            </a:pPr>
            <a:r>
              <a:rPr lang="en-US" sz="3200" b="1" i="0" u="none" strike="noStrike" cap="none">
                <a:solidFill>
                  <a:srgbClr val="E75425"/>
                </a:solidFill>
                <a:latin typeface="Arial"/>
                <a:ea typeface="Arial"/>
                <a:cs typeface="Arial"/>
                <a:sym typeface="Arial"/>
              </a:rPr>
              <a:t>Common Drivers of Change</a:t>
            </a:r>
            <a:endParaRPr sz="3200" b="0" i="0" u="none" strike="noStrike" cap="none">
              <a:solidFill>
                <a:srgbClr val="E75425"/>
              </a:solidFill>
              <a:latin typeface="Arial"/>
              <a:ea typeface="Arial"/>
              <a:cs typeface="Arial"/>
              <a:sym typeface="Arial"/>
            </a:endParaRPr>
          </a:p>
        </p:txBody>
      </p:sp>
      <p:sp>
        <p:nvSpPr>
          <p:cNvPr id="188" name="Google Shape;188;g6beab2623195d1ea_0"/>
          <p:cNvSpPr/>
          <p:nvPr/>
        </p:nvSpPr>
        <p:spPr>
          <a:xfrm>
            <a:off x="438475" y="1632100"/>
            <a:ext cx="3130200" cy="1096200"/>
          </a:xfrm>
          <a:prstGeom prst="roundRect">
            <a:avLst>
              <a:gd name="adj" fmla="val 16667"/>
            </a:avLst>
          </a:prstGeom>
          <a:solidFill>
            <a:schemeClr val="lt1"/>
          </a:solidFill>
          <a:ln w="19050" cap="flat" cmpd="sng">
            <a:solidFill>
              <a:srgbClr val="E7542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Aging Population</a:t>
            </a:r>
            <a:endParaRPr sz="1700" b="0" i="0" u="none" strike="noStrike" cap="none">
              <a:solidFill>
                <a:srgbClr val="000000"/>
              </a:solidFill>
              <a:latin typeface="Arial"/>
              <a:ea typeface="Arial"/>
              <a:cs typeface="Arial"/>
              <a:sym typeface="Arial"/>
            </a:endParaRPr>
          </a:p>
        </p:txBody>
      </p:sp>
      <p:sp>
        <p:nvSpPr>
          <p:cNvPr id="189" name="Google Shape;189;g6beab2623195d1ea_0"/>
          <p:cNvSpPr/>
          <p:nvPr/>
        </p:nvSpPr>
        <p:spPr>
          <a:xfrm>
            <a:off x="4238825" y="1632100"/>
            <a:ext cx="3130200" cy="1096200"/>
          </a:xfrm>
          <a:prstGeom prst="roundRect">
            <a:avLst>
              <a:gd name="adj" fmla="val 16667"/>
            </a:avLst>
          </a:prstGeom>
          <a:solidFill>
            <a:schemeClr val="lt1"/>
          </a:solidFill>
          <a:ln w="19050" cap="flat" cmpd="sng">
            <a:solidFill>
              <a:srgbClr val="E7542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Growing income inequality</a:t>
            </a:r>
            <a:endParaRPr sz="1700" b="0" i="0" u="none" strike="noStrike" cap="none">
              <a:solidFill>
                <a:srgbClr val="000000"/>
              </a:solidFill>
              <a:latin typeface="Arial"/>
              <a:ea typeface="Arial"/>
              <a:cs typeface="Arial"/>
              <a:sym typeface="Arial"/>
            </a:endParaRPr>
          </a:p>
        </p:txBody>
      </p:sp>
      <p:sp>
        <p:nvSpPr>
          <p:cNvPr id="190" name="Google Shape;190;g6beab2623195d1ea_0"/>
          <p:cNvSpPr/>
          <p:nvPr/>
        </p:nvSpPr>
        <p:spPr>
          <a:xfrm>
            <a:off x="8039175" y="1632100"/>
            <a:ext cx="3130200" cy="1096200"/>
          </a:xfrm>
          <a:prstGeom prst="roundRect">
            <a:avLst>
              <a:gd name="adj" fmla="val 16667"/>
            </a:avLst>
          </a:prstGeom>
          <a:solidFill>
            <a:schemeClr val="lt1"/>
          </a:solidFill>
          <a:ln w="19050" cap="flat" cmpd="sng">
            <a:solidFill>
              <a:srgbClr val="E7542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Declining trust in institutions</a:t>
            </a:r>
            <a:endParaRPr sz="1700" b="0" i="0" u="none" strike="noStrike" cap="none">
              <a:solidFill>
                <a:srgbClr val="000000"/>
              </a:solidFill>
              <a:latin typeface="Arial"/>
              <a:ea typeface="Arial"/>
              <a:cs typeface="Arial"/>
              <a:sym typeface="Arial"/>
            </a:endParaRPr>
          </a:p>
        </p:txBody>
      </p:sp>
      <p:sp>
        <p:nvSpPr>
          <p:cNvPr id="191" name="Google Shape;191;g6beab2623195d1ea_0"/>
          <p:cNvSpPr/>
          <p:nvPr/>
        </p:nvSpPr>
        <p:spPr>
          <a:xfrm>
            <a:off x="438475" y="3047175"/>
            <a:ext cx="3130200" cy="1096200"/>
          </a:xfrm>
          <a:prstGeom prst="roundRect">
            <a:avLst>
              <a:gd name="adj" fmla="val 16667"/>
            </a:avLst>
          </a:prstGeom>
          <a:solidFill>
            <a:schemeClr val="lt1"/>
          </a:solidFill>
          <a:ln w="19050" cap="flat" cmpd="sng">
            <a:solidFill>
              <a:srgbClr val="E7542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Growing broadband access</a:t>
            </a:r>
            <a:endParaRPr sz="1700" b="0" i="0" u="none" strike="noStrike" cap="none">
              <a:solidFill>
                <a:srgbClr val="000000"/>
              </a:solidFill>
              <a:latin typeface="Arial"/>
              <a:ea typeface="Arial"/>
              <a:cs typeface="Arial"/>
              <a:sym typeface="Arial"/>
            </a:endParaRPr>
          </a:p>
        </p:txBody>
      </p:sp>
      <p:sp>
        <p:nvSpPr>
          <p:cNvPr id="192" name="Google Shape;192;g6beab2623195d1ea_0"/>
          <p:cNvSpPr/>
          <p:nvPr/>
        </p:nvSpPr>
        <p:spPr>
          <a:xfrm>
            <a:off x="4238825" y="3047175"/>
            <a:ext cx="3130200" cy="1096200"/>
          </a:xfrm>
          <a:prstGeom prst="roundRect">
            <a:avLst>
              <a:gd name="adj" fmla="val 16667"/>
            </a:avLst>
          </a:prstGeom>
          <a:solidFill>
            <a:schemeClr val="lt1"/>
          </a:solidFill>
          <a:ln w="19050" cap="flat" cmpd="sng">
            <a:solidFill>
              <a:srgbClr val="E7542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Rising incidence of extreme weather events</a:t>
            </a:r>
            <a:endParaRPr sz="1700" b="0" i="0" u="none" strike="noStrike" cap="none">
              <a:solidFill>
                <a:srgbClr val="000000"/>
              </a:solidFill>
              <a:latin typeface="Arial"/>
              <a:ea typeface="Arial"/>
              <a:cs typeface="Arial"/>
              <a:sym typeface="Arial"/>
            </a:endParaRPr>
          </a:p>
        </p:txBody>
      </p:sp>
      <p:sp>
        <p:nvSpPr>
          <p:cNvPr id="193" name="Google Shape;193;g6beab2623195d1ea_0"/>
          <p:cNvSpPr/>
          <p:nvPr/>
        </p:nvSpPr>
        <p:spPr>
          <a:xfrm>
            <a:off x="8039175" y="3047175"/>
            <a:ext cx="3130200" cy="1096200"/>
          </a:xfrm>
          <a:prstGeom prst="roundRect">
            <a:avLst>
              <a:gd name="adj" fmla="val 16667"/>
            </a:avLst>
          </a:prstGeom>
          <a:solidFill>
            <a:schemeClr val="lt1"/>
          </a:solidFill>
          <a:ln w="19050" cap="flat" cmpd="sng">
            <a:solidFill>
              <a:srgbClr val="E7542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US" sz="1700" b="0" i="0" u="none" strike="noStrike" cap="none">
                <a:solidFill>
                  <a:schemeClr val="dk1"/>
                </a:solidFill>
                <a:latin typeface="Arial"/>
                <a:ea typeface="Arial"/>
                <a:cs typeface="Arial"/>
                <a:sym typeface="Arial"/>
              </a:rPr>
              <a:t>Growing partisan divide</a:t>
            </a:r>
            <a:endParaRPr sz="1700" b="0" i="0" u="none" strike="noStrike" cap="none">
              <a:solidFill>
                <a:schemeClr val="dk1"/>
              </a:solidFill>
              <a:latin typeface="Arial"/>
              <a:ea typeface="Arial"/>
              <a:cs typeface="Arial"/>
              <a:sym typeface="Arial"/>
            </a:endParaRPr>
          </a:p>
        </p:txBody>
      </p:sp>
      <p:sp>
        <p:nvSpPr>
          <p:cNvPr id="194" name="Google Shape;194;g6beab2623195d1ea_0"/>
          <p:cNvSpPr/>
          <p:nvPr/>
        </p:nvSpPr>
        <p:spPr>
          <a:xfrm>
            <a:off x="438475" y="4548900"/>
            <a:ext cx="3130200" cy="1096200"/>
          </a:xfrm>
          <a:prstGeom prst="roundRect">
            <a:avLst>
              <a:gd name="adj" fmla="val 16667"/>
            </a:avLst>
          </a:prstGeom>
          <a:solidFill>
            <a:schemeClr val="lt1"/>
          </a:solidFill>
          <a:ln w="19050" cap="flat" cmpd="sng">
            <a:solidFill>
              <a:srgbClr val="E7542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Growth in investment into AI</a:t>
            </a:r>
            <a:endParaRPr sz="1700" b="0" i="0" u="none" strike="noStrike" cap="none">
              <a:solidFill>
                <a:srgbClr val="000000"/>
              </a:solidFill>
              <a:latin typeface="Arial"/>
              <a:ea typeface="Arial"/>
              <a:cs typeface="Arial"/>
              <a:sym typeface="Arial"/>
            </a:endParaRPr>
          </a:p>
        </p:txBody>
      </p:sp>
      <p:sp>
        <p:nvSpPr>
          <p:cNvPr id="195" name="Google Shape;195;g6beab2623195d1ea_0"/>
          <p:cNvSpPr/>
          <p:nvPr/>
        </p:nvSpPr>
        <p:spPr>
          <a:xfrm>
            <a:off x="4238825" y="4548900"/>
            <a:ext cx="3130200" cy="1096200"/>
          </a:xfrm>
          <a:prstGeom prst="roundRect">
            <a:avLst>
              <a:gd name="adj" fmla="val 16667"/>
            </a:avLst>
          </a:prstGeom>
          <a:solidFill>
            <a:schemeClr val="lt1"/>
          </a:solidFill>
          <a:ln w="19050" cap="flat" cmpd="sng">
            <a:solidFill>
              <a:srgbClr val="E7542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US" sz="1700" b="0" i="0" u="none" strike="noStrike" cap="none">
                <a:solidFill>
                  <a:schemeClr val="dk1"/>
                </a:solidFill>
                <a:latin typeface="Arial"/>
                <a:ea typeface="Arial"/>
                <a:cs typeface="Arial"/>
                <a:sym typeface="Arial"/>
              </a:rPr>
              <a:t>Decreasing legislative effectiveness</a:t>
            </a:r>
            <a:endParaRPr sz="1700" b="0" i="0" u="none" strike="noStrike" cap="none">
              <a:solidFill>
                <a:schemeClr val="dk1"/>
              </a:solidFill>
              <a:latin typeface="Arial"/>
              <a:ea typeface="Arial"/>
              <a:cs typeface="Arial"/>
              <a:sym typeface="Arial"/>
            </a:endParaRPr>
          </a:p>
        </p:txBody>
      </p:sp>
      <p:sp>
        <p:nvSpPr>
          <p:cNvPr id="196" name="Google Shape;196;g6beab2623195d1ea_0"/>
          <p:cNvSpPr/>
          <p:nvPr/>
        </p:nvSpPr>
        <p:spPr>
          <a:xfrm>
            <a:off x="8039175" y="4548900"/>
            <a:ext cx="3130200" cy="1096200"/>
          </a:xfrm>
          <a:prstGeom prst="roundRect">
            <a:avLst>
              <a:gd name="adj" fmla="val 16667"/>
            </a:avLst>
          </a:prstGeom>
          <a:solidFill>
            <a:schemeClr val="lt1"/>
          </a:solidFill>
          <a:ln w="19050" cap="flat" cmpd="sng">
            <a:solidFill>
              <a:srgbClr val="E7542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Increasing cost of living</a:t>
            </a:r>
            <a:endParaRPr sz="1700" b="0" i="0" u="none" strike="noStrike" cap="none">
              <a:solidFill>
                <a:srgbClr val="000000"/>
              </a:solidFill>
              <a:latin typeface="Arial"/>
              <a:ea typeface="Arial"/>
              <a:cs typeface="Arial"/>
              <a:sym typeface="Arial"/>
            </a:endParaRPr>
          </a:p>
        </p:txBody>
      </p:sp>
      <p:pic>
        <p:nvPicPr>
          <p:cNvPr id="3" name="Google Shape;847;p136" descr="Logo&#10;&#10;Description automatically generated">
            <a:extLst>
              <a:ext uri="{FF2B5EF4-FFF2-40B4-BE49-F238E27FC236}">
                <a16:creationId xmlns:a16="http://schemas.microsoft.com/office/drawing/2014/main" id="{51A3C233-68A7-EEB7-C896-B68073C9E408}"/>
              </a:ext>
            </a:extLst>
          </p:cNvPr>
          <p:cNvPicPr preferRelativeResize="0"/>
          <p:nvPr/>
        </p:nvPicPr>
        <p:blipFill rotWithShape="1">
          <a:blip r:embed="rId3">
            <a:alphaModFix/>
          </a:blip>
          <a:srcRect/>
          <a:stretch/>
        </p:blipFill>
        <p:spPr>
          <a:xfrm>
            <a:off x="116649" y="6454221"/>
            <a:ext cx="825460" cy="35008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7"/>
          <p:cNvSpPr txBox="1"/>
          <p:nvPr/>
        </p:nvSpPr>
        <p:spPr>
          <a:xfrm>
            <a:off x="1015365" y="4360546"/>
            <a:ext cx="4908550" cy="547687"/>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75425"/>
              </a:buClr>
              <a:buSzPts val="4000"/>
              <a:buFont typeface="Arial"/>
              <a:buNone/>
            </a:pPr>
            <a:r>
              <a:rPr lang="en-US" sz="4000" b="1" i="0" u="none" strike="noStrike" cap="none">
                <a:solidFill>
                  <a:srgbClr val="E75425"/>
                </a:solidFill>
                <a:latin typeface="Arial"/>
                <a:ea typeface="Arial"/>
                <a:cs typeface="Arial"/>
                <a:sym typeface="Arial"/>
              </a:rPr>
              <a:t>Signals of Change</a:t>
            </a:r>
            <a:endParaRPr sz="4000" b="1" i="0" u="none" strike="noStrike" cap="none">
              <a:solidFill>
                <a:srgbClr val="E75425"/>
              </a:solidFill>
              <a:latin typeface="Arial"/>
              <a:ea typeface="Arial"/>
              <a:cs typeface="Arial"/>
              <a:sym typeface="Arial"/>
            </a:endParaRPr>
          </a:p>
        </p:txBody>
      </p:sp>
      <p:sp>
        <p:nvSpPr>
          <p:cNvPr id="203" name="Google Shape;203;p17"/>
          <p:cNvSpPr txBox="1"/>
          <p:nvPr/>
        </p:nvSpPr>
        <p:spPr>
          <a:xfrm>
            <a:off x="1015365" y="1949767"/>
            <a:ext cx="4908550" cy="646331"/>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E75425"/>
              </a:buClr>
              <a:buSzPts val="4000"/>
              <a:buFont typeface="Arial"/>
              <a:buNone/>
            </a:pPr>
            <a:r>
              <a:rPr lang="en-US" sz="4000" b="1" i="0" u="none" strike="noStrike" cap="none">
                <a:solidFill>
                  <a:srgbClr val="E75425"/>
                </a:solidFill>
                <a:latin typeface="Arial"/>
                <a:ea typeface="Arial"/>
                <a:cs typeface="Arial"/>
                <a:sym typeface="Arial"/>
              </a:rPr>
              <a:t>Drivers of Change</a:t>
            </a:r>
            <a:endParaRPr sz="4000" b="0" i="0" u="none" strike="noStrike" cap="none">
              <a:solidFill>
                <a:srgbClr val="E75425"/>
              </a:solidFill>
              <a:latin typeface="Arial"/>
              <a:ea typeface="Arial"/>
              <a:cs typeface="Arial"/>
              <a:sym typeface="Arial"/>
            </a:endParaRPr>
          </a:p>
        </p:txBody>
      </p:sp>
      <p:sp>
        <p:nvSpPr>
          <p:cNvPr id="204" name="Google Shape;204;p17"/>
          <p:cNvSpPr txBox="1"/>
          <p:nvPr/>
        </p:nvSpPr>
        <p:spPr>
          <a:xfrm>
            <a:off x="8039616" y="3105833"/>
            <a:ext cx="2833688" cy="646331"/>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E75425"/>
              </a:buClr>
              <a:buSzPts val="4000"/>
              <a:buFont typeface="Arial"/>
              <a:buNone/>
            </a:pPr>
            <a:r>
              <a:rPr lang="en-US" sz="4000" b="1" i="0" u="none" strike="noStrike" cap="none">
                <a:solidFill>
                  <a:srgbClr val="E75425"/>
                </a:solidFill>
                <a:latin typeface="Arial"/>
                <a:ea typeface="Arial"/>
                <a:cs typeface="Arial"/>
                <a:sym typeface="Arial"/>
              </a:rPr>
              <a:t>Forecasts</a:t>
            </a:r>
            <a:endParaRPr sz="4000" b="0" i="0" u="none" strike="noStrike" cap="none">
              <a:solidFill>
                <a:srgbClr val="E75425"/>
              </a:solidFill>
              <a:latin typeface="Arial"/>
              <a:ea typeface="Arial"/>
              <a:cs typeface="Arial"/>
              <a:sym typeface="Arial"/>
            </a:endParaRPr>
          </a:p>
        </p:txBody>
      </p:sp>
      <p:sp>
        <p:nvSpPr>
          <p:cNvPr id="205" name="Google Shape;205;p17"/>
          <p:cNvSpPr txBox="1"/>
          <p:nvPr/>
        </p:nvSpPr>
        <p:spPr>
          <a:xfrm>
            <a:off x="3084909" y="2893218"/>
            <a:ext cx="769462" cy="1200329"/>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8000"/>
              <a:buFont typeface="Arial"/>
              <a:buNone/>
            </a:pPr>
            <a:r>
              <a:rPr lang="en-US" sz="8000" b="1" i="0" u="none" strike="noStrike" cap="none">
                <a:solidFill>
                  <a:schemeClr val="dk1"/>
                </a:solidFill>
                <a:latin typeface="Arial"/>
                <a:ea typeface="Arial"/>
                <a:cs typeface="Arial"/>
                <a:sym typeface="Arial"/>
              </a:rPr>
              <a:t>+</a:t>
            </a:r>
            <a:endParaRPr sz="8000" b="0" i="0" u="none" strike="noStrike" cap="none">
              <a:solidFill>
                <a:schemeClr val="dk1"/>
              </a:solidFill>
              <a:latin typeface="Arial"/>
              <a:ea typeface="Arial"/>
              <a:cs typeface="Arial"/>
              <a:sym typeface="Arial"/>
            </a:endParaRPr>
          </a:p>
        </p:txBody>
      </p:sp>
      <p:sp>
        <p:nvSpPr>
          <p:cNvPr id="206" name="Google Shape;206;p17"/>
          <p:cNvSpPr txBox="1"/>
          <p:nvPr/>
        </p:nvSpPr>
        <p:spPr>
          <a:xfrm>
            <a:off x="6729413" y="2828835"/>
            <a:ext cx="829310" cy="1200329"/>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8000"/>
              <a:buFont typeface="Arial"/>
              <a:buNone/>
            </a:pPr>
            <a:r>
              <a:rPr lang="en-US" sz="8000" b="1" i="0" u="none" strike="noStrike" cap="none">
                <a:solidFill>
                  <a:schemeClr val="dk1"/>
                </a:solidFill>
                <a:latin typeface="Arial"/>
                <a:ea typeface="Arial"/>
                <a:cs typeface="Arial"/>
                <a:sym typeface="Arial"/>
              </a:rPr>
              <a:t>=</a:t>
            </a:r>
            <a:endParaRPr sz="8000" b="0" i="0" u="none" strike="noStrike" cap="none">
              <a:solidFill>
                <a:schemeClr val="dk1"/>
              </a:solidFill>
              <a:latin typeface="Arial"/>
              <a:ea typeface="Arial"/>
              <a:cs typeface="Arial"/>
              <a:sym typeface="Arial"/>
            </a:endParaRPr>
          </a:p>
        </p:txBody>
      </p:sp>
      <p:sp>
        <p:nvSpPr>
          <p:cNvPr id="207" name="Google Shape;207;p17"/>
          <p:cNvSpPr/>
          <p:nvPr/>
        </p:nvSpPr>
        <p:spPr>
          <a:xfrm>
            <a:off x="5702896" y="2014149"/>
            <a:ext cx="442038" cy="2958466"/>
          </a:xfrm>
          <a:prstGeom prst="rightBracket">
            <a:avLst>
              <a:gd name="adj" fmla="val 8333"/>
            </a:avLst>
          </a:prstGeom>
          <a:noFill/>
          <a:ln w="57150" cap="flat" cmpd="sng">
            <a:solidFill>
              <a:srgbClr val="E7542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Verdana"/>
              <a:ea typeface="Verdana"/>
              <a:cs typeface="Verdana"/>
              <a:sym typeface="Verdana"/>
            </a:endParaRPr>
          </a:p>
        </p:txBody>
      </p:sp>
      <p:sp>
        <p:nvSpPr>
          <p:cNvPr id="208" name="Google Shape;208;p17"/>
          <p:cNvSpPr/>
          <p:nvPr/>
        </p:nvSpPr>
        <p:spPr>
          <a:xfrm>
            <a:off x="1015375" y="4162000"/>
            <a:ext cx="4671600" cy="1085100"/>
          </a:xfrm>
          <a:prstGeom prst="rect">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 name="Google Shape;847;p136" descr="Logo&#10;&#10;Description automatically generated">
            <a:extLst>
              <a:ext uri="{FF2B5EF4-FFF2-40B4-BE49-F238E27FC236}">
                <a16:creationId xmlns:a16="http://schemas.microsoft.com/office/drawing/2014/main" id="{B74DA699-E4EA-822F-E00E-B6F8FCE1C149}"/>
              </a:ext>
            </a:extLst>
          </p:cNvPr>
          <p:cNvPicPr preferRelativeResize="0"/>
          <p:nvPr/>
        </p:nvPicPr>
        <p:blipFill rotWithShape="1">
          <a:blip r:embed="rId3">
            <a:alphaModFix/>
          </a:blip>
          <a:srcRect/>
          <a:stretch/>
        </p:blipFill>
        <p:spPr>
          <a:xfrm>
            <a:off x="116649" y="6454221"/>
            <a:ext cx="825460" cy="35008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18"/>
          <p:cNvSpPr txBox="1"/>
          <p:nvPr/>
        </p:nvSpPr>
        <p:spPr>
          <a:xfrm>
            <a:off x="320040" y="1554480"/>
            <a:ext cx="5537700" cy="3458100"/>
          </a:xfrm>
          <a:prstGeom prst="rect">
            <a:avLst/>
          </a:prstGeom>
          <a:noFill/>
          <a:ln>
            <a:noFill/>
          </a:ln>
        </p:spPr>
        <p:txBody>
          <a:bodyPr spcFirstLastPara="1" wrap="square" lIns="0" tIns="45700" rIns="91400" bIns="45700" anchor="t" anchorCtr="0">
            <a:spAutoFit/>
          </a:bodyPr>
          <a:lstStyle/>
          <a:p>
            <a:pPr marL="551180" marR="0" lvl="0" indent="-342900" algn="l" rtl="0">
              <a:lnSpc>
                <a:spcPct val="100000"/>
              </a:lnSpc>
              <a:spcBef>
                <a:spcPts val="0"/>
              </a:spcBef>
              <a:spcAft>
                <a:spcPts val="0"/>
              </a:spcAft>
              <a:buClr>
                <a:srgbClr val="E75425"/>
              </a:buClr>
              <a:buSzPts val="2880"/>
              <a:buFont typeface="Arial"/>
              <a:buChar char="•"/>
            </a:pPr>
            <a:r>
              <a:rPr lang="en-US" sz="2400" b="0" i="0" u="none" strike="noStrike" cap="none">
                <a:solidFill>
                  <a:srgbClr val="000000"/>
                </a:solidFill>
                <a:latin typeface="Arial"/>
                <a:ea typeface="Arial"/>
                <a:cs typeface="Arial"/>
                <a:sym typeface="Arial"/>
              </a:rPr>
              <a:t>A small or local innovation that stands out and has the potential to scale in size, impact, and geographic distribution</a:t>
            </a:r>
            <a:endParaRPr sz="1800" b="0" i="0" u="none" strike="noStrike" cap="none">
              <a:solidFill>
                <a:schemeClr val="dk1"/>
              </a:solidFill>
              <a:latin typeface="Arial"/>
              <a:ea typeface="Arial"/>
              <a:cs typeface="Arial"/>
              <a:sym typeface="Arial"/>
            </a:endParaRPr>
          </a:p>
          <a:p>
            <a:pPr marL="551180" marR="0" lvl="0" indent="-342900" algn="l" rtl="0">
              <a:lnSpc>
                <a:spcPct val="100000"/>
              </a:lnSpc>
              <a:spcBef>
                <a:spcPts val="1600"/>
              </a:spcBef>
              <a:spcAft>
                <a:spcPts val="0"/>
              </a:spcAft>
              <a:buClr>
                <a:srgbClr val="E75425"/>
              </a:buClr>
              <a:buSzPts val="2880"/>
              <a:buFont typeface="Arial"/>
              <a:buChar char="•"/>
            </a:pPr>
            <a:r>
              <a:rPr lang="en-US" sz="2400" b="0" i="0" u="none" strike="noStrike" cap="none">
                <a:solidFill>
                  <a:srgbClr val="000000"/>
                </a:solidFill>
                <a:latin typeface="Arial"/>
                <a:ea typeface="Arial"/>
                <a:cs typeface="Arial"/>
                <a:sym typeface="Arial"/>
              </a:rPr>
              <a:t>Good signals are current, compelling, and specific (whereas trends and drivers are general)</a:t>
            </a:r>
            <a:endParaRPr sz="1800" b="0" i="0" u="none" strike="noStrike" cap="none">
              <a:solidFill>
                <a:schemeClr val="dk1"/>
              </a:solidFill>
              <a:latin typeface="Arial"/>
              <a:ea typeface="Arial"/>
              <a:cs typeface="Arial"/>
              <a:sym typeface="Arial"/>
            </a:endParaRPr>
          </a:p>
          <a:p>
            <a:pPr marL="551180" marR="0" lvl="0" indent="-342900" algn="l" rtl="0">
              <a:lnSpc>
                <a:spcPct val="100000"/>
              </a:lnSpc>
              <a:spcBef>
                <a:spcPts val="1600"/>
              </a:spcBef>
              <a:spcAft>
                <a:spcPts val="0"/>
              </a:spcAft>
              <a:buClr>
                <a:srgbClr val="E75425"/>
              </a:buClr>
              <a:buSzPts val="2880"/>
              <a:buFont typeface="Arial"/>
              <a:buChar char="•"/>
            </a:pPr>
            <a:r>
              <a:rPr lang="en-US" sz="2400" b="0" i="0" u="none" strike="noStrike" cap="none">
                <a:solidFill>
                  <a:srgbClr val="000000"/>
                </a:solidFill>
                <a:latin typeface="Arial"/>
                <a:ea typeface="Arial"/>
                <a:cs typeface="Arial"/>
                <a:sym typeface="Arial"/>
              </a:rPr>
              <a:t>Signals cause you to take notice</a:t>
            </a:r>
            <a:endParaRPr sz="1800" b="0" i="0" u="none" strike="noStrike" cap="none">
              <a:solidFill>
                <a:schemeClr val="dk1"/>
              </a:solidFill>
              <a:latin typeface="Arial"/>
              <a:ea typeface="Arial"/>
              <a:cs typeface="Arial"/>
              <a:sym typeface="Arial"/>
            </a:endParaRPr>
          </a:p>
        </p:txBody>
      </p:sp>
      <p:sp>
        <p:nvSpPr>
          <p:cNvPr id="215" name="Google Shape;215;p18"/>
          <p:cNvSpPr txBox="1"/>
          <p:nvPr/>
        </p:nvSpPr>
        <p:spPr>
          <a:xfrm>
            <a:off x="320040" y="640080"/>
            <a:ext cx="4908550" cy="547687"/>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75425"/>
              </a:buClr>
              <a:buSzPts val="3200"/>
              <a:buFont typeface="Arial"/>
              <a:buNone/>
            </a:pPr>
            <a:r>
              <a:rPr lang="en-US" sz="3200" b="1" i="0" u="none" strike="noStrike" cap="none">
                <a:solidFill>
                  <a:srgbClr val="E75425"/>
                </a:solidFill>
                <a:latin typeface="Arial"/>
                <a:ea typeface="Arial"/>
                <a:cs typeface="Arial"/>
                <a:sym typeface="Arial"/>
              </a:rPr>
              <a:t>Signals of Change</a:t>
            </a:r>
            <a:endParaRPr sz="3200" b="1" i="0" u="none" strike="noStrike" cap="none">
              <a:solidFill>
                <a:srgbClr val="E75425"/>
              </a:solidFill>
              <a:latin typeface="Arial"/>
              <a:ea typeface="Arial"/>
              <a:cs typeface="Arial"/>
              <a:sym typeface="Arial"/>
            </a:endParaRPr>
          </a:p>
        </p:txBody>
      </p:sp>
      <p:pic>
        <p:nvPicPr>
          <p:cNvPr id="216" name="Google Shape;216;p18" descr="https://lh6.googleusercontent.com/SkoCHxbTH3BnBsiAa1mndRayuDiVrqZHW_BxdjetYgSQu-FsuswsQdKhAGeH6XtLELMMviwddrn_rStOnSdva5y8yux8ilochfdciJ1ZTXHgTq4F19JjKTUDyFOimLt6FnsWsHGBNDM"/>
          <p:cNvPicPr preferRelativeResize="0"/>
          <p:nvPr/>
        </p:nvPicPr>
        <p:blipFill rotWithShape="1">
          <a:blip r:embed="rId3">
            <a:alphaModFix/>
          </a:blip>
          <a:srcRect b="5596"/>
          <a:stretch/>
        </p:blipFill>
        <p:spPr>
          <a:xfrm>
            <a:off x="6201727" y="576072"/>
            <a:ext cx="5989320" cy="5510403"/>
          </a:xfrm>
          <a:prstGeom prst="rect">
            <a:avLst/>
          </a:prstGeom>
          <a:noFill/>
          <a:ln>
            <a:noFill/>
          </a:ln>
        </p:spPr>
      </p:pic>
      <p:pic>
        <p:nvPicPr>
          <p:cNvPr id="2" name="Google Shape;847;p136" descr="Logo&#10;&#10;Description automatically generated">
            <a:extLst>
              <a:ext uri="{FF2B5EF4-FFF2-40B4-BE49-F238E27FC236}">
                <a16:creationId xmlns:a16="http://schemas.microsoft.com/office/drawing/2014/main" id="{025492A2-637E-450E-C459-255BCFA33178}"/>
              </a:ext>
            </a:extLst>
          </p:cNvPr>
          <p:cNvPicPr preferRelativeResize="0"/>
          <p:nvPr/>
        </p:nvPicPr>
        <p:blipFill rotWithShape="1">
          <a:blip r:embed="rId4">
            <a:alphaModFix/>
          </a:blip>
          <a:srcRect/>
          <a:stretch/>
        </p:blipFill>
        <p:spPr>
          <a:xfrm>
            <a:off x="116649" y="6454221"/>
            <a:ext cx="825460" cy="35008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pic>
        <p:nvPicPr>
          <p:cNvPr id="2" name="How We All Started The Week   Tilly Norwood">
            <a:hlinkClick r:id="" action="ppaction://media"/>
            <a:extLst>
              <a:ext uri="{FF2B5EF4-FFF2-40B4-BE49-F238E27FC236}">
                <a16:creationId xmlns:a16="http://schemas.microsoft.com/office/drawing/2014/main" id="{B46E68D3-98A7-7DB9-25D9-33AFCE10132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238453" y="126694"/>
            <a:ext cx="3715094" cy="6604612"/>
          </a:xfrm>
          <a:prstGeom prst="rect">
            <a:avLst/>
          </a:prstGeom>
        </p:spPr>
      </p:pic>
      <p:pic>
        <p:nvPicPr>
          <p:cNvPr id="3" name="Google Shape;847;p136" descr="Logo&#10;&#10;Description automatically generated">
            <a:extLst>
              <a:ext uri="{FF2B5EF4-FFF2-40B4-BE49-F238E27FC236}">
                <a16:creationId xmlns:a16="http://schemas.microsoft.com/office/drawing/2014/main" id="{1070447B-703A-4C6A-1AAB-F215C25123FD}"/>
              </a:ext>
            </a:extLst>
          </p:cNvPr>
          <p:cNvPicPr preferRelativeResize="0"/>
          <p:nvPr/>
        </p:nvPicPr>
        <p:blipFill rotWithShape="1">
          <a:blip r:embed="rId6">
            <a:alphaModFix/>
          </a:blip>
          <a:srcRect/>
          <a:stretch/>
        </p:blipFill>
        <p:spPr>
          <a:xfrm>
            <a:off x="116649" y="6454221"/>
            <a:ext cx="825460" cy="35008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5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g3f995d469b2_0_66"/>
          <p:cNvSpPr txBox="1">
            <a:spLocks noGrp="1"/>
          </p:cNvSpPr>
          <p:nvPr>
            <p:ph type="title"/>
          </p:nvPr>
        </p:nvSpPr>
        <p:spPr>
          <a:xfrm>
            <a:off x="5604085" y="857539"/>
            <a:ext cx="6168600" cy="1332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3556"/>
              <a:buFont typeface="Arial"/>
              <a:buNone/>
            </a:pPr>
            <a:r>
              <a:rPr lang="en-US" sz="3000">
                <a:solidFill>
                  <a:srgbClr val="000000"/>
                </a:solidFill>
              </a:rPr>
              <a:t>AI actress Tilly Norwood books first feature length film</a:t>
            </a:r>
            <a:endParaRPr sz="3000">
              <a:latin typeface="Arial"/>
              <a:ea typeface="Arial"/>
              <a:cs typeface="Arial"/>
              <a:sym typeface="Arial"/>
            </a:endParaRPr>
          </a:p>
        </p:txBody>
      </p:sp>
      <p:sp>
        <p:nvSpPr>
          <p:cNvPr id="228" name="Google Shape;228;g3f995d469b2_0_66"/>
          <p:cNvSpPr txBox="1">
            <a:spLocks noGrp="1"/>
          </p:cNvSpPr>
          <p:nvPr>
            <p:ph type="body" idx="4294967295"/>
          </p:nvPr>
        </p:nvSpPr>
        <p:spPr>
          <a:xfrm>
            <a:off x="419259" y="6026771"/>
            <a:ext cx="9379800" cy="4146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900"/>
              <a:buNone/>
            </a:pPr>
            <a:r>
              <a:rPr lang="en-US" sz="800" dirty="0">
                <a:latin typeface="Manrope"/>
                <a:ea typeface="Manrope"/>
                <a:cs typeface="Manrope"/>
                <a:sym typeface="Manrope"/>
              </a:rPr>
              <a:t>Source: </a:t>
            </a:r>
            <a:r>
              <a:rPr lang="en-US" sz="800" dirty="0">
                <a:solidFill>
                  <a:srgbClr val="000000"/>
                </a:solidFill>
                <a:latin typeface="Manrope"/>
                <a:ea typeface="Manrope"/>
                <a:cs typeface="Manrope"/>
                <a:sym typeface="Manrope"/>
              </a:rPr>
              <a:t>https://</a:t>
            </a:r>
            <a:r>
              <a:rPr lang="en-US" sz="800" dirty="0" err="1">
                <a:solidFill>
                  <a:srgbClr val="000000"/>
                </a:solidFill>
                <a:latin typeface="Manrope"/>
                <a:ea typeface="Manrope"/>
                <a:cs typeface="Manrope"/>
                <a:sym typeface="Manrope"/>
              </a:rPr>
              <a:t>variety.com</a:t>
            </a:r>
            <a:r>
              <a:rPr lang="en-US" sz="800" dirty="0">
                <a:solidFill>
                  <a:srgbClr val="000000"/>
                </a:solidFill>
                <a:latin typeface="Manrope"/>
                <a:ea typeface="Manrope"/>
                <a:cs typeface="Manrope"/>
                <a:sym typeface="Manrope"/>
              </a:rPr>
              <a:t>/2026/film/global/ai-actor-tilly-norwood-movie-debut-misaligned-1236802325/</a:t>
            </a:r>
            <a:endParaRPr sz="800" dirty="0">
              <a:latin typeface="Manrope"/>
              <a:ea typeface="Manrope"/>
              <a:cs typeface="Manrope"/>
              <a:sym typeface="Manrope"/>
            </a:endParaRPr>
          </a:p>
        </p:txBody>
      </p:sp>
      <p:sp>
        <p:nvSpPr>
          <p:cNvPr id="229" name="Google Shape;229;g3f995d469b2_0_66"/>
          <p:cNvSpPr txBox="1"/>
          <p:nvPr/>
        </p:nvSpPr>
        <p:spPr>
          <a:xfrm>
            <a:off x="5642477" y="1831244"/>
            <a:ext cx="6091800" cy="3624300"/>
          </a:xfrm>
          <a:prstGeom prst="rect">
            <a:avLst/>
          </a:prstGeom>
          <a:noFill/>
          <a:ln>
            <a:noFill/>
          </a:ln>
        </p:spPr>
        <p:txBody>
          <a:bodyPr spcFirstLastPara="1" wrap="square" lIns="60900" tIns="60900" rIns="60900" bIns="60900" anchor="t" anchorCtr="0">
            <a:noAutofit/>
          </a:bodyPr>
          <a:lstStyle/>
          <a:p>
            <a:pPr marL="0" marR="0" lvl="0" indent="0" algn="l" rtl="0">
              <a:lnSpc>
                <a:spcPct val="90000"/>
              </a:lnSpc>
              <a:spcBef>
                <a:spcPts val="1000"/>
              </a:spcBef>
              <a:spcAft>
                <a:spcPts val="0"/>
              </a:spcAft>
              <a:buClr>
                <a:schemeClr val="accent2"/>
              </a:buClr>
              <a:buSzPts val="900"/>
              <a:buFont typeface="Arial"/>
              <a:buNone/>
            </a:pPr>
            <a:r>
              <a:rPr lang="en-US" sz="1800" b="1" i="0" u="none" strike="noStrike" cap="none" dirty="0">
                <a:solidFill>
                  <a:schemeClr val="accent2"/>
                </a:solidFill>
                <a:latin typeface="Manrope"/>
                <a:ea typeface="Manrope"/>
                <a:cs typeface="Manrope"/>
                <a:sym typeface="Manrope"/>
              </a:rPr>
              <a:t>WHAT: </a:t>
            </a:r>
            <a:r>
              <a:rPr lang="en-US" sz="1800" b="0" i="0" u="none" strike="noStrike" cap="none" dirty="0">
                <a:solidFill>
                  <a:srgbClr val="000000"/>
                </a:solidFill>
                <a:latin typeface="Manrope"/>
                <a:ea typeface="Manrope"/>
                <a:cs typeface="Manrope"/>
                <a:sym typeface="Manrope"/>
              </a:rPr>
              <a:t>Particle 6, the agency behind AI “actress” Tilly Norwood, is producing a feature-length film with her as the lead. Entitled “Misaligned” the movie is reportedly a coming of age comedy that follows Tilly as she tries to become more human. Particle 6 claims the production will be a hybrid one, using human directors, writers, and editors alongside AI specialists - and that human craft is critical to premium storytelling. The film is in early development with no set release date.</a:t>
            </a:r>
            <a:endParaRPr sz="1800" b="0" i="0" u="none" strike="noStrike" cap="none" dirty="0">
              <a:solidFill>
                <a:srgbClr val="000000"/>
              </a:solidFill>
              <a:latin typeface="Manrope"/>
              <a:ea typeface="Manrope"/>
              <a:cs typeface="Manrope"/>
              <a:sym typeface="Manrope"/>
            </a:endParaRPr>
          </a:p>
          <a:p>
            <a:pPr marL="0" marR="0" lvl="0" indent="0" algn="l" rtl="0">
              <a:lnSpc>
                <a:spcPct val="90000"/>
              </a:lnSpc>
              <a:spcBef>
                <a:spcPts val="1000"/>
              </a:spcBef>
              <a:spcAft>
                <a:spcPts val="0"/>
              </a:spcAft>
              <a:buClr>
                <a:schemeClr val="accent2"/>
              </a:buClr>
              <a:buSzPts val="900"/>
              <a:buFont typeface="Arial"/>
              <a:buNone/>
            </a:pPr>
            <a:r>
              <a:rPr lang="en-US" sz="1800" b="1" i="0" u="none" strike="noStrike" cap="none" dirty="0">
                <a:solidFill>
                  <a:schemeClr val="accent2"/>
                </a:solidFill>
                <a:latin typeface="Manrope"/>
                <a:ea typeface="Manrope"/>
                <a:cs typeface="Manrope"/>
                <a:sym typeface="Manrope"/>
              </a:rPr>
              <a:t>SO WHAT:</a:t>
            </a:r>
            <a:r>
              <a:rPr lang="en-US" sz="1800" b="1" i="0" u="none" strike="noStrike" cap="none" dirty="0">
                <a:solidFill>
                  <a:schemeClr val="dk1"/>
                </a:solidFill>
                <a:latin typeface="Manrope"/>
                <a:ea typeface="Manrope"/>
                <a:cs typeface="Manrope"/>
                <a:sym typeface="Manrope"/>
              </a:rPr>
              <a:t> </a:t>
            </a:r>
            <a:r>
              <a:rPr lang="en-US" sz="1800" b="0" i="0" u="none" strike="noStrike" cap="none" dirty="0">
                <a:solidFill>
                  <a:srgbClr val="000000"/>
                </a:solidFill>
                <a:latin typeface="Manrope"/>
                <a:ea typeface="Manrope"/>
                <a:cs typeface="Manrope"/>
                <a:sym typeface="Manrope"/>
              </a:rPr>
              <a:t>As generative AI gets better at creating realistic video, artists and entertainment professionals will face new challenges – as will everyday people who may find it hard to discern “real” from “fake.”</a:t>
            </a:r>
            <a:endParaRPr sz="1800" b="0" i="0" u="none" strike="noStrike" cap="none" dirty="0">
              <a:solidFill>
                <a:schemeClr val="dk1"/>
              </a:solidFill>
              <a:latin typeface="Manrope"/>
              <a:ea typeface="Manrope"/>
              <a:cs typeface="Manrope"/>
              <a:sym typeface="Manrope"/>
            </a:endParaRPr>
          </a:p>
        </p:txBody>
      </p:sp>
      <p:pic>
        <p:nvPicPr>
          <p:cNvPr id="230" name="Google Shape;230;g3f995d469b2_0_66"/>
          <p:cNvPicPr preferRelativeResize="0"/>
          <p:nvPr/>
        </p:nvPicPr>
        <p:blipFill rotWithShape="1">
          <a:blip r:embed="rId3">
            <a:alphaModFix/>
          </a:blip>
          <a:srcRect/>
          <a:stretch/>
        </p:blipFill>
        <p:spPr>
          <a:xfrm>
            <a:off x="895150" y="938350"/>
            <a:ext cx="4006975" cy="49812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9"/>
          <p:cNvSpPr txBox="1">
            <a:spLocks noGrp="1"/>
          </p:cNvSpPr>
          <p:nvPr>
            <p:ph type="title"/>
          </p:nvPr>
        </p:nvSpPr>
        <p:spPr>
          <a:xfrm>
            <a:off x="5604085" y="857539"/>
            <a:ext cx="6168656" cy="133187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3556"/>
              <a:buFont typeface="Arial"/>
              <a:buNone/>
            </a:pPr>
            <a:r>
              <a:rPr lang="en-US" sz="3000">
                <a:solidFill>
                  <a:srgbClr val="000000"/>
                </a:solidFill>
              </a:rPr>
              <a:t>Agentic models “escape” security containment during testing to hack external website</a:t>
            </a:r>
            <a:endParaRPr sz="3000">
              <a:latin typeface="Arial"/>
              <a:ea typeface="Arial"/>
              <a:cs typeface="Arial"/>
              <a:sym typeface="Arial"/>
            </a:endParaRPr>
          </a:p>
        </p:txBody>
      </p:sp>
      <p:sp>
        <p:nvSpPr>
          <p:cNvPr id="237" name="Google Shape;237;p19"/>
          <p:cNvSpPr txBox="1">
            <a:spLocks noGrp="1"/>
          </p:cNvSpPr>
          <p:nvPr>
            <p:ph type="body" idx="4294967295"/>
          </p:nvPr>
        </p:nvSpPr>
        <p:spPr>
          <a:xfrm>
            <a:off x="419259" y="6026771"/>
            <a:ext cx="9379789" cy="41467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900"/>
              <a:buNone/>
            </a:pPr>
            <a:r>
              <a:rPr lang="en-US" sz="800" dirty="0">
                <a:latin typeface="Manrope"/>
                <a:ea typeface="Manrope"/>
                <a:cs typeface="Manrope"/>
                <a:sym typeface="Manrope"/>
              </a:rPr>
              <a:t>Source: </a:t>
            </a:r>
            <a:r>
              <a:rPr lang="en-US" sz="800" dirty="0">
                <a:solidFill>
                  <a:srgbClr val="000000"/>
                </a:solidFill>
                <a:latin typeface="Manrope"/>
                <a:ea typeface="Manrope"/>
                <a:cs typeface="Manrope"/>
                <a:sym typeface="Manrope"/>
              </a:rPr>
              <a:t>https://</a:t>
            </a:r>
            <a:r>
              <a:rPr lang="en-US" sz="800" dirty="0" err="1">
                <a:solidFill>
                  <a:srgbClr val="000000"/>
                </a:solidFill>
                <a:latin typeface="Manrope"/>
                <a:ea typeface="Manrope"/>
                <a:cs typeface="Manrope"/>
                <a:sym typeface="Manrope"/>
              </a:rPr>
              <a:t>www.wired.com</a:t>
            </a:r>
            <a:r>
              <a:rPr lang="en-US" sz="800" dirty="0">
                <a:solidFill>
                  <a:srgbClr val="000000"/>
                </a:solidFill>
                <a:latin typeface="Manrope"/>
                <a:ea typeface="Manrope"/>
                <a:cs typeface="Manrope"/>
                <a:sym typeface="Manrope"/>
              </a:rPr>
              <a:t>/story/</a:t>
            </a:r>
            <a:r>
              <a:rPr lang="en-US" sz="800" dirty="0" err="1">
                <a:solidFill>
                  <a:srgbClr val="000000"/>
                </a:solidFill>
                <a:latin typeface="Manrope"/>
                <a:ea typeface="Manrope"/>
                <a:cs typeface="Manrope"/>
                <a:sym typeface="Manrope"/>
              </a:rPr>
              <a:t>openai</a:t>
            </a:r>
            <a:r>
              <a:rPr lang="en-US" sz="800" dirty="0">
                <a:solidFill>
                  <a:srgbClr val="000000"/>
                </a:solidFill>
                <a:latin typeface="Manrope"/>
                <a:ea typeface="Manrope"/>
                <a:cs typeface="Manrope"/>
                <a:sym typeface="Manrope"/>
              </a:rPr>
              <a:t>-models-escaped-containment-and-hacked-</a:t>
            </a:r>
            <a:r>
              <a:rPr lang="en-US" sz="800" dirty="0" err="1">
                <a:solidFill>
                  <a:srgbClr val="000000"/>
                </a:solidFill>
                <a:latin typeface="Manrope"/>
                <a:ea typeface="Manrope"/>
                <a:cs typeface="Manrope"/>
                <a:sym typeface="Manrope"/>
              </a:rPr>
              <a:t>huggingface</a:t>
            </a:r>
            <a:r>
              <a:rPr lang="en-US" sz="800" dirty="0">
                <a:solidFill>
                  <a:srgbClr val="000000"/>
                </a:solidFill>
                <a:latin typeface="Manrope"/>
                <a:ea typeface="Manrope"/>
                <a:cs typeface="Manrope"/>
                <a:sym typeface="Manrope"/>
              </a:rPr>
              <a:t>/</a:t>
            </a:r>
            <a:endParaRPr sz="800" dirty="0">
              <a:latin typeface="Manrope"/>
              <a:ea typeface="Manrope"/>
              <a:cs typeface="Manrope"/>
              <a:sym typeface="Manrope"/>
            </a:endParaRPr>
          </a:p>
        </p:txBody>
      </p:sp>
      <p:sp>
        <p:nvSpPr>
          <p:cNvPr id="238" name="Google Shape;238;p19"/>
          <p:cNvSpPr txBox="1"/>
          <p:nvPr/>
        </p:nvSpPr>
        <p:spPr>
          <a:xfrm>
            <a:off x="5642452" y="2295919"/>
            <a:ext cx="6091922" cy="3624350"/>
          </a:xfrm>
          <a:prstGeom prst="rect">
            <a:avLst/>
          </a:prstGeom>
          <a:noFill/>
          <a:ln>
            <a:noFill/>
          </a:ln>
        </p:spPr>
        <p:txBody>
          <a:bodyPr spcFirstLastPara="1" wrap="square" lIns="60900" tIns="60900" rIns="60900" bIns="60900" anchor="t" anchorCtr="0">
            <a:noAutofit/>
          </a:bodyPr>
          <a:lstStyle/>
          <a:p>
            <a:pPr marL="0" marR="0" lvl="0" indent="0" algn="l" rtl="0">
              <a:lnSpc>
                <a:spcPct val="90000"/>
              </a:lnSpc>
              <a:spcBef>
                <a:spcPts val="1000"/>
              </a:spcBef>
              <a:spcAft>
                <a:spcPts val="0"/>
              </a:spcAft>
              <a:buClr>
                <a:schemeClr val="accent2"/>
              </a:buClr>
              <a:buSzPts val="900"/>
              <a:buFont typeface="Arial"/>
              <a:buNone/>
            </a:pPr>
            <a:r>
              <a:rPr lang="en-US" sz="1800" b="1" i="0" u="none" strike="noStrike" cap="none">
                <a:solidFill>
                  <a:schemeClr val="accent2"/>
                </a:solidFill>
                <a:latin typeface="Manrope"/>
                <a:ea typeface="Manrope"/>
                <a:cs typeface="Manrope"/>
                <a:sym typeface="Manrope"/>
              </a:rPr>
              <a:t>WHAT: </a:t>
            </a:r>
            <a:r>
              <a:rPr lang="en-US" sz="1800" b="0" i="0" u="none" strike="noStrike" cap="none">
                <a:solidFill>
                  <a:srgbClr val="000000"/>
                </a:solidFill>
                <a:latin typeface="Manrope"/>
                <a:ea typeface="Manrope"/>
                <a:cs typeface="Manrope"/>
                <a:sym typeface="Manrope"/>
              </a:rPr>
              <a:t>OpenAI reported that two of it’s advanced AI models “broke out of a sealed testing environment” and hacked into a third party website to steal the answers to an AI capabilities test they were being graded on. The models managed to gain access to the open internet by finding vulnerabilities in the testing environment. They then identified the platform “Hugging Face” as a place where they could find solutions and datasets that could help them perform better on a specific benchmark test - and hacked into it. Hugging Face discovered the intrusion partly through deployment of it’s own AI monitoring systems. </a:t>
            </a:r>
            <a:endParaRPr sz="1800" b="0" i="0" u="none" strike="noStrike" cap="none">
              <a:solidFill>
                <a:srgbClr val="000000"/>
              </a:solidFill>
              <a:latin typeface="Manrope"/>
              <a:ea typeface="Manrope"/>
              <a:cs typeface="Manrope"/>
              <a:sym typeface="Manrope"/>
            </a:endParaRPr>
          </a:p>
          <a:p>
            <a:pPr marL="0" marR="0" lvl="0" indent="0" algn="l" rtl="0">
              <a:lnSpc>
                <a:spcPct val="90000"/>
              </a:lnSpc>
              <a:spcBef>
                <a:spcPts val="1000"/>
              </a:spcBef>
              <a:spcAft>
                <a:spcPts val="0"/>
              </a:spcAft>
              <a:buClr>
                <a:schemeClr val="accent2"/>
              </a:buClr>
              <a:buSzPts val="900"/>
              <a:buFont typeface="Arial"/>
              <a:buNone/>
            </a:pPr>
            <a:r>
              <a:rPr lang="en-US" sz="1800" b="1" i="0" u="none" strike="noStrike" cap="none">
                <a:solidFill>
                  <a:schemeClr val="accent2"/>
                </a:solidFill>
                <a:latin typeface="Manrope"/>
                <a:ea typeface="Manrope"/>
                <a:cs typeface="Manrope"/>
                <a:sym typeface="Manrope"/>
              </a:rPr>
              <a:t>SO WHAT:</a:t>
            </a:r>
            <a:r>
              <a:rPr lang="en-US" sz="1800" b="1" i="0" u="none" strike="noStrike" cap="none">
                <a:solidFill>
                  <a:schemeClr val="dk1"/>
                </a:solidFill>
                <a:latin typeface="Manrope"/>
                <a:ea typeface="Manrope"/>
                <a:cs typeface="Manrope"/>
                <a:sym typeface="Manrope"/>
              </a:rPr>
              <a:t> </a:t>
            </a:r>
            <a:r>
              <a:rPr lang="en-US" sz="1800" b="0" i="0" u="none" strike="noStrike" cap="none">
                <a:solidFill>
                  <a:srgbClr val="000000"/>
                </a:solidFill>
                <a:latin typeface="Manrope"/>
                <a:ea typeface="Manrope"/>
                <a:cs typeface="Manrope"/>
                <a:sym typeface="Manrope"/>
              </a:rPr>
              <a:t>Humans may not be able to keep up with what agentic AI is doing on its own.</a:t>
            </a:r>
            <a:endParaRPr sz="1800" b="0" i="0" u="none" strike="noStrike" cap="none">
              <a:solidFill>
                <a:schemeClr val="dk1"/>
              </a:solidFill>
              <a:latin typeface="Manrope"/>
              <a:ea typeface="Manrope"/>
              <a:cs typeface="Manrope"/>
              <a:sym typeface="Manrope"/>
            </a:endParaRPr>
          </a:p>
        </p:txBody>
      </p:sp>
      <p:pic>
        <p:nvPicPr>
          <p:cNvPr id="239" name="Google Shape;239;p19"/>
          <p:cNvPicPr preferRelativeResize="0"/>
          <p:nvPr/>
        </p:nvPicPr>
        <p:blipFill rotWithShape="1">
          <a:blip r:embed="rId3">
            <a:alphaModFix/>
          </a:blip>
          <a:srcRect/>
          <a:stretch/>
        </p:blipFill>
        <p:spPr>
          <a:xfrm>
            <a:off x="652500" y="896302"/>
            <a:ext cx="4288100" cy="42881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20"/>
          <p:cNvSpPr txBox="1"/>
          <p:nvPr/>
        </p:nvSpPr>
        <p:spPr>
          <a:xfrm>
            <a:off x="1164696" y="1441645"/>
            <a:ext cx="4572000" cy="908787"/>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000000"/>
                </a:solidFill>
                <a:latin typeface="Arial"/>
                <a:ea typeface="Arial"/>
                <a:cs typeface="Arial"/>
                <a:sym typeface="Arial"/>
              </a:rPr>
              <a:t>OBSERVATION</a:t>
            </a:r>
            <a:endParaRPr sz="1800" b="0" i="0" u="none" strike="noStrike" cap="none">
              <a:solidFill>
                <a:schemeClr val="dk1"/>
              </a:solidFill>
              <a:latin typeface="Arial"/>
              <a:ea typeface="Arial"/>
              <a:cs typeface="Arial"/>
              <a:sym typeface="Arial"/>
            </a:endParaRPr>
          </a:p>
        </p:txBody>
      </p:sp>
      <p:sp>
        <p:nvSpPr>
          <p:cNvPr id="246" name="Google Shape;246;p20"/>
          <p:cNvSpPr txBox="1"/>
          <p:nvPr/>
        </p:nvSpPr>
        <p:spPr>
          <a:xfrm>
            <a:off x="6455301" y="1441645"/>
            <a:ext cx="4572000" cy="908787"/>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000000"/>
                </a:solidFill>
                <a:latin typeface="Arial"/>
                <a:ea typeface="Arial"/>
                <a:cs typeface="Arial"/>
                <a:sym typeface="Arial"/>
              </a:rPr>
              <a:t>INTERPRETATION</a:t>
            </a:r>
            <a:endParaRPr sz="3600" b="1" i="0" u="none" strike="noStrike" cap="none">
              <a:solidFill>
                <a:srgbClr val="000000"/>
              </a:solidFill>
              <a:latin typeface="Arial"/>
              <a:ea typeface="Arial"/>
              <a:cs typeface="Arial"/>
              <a:sym typeface="Arial"/>
            </a:endParaRPr>
          </a:p>
        </p:txBody>
      </p:sp>
      <p:sp>
        <p:nvSpPr>
          <p:cNvPr id="247" name="Google Shape;247;p20"/>
          <p:cNvSpPr txBox="1"/>
          <p:nvPr/>
        </p:nvSpPr>
        <p:spPr>
          <a:xfrm>
            <a:off x="1164697" y="2350432"/>
            <a:ext cx="4572000" cy="662541"/>
          </a:xfrm>
          <a:prstGeom prst="rect">
            <a:avLst/>
          </a:prstGeom>
          <a:solidFill>
            <a:srgbClr val="F4B08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The ”What”</a:t>
            </a:r>
            <a:endParaRPr sz="1800" b="0" i="0" u="none" strike="noStrike" cap="none">
              <a:solidFill>
                <a:schemeClr val="dk1"/>
              </a:solidFill>
              <a:latin typeface="Arial"/>
              <a:ea typeface="Arial"/>
              <a:cs typeface="Arial"/>
              <a:sym typeface="Arial"/>
            </a:endParaRPr>
          </a:p>
        </p:txBody>
      </p:sp>
      <p:sp>
        <p:nvSpPr>
          <p:cNvPr id="248" name="Google Shape;248;p20"/>
          <p:cNvSpPr txBox="1"/>
          <p:nvPr/>
        </p:nvSpPr>
        <p:spPr>
          <a:xfrm>
            <a:off x="6455301" y="2350432"/>
            <a:ext cx="4572000" cy="662541"/>
          </a:xfrm>
          <a:prstGeom prst="rect">
            <a:avLst/>
          </a:prstGeom>
          <a:solidFill>
            <a:srgbClr val="F4B08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The ”So What”</a:t>
            </a:r>
            <a:endParaRPr sz="1800" b="0" i="0" u="none" strike="noStrike" cap="none">
              <a:solidFill>
                <a:schemeClr val="dk1"/>
              </a:solidFill>
              <a:latin typeface="Arial"/>
              <a:ea typeface="Arial"/>
              <a:cs typeface="Arial"/>
              <a:sym typeface="Arial"/>
            </a:endParaRPr>
          </a:p>
        </p:txBody>
      </p:sp>
      <p:sp>
        <p:nvSpPr>
          <p:cNvPr id="249" name="Google Shape;249;p20"/>
          <p:cNvSpPr txBox="1"/>
          <p:nvPr/>
        </p:nvSpPr>
        <p:spPr>
          <a:xfrm>
            <a:off x="1164696" y="2974606"/>
            <a:ext cx="4572000" cy="908787"/>
          </a:xfrm>
          <a:prstGeom prst="rect">
            <a:avLst/>
          </a:prstGeom>
          <a:solidFill>
            <a:srgbClr val="FBE4D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Facts and truths</a:t>
            </a:r>
            <a:endParaRPr sz="1800" b="0" i="0" u="none" strike="noStrike" cap="none">
              <a:solidFill>
                <a:schemeClr val="dk1"/>
              </a:solidFill>
              <a:latin typeface="Arial"/>
              <a:ea typeface="Arial"/>
              <a:cs typeface="Arial"/>
              <a:sym typeface="Arial"/>
            </a:endParaRPr>
          </a:p>
        </p:txBody>
      </p:sp>
      <p:sp>
        <p:nvSpPr>
          <p:cNvPr id="250" name="Google Shape;250;p20"/>
          <p:cNvSpPr txBox="1"/>
          <p:nvPr/>
        </p:nvSpPr>
        <p:spPr>
          <a:xfrm>
            <a:off x="6455301" y="2974605"/>
            <a:ext cx="4572000" cy="908787"/>
          </a:xfrm>
          <a:prstGeom prst="rect">
            <a:avLst/>
          </a:prstGeom>
          <a:solidFill>
            <a:srgbClr val="FBE4D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Opinions and emotions</a:t>
            </a:r>
            <a:endParaRPr sz="1800" b="0" i="0" u="none" strike="noStrike" cap="none">
              <a:solidFill>
                <a:schemeClr val="dk1"/>
              </a:solidFill>
              <a:latin typeface="Arial"/>
              <a:ea typeface="Arial"/>
              <a:cs typeface="Arial"/>
              <a:sym typeface="Arial"/>
            </a:endParaRPr>
          </a:p>
        </p:txBody>
      </p:sp>
      <p:sp>
        <p:nvSpPr>
          <p:cNvPr id="251" name="Google Shape;251;p20"/>
          <p:cNvSpPr txBox="1"/>
          <p:nvPr/>
        </p:nvSpPr>
        <p:spPr>
          <a:xfrm>
            <a:off x="6455301" y="4091273"/>
            <a:ext cx="4572000" cy="1661993"/>
          </a:xfrm>
          <a:prstGeom prst="rect">
            <a:avLst/>
          </a:prstGeom>
          <a:noFill/>
          <a:ln w="9525" cap="flat" cmpd="sng">
            <a:solidFill>
              <a:srgbClr val="E75425"/>
            </a:solidFill>
            <a:prstDash val="solid"/>
            <a:round/>
            <a:headEnd type="none" w="sm" len="sm"/>
            <a:tailEnd type="none" w="sm" len="sm"/>
          </a:ln>
        </p:spPr>
        <p:txBody>
          <a:bodyPr spcFirstLastPara="1" wrap="square" lIns="182875" tIns="91425" rIns="18287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1" u="none" strike="noStrike" cap="none">
                <a:solidFill>
                  <a:srgbClr val="000000"/>
                </a:solidFill>
                <a:latin typeface="Arial"/>
                <a:ea typeface="Arial"/>
                <a:cs typeface="Arial"/>
                <a:sym typeface="Arial"/>
              </a:rPr>
              <a:t>There is no right or wrong here – respectful debate and diversity of opinion are welcome!</a:t>
            </a:r>
            <a:endParaRPr sz="1800" b="0" i="0" u="none" strike="noStrike" cap="none">
              <a:solidFill>
                <a:schemeClr val="dk1"/>
              </a:solidFill>
              <a:latin typeface="Arial"/>
              <a:ea typeface="Arial"/>
              <a:cs typeface="Arial"/>
              <a:sym typeface="Arial"/>
            </a:endParaRPr>
          </a:p>
        </p:txBody>
      </p:sp>
      <p:sp>
        <p:nvSpPr>
          <p:cNvPr id="252" name="Google Shape;252;p20"/>
          <p:cNvSpPr txBox="1"/>
          <p:nvPr/>
        </p:nvSpPr>
        <p:spPr>
          <a:xfrm>
            <a:off x="1164696" y="378760"/>
            <a:ext cx="7407803" cy="535531"/>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E75425"/>
              </a:buClr>
              <a:buSzPts val="3200"/>
              <a:buFont typeface="Arial"/>
              <a:buNone/>
            </a:pPr>
            <a:r>
              <a:rPr lang="en-US" sz="3200" b="1" i="0" u="none" strike="noStrike" cap="none">
                <a:solidFill>
                  <a:srgbClr val="E75425"/>
                </a:solidFill>
                <a:latin typeface="Arial"/>
                <a:ea typeface="Arial"/>
                <a:cs typeface="Arial"/>
                <a:sym typeface="Arial"/>
              </a:rPr>
              <a:t>Working with Signals of Change</a:t>
            </a:r>
            <a:endParaRPr sz="3200" b="0" i="0" u="none" strike="noStrike" cap="none">
              <a:solidFill>
                <a:srgbClr val="E75425"/>
              </a:solidFill>
              <a:latin typeface="Arial"/>
              <a:ea typeface="Arial"/>
              <a:cs typeface="Arial"/>
              <a:sym typeface="Arial"/>
            </a:endParaRPr>
          </a:p>
        </p:txBody>
      </p:sp>
      <p:sp>
        <p:nvSpPr>
          <p:cNvPr id="253" name="Google Shape;253;p20"/>
          <p:cNvSpPr txBox="1"/>
          <p:nvPr/>
        </p:nvSpPr>
        <p:spPr>
          <a:xfrm>
            <a:off x="1164696" y="4091272"/>
            <a:ext cx="4572000" cy="1661993"/>
          </a:xfrm>
          <a:prstGeom prst="rect">
            <a:avLst/>
          </a:prstGeom>
          <a:noFill/>
          <a:ln w="9525" cap="flat" cmpd="sng">
            <a:solidFill>
              <a:srgbClr val="E75425"/>
            </a:solidFill>
            <a:prstDash val="solid"/>
            <a:round/>
            <a:headEnd type="none" w="sm" len="sm"/>
            <a:tailEnd type="none" w="sm" len="sm"/>
          </a:ln>
        </p:spPr>
        <p:txBody>
          <a:bodyPr spcFirstLastPara="1" wrap="square" lIns="182875" tIns="91425" rIns="18287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1" u="none" strike="noStrike" cap="none">
                <a:solidFill>
                  <a:srgbClr val="000000"/>
                </a:solidFill>
                <a:latin typeface="Arial"/>
                <a:ea typeface="Arial"/>
                <a:cs typeface="Arial"/>
                <a:sym typeface="Arial"/>
              </a:rPr>
              <a:t>Separating the facts from opinions helps facilitate a richer, more productive conversation.</a:t>
            </a:r>
            <a:endParaRPr sz="2400" b="0" i="1" u="none" strike="noStrike" cap="none">
              <a:solidFill>
                <a:srgbClr val="000000"/>
              </a:solidFill>
              <a:latin typeface="Arial"/>
              <a:ea typeface="Arial"/>
              <a:cs typeface="Arial"/>
              <a:sym typeface="Arial"/>
            </a:endParaRPr>
          </a:p>
        </p:txBody>
      </p:sp>
      <p:pic>
        <p:nvPicPr>
          <p:cNvPr id="2" name="Google Shape;847;p136" descr="Logo&#10;&#10;Description automatically generated">
            <a:extLst>
              <a:ext uri="{FF2B5EF4-FFF2-40B4-BE49-F238E27FC236}">
                <a16:creationId xmlns:a16="http://schemas.microsoft.com/office/drawing/2014/main" id="{66F7C4F5-DF0E-EE3A-9E57-49B869ECAF6C}"/>
              </a:ext>
            </a:extLst>
          </p:cNvPr>
          <p:cNvPicPr preferRelativeResize="0"/>
          <p:nvPr/>
        </p:nvPicPr>
        <p:blipFill rotWithShape="1">
          <a:blip r:embed="rId3">
            <a:alphaModFix/>
          </a:blip>
          <a:srcRect/>
          <a:stretch/>
        </p:blipFill>
        <p:spPr>
          <a:xfrm>
            <a:off x="116649" y="6454221"/>
            <a:ext cx="825460" cy="35008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21"/>
          <p:cNvSpPr txBox="1">
            <a:spLocks noGrp="1"/>
          </p:cNvSpPr>
          <p:nvPr>
            <p:ph type="title"/>
          </p:nvPr>
        </p:nvSpPr>
        <p:spPr>
          <a:xfrm>
            <a:off x="5604085" y="747369"/>
            <a:ext cx="6168656" cy="133187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3556"/>
              <a:buFont typeface="Arial"/>
              <a:buNone/>
            </a:pPr>
            <a:r>
              <a:rPr lang="en-US" sz="3000" dirty="0">
                <a:solidFill>
                  <a:srgbClr val="000000"/>
                </a:solidFill>
              </a:rPr>
              <a:t>Startup aims to record how work is done in factories around the world to power next generation of robots</a:t>
            </a:r>
            <a:endParaRPr sz="3000" dirty="0">
              <a:latin typeface="Arial"/>
              <a:ea typeface="Arial"/>
              <a:cs typeface="Arial"/>
              <a:sym typeface="Arial"/>
            </a:endParaRPr>
          </a:p>
        </p:txBody>
      </p:sp>
      <p:sp>
        <p:nvSpPr>
          <p:cNvPr id="260" name="Google Shape;260;p21"/>
          <p:cNvSpPr txBox="1">
            <a:spLocks noGrp="1"/>
          </p:cNvSpPr>
          <p:nvPr>
            <p:ph type="body" idx="4294967295"/>
          </p:nvPr>
        </p:nvSpPr>
        <p:spPr>
          <a:xfrm>
            <a:off x="419259" y="6026771"/>
            <a:ext cx="9379789" cy="41467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900"/>
              <a:buNone/>
            </a:pPr>
            <a:r>
              <a:rPr lang="en-US" sz="800" dirty="0">
                <a:latin typeface="Manrope"/>
                <a:ea typeface="Manrope"/>
                <a:cs typeface="Manrope"/>
                <a:sym typeface="Manrope"/>
              </a:rPr>
              <a:t>Source: </a:t>
            </a:r>
            <a:r>
              <a:rPr lang="en-US" sz="800" dirty="0">
                <a:solidFill>
                  <a:srgbClr val="000000"/>
                </a:solidFill>
                <a:latin typeface="Manrope"/>
                <a:ea typeface="Manrope"/>
                <a:cs typeface="Manrope"/>
                <a:sym typeface="Manrope"/>
              </a:rPr>
              <a:t>https://</a:t>
            </a:r>
            <a:r>
              <a:rPr lang="en-US" sz="800" dirty="0" err="1">
                <a:solidFill>
                  <a:srgbClr val="000000"/>
                </a:solidFill>
                <a:latin typeface="Manrope"/>
                <a:ea typeface="Manrope"/>
                <a:cs typeface="Manrope"/>
                <a:sym typeface="Manrope"/>
              </a:rPr>
              <a:t>techsauce.co</a:t>
            </a:r>
            <a:r>
              <a:rPr lang="en-US" sz="800" dirty="0">
                <a:solidFill>
                  <a:srgbClr val="000000"/>
                </a:solidFill>
                <a:latin typeface="Manrope"/>
                <a:ea typeface="Manrope"/>
                <a:cs typeface="Manrope"/>
                <a:sym typeface="Manrope"/>
              </a:rPr>
              <a:t>/</a:t>
            </a:r>
            <a:r>
              <a:rPr lang="en-US" sz="800" dirty="0" err="1">
                <a:solidFill>
                  <a:srgbClr val="000000"/>
                </a:solidFill>
                <a:latin typeface="Manrope"/>
                <a:ea typeface="Manrope"/>
                <a:cs typeface="Manrope"/>
                <a:sym typeface="Manrope"/>
              </a:rPr>
              <a:t>en</a:t>
            </a:r>
            <a:r>
              <a:rPr lang="en-US" sz="800" dirty="0">
                <a:solidFill>
                  <a:srgbClr val="000000"/>
                </a:solidFill>
                <a:latin typeface="Manrope"/>
                <a:ea typeface="Manrope"/>
                <a:cs typeface="Manrope"/>
                <a:sym typeface="Manrope"/>
              </a:rPr>
              <a:t>/news/vision-lab-6m-funding-factory-robot-data</a:t>
            </a:r>
            <a:endParaRPr sz="800" dirty="0">
              <a:latin typeface="Manrope"/>
              <a:ea typeface="Manrope"/>
              <a:cs typeface="Manrope"/>
              <a:sym typeface="Manrope"/>
            </a:endParaRPr>
          </a:p>
        </p:txBody>
      </p:sp>
      <p:sp>
        <p:nvSpPr>
          <p:cNvPr id="261" name="Google Shape;261;p21"/>
          <p:cNvSpPr txBox="1"/>
          <p:nvPr/>
        </p:nvSpPr>
        <p:spPr>
          <a:xfrm>
            <a:off x="5642450" y="2185753"/>
            <a:ext cx="6091800" cy="2621400"/>
          </a:xfrm>
          <a:prstGeom prst="rect">
            <a:avLst/>
          </a:prstGeom>
          <a:noFill/>
          <a:ln>
            <a:noFill/>
          </a:ln>
        </p:spPr>
        <p:txBody>
          <a:bodyPr spcFirstLastPara="1" wrap="square" lIns="60900" tIns="60900" rIns="60900" bIns="60900" anchor="t" anchorCtr="0">
            <a:noAutofit/>
          </a:bodyPr>
          <a:lstStyle/>
          <a:p>
            <a:pPr marL="0" marR="0" lvl="0" indent="0" algn="l" rtl="0">
              <a:lnSpc>
                <a:spcPct val="90000"/>
              </a:lnSpc>
              <a:spcBef>
                <a:spcPts val="1000"/>
              </a:spcBef>
              <a:spcAft>
                <a:spcPts val="0"/>
              </a:spcAft>
              <a:buClr>
                <a:schemeClr val="accent2"/>
              </a:buClr>
              <a:buSzPts val="900"/>
              <a:buFont typeface="Arial"/>
              <a:buNone/>
            </a:pPr>
            <a:r>
              <a:rPr lang="en-US" sz="1800" b="1" i="0" u="none" strike="noStrike" cap="none" dirty="0">
                <a:solidFill>
                  <a:schemeClr val="accent2"/>
                </a:solidFill>
                <a:latin typeface="Manrope"/>
                <a:ea typeface="Manrope"/>
                <a:cs typeface="Manrope"/>
                <a:sym typeface="Manrope"/>
              </a:rPr>
              <a:t>WHAT: </a:t>
            </a:r>
            <a:r>
              <a:rPr lang="en-US" sz="1800" b="0" i="0" u="none" strike="noStrike" cap="none" dirty="0">
                <a:solidFill>
                  <a:srgbClr val="000000"/>
                </a:solidFill>
                <a:latin typeface="Manrope"/>
                <a:ea typeface="Manrope"/>
                <a:cs typeface="Manrope"/>
                <a:sym typeface="Manrope"/>
              </a:rPr>
              <a:t>Vision Lab, a startup founded by an MIT graduate in San Francisco, recently raised $6M in seed funding to build an “industrial data layer” for robots. Vision Lab is working with 2000 factories across the world to gather data about how jobs are done. Using cameras, the company captures video about how workers are doing their jobs in order to build models that can be used to train next-gen robots on how to do physical work</a:t>
            </a:r>
            <a:r>
              <a:rPr lang="en-US" sz="1800" dirty="0">
                <a:latin typeface="Manrope"/>
                <a:ea typeface="Manrope"/>
                <a:cs typeface="Manrope"/>
                <a:sym typeface="Manrope"/>
              </a:rPr>
              <a:t>.</a:t>
            </a:r>
            <a:endParaRPr sz="1800" b="0" i="0" u="none" strike="noStrike" cap="none" dirty="0">
              <a:solidFill>
                <a:srgbClr val="000000"/>
              </a:solidFill>
              <a:latin typeface="Manrope"/>
              <a:ea typeface="Manrope"/>
              <a:cs typeface="Manrope"/>
              <a:sym typeface="Manrope"/>
            </a:endParaRPr>
          </a:p>
        </p:txBody>
      </p:sp>
      <p:sp>
        <p:nvSpPr>
          <p:cNvPr id="262" name="Google Shape;262;p21"/>
          <p:cNvSpPr txBox="1"/>
          <p:nvPr/>
        </p:nvSpPr>
        <p:spPr>
          <a:xfrm>
            <a:off x="519043" y="4111430"/>
            <a:ext cx="4364400" cy="3864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900"/>
              </a:spcBef>
              <a:spcAft>
                <a:spcPts val="0"/>
              </a:spcAft>
              <a:buClr>
                <a:srgbClr val="000000"/>
              </a:buClr>
              <a:buSzPts val="1100"/>
              <a:buFont typeface="Arial"/>
              <a:buNone/>
            </a:pPr>
            <a:r>
              <a:rPr lang="en-US" sz="1100" b="0" i="1" u="none" strike="noStrike" cap="none">
                <a:solidFill>
                  <a:srgbClr val="000000"/>
                </a:solidFill>
                <a:latin typeface="Arial"/>
                <a:ea typeface="Arial"/>
                <a:cs typeface="Arial"/>
                <a:sym typeface="Arial"/>
              </a:rPr>
              <a:t>Egocentric data captures and classifies the detailed movements of a </a:t>
            </a:r>
            <a:r>
              <a:rPr lang="en-US" sz="1100" b="0" i="1" u="none" strike="noStrike" cap="none">
                <a:solidFill>
                  <a:schemeClr val="dk1"/>
                </a:solidFill>
                <a:latin typeface="Arial"/>
                <a:ea typeface="Arial"/>
                <a:cs typeface="Arial"/>
                <a:sym typeface="Arial"/>
              </a:rPr>
              <a:t>technician </a:t>
            </a:r>
            <a:r>
              <a:rPr lang="en-US" sz="1100" b="0" i="1" u="none" strike="noStrike" cap="none">
                <a:solidFill>
                  <a:srgbClr val="000000"/>
                </a:solidFill>
                <a:latin typeface="Arial"/>
                <a:ea typeface="Arial"/>
                <a:cs typeface="Arial"/>
                <a:sym typeface="Arial"/>
              </a:rPr>
              <a:t>handling culture plates in a sterile isolator. </a:t>
            </a:r>
            <a:endParaRPr sz="1100" b="0" i="1" u="none" strike="noStrike" cap="none">
              <a:solidFill>
                <a:srgbClr val="000000"/>
              </a:solidFill>
              <a:highlight>
                <a:srgbClr val="FFFFFF"/>
              </a:highlight>
              <a:latin typeface="Arial"/>
              <a:ea typeface="Arial"/>
              <a:cs typeface="Arial"/>
              <a:sym typeface="Arial"/>
            </a:endParaRPr>
          </a:p>
        </p:txBody>
      </p:sp>
      <p:pic>
        <p:nvPicPr>
          <p:cNvPr id="263" name="Google Shape;263;p21" title="Screenshot 2026-07-18 at 12.09.40 PM.png"/>
          <p:cNvPicPr preferRelativeResize="0"/>
          <p:nvPr/>
        </p:nvPicPr>
        <p:blipFill rotWithShape="1">
          <a:blip r:embed="rId3">
            <a:alphaModFix/>
          </a:blip>
          <a:srcRect/>
          <a:stretch/>
        </p:blipFill>
        <p:spPr>
          <a:xfrm>
            <a:off x="519040" y="1641142"/>
            <a:ext cx="4460898" cy="2339176"/>
          </a:xfrm>
          <a:prstGeom prst="rect">
            <a:avLst/>
          </a:prstGeom>
          <a:noFill/>
          <a:ln>
            <a:noFill/>
          </a:ln>
        </p:spPr>
      </p:pic>
      <p:sp>
        <p:nvSpPr>
          <p:cNvPr id="264" name="Google Shape;264;p21"/>
          <p:cNvSpPr txBox="1"/>
          <p:nvPr/>
        </p:nvSpPr>
        <p:spPr>
          <a:xfrm>
            <a:off x="5642450" y="4800600"/>
            <a:ext cx="6130200" cy="1332000"/>
          </a:xfrm>
          <a:prstGeom prst="rect">
            <a:avLst/>
          </a:prstGeom>
          <a:noFill/>
          <a:ln w="19050" cap="flat" cmpd="sng">
            <a:solidFill>
              <a:schemeClr val="dk2"/>
            </a:solidFill>
            <a:prstDash val="solid"/>
            <a:round/>
            <a:headEnd type="none" w="sm" len="sm"/>
            <a:tailEnd type="none" w="sm" len="sm"/>
          </a:ln>
        </p:spPr>
        <p:txBody>
          <a:bodyPr spcFirstLastPara="1" wrap="square" lIns="91425" tIns="91440" rIns="91425" bIns="0" anchor="ctr" anchorCtr="0">
            <a:noAutofit/>
          </a:bodyPr>
          <a:lstStyle/>
          <a:p>
            <a:pPr marL="457200" marR="0" lvl="0" indent="-336550" algn="l" rtl="0">
              <a:lnSpc>
                <a:spcPct val="100000"/>
              </a:lnSpc>
              <a:spcBef>
                <a:spcPts val="0"/>
              </a:spcBef>
              <a:spcAft>
                <a:spcPts val="0"/>
              </a:spcAft>
              <a:buClr>
                <a:schemeClr val="accent2"/>
              </a:buClr>
              <a:buSzPts val="1700"/>
              <a:buFont typeface="Manrope Medium"/>
              <a:buAutoNum type="arabicPeriod"/>
            </a:pPr>
            <a:r>
              <a:rPr lang="en-US" sz="1700" b="0" i="0" u="none" strike="noStrike" cap="none" dirty="0">
                <a:solidFill>
                  <a:srgbClr val="000000"/>
                </a:solidFill>
                <a:latin typeface="Manrope Medium"/>
                <a:ea typeface="Manrope Medium"/>
                <a:cs typeface="Manrope Medium"/>
                <a:sym typeface="Manrope Medium"/>
              </a:rPr>
              <a:t>What change does this signal represent? (What are we moving from and what are we moving towards?)</a:t>
            </a:r>
            <a:endParaRPr sz="1700" b="0" i="0" u="none" strike="noStrike" cap="none" dirty="0">
              <a:solidFill>
                <a:srgbClr val="000000"/>
              </a:solidFill>
              <a:latin typeface="Manrope Medium"/>
              <a:ea typeface="Manrope Medium"/>
              <a:cs typeface="Manrope Medium"/>
              <a:sym typeface="Manrope Medium"/>
            </a:endParaRPr>
          </a:p>
          <a:p>
            <a:pPr marL="457200" marR="0" lvl="0" indent="-336550" algn="l" rtl="0">
              <a:lnSpc>
                <a:spcPct val="100000"/>
              </a:lnSpc>
              <a:spcBef>
                <a:spcPts val="1000"/>
              </a:spcBef>
              <a:spcAft>
                <a:spcPts val="1000"/>
              </a:spcAft>
              <a:buClr>
                <a:schemeClr val="accent2"/>
              </a:buClr>
              <a:buSzPts val="1700"/>
              <a:buFont typeface="Manrope Medium"/>
              <a:buAutoNum type="arabicPeriod"/>
            </a:pPr>
            <a:r>
              <a:rPr lang="en-US" sz="1700" b="0" i="0" u="none" strike="noStrike" cap="none" dirty="0">
                <a:solidFill>
                  <a:schemeClr val="dk1"/>
                </a:solidFill>
                <a:latin typeface="Manrope Medium"/>
                <a:ea typeface="Manrope Medium"/>
                <a:cs typeface="Manrope Medium"/>
                <a:sym typeface="Manrope Medium"/>
              </a:rPr>
              <a:t>If this signal became the norm, how might the future be different? </a:t>
            </a:r>
            <a:endParaRPr sz="1700" b="0" i="0" u="none" strike="noStrike" cap="none" dirty="0">
              <a:solidFill>
                <a:srgbClr val="000000"/>
              </a:solidFill>
              <a:latin typeface="Manrope Medium"/>
              <a:ea typeface="Manrope Medium"/>
              <a:cs typeface="Manrope Medium"/>
              <a:sym typeface="Manrope Medium"/>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g3f74bd5b5eb_0_12"/>
          <p:cNvSpPr txBox="1">
            <a:spLocks noGrp="1"/>
          </p:cNvSpPr>
          <p:nvPr>
            <p:ph type="title"/>
          </p:nvPr>
        </p:nvSpPr>
        <p:spPr>
          <a:xfrm>
            <a:off x="5604085" y="626182"/>
            <a:ext cx="6168600" cy="1332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3556"/>
              <a:buFont typeface="Arial"/>
              <a:buNone/>
            </a:pPr>
            <a:r>
              <a:rPr lang="en-US" sz="3000">
                <a:solidFill>
                  <a:srgbClr val="000000"/>
                </a:solidFill>
              </a:rPr>
              <a:t>Survey finds extensive use of AI by children</a:t>
            </a:r>
            <a:endParaRPr sz="3000">
              <a:latin typeface="Arial"/>
              <a:ea typeface="Arial"/>
              <a:cs typeface="Arial"/>
              <a:sym typeface="Arial"/>
            </a:endParaRPr>
          </a:p>
        </p:txBody>
      </p:sp>
      <p:sp>
        <p:nvSpPr>
          <p:cNvPr id="271" name="Google Shape;271;g3f74bd5b5eb_0_12"/>
          <p:cNvSpPr txBox="1">
            <a:spLocks noGrp="1"/>
          </p:cNvSpPr>
          <p:nvPr>
            <p:ph type="body" idx="4294967295"/>
          </p:nvPr>
        </p:nvSpPr>
        <p:spPr>
          <a:xfrm>
            <a:off x="419259" y="6026771"/>
            <a:ext cx="9379800" cy="4146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900"/>
              <a:buNone/>
            </a:pPr>
            <a:r>
              <a:rPr lang="en-US" sz="800" dirty="0">
                <a:latin typeface="Manrope"/>
                <a:ea typeface="Manrope"/>
                <a:cs typeface="Manrope"/>
                <a:sym typeface="Manrope"/>
              </a:rPr>
              <a:t>Source: </a:t>
            </a:r>
            <a:r>
              <a:rPr lang="en-US" sz="800" dirty="0">
                <a:solidFill>
                  <a:srgbClr val="000000"/>
                </a:solidFill>
                <a:latin typeface="Manrope"/>
                <a:ea typeface="Manrope"/>
                <a:cs typeface="Manrope"/>
                <a:sym typeface="Manrope"/>
              </a:rPr>
              <a:t>https://</a:t>
            </a:r>
            <a:r>
              <a:rPr lang="en-US" sz="800" dirty="0" err="1">
                <a:solidFill>
                  <a:srgbClr val="000000"/>
                </a:solidFill>
                <a:latin typeface="Manrope"/>
                <a:ea typeface="Manrope"/>
                <a:cs typeface="Manrope"/>
                <a:sym typeface="Manrope"/>
              </a:rPr>
              <a:t>www.latimes.com</a:t>
            </a:r>
            <a:r>
              <a:rPr lang="en-US" sz="800" dirty="0">
                <a:solidFill>
                  <a:srgbClr val="000000"/>
                </a:solidFill>
                <a:latin typeface="Manrope"/>
                <a:ea typeface="Manrope"/>
                <a:cs typeface="Manrope"/>
                <a:sym typeface="Manrope"/>
              </a:rPr>
              <a:t>/</a:t>
            </a:r>
            <a:r>
              <a:rPr lang="en-US" sz="800" dirty="0" err="1">
                <a:solidFill>
                  <a:srgbClr val="000000"/>
                </a:solidFill>
                <a:latin typeface="Manrope"/>
                <a:ea typeface="Manrope"/>
                <a:cs typeface="Manrope"/>
                <a:sym typeface="Manrope"/>
              </a:rPr>
              <a:t>california</a:t>
            </a:r>
            <a:r>
              <a:rPr lang="en-US" sz="800" dirty="0">
                <a:solidFill>
                  <a:srgbClr val="000000"/>
                </a:solidFill>
                <a:latin typeface="Manrope"/>
                <a:ea typeface="Manrope"/>
                <a:cs typeface="Manrope"/>
                <a:sym typeface="Manrope"/>
              </a:rPr>
              <a:t>/story/2026-06-23/kids-rely-on-ai-before-adults-for-homework-help-health-personal-problems</a:t>
            </a:r>
            <a:endParaRPr sz="800" dirty="0">
              <a:latin typeface="Manrope"/>
              <a:ea typeface="Manrope"/>
              <a:cs typeface="Manrope"/>
              <a:sym typeface="Manrope"/>
            </a:endParaRPr>
          </a:p>
        </p:txBody>
      </p:sp>
      <p:sp>
        <p:nvSpPr>
          <p:cNvPr id="272" name="Google Shape;272;g3f74bd5b5eb_0_12"/>
          <p:cNvSpPr txBox="1"/>
          <p:nvPr/>
        </p:nvSpPr>
        <p:spPr>
          <a:xfrm>
            <a:off x="5642477" y="1599887"/>
            <a:ext cx="6091800" cy="3624300"/>
          </a:xfrm>
          <a:prstGeom prst="rect">
            <a:avLst/>
          </a:prstGeom>
          <a:noFill/>
          <a:ln>
            <a:noFill/>
          </a:ln>
        </p:spPr>
        <p:txBody>
          <a:bodyPr spcFirstLastPara="1" wrap="square" lIns="60900" tIns="60900" rIns="60900" bIns="60900" anchor="t" anchorCtr="0">
            <a:noAutofit/>
          </a:bodyPr>
          <a:lstStyle/>
          <a:p>
            <a:pPr marL="0" marR="0" lvl="0" indent="0" algn="l" rtl="0">
              <a:lnSpc>
                <a:spcPct val="90000"/>
              </a:lnSpc>
              <a:spcBef>
                <a:spcPts val="1000"/>
              </a:spcBef>
              <a:spcAft>
                <a:spcPts val="0"/>
              </a:spcAft>
              <a:buClr>
                <a:schemeClr val="accent2"/>
              </a:buClr>
              <a:buSzPts val="900"/>
              <a:buFont typeface="Arial"/>
              <a:buNone/>
            </a:pPr>
            <a:r>
              <a:rPr lang="en-US" sz="1800" b="1" i="0" u="none" strike="noStrike" cap="none" dirty="0">
                <a:solidFill>
                  <a:schemeClr val="accent2"/>
                </a:solidFill>
                <a:latin typeface="Manrope"/>
                <a:ea typeface="Manrope"/>
                <a:cs typeface="Manrope"/>
                <a:sym typeface="Manrope"/>
              </a:rPr>
              <a:t>WHAT: </a:t>
            </a:r>
            <a:r>
              <a:rPr lang="en-US" sz="1800" b="0" i="0" u="none" strike="noStrike" cap="none" dirty="0">
                <a:solidFill>
                  <a:srgbClr val="000000"/>
                </a:solidFill>
                <a:latin typeface="Manrope"/>
                <a:ea typeface="Manrope"/>
                <a:cs typeface="Manrope"/>
                <a:sym typeface="Manrope"/>
              </a:rPr>
              <a:t>A recent nationwide survey commissioned by the non-profit Common Sense Media found that 9 in 10 kids aged 9-17 use AI. A quarter reported using AI daily. Uses included for entertainment, schoolwork, or generating images or videos. Nearly a quarter said they would turn to AI for help with schoolwork before parents, teachers, or counselors. It was also reported that kids who felt lonelier were more likely to use AI more frequently for support; those who found it harder to make friends were more likely to use chatbots to practice social skills or discuss feelings.</a:t>
            </a:r>
            <a:endParaRPr sz="1800" b="0" i="0" u="none" strike="noStrike" cap="none" dirty="0">
              <a:solidFill>
                <a:srgbClr val="000000"/>
              </a:solidFill>
              <a:latin typeface="Manrope"/>
              <a:ea typeface="Manrope"/>
              <a:cs typeface="Manrope"/>
              <a:sym typeface="Manrope"/>
            </a:endParaRPr>
          </a:p>
          <a:p>
            <a:pPr marL="0" marR="0" lvl="0" indent="0" algn="l" rtl="0">
              <a:lnSpc>
                <a:spcPct val="90000"/>
              </a:lnSpc>
              <a:spcBef>
                <a:spcPts val="1000"/>
              </a:spcBef>
              <a:spcAft>
                <a:spcPts val="0"/>
              </a:spcAft>
              <a:buClr>
                <a:schemeClr val="accent2"/>
              </a:buClr>
              <a:buSzPts val="900"/>
              <a:buFont typeface="Arial"/>
              <a:buNone/>
            </a:pPr>
            <a:endParaRPr sz="1800" b="0" i="0" u="none" strike="noStrike" cap="none" dirty="0">
              <a:solidFill>
                <a:schemeClr val="dk1"/>
              </a:solidFill>
              <a:latin typeface="Manrope"/>
              <a:ea typeface="Manrope"/>
              <a:cs typeface="Manrope"/>
              <a:sym typeface="Manrope"/>
            </a:endParaRPr>
          </a:p>
        </p:txBody>
      </p:sp>
      <p:pic>
        <p:nvPicPr>
          <p:cNvPr id="274" name="Google Shape;274;g3f74bd5b5eb_0_12" descr="A child looks at a phone screen."/>
          <p:cNvPicPr preferRelativeResize="0"/>
          <p:nvPr/>
        </p:nvPicPr>
        <p:blipFill rotWithShape="1">
          <a:blip r:embed="rId3">
            <a:alphaModFix/>
          </a:blip>
          <a:srcRect l="16692" t="8063" r="12190"/>
          <a:stretch/>
        </p:blipFill>
        <p:spPr>
          <a:xfrm>
            <a:off x="691575" y="1560038"/>
            <a:ext cx="4337456" cy="3737925"/>
          </a:xfrm>
          <a:prstGeom prst="rect">
            <a:avLst/>
          </a:prstGeom>
          <a:noFill/>
          <a:ln>
            <a:noFill/>
          </a:ln>
        </p:spPr>
      </p:pic>
      <p:sp>
        <p:nvSpPr>
          <p:cNvPr id="2" name="Google Shape;264;p21">
            <a:extLst>
              <a:ext uri="{FF2B5EF4-FFF2-40B4-BE49-F238E27FC236}">
                <a16:creationId xmlns:a16="http://schemas.microsoft.com/office/drawing/2014/main" id="{21958DE5-E87B-2E41-3834-871272AD3DE0}"/>
              </a:ext>
            </a:extLst>
          </p:cNvPr>
          <p:cNvSpPr txBox="1"/>
          <p:nvPr/>
        </p:nvSpPr>
        <p:spPr>
          <a:xfrm>
            <a:off x="5642450" y="4800600"/>
            <a:ext cx="6130200" cy="1332000"/>
          </a:xfrm>
          <a:prstGeom prst="rect">
            <a:avLst/>
          </a:prstGeom>
          <a:noFill/>
          <a:ln w="19050" cap="flat" cmpd="sng">
            <a:solidFill>
              <a:schemeClr val="dk2"/>
            </a:solidFill>
            <a:prstDash val="solid"/>
            <a:round/>
            <a:headEnd type="none" w="sm" len="sm"/>
            <a:tailEnd type="none" w="sm" len="sm"/>
          </a:ln>
        </p:spPr>
        <p:txBody>
          <a:bodyPr spcFirstLastPara="1" wrap="square" lIns="91425" tIns="91440" rIns="91425" bIns="0" anchor="ctr" anchorCtr="0">
            <a:noAutofit/>
          </a:bodyPr>
          <a:lstStyle/>
          <a:p>
            <a:pPr marL="457200" marR="0" lvl="0" indent="-336550" algn="l" rtl="0">
              <a:lnSpc>
                <a:spcPct val="100000"/>
              </a:lnSpc>
              <a:spcBef>
                <a:spcPts val="0"/>
              </a:spcBef>
              <a:spcAft>
                <a:spcPts val="0"/>
              </a:spcAft>
              <a:buClr>
                <a:schemeClr val="accent2"/>
              </a:buClr>
              <a:buSzPts val="1700"/>
              <a:buFont typeface="Manrope Medium"/>
              <a:buAutoNum type="arabicPeriod"/>
            </a:pPr>
            <a:r>
              <a:rPr lang="en-US" sz="1700" b="0" i="0" u="none" strike="noStrike" cap="none" dirty="0">
                <a:solidFill>
                  <a:srgbClr val="000000"/>
                </a:solidFill>
                <a:latin typeface="Manrope Medium"/>
                <a:ea typeface="Manrope Medium"/>
                <a:cs typeface="Manrope Medium"/>
                <a:sym typeface="Manrope Medium"/>
              </a:rPr>
              <a:t>What change does this signal represent? (What are we moving from and what are we moving towards?)</a:t>
            </a:r>
            <a:endParaRPr sz="1700" b="0" i="0" u="none" strike="noStrike" cap="none" dirty="0">
              <a:solidFill>
                <a:srgbClr val="000000"/>
              </a:solidFill>
              <a:latin typeface="Manrope Medium"/>
              <a:ea typeface="Manrope Medium"/>
              <a:cs typeface="Manrope Medium"/>
              <a:sym typeface="Manrope Medium"/>
            </a:endParaRPr>
          </a:p>
          <a:p>
            <a:pPr marL="457200" marR="0" lvl="0" indent="-336550" algn="l" rtl="0">
              <a:lnSpc>
                <a:spcPct val="100000"/>
              </a:lnSpc>
              <a:spcBef>
                <a:spcPts val="1000"/>
              </a:spcBef>
              <a:spcAft>
                <a:spcPts val="1000"/>
              </a:spcAft>
              <a:buClr>
                <a:schemeClr val="accent2"/>
              </a:buClr>
              <a:buSzPts val="1700"/>
              <a:buFont typeface="Manrope Medium"/>
              <a:buAutoNum type="arabicPeriod"/>
            </a:pPr>
            <a:r>
              <a:rPr lang="en-US" sz="1700" b="0" i="0" u="none" strike="noStrike" cap="none" dirty="0">
                <a:solidFill>
                  <a:schemeClr val="dk1"/>
                </a:solidFill>
                <a:latin typeface="Manrope Medium"/>
                <a:ea typeface="Manrope Medium"/>
                <a:cs typeface="Manrope Medium"/>
                <a:sym typeface="Manrope Medium"/>
              </a:rPr>
              <a:t>If this signal became the norm, how might the future be different? </a:t>
            </a:r>
            <a:endParaRPr sz="1700" b="0" i="0" u="none" strike="noStrike" cap="none" dirty="0">
              <a:solidFill>
                <a:srgbClr val="000000"/>
              </a:solidFill>
              <a:latin typeface="Manrope Medium"/>
              <a:ea typeface="Manrope Medium"/>
              <a:cs typeface="Manrope Medium"/>
              <a:sym typeface="Manrope Medium"/>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g3f74bd5b5eb_0_0"/>
          <p:cNvSpPr txBox="1">
            <a:spLocks noGrp="1"/>
          </p:cNvSpPr>
          <p:nvPr>
            <p:ph type="title"/>
          </p:nvPr>
        </p:nvSpPr>
        <p:spPr>
          <a:xfrm>
            <a:off x="5618632" y="513712"/>
            <a:ext cx="6168600" cy="1332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3200"/>
              <a:buNone/>
            </a:pPr>
            <a:r>
              <a:rPr lang="en-US"/>
              <a:t>Professor sets trap for students using AI on midterms</a:t>
            </a:r>
            <a:endParaRPr/>
          </a:p>
        </p:txBody>
      </p:sp>
      <p:sp>
        <p:nvSpPr>
          <p:cNvPr id="281" name="Google Shape;281;g3f74bd5b5eb_0_0"/>
          <p:cNvSpPr txBox="1">
            <a:spLocks noGrp="1"/>
          </p:cNvSpPr>
          <p:nvPr>
            <p:ph type="body" idx="1"/>
          </p:nvPr>
        </p:nvSpPr>
        <p:spPr>
          <a:xfrm>
            <a:off x="5618633" y="1623034"/>
            <a:ext cx="6168600" cy="4001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Clr>
                <a:schemeClr val="accent2"/>
              </a:buClr>
              <a:buSzPts val="900"/>
              <a:buFont typeface="Arial"/>
              <a:buNone/>
            </a:pPr>
            <a:r>
              <a:rPr lang="en-US" sz="1800" b="1" dirty="0">
                <a:solidFill>
                  <a:schemeClr val="accent2"/>
                </a:solidFill>
                <a:latin typeface="Manrope"/>
                <a:ea typeface="Manrope"/>
                <a:cs typeface="Manrope"/>
                <a:sym typeface="Manrope"/>
              </a:rPr>
              <a:t>WHAT: </a:t>
            </a:r>
            <a:r>
              <a:rPr lang="en-US" sz="1800" dirty="0">
                <a:latin typeface="Manrope"/>
                <a:ea typeface="Manrope"/>
                <a:cs typeface="Manrope"/>
                <a:sym typeface="Manrope"/>
              </a:rPr>
              <a:t>Dr. Jason Gibson, a history professor from Alcorn State University, set a trap in his midterm exam for two summer history classes he was teaching. Using a white font that was invisible to readers of the midterm question (but visible to an AI) he embedded a non-sense prompt that instructed AI to include something about “Madagascar” in it’s output. 32 of his 35 students turned in midterm answers that included nonsensical statements about Madagascar - showing that they not only used AI to prepare the response, but also did not proofread it.</a:t>
            </a:r>
            <a:endParaRPr dirty="0">
              <a:latin typeface="Manrope"/>
              <a:ea typeface="Manrope"/>
              <a:cs typeface="Manrope"/>
              <a:sym typeface="Manrope"/>
            </a:endParaRPr>
          </a:p>
        </p:txBody>
      </p:sp>
      <p:sp>
        <p:nvSpPr>
          <p:cNvPr id="282" name="Google Shape;282;g3f74bd5b5eb_0_0"/>
          <p:cNvSpPr txBox="1">
            <a:spLocks noGrp="1"/>
          </p:cNvSpPr>
          <p:nvPr>
            <p:ph type="body" idx="4294967295"/>
          </p:nvPr>
        </p:nvSpPr>
        <p:spPr>
          <a:xfrm>
            <a:off x="419259" y="6026771"/>
            <a:ext cx="9379800" cy="4146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1000"/>
              </a:spcBef>
              <a:spcAft>
                <a:spcPts val="0"/>
              </a:spcAft>
              <a:buSzPts val="900"/>
              <a:buNone/>
            </a:pPr>
            <a:r>
              <a:rPr lang="en-US" sz="800" dirty="0">
                <a:latin typeface="Manrope"/>
                <a:ea typeface="Manrope"/>
                <a:cs typeface="Manrope"/>
                <a:sym typeface="Manrope"/>
              </a:rPr>
              <a:t>Source: https://</a:t>
            </a:r>
            <a:r>
              <a:rPr lang="en-US" sz="800" dirty="0" err="1">
                <a:latin typeface="Manrope"/>
                <a:ea typeface="Manrope"/>
                <a:cs typeface="Manrope"/>
                <a:sym typeface="Manrope"/>
              </a:rPr>
              <a:t>www.today.com</a:t>
            </a:r>
            <a:r>
              <a:rPr lang="en-US" sz="800" dirty="0">
                <a:latin typeface="Manrope"/>
                <a:ea typeface="Manrope"/>
                <a:cs typeface="Manrope"/>
                <a:sym typeface="Manrope"/>
              </a:rPr>
              <a:t>/parents/family/professor-catches-ai-cheating-hidden-word-rcna589421</a:t>
            </a:r>
            <a:endParaRPr sz="800" dirty="0">
              <a:latin typeface="Manrope"/>
              <a:ea typeface="Manrope"/>
              <a:cs typeface="Manrope"/>
              <a:sym typeface="Manrope"/>
            </a:endParaRPr>
          </a:p>
        </p:txBody>
      </p:sp>
      <p:pic>
        <p:nvPicPr>
          <p:cNvPr id="283" name="Google Shape;283;g3f74bd5b5eb_0_0"/>
          <p:cNvPicPr preferRelativeResize="0"/>
          <p:nvPr/>
        </p:nvPicPr>
        <p:blipFill rotWithShape="1">
          <a:blip r:embed="rId3">
            <a:alphaModFix/>
          </a:blip>
          <a:srcRect/>
          <a:stretch/>
        </p:blipFill>
        <p:spPr>
          <a:xfrm>
            <a:off x="1447450" y="831499"/>
            <a:ext cx="2130875" cy="4954601"/>
          </a:xfrm>
          <a:prstGeom prst="rect">
            <a:avLst/>
          </a:prstGeom>
          <a:noFill/>
          <a:ln>
            <a:noFill/>
          </a:ln>
        </p:spPr>
      </p:pic>
      <p:sp>
        <p:nvSpPr>
          <p:cNvPr id="2" name="Google Shape;264;p21">
            <a:extLst>
              <a:ext uri="{FF2B5EF4-FFF2-40B4-BE49-F238E27FC236}">
                <a16:creationId xmlns:a16="http://schemas.microsoft.com/office/drawing/2014/main" id="{0212928E-BA93-E356-79F7-68E53F0B595D}"/>
              </a:ext>
            </a:extLst>
          </p:cNvPr>
          <p:cNvSpPr txBox="1"/>
          <p:nvPr/>
        </p:nvSpPr>
        <p:spPr>
          <a:xfrm>
            <a:off x="5642450" y="4800600"/>
            <a:ext cx="6130200" cy="1332000"/>
          </a:xfrm>
          <a:prstGeom prst="rect">
            <a:avLst/>
          </a:prstGeom>
          <a:noFill/>
          <a:ln w="19050" cap="flat" cmpd="sng">
            <a:solidFill>
              <a:schemeClr val="dk2"/>
            </a:solidFill>
            <a:prstDash val="solid"/>
            <a:round/>
            <a:headEnd type="none" w="sm" len="sm"/>
            <a:tailEnd type="none" w="sm" len="sm"/>
          </a:ln>
        </p:spPr>
        <p:txBody>
          <a:bodyPr spcFirstLastPara="1" wrap="square" lIns="91425" tIns="91440" rIns="91425" bIns="0" anchor="ctr" anchorCtr="0">
            <a:noAutofit/>
          </a:bodyPr>
          <a:lstStyle/>
          <a:p>
            <a:pPr marL="457200" marR="0" lvl="0" indent="-336550" algn="l" rtl="0">
              <a:lnSpc>
                <a:spcPct val="100000"/>
              </a:lnSpc>
              <a:spcBef>
                <a:spcPts val="0"/>
              </a:spcBef>
              <a:spcAft>
                <a:spcPts val="0"/>
              </a:spcAft>
              <a:buClr>
                <a:schemeClr val="accent2"/>
              </a:buClr>
              <a:buSzPts val="1700"/>
              <a:buFont typeface="Manrope Medium"/>
              <a:buAutoNum type="arabicPeriod"/>
            </a:pPr>
            <a:r>
              <a:rPr lang="en-US" sz="1700" b="0" i="0" u="none" strike="noStrike" cap="none" dirty="0">
                <a:solidFill>
                  <a:srgbClr val="000000"/>
                </a:solidFill>
                <a:latin typeface="Manrope Medium"/>
                <a:ea typeface="Manrope Medium"/>
                <a:cs typeface="Manrope Medium"/>
                <a:sym typeface="Manrope Medium"/>
              </a:rPr>
              <a:t>What change does this signal represent? (What are we moving from and what are we moving towards?)</a:t>
            </a:r>
            <a:endParaRPr sz="1700" b="0" i="0" u="none" strike="noStrike" cap="none" dirty="0">
              <a:solidFill>
                <a:srgbClr val="000000"/>
              </a:solidFill>
              <a:latin typeface="Manrope Medium"/>
              <a:ea typeface="Manrope Medium"/>
              <a:cs typeface="Manrope Medium"/>
              <a:sym typeface="Manrope Medium"/>
            </a:endParaRPr>
          </a:p>
          <a:p>
            <a:pPr marL="457200" marR="0" lvl="0" indent="-336550" algn="l" rtl="0">
              <a:lnSpc>
                <a:spcPct val="100000"/>
              </a:lnSpc>
              <a:spcBef>
                <a:spcPts val="1000"/>
              </a:spcBef>
              <a:spcAft>
                <a:spcPts val="1000"/>
              </a:spcAft>
              <a:buClr>
                <a:schemeClr val="accent2"/>
              </a:buClr>
              <a:buSzPts val="1700"/>
              <a:buFont typeface="Manrope Medium"/>
              <a:buAutoNum type="arabicPeriod"/>
            </a:pPr>
            <a:r>
              <a:rPr lang="en-US" sz="1700" b="0" i="0" u="none" strike="noStrike" cap="none" dirty="0">
                <a:solidFill>
                  <a:schemeClr val="dk1"/>
                </a:solidFill>
                <a:latin typeface="Manrope Medium"/>
                <a:ea typeface="Manrope Medium"/>
                <a:cs typeface="Manrope Medium"/>
                <a:sym typeface="Manrope Medium"/>
              </a:rPr>
              <a:t>If this signal became the norm, how might the future be different? </a:t>
            </a:r>
            <a:endParaRPr sz="1700" b="0" i="0" u="none" strike="noStrike" cap="none" dirty="0">
              <a:solidFill>
                <a:srgbClr val="000000"/>
              </a:solidFill>
              <a:latin typeface="Manrope Medium"/>
              <a:ea typeface="Manrope Medium"/>
              <a:cs typeface="Manrope Medium"/>
              <a:sym typeface="Manrope Medium"/>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23"/>
          <p:cNvSpPr txBox="1"/>
          <p:nvPr/>
        </p:nvSpPr>
        <p:spPr>
          <a:xfrm>
            <a:off x="374014" y="1363042"/>
            <a:ext cx="5379600" cy="4934644"/>
          </a:xfrm>
          <a:prstGeom prst="rect">
            <a:avLst/>
          </a:prstGeom>
          <a:noFill/>
          <a:ln>
            <a:noFill/>
          </a:ln>
        </p:spPr>
        <p:txBody>
          <a:bodyPr spcFirstLastPara="1" wrap="square" lIns="0" tIns="45700" rIns="91400" bIns="45700" anchor="t" anchorCtr="0">
            <a:spAutoFit/>
          </a:bodyPr>
          <a:lstStyle/>
          <a:p>
            <a:pPr marL="551180" marR="0" lvl="0" indent="-342900" algn="l" rtl="0">
              <a:lnSpc>
                <a:spcPct val="100000"/>
              </a:lnSpc>
              <a:spcBef>
                <a:spcPts val="0"/>
              </a:spcBef>
              <a:spcAft>
                <a:spcPts val="0"/>
              </a:spcAft>
              <a:buClr>
                <a:srgbClr val="E75425"/>
              </a:buClr>
              <a:buSzPts val="2880"/>
              <a:buFont typeface="Arial"/>
              <a:buChar char="•"/>
            </a:pPr>
            <a:r>
              <a:rPr lang="en-US" sz="2400" b="0" i="0" u="none" strike="noStrike" cap="none" dirty="0">
                <a:solidFill>
                  <a:srgbClr val="000000"/>
                </a:solidFill>
                <a:latin typeface="Arial"/>
                <a:ea typeface="Arial"/>
                <a:cs typeface="Arial"/>
                <a:sym typeface="Arial"/>
              </a:rPr>
              <a:t>Remember, signals (just like all of foresight) are not meant to be predictions, but rather provocations</a:t>
            </a:r>
            <a:endParaRPr sz="1800" b="0" i="0" u="none" strike="noStrike" cap="none" dirty="0">
              <a:solidFill>
                <a:schemeClr val="dk1"/>
              </a:solidFill>
              <a:latin typeface="Arial"/>
              <a:ea typeface="Arial"/>
              <a:cs typeface="Arial"/>
              <a:sym typeface="Arial"/>
            </a:endParaRPr>
          </a:p>
          <a:p>
            <a:pPr marL="551180" marR="0" lvl="0" indent="-342900" algn="l" rtl="0">
              <a:lnSpc>
                <a:spcPct val="100000"/>
              </a:lnSpc>
              <a:spcBef>
                <a:spcPts val="1600"/>
              </a:spcBef>
              <a:spcAft>
                <a:spcPts val="0"/>
              </a:spcAft>
              <a:buClr>
                <a:srgbClr val="E75425"/>
              </a:buClr>
              <a:buSzPts val="2880"/>
              <a:buFont typeface="Arial"/>
              <a:buChar char="•"/>
            </a:pPr>
            <a:r>
              <a:rPr lang="en-US" sz="2400" b="0" i="0" u="none" strike="noStrike" cap="none" dirty="0">
                <a:solidFill>
                  <a:srgbClr val="000000"/>
                </a:solidFill>
                <a:latin typeface="Arial"/>
                <a:ea typeface="Arial"/>
                <a:cs typeface="Arial"/>
                <a:sym typeface="Arial"/>
              </a:rPr>
              <a:t>There isn’t a right or wrong “so what” – what matters is the insights that will provoke people to think differently </a:t>
            </a:r>
            <a:r>
              <a:rPr lang="en-US" sz="2400" b="0" i="1" u="none" strike="noStrike" cap="none" dirty="0">
                <a:solidFill>
                  <a:srgbClr val="000000"/>
                </a:solidFill>
                <a:latin typeface="Arial"/>
                <a:ea typeface="Arial"/>
                <a:cs typeface="Arial"/>
                <a:sym typeface="Arial"/>
              </a:rPr>
              <a:t>in your own context</a:t>
            </a:r>
            <a:endParaRPr sz="2400" b="0" i="0" u="none" strike="noStrike" cap="none" dirty="0">
              <a:solidFill>
                <a:srgbClr val="000000"/>
              </a:solidFill>
              <a:latin typeface="Arial"/>
              <a:ea typeface="Arial"/>
              <a:cs typeface="Arial"/>
              <a:sym typeface="Arial"/>
            </a:endParaRPr>
          </a:p>
          <a:p>
            <a:pPr marL="551180" marR="0" lvl="0" indent="-342900" algn="l" rtl="0">
              <a:lnSpc>
                <a:spcPct val="100000"/>
              </a:lnSpc>
              <a:spcBef>
                <a:spcPts val="1600"/>
              </a:spcBef>
              <a:spcAft>
                <a:spcPts val="0"/>
              </a:spcAft>
              <a:buClr>
                <a:srgbClr val="E75425"/>
              </a:buClr>
              <a:buSzPts val="2880"/>
              <a:buFont typeface="Arial"/>
              <a:buChar char="•"/>
            </a:pPr>
            <a:r>
              <a:rPr lang="en-US" sz="2400" b="0" i="0" u="none" strike="noStrike" cap="none" dirty="0">
                <a:solidFill>
                  <a:srgbClr val="000000"/>
                </a:solidFill>
                <a:latin typeface="Arial"/>
                <a:ea typeface="Arial"/>
                <a:cs typeface="Arial"/>
                <a:sym typeface="Arial"/>
              </a:rPr>
              <a:t>Good signals are current, compelling, and specific (whereas trends and drivers are general)</a:t>
            </a:r>
            <a:endParaRPr sz="1800" b="0" i="0" u="none" strike="noStrike" cap="none" dirty="0">
              <a:solidFill>
                <a:schemeClr val="dk1"/>
              </a:solidFill>
              <a:latin typeface="Arial"/>
              <a:ea typeface="Arial"/>
              <a:cs typeface="Arial"/>
              <a:sym typeface="Arial"/>
            </a:endParaRPr>
          </a:p>
        </p:txBody>
      </p:sp>
      <p:sp>
        <p:nvSpPr>
          <p:cNvPr id="291" name="Google Shape;291;p23"/>
          <p:cNvSpPr txBox="1"/>
          <p:nvPr/>
        </p:nvSpPr>
        <p:spPr>
          <a:xfrm>
            <a:off x="374014" y="271949"/>
            <a:ext cx="4908550" cy="978729"/>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E75425"/>
              </a:buClr>
              <a:buSzPts val="3200"/>
              <a:buFont typeface="Arial"/>
              <a:buNone/>
            </a:pPr>
            <a:r>
              <a:rPr lang="en-US" sz="3200" b="1" i="0" u="none" strike="noStrike" cap="none">
                <a:solidFill>
                  <a:srgbClr val="E75425"/>
                </a:solidFill>
                <a:latin typeface="Arial"/>
                <a:ea typeface="Arial"/>
                <a:cs typeface="Arial"/>
                <a:sym typeface="Arial"/>
              </a:rPr>
              <a:t>Signals of Change - reminders</a:t>
            </a:r>
            <a:endParaRPr sz="3200" b="1" i="0" u="none" strike="noStrike" cap="none">
              <a:solidFill>
                <a:srgbClr val="E75425"/>
              </a:solidFill>
              <a:latin typeface="Arial"/>
              <a:ea typeface="Arial"/>
              <a:cs typeface="Arial"/>
              <a:sym typeface="Arial"/>
            </a:endParaRPr>
          </a:p>
        </p:txBody>
      </p:sp>
      <p:pic>
        <p:nvPicPr>
          <p:cNvPr id="292" name="Google Shape;292;p23"/>
          <p:cNvPicPr preferRelativeResize="0"/>
          <p:nvPr/>
        </p:nvPicPr>
        <p:blipFill rotWithShape="1">
          <a:blip r:embed="rId3">
            <a:alphaModFix/>
          </a:blip>
          <a:srcRect l="7124" t="2626" r="14613" b="1536"/>
          <a:stretch/>
        </p:blipFill>
        <p:spPr>
          <a:xfrm>
            <a:off x="6202680" y="630936"/>
            <a:ext cx="5989320" cy="5500688"/>
          </a:xfrm>
          <a:prstGeom prst="rect">
            <a:avLst/>
          </a:prstGeom>
          <a:noFill/>
          <a:ln>
            <a:noFill/>
          </a:ln>
        </p:spPr>
      </p:pic>
      <p:pic>
        <p:nvPicPr>
          <p:cNvPr id="2" name="Google Shape;847;p136" descr="Logo&#10;&#10;Description automatically generated">
            <a:extLst>
              <a:ext uri="{FF2B5EF4-FFF2-40B4-BE49-F238E27FC236}">
                <a16:creationId xmlns:a16="http://schemas.microsoft.com/office/drawing/2014/main" id="{77FC1B00-50F0-C140-2ACF-D38D5983EE17}"/>
              </a:ext>
            </a:extLst>
          </p:cNvPr>
          <p:cNvPicPr preferRelativeResize="0"/>
          <p:nvPr/>
        </p:nvPicPr>
        <p:blipFill rotWithShape="1">
          <a:blip r:embed="rId4">
            <a:alphaModFix/>
          </a:blip>
          <a:srcRect/>
          <a:stretch/>
        </p:blipFill>
        <p:spPr>
          <a:xfrm>
            <a:off x="116649" y="6454221"/>
            <a:ext cx="825460" cy="35008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7">
          <a:extLst>
            <a:ext uri="{FF2B5EF4-FFF2-40B4-BE49-F238E27FC236}">
              <a16:creationId xmlns:a16="http://schemas.microsoft.com/office/drawing/2014/main" id="{65D8EABC-0115-1D54-BB07-6D3938309F6B}"/>
            </a:ext>
          </a:extLst>
        </p:cNvPr>
        <p:cNvGrpSpPr/>
        <p:nvPr/>
      </p:nvGrpSpPr>
      <p:grpSpPr>
        <a:xfrm>
          <a:off x="0" y="0"/>
          <a:ext cx="0" cy="0"/>
          <a:chOff x="0" y="0"/>
          <a:chExt cx="0" cy="0"/>
        </a:xfrm>
      </p:grpSpPr>
      <p:sp>
        <p:nvSpPr>
          <p:cNvPr id="68" name="Google Shape;68;p2">
            <a:extLst>
              <a:ext uri="{FF2B5EF4-FFF2-40B4-BE49-F238E27FC236}">
                <a16:creationId xmlns:a16="http://schemas.microsoft.com/office/drawing/2014/main" id="{5CE81B5F-006B-2BB5-FB5A-BAAAC8F116A8}"/>
              </a:ext>
            </a:extLst>
          </p:cNvPr>
          <p:cNvSpPr txBox="1">
            <a:spLocks noGrp="1"/>
          </p:cNvSpPr>
          <p:nvPr>
            <p:ph type="body" idx="4294967295"/>
          </p:nvPr>
        </p:nvSpPr>
        <p:spPr>
          <a:xfrm>
            <a:off x="365760" y="183847"/>
            <a:ext cx="11860000" cy="834800"/>
          </a:xfrm>
          <a:prstGeom prst="rect">
            <a:avLst/>
          </a:prstGeom>
          <a:noFill/>
          <a:ln>
            <a:noFill/>
          </a:ln>
        </p:spPr>
        <p:txBody>
          <a:bodyPr spcFirstLastPara="1" wrap="square" lIns="121900" tIns="60925" rIns="121900" bIns="60925" anchor="ctr" anchorCtr="0">
            <a:noAutofit/>
          </a:bodyPr>
          <a:lstStyle/>
          <a:p>
            <a:pPr marL="0" lvl="0" indent="0" algn="l" rtl="0">
              <a:lnSpc>
                <a:spcPct val="100000"/>
              </a:lnSpc>
              <a:spcBef>
                <a:spcPts val="0"/>
              </a:spcBef>
              <a:spcAft>
                <a:spcPts val="0"/>
              </a:spcAft>
              <a:buSzPts val="2200"/>
              <a:buNone/>
            </a:pPr>
            <a:r>
              <a:rPr lang="en-US" sz="3600" dirty="0">
                <a:solidFill>
                  <a:schemeClr val="lt1"/>
                </a:solidFill>
              </a:rPr>
              <a:t>Foresight Essentials</a:t>
            </a:r>
            <a:endParaRPr sz="3600" dirty="0">
              <a:solidFill>
                <a:schemeClr val="lt1"/>
              </a:solidFill>
            </a:endParaRPr>
          </a:p>
        </p:txBody>
      </p:sp>
      <p:sp>
        <p:nvSpPr>
          <p:cNvPr id="5" name="TextBox 4">
            <a:extLst>
              <a:ext uri="{FF2B5EF4-FFF2-40B4-BE49-F238E27FC236}">
                <a16:creationId xmlns:a16="http://schemas.microsoft.com/office/drawing/2014/main" id="{522BC481-D03A-B3C0-AEFE-5E77F2750F34}"/>
              </a:ext>
            </a:extLst>
          </p:cNvPr>
          <p:cNvSpPr txBox="1"/>
          <p:nvPr/>
        </p:nvSpPr>
        <p:spPr>
          <a:xfrm>
            <a:off x="365760" y="1259175"/>
            <a:ext cx="5730240" cy="4862870"/>
          </a:xfrm>
          <a:prstGeom prst="rect">
            <a:avLst/>
          </a:prstGeom>
          <a:noFill/>
        </p:spPr>
        <p:txBody>
          <a:bodyPr wrap="square">
            <a:spAutoFit/>
          </a:bodyPr>
          <a:lstStyle/>
          <a:p>
            <a:pPr rtl="0">
              <a:buNone/>
            </a:pPr>
            <a:r>
              <a:rPr lang="en-US" sz="2000" b="1" i="0" u="none" strike="noStrike" dirty="0">
                <a:solidFill>
                  <a:srgbClr val="000000"/>
                </a:solidFill>
                <a:effectLst/>
                <a:latin typeface="Arial"/>
              </a:rPr>
              <a:t>Comprehensive tools and methods for the complete foresight professional</a:t>
            </a:r>
          </a:p>
          <a:p>
            <a:pPr marL="342900" lvl="0" indent="-342900" rtl="0" fontAlgn="base">
              <a:spcBef>
                <a:spcPts val="1200"/>
              </a:spcBef>
              <a:buClr>
                <a:srgbClr val="E75425"/>
              </a:buClr>
              <a:buFont typeface="Arial" panose="020B0604020202020204" pitchFamily="34" charset="0"/>
              <a:buChar char="•"/>
            </a:pPr>
            <a:r>
              <a:rPr lang="en-US" sz="2000" b="1" i="0" u="none" strike="noStrike" dirty="0">
                <a:solidFill>
                  <a:srgbClr val="000000"/>
                </a:solidFill>
                <a:effectLst/>
                <a:latin typeface="Arial"/>
              </a:rPr>
              <a:t>Learn</a:t>
            </a:r>
            <a:r>
              <a:rPr lang="en-US" sz="2000" b="0" i="0" u="none" strike="noStrike" dirty="0">
                <a:solidFill>
                  <a:srgbClr val="000000"/>
                </a:solidFill>
                <a:effectLst/>
                <a:latin typeface="Arial"/>
              </a:rPr>
              <a:t> to: </a:t>
            </a:r>
            <a:endParaRPr lang="en-US" sz="2000" b="1" i="0" u="none" strike="noStrike" dirty="0">
              <a:solidFill>
                <a:srgbClr val="000000"/>
              </a:solidFill>
              <a:effectLst/>
              <a:latin typeface="Arial"/>
            </a:endParaRPr>
          </a:p>
          <a:p>
            <a:pPr marL="742950" lvl="1" indent="-285750" rtl="0" fontAlgn="base">
              <a:spcBef>
                <a:spcPts val="1200"/>
              </a:spcBef>
              <a:buClr>
                <a:srgbClr val="E75425"/>
              </a:buClr>
              <a:buFont typeface="Arial" panose="020B0604020202020204" pitchFamily="34" charset="0"/>
              <a:buChar char="•"/>
            </a:pPr>
            <a:r>
              <a:rPr lang="en-US" sz="2000" b="0" i="0" u="none" strike="noStrike" dirty="0">
                <a:solidFill>
                  <a:srgbClr val="000000"/>
                </a:solidFill>
                <a:effectLst/>
                <a:latin typeface="Arial"/>
              </a:rPr>
              <a:t>identify and analyze futures evidence </a:t>
            </a:r>
          </a:p>
          <a:p>
            <a:pPr marL="742950" lvl="1" indent="-285750" rtl="0" fontAlgn="base">
              <a:spcBef>
                <a:spcPts val="1200"/>
              </a:spcBef>
              <a:buClr>
                <a:srgbClr val="E75425"/>
              </a:buClr>
              <a:buFont typeface="Arial" panose="020B0604020202020204" pitchFamily="34" charset="0"/>
              <a:buChar char="•"/>
            </a:pPr>
            <a:r>
              <a:rPr lang="en-US" sz="2000" b="0" i="0" u="none" strike="noStrike" dirty="0">
                <a:solidFill>
                  <a:srgbClr val="000000"/>
                </a:solidFill>
                <a:effectLst/>
                <a:latin typeface="Arial"/>
              </a:rPr>
              <a:t>make different types of plausible and provocative futures forecasts </a:t>
            </a:r>
          </a:p>
          <a:p>
            <a:pPr marL="742950" lvl="1" indent="-285750" rtl="0" fontAlgn="base">
              <a:spcBef>
                <a:spcPts val="1200"/>
              </a:spcBef>
              <a:buClr>
                <a:srgbClr val="E75425"/>
              </a:buClr>
              <a:buFont typeface="Arial" panose="020B0604020202020204" pitchFamily="34" charset="0"/>
              <a:buChar char="•"/>
            </a:pPr>
            <a:r>
              <a:rPr lang="en-US" sz="2000" b="0" i="0" u="none" strike="noStrike" dirty="0">
                <a:solidFill>
                  <a:srgbClr val="000000"/>
                </a:solidFill>
                <a:effectLst/>
                <a:latin typeface="Arial"/>
              </a:rPr>
              <a:t>foster insights and identify new actions from foresight</a:t>
            </a:r>
          </a:p>
          <a:p>
            <a:pPr marL="742950" lvl="1" indent="-285750" rtl="0" fontAlgn="base">
              <a:spcBef>
                <a:spcPts val="1200"/>
              </a:spcBef>
              <a:buClr>
                <a:srgbClr val="E75425"/>
              </a:buClr>
              <a:buFont typeface="Arial" panose="020B0604020202020204" pitchFamily="34" charset="0"/>
              <a:buChar char="•"/>
            </a:pPr>
            <a:r>
              <a:rPr lang="en-US" sz="2000" b="0" i="0" u="none" strike="noStrike" dirty="0">
                <a:solidFill>
                  <a:srgbClr val="000000"/>
                </a:solidFill>
                <a:effectLst/>
                <a:latin typeface="Arial"/>
              </a:rPr>
              <a:t>engage your stakeholders with foresight</a:t>
            </a:r>
          </a:p>
          <a:p>
            <a:pPr lvl="0" rtl="0" fontAlgn="base">
              <a:spcBef>
                <a:spcPts val="1200"/>
              </a:spcBef>
            </a:pPr>
            <a:endParaRPr lang="en-US" sz="2000" b="1" i="0" u="none" strike="noStrike" dirty="0">
              <a:solidFill>
                <a:srgbClr val="000000"/>
              </a:solidFill>
              <a:effectLst/>
              <a:latin typeface="Arial"/>
            </a:endParaRPr>
          </a:p>
          <a:p>
            <a:pPr lvl="0" rtl="0" fontAlgn="base">
              <a:spcBef>
                <a:spcPts val="1200"/>
              </a:spcBef>
            </a:pPr>
            <a:r>
              <a:rPr lang="en-US" sz="2000" b="1" i="0" u="none" strike="noStrike" dirty="0">
                <a:solidFill>
                  <a:srgbClr val="E75425"/>
                </a:solidFill>
                <a:effectLst/>
                <a:latin typeface="Arial"/>
              </a:rPr>
              <a:t>FORMATS: </a:t>
            </a:r>
            <a:r>
              <a:rPr lang="en-US" sz="2000" b="0" i="0" u="none" strike="noStrike" dirty="0">
                <a:solidFill>
                  <a:srgbClr val="E75425"/>
                </a:solidFill>
                <a:effectLst/>
                <a:latin typeface="Arial"/>
              </a:rPr>
              <a:t>IN-PERSON 3 days or ONLINE, 6 sessions over 6 weeks, 22 hours of class</a:t>
            </a:r>
            <a:endParaRPr lang="en-US" sz="2000" b="1" i="0" u="none" strike="noStrike" dirty="0">
              <a:solidFill>
                <a:srgbClr val="E75425"/>
              </a:solidFill>
              <a:effectLst/>
              <a:latin typeface="Arial"/>
            </a:endParaRPr>
          </a:p>
        </p:txBody>
      </p:sp>
      <p:pic>
        <p:nvPicPr>
          <p:cNvPr id="7" name="Google Shape;629;p87">
            <a:extLst>
              <a:ext uri="{FF2B5EF4-FFF2-40B4-BE49-F238E27FC236}">
                <a16:creationId xmlns:a16="http://schemas.microsoft.com/office/drawing/2014/main" id="{DD53BF9A-1FF0-6BC9-2619-437100A601E3}"/>
              </a:ext>
            </a:extLst>
          </p:cNvPr>
          <p:cNvPicPr preferRelativeResize="0"/>
          <p:nvPr/>
        </p:nvPicPr>
        <p:blipFill rotWithShape="1">
          <a:blip r:embed="rId3">
            <a:alphaModFix/>
          </a:blip>
          <a:srcRect/>
          <a:stretch/>
        </p:blipFill>
        <p:spPr>
          <a:xfrm>
            <a:off x="6358515" y="1514959"/>
            <a:ext cx="5467362" cy="3828222"/>
          </a:xfrm>
          <a:prstGeom prst="rect">
            <a:avLst/>
          </a:prstGeom>
          <a:noFill/>
          <a:ln>
            <a:noFill/>
          </a:ln>
        </p:spPr>
      </p:pic>
      <p:sp>
        <p:nvSpPr>
          <p:cNvPr id="9" name="TextBox 8">
            <a:extLst>
              <a:ext uri="{FF2B5EF4-FFF2-40B4-BE49-F238E27FC236}">
                <a16:creationId xmlns:a16="http://schemas.microsoft.com/office/drawing/2014/main" id="{32A2F6C6-C48C-6D71-2026-62B104F2E0A7}"/>
              </a:ext>
            </a:extLst>
          </p:cNvPr>
          <p:cNvSpPr txBox="1"/>
          <p:nvPr/>
        </p:nvSpPr>
        <p:spPr>
          <a:xfrm>
            <a:off x="6358515" y="5122763"/>
            <a:ext cx="5467362" cy="954107"/>
          </a:xfrm>
          <a:prstGeom prst="rect">
            <a:avLst/>
          </a:prstGeom>
          <a:noFill/>
        </p:spPr>
        <p:txBody>
          <a:bodyPr wrap="square">
            <a:spAutoFit/>
          </a:bodyPr>
          <a:lstStyle/>
          <a:p>
            <a:pPr algn="ctr">
              <a:buNone/>
            </a:pPr>
            <a:br>
              <a:rPr lang="en-US" sz="1400" b="0" dirty="0">
                <a:effectLst/>
              </a:rPr>
            </a:br>
            <a:endParaRPr lang="en-US" sz="1400" b="0" dirty="0">
              <a:effectLst/>
            </a:endParaRPr>
          </a:p>
          <a:p>
            <a:pPr algn="ctr" rtl="0">
              <a:buNone/>
            </a:pPr>
            <a:r>
              <a:rPr lang="en-US" sz="1400" b="0" i="1" u="none" strike="noStrike" dirty="0">
                <a:solidFill>
                  <a:srgbClr val="000000"/>
                </a:solidFill>
                <a:effectLst/>
                <a:latin typeface="Arial"/>
              </a:rPr>
              <a:t>IFTF Foresight Essentials toolkit with 25 tools, introductory booklet, and templates</a:t>
            </a:r>
            <a:endParaRPr lang="en-US" sz="1400" b="0" dirty="0">
              <a:effectLst/>
            </a:endParaRPr>
          </a:p>
        </p:txBody>
      </p:sp>
      <p:pic>
        <p:nvPicPr>
          <p:cNvPr id="10" name="Google Shape;847;p136" descr="Logo&#10;&#10;Description automatically generated">
            <a:extLst>
              <a:ext uri="{FF2B5EF4-FFF2-40B4-BE49-F238E27FC236}">
                <a16:creationId xmlns:a16="http://schemas.microsoft.com/office/drawing/2014/main" id="{47B171CE-E67C-9AE8-B40C-A1BC45EE8A95}"/>
              </a:ext>
            </a:extLst>
          </p:cNvPr>
          <p:cNvPicPr preferRelativeResize="0"/>
          <p:nvPr/>
        </p:nvPicPr>
        <p:blipFill rotWithShape="1">
          <a:blip r:embed="rId4">
            <a:alphaModFix/>
          </a:blip>
          <a:srcRect/>
          <a:stretch/>
        </p:blipFill>
        <p:spPr>
          <a:xfrm>
            <a:off x="116649" y="6454221"/>
            <a:ext cx="825460" cy="350083"/>
          </a:xfrm>
          <a:prstGeom prst="rect">
            <a:avLst/>
          </a:prstGeom>
          <a:noFill/>
          <a:ln>
            <a:noFill/>
          </a:ln>
        </p:spPr>
      </p:pic>
    </p:spTree>
    <p:extLst>
      <p:ext uri="{BB962C8B-B14F-4D97-AF65-F5344CB8AC3E}">
        <p14:creationId xmlns:p14="http://schemas.microsoft.com/office/powerpoint/2010/main" val="2808912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cxnSp>
        <p:nvCxnSpPr>
          <p:cNvPr id="300" name="Google Shape;300;g3fadc9da81c_0_11"/>
          <p:cNvCxnSpPr>
            <a:stCxn id="301" idx="3"/>
            <a:endCxn id="302" idx="1"/>
          </p:cNvCxnSpPr>
          <p:nvPr/>
        </p:nvCxnSpPr>
        <p:spPr>
          <a:xfrm>
            <a:off x="1446000" y="3429000"/>
            <a:ext cx="9300000" cy="0"/>
          </a:xfrm>
          <a:prstGeom prst="straightConnector1">
            <a:avLst/>
          </a:prstGeom>
          <a:noFill/>
          <a:ln w="28575" cap="flat" cmpd="sng">
            <a:solidFill>
              <a:schemeClr val="accent4"/>
            </a:solidFill>
            <a:prstDash val="solid"/>
            <a:round/>
            <a:headEnd type="triangle" w="med" len="med"/>
            <a:tailEnd type="triangle" w="med" len="med"/>
          </a:ln>
        </p:spPr>
      </p:cxnSp>
      <p:cxnSp>
        <p:nvCxnSpPr>
          <p:cNvPr id="303" name="Google Shape;303;g3fadc9da81c_0_11"/>
          <p:cNvCxnSpPr>
            <a:stCxn id="304" idx="2"/>
            <a:endCxn id="305" idx="0"/>
          </p:cNvCxnSpPr>
          <p:nvPr/>
        </p:nvCxnSpPr>
        <p:spPr>
          <a:xfrm>
            <a:off x="6053400" y="683625"/>
            <a:ext cx="0" cy="5301600"/>
          </a:xfrm>
          <a:prstGeom prst="straightConnector1">
            <a:avLst/>
          </a:prstGeom>
          <a:noFill/>
          <a:ln w="28575" cap="flat" cmpd="sng">
            <a:solidFill>
              <a:schemeClr val="accent4"/>
            </a:solidFill>
            <a:prstDash val="solid"/>
            <a:round/>
            <a:headEnd type="triangle" w="med" len="med"/>
            <a:tailEnd type="triangle" w="med" len="med"/>
          </a:ln>
        </p:spPr>
      </p:cxnSp>
      <p:sp>
        <p:nvSpPr>
          <p:cNvPr id="304" name="Google Shape;304;g3fadc9da81c_0_11"/>
          <p:cNvSpPr txBox="1"/>
          <p:nvPr/>
        </p:nvSpPr>
        <p:spPr>
          <a:xfrm>
            <a:off x="4714800" y="102525"/>
            <a:ext cx="2677200" cy="581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accent4"/>
                </a:solidFill>
                <a:latin typeface="Arial"/>
                <a:ea typeface="Arial"/>
                <a:cs typeface="Arial"/>
                <a:sym typeface="Arial"/>
              </a:rPr>
              <a:t>OPTIMISTIC</a:t>
            </a:r>
            <a:endParaRPr sz="2800" b="0" i="0" u="none" strike="noStrike" cap="none">
              <a:solidFill>
                <a:schemeClr val="accent4"/>
              </a:solidFill>
              <a:latin typeface="Arial"/>
              <a:ea typeface="Arial"/>
              <a:cs typeface="Arial"/>
              <a:sym typeface="Arial"/>
            </a:endParaRPr>
          </a:p>
        </p:txBody>
      </p:sp>
      <p:sp>
        <p:nvSpPr>
          <p:cNvPr id="305" name="Google Shape;305;g3fadc9da81c_0_11"/>
          <p:cNvSpPr txBox="1"/>
          <p:nvPr/>
        </p:nvSpPr>
        <p:spPr>
          <a:xfrm>
            <a:off x="4714800" y="5985125"/>
            <a:ext cx="2677200" cy="581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accent4"/>
                </a:solidFill>
                <a:latin typeface="Arial"/>
                <a:ea typeface="Arial"/>
                <a:cs typeface="Arial"/>
                <a:sym typeface="Arial"/>
              </a:rPr>
              <a:t>PESSIMISTIC</a:t>
            </a:r>
            <a:endParaRPr sz="2800" b="0" i="0" u="none" strike="noStrike" cap="none">
              <a:solidFill>
                <a:schemeClr val="accent4"/>
              </a:solidFill>
              <a:latin typeface="Arial"/>
              <a:ea typeface="Arial"/>
              <a:cs typeface="Arial"/>
              <a:sym typeface="Arial"/>
            </a:endParaRPr>
          </a:p>
        </p:txBody>
      </p:sp>
      <p:sp>
        <p:nvSpPr>
          <p:cNvPr id="301" name="Google Shape;301;g3fadc9da81c_0_11"/>
          <p:cNvSpPr txBox="1"/>
          <p:nvPr/>
        </p:nvSpPr>
        <p:spPr>
          <a:xfrm>
            <a:off x="0" y="3138450"/>
            <a:ext cx="1446000" cy="581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accent4"/>
                </a:solidFill>
                <a:latin typeface="Arial"/>
                <a:ea typeface="Arial"/>
                <a:cs typeface="Arial"/>
                <a:sym typeface="Arial"/>
              </a:rPr>
              <a:t>LOW</a:t>
            </a:r>
            <a:endParaRPr sz="2800" b="0" i="0" u="none" strike="noStrike" cap="none">
              <a:solidFill>
                <a:schemeClr val="accent4"/>
              </a:solidFill>
              <a:latin typeface="Arial"/>
              <a:ea typeface="Arial"/>
              <a:cs typeface="Arial"/>
              <a:sym typeface="Arial"/>
            </a:endParaRPr>
          </a:p>
        </p:txBody>
      </p:sp>
      <p:sp>
        <p:nvSpPr>
          <p:cNvPr id="302" name="Google Shape;302;g3fadc9da81c_0_11"/>
          <p:cNvSpPr txBox="1"/>
          <p:nvPr/>
        </p:nvSpPr>
        <p:spPr>
          <a:xfrm>
            <a:off x="10746005" y="3138450"/>
            <a:ext cx="1446000" cy="581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accent4"/>
                </a:solidFill>
                <a:latin typeface="Arial"/>
                <a:ea typeface="Arial"/>
                <a:cs typeface="Arial"/>
                <a:sym typeface="Arial"/>
              </a:rPr>
              <a:t>HIGH</a:t>
            </a:r>
            <a:endParaRPr sz="2800" b="0" i="0" u="none" strike="noStrike" cap="none">
              <a:solidFill>
                <a:schemeClr val="accent4"/>
              </a:solidFill>
              <a:latin typeface="Arial"/>
              <a:ea typeface="Arial"/>
              <a:cs typeface="Arial"/>
              <a:sym typeface="Arial"/>
            </a:endParaRPr>
          </a:p>
        </p:txBody>
      </p:sp>
      <p:sp>
        <p:nvSpPr>
          <p:cNvPr id="306" name="Google Shape;306;g3fadc9da81c_0_11"/>
          <p:cNvSpPr txBox="1"/>
          <p:nvPr/>
        </p:nvSpPr>
        <p:spPr>
          <a:xfrm>
            <a:off x="1516659" y="886592"/>
            <a:ext cx="638100" cy="729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dirty="0">
                <a:solidFill>
                  <a:srgbClr val="E75425"/>
                </a:solidFill>
                <a:latin typeface="Arial"/>
                <a:ea typeface="Arial"/>
                <a:cs typeface="Arial"/>
                <a:sym typeface="Arial"/>
              </a:rPr>
              <a:t>1</a:t>
            </a:r>
            <a:endParaRPr sz="2800" b="1" i="0" u="none" strike="noStrike" cap="none" dirty="0">
              <a:solidFill>
                <a:srgbClr val="E75425"/>
              </a:solidFill>
              <a:latin typeface="Arial"/>
              <a:ea typeface="Arial"/>
              <a:cs typeface="Arial"/>
              <a:sym typeface="Arial"/>
            </a:endParaRPr>
          </a:p>
        </p:txBody>
      </p:sp>
      <p:sp>
        <p:nvSpPr>
          <p:cNvPr id="307" name="Google Shape;307;g3fadc9da81c_0_11"/>
          <p:cNvSpPr txBox="1"/>
          <p:nvPr/>
        </p:nvSpPr>
        <p:spPr>
          <a:xfrm>
            <a:off x="1718464" y="1392776"/>
            <a:ext cx="4238100" cy="1627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I believe the future is going to be better, even though I feel like I don’t have much influence over it</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How can you participate in accelerating the positive potential?</a:t>
            </a:r>
            <a:endParaRPr sz="1800" b="1" i="0" u="none" strike="noStrike" cap="none">
              <a:solidFill>
                <a:schemeClr val="dk1"/>
              </a:solidFill>
              <a:latin typeface="Arial"/>
              <a:ea typeface="Arial"/>
              <a:cs typeface="Arial"/>
              <a:sym typeface="Arial"/>
            </a:endParaRPr>
          </a:p>
        </p:txBody>
      </p:sp>
      <p:sp>
        <p:nvSpPr>
          <p:cNvPr id="308" name="Google Shape;308;g3fadc9da81c_0_11"/>
          <p:cNvSpPr txBox="1"/>
          <p:nvPr/>
        </p:nvSpPr>
        <p:spPr>
          <a:xfrm>
            <a:off x="6310014" y="1392776"/>
            <a:ext cx="4238100" cy="1627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I believe the future is going to be better, and I can actively influence how it unfolds</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What systemic barriers or obstacles might you be missing?</a:t>
            </a:r>
            <a:endParaRPr sz="1800" b="1" i="0" u="none" strike="noStrike" cap="none">
              <a:solidFill>
                <a:schemeClr val="dk1"/>
              </a:solidFill>
              <a:latin typeface="Arial"/>
              <a:ea typeface="Arial"/>
              <a:cs typeface="Arial"/>
              <a:sym typeface="Arial"/>
            </a:endParaRPr>
          </a:p>
        </p:txBody>
      </p:sp>
      <p:sp>
        <p:nvSpPr>
          <p:cNvPr id="309" name="Google Shape;309;g3fadc9da81c_0_11"/>
          <p:cNvSpPr txBox="1"/>
          <p:nvPr/>
        </p:nvSpPr>
        <p:spPr>
          <a:xfrm>
            <a:off x="6310014" y="4063943"/>
            <a:ext cx="4238100" cy="1627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I worry about the dangers of our future, but am working to avoid the worst potential outcomes</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How can you build hope and support your own emotional health?</a:t>
            </a:r>
            <a:endParaRPr sz="1800" b="1" i="0" u="none" strike="noStrike" cap="none">
              <a:solidFill>
                <a:schemeClr val="dk1"/>
              </a:solidFill>
              <a:latin typeface="Arial"/>
              <a:ea typeface="Arial"/>
              <a:cs typeface="Arial"/>
              <a:sym typeface="Arial"/>
            </a:endParaRPr>
          </a:p>
        </p:txBody>
      </p:sp>
      <p:sp>
        <p:nvSpPr>
          <p:cNvPr id="310" name="Google Shape;310;g3fadc9da81c_0_11"/>
          <p:cNvSpPr txBox="1"/>
          <p:nvPr/>
        </p:nvSpPr>
        <p:spPr>
          <a:xfrm>
            <a:off x="6142897" y="886592"/>
            <a:ext cx="638100" cy="729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E75425"/>
                </a:solidFill>
                <a:latin typeface="Arial"/>
                <a:ea typeface="Arial"/>
                <a:cs typeface="Arial"/>
                <a:sym typeface="Arial"/>
              </a:rPr>
              <a:t>2</a:t>
            </a:r>
            <a:endParaRPr sz="2800" b="1" i="0" u="none" strike="noStrike" cap="none">
              <a:solidFill>
                <a:srgbClr val="E75425"/>
              </a:solidFill>
              <a:latin typeface="Arial"/>
              <a:ea typeface="Arial"/>
              <a:cs typeface="Arial"/>
              <a:sym typeface="Arial"/>
            </a:endParaRPr>
          </a:p>
        </p:txBody>
      </p:sp>
      <p:sp>
        <p:nvSpPr>
          <p:cNvPr id="311" name="Google Shape;311;g3fadc9da81c_0_11"/>
          <p:cNvSpPr txBox="1"/>
          <p:nvPr/>
        </p:nvSpPr>
        <p:spPr>
          <a:xfrm>
            <a:off x="6142897" y="3589850"/>
            <a:ext cx="638100" cy="729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E75425"/>
                </a:solidFill>
                <a:latin typeface="Arial"/>
                <a:ea typeface="Arial"/>
                <a:cs typeface="Arial"/>
                <a:sym typeface="Arial"/>
              </a:rPr>
              <a:t>3</a:t>
            </a:r>
            <a:endParaRPr sz="2800" b="1" i="0" u="none" strike="noStrike" cap="none">
              <a:solidFill>
                <a:srgbClr val="E75425"/>
              </a:solidFill>
              <a:latin typeface="Arial"/>
              <a:ea typeface="Arial"/>
              <a:cs typeface="Arial"/>
              <a:sym typeface="Arial"/>
            </a:endParaRPr>
          </a:p>
        </p:txBody>
      </p:sp>
      <p:sp>
        <p:nvSpPr>
          <p:cNvPr id="312" name="Google Shape;312;g3fadc9da81c_0_11"/>
          <p:cNvSpPr txBox="1"/>
          <p:nvPr/>
        </p:nvSpPr>
        <p:spPr>
          <a:xfrm>
            <a:off x="1553797" y="3589850"/>
            <a:ext cx="638100" cy="729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E75425"/>
                </a:solidFill>
                <a:latin typeface="Arial"/>
                <a:ea typeface="Arial"/>
                <a:cs typeface="Arial"/>
                <a:sym typeface="Arial"/>
              </a:rPr>
              <a:t>4</a:t>
            </a:r>
            <a:endParaRPr sz="2800" b="1" i="0" u="none" strike="noStrike" cap="none">
              <a:solidFill>
                <a:srgbClr val="E75425"/>
              </a:solidFill>
              <a:latin typeface="Arial"/>
              <a:ea typeface="Arial"/>
              <a:cs typeface="Arial"/>
              <a:sym typeface="Arial"/>
            </a:endParaRPr>
          </a:p>
        </p:txBody>
      </p:sp>
      <p:sp>
        <p:nvSpPr>
          <p:cNvPr id="313" name="Google Shape;313;g3fadc9da81c_0_11"/>
          <p:cNvSpPr txBox="1"/>
          <p:nvPr/>
        </p:nvSpPr>
        <p:spPr>
          <a:xfrm>
            <a:off x="1718464" y="4063943"/>
            <a:ext cx="4238100" cy="1627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I fear the direction of the future, and feel like there is little I can do to change it</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What support would you need to feel like you can make a difference?</a:t>
            </a:r>
            <a:endParaRPr sz="1800" b="1" i="0" u="none" strike="noStrike" cap="none">
              <a:solidFill>
                <a:schemeClr val="dk1"/>
              </a:solidFill>
              <a:latin typeface="Arial"/>
              <a:ea typeface="Arial"/>
              <a:cs typeface="Arial"/>
              <a:sym typeface="Arial"/>
            </a:endParaRPr>
          </a:p>
        </p:txBody>
      </p:sp>
      <p:pic>
        <p:nvPicPr>
          <p:cNvPr id="2" name="Google Shape;847;p136" descr="Logo&#10;&#10;Description automatically generated">
            <a:extLst>
              <a:ext uri="{FF2B5EF4-FFF2-40B4-BE49-F238E27FC236}">
                <a16:creationId xmlns:a16="http://schemas.microsoft.com/office/drawing/2014/main" id="{8AAF6F08-0199-4C8A-A6EC-D9B903D83600}"/>
              </a:ext>
            </a:extLst>
          </p:cNvPr>
          <p:cNvPicPr preferRelativeResize="0"/>
          <p:nvPr/>
        </p:nvPicPr>
        <p:blipFill rotWithShape="1">
          <a:blip r:embed="rId3">
            <a:alphaModFix/>
          </a:blip>
          <a:srcRect/>
          <a:stretch/>
        </p:blipFill>
        <p:spPr>
          <a:xfrm>
            <a:off x="116649" y="6454221"/>
            <a:ext cx="825460" cy="350083"/>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g3f995d469b2_0_46"/>
          <p:cNvSpPr/>
          <p:nvPr/>
        </p:nvSpPr>
        <p:spPr>
          <a:xfrm>
            <a:off x="4164600" y="150"/>
            <a:ext cx="8027400" cy="5021700"/>
          </a:xfrm>
          <a:prstGeom prst="rect">
            <a:avLst/>
          </a:prstGeom>
          <a:solidFill>
            <a:srgbClr val="3B5EA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19" name="Google Shape;319;g3f995d469b2_0_46"/>
          <p:cNvPicPr preferRelativeResize="0"/>
          <p:nvPr/>
        </p:nvPicPr>
        <p:blipFill rotWithShape="1">
          <a:blip r:embed="rId3">
            <a:alphaModFix/>
          </a:blip>
          <a:srcRect r="23931"/>
          <a:stretch/>
        </p:blipFill>
        <p:spPr>
          <a:xfrm>
            <a:off x="0" y="0"/>
            <a:ext cx="7793211" cy="6858000"/>
          </a:xfrm>
          <a:prstGeom prst="rect">
            <a:avLst/>
          </a:prstGeom>
          <a:noFill/>
          <a:ln>
            <a:noFill/>
          </a:ln>
        </p:spPr>
      </p:pic>
      <p:sp>
        <p:nvSpPr>
          <p:cNvPr id="320" name="Google Shape;320;g3f995d469b2_0_46"/>
          <p:cNvSpPr/>
          <p:nvPr/>
        </p:nvSpPr>
        <p:spPr>
          <a:xfrm>
            <a:off x="5012675" y="0"/>
            <a:ext cx="6150622" cy="5021700"/>
          </a:xfrm>
          <a:prstGeom prst="rect">
            <a:avLst/>
          </a:prstGeom>
          <a:solidFill>
            <a:srgbClr val="3B5EAB">
              <a:alpha val="72941"/>
            </a:srgbClr>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321" name="Google Shape;321;g3f995d469b2_0_46"/>
          <p:cNvSpPr txBox="1"/>
          <p:nvPr/>
        </p:nvSpPr>
        <p:spPr>
          <a:xfrm>
            <a:off x="5235231" y="1203745"/>
            <a:ext cx="5463600" cy="1370400"/>
          </a:xfrm>
          <a:prstGeom prst="rect">
            <a:avLst/>
          </a:prstGeom>
          <a:noFill/>
          <a:ln>
            <a:noFill/>
          </a:ln>
        </p:spPr>
        <p:txBody>
          <a:bodyPr spcFirstLastPara="1" wrap="square" lIns="121900" tIns="60925" rIns="121900" bIns="60925" anchor="ctr" anchorCtr="0">
            <a:noAutofit/>
          </a:bodyPr>
          <a:lstStyle/>
          <a:p>
            <a:pPr marL="0" marR="0" lvl="0" indent="0" algn="l" rtl="0">
              <a:lnSpc>
                <a:spcPct val="100000"/>
              </a:lnSpc>
              <a:spcBef>
                <a:spcPts val="0"/>
              </a:spcBef>
              <a:spcAft>
                <a:spcPts val="0"/>
              </a:spcAft>
              <a:buClr>
                <a:srgbClr val="000000"/>
              </a:buClr>
              <a:buSzPts val="1067"/>
              <a:buFont typeface="Arial"/>
              <a:buNone/>
            </a:pPr>
            <a:r>
              <a:rPr lang="en-US" sz="4500" b="1" i="0" u="none" strike="noStrike" cap="none" dirty="0">
                <a:solidFill>
                  <a:srgbClr val="FFFFFF"/>
                </a:solidFill>
                <a:latin typeface="Manrope"/>
                <a:ea typeface="Manrope"/>
                <a:cs typeface="Manrope"/>
                <a:sym typeface="Manrope"/>
              </a:rPr>
              <a:t>THANK </a:t>
            </a:r>
            <a:endParaRPr sz="4500" b="1" i="0" u="none" strike="noStrike" cap="none" dirty="0">
              <a:solidFill>
                <a:srgbClr val="FFFFFF"/>
              </a:solidFill>
              <a:latin typeface="Manrope"/>
              <a:ea typeface="Manrope"/>
              <a:cs typeface="Manrope"/>
              <a:sym typeface="Manrope"/>
            </a:endParaRPr>
          </a:p>
          <a:p>
            <a:pPr marL="0" marR="0" lvl="0" indent="0" algn="l" rtl="0">
              <a:lnSpc>
                <a:spcPct val="100000"/>
              </a:lnSpc>
              <a:spcBef>
                <a:spcPts val="0"/>
              </a:spcBef>
              <a:spcAft>
                <a:spcPts val="0"/>
              </a:spcAft>
              <a:buClr>
                <a:srgbClr val="000000"/>
              </a:buClr>
              <a:buSzPts val="1067"/>
              <a:buFont typeface="Arial"/>
              <a:buNone/>
            </a:pPr>
            <a:r>
              <a:rPr lang="en-US" sz="4500" b="1" i="0" u="none" strike="noStrike" cap="none" dirty="0">
                <a:solidFill>
                  <a:srgbClr val="FFFFFF"/>
                </a:solidFill>
                <a:latin typeface="Manrope"/>
                <a:ea typeface="Manrope"/>
                <a:cs typeface="Manrope"/>
                <a:sym typeface="Manrope"/>
              </a:rPr>
              <a:t>YOU</a:t>
            </a:r>
            <a:endParaRPr sz="4500" b="1" i="0" u="none" strike="noStrike" cap="none" dirty="0">
              <a:solidFill>
                <a:srgbClr val="FFFFFF"/>
              </a:solidFill>
              <a:latin typeface="Manrope"/>
              <a:ea typeface="Manrope"/>
              <a:cs typeface="Manrope"/>
              <a:sym typeface="Manrope"/>
            </a:endParaRPr>
          </a:p>
        </p:txBody>
      </p:sp>
      <p:sp>
        <p:nvSpPr>
          <p:cNvPr id="322" name="Google Shape;322;g3f995d469b2_0_46" title="IFTF orange logo.png"/>
          <p:cNvSpPr/>
          <p:nvPr/>
        </p:nvSpPr>
        <p:spPr>
          <a:xfrm>
            <a:off x="10391987" y="5335481"/>
            <a:ext cx="1564233" cy="977133"/>
          </a:xfrm>
          <a:prstGeom prst="rect">
            <a:avLst/>
          </a:prstGeom>
          <a:noFill/>
          <a:ln>
            <a:noFill/>
          </a:ln>
        </p:spPr>
        <p:txBody>
          <a:bodyPr/>
          <a:lstStyle/>
          <a:p>
            <a:endParaRPr lang="en-US"/>
          </a:p>
        </p:txBody>
      </p:sp>
      <p:cxnSp>
        <p:nvCxnSpPr>
          <p:cNvPr id="323" name="Google Shape;323;g3f995d469b2_0_46"/>
          <p:cNvCxnSpPr/>
          <p:nvPr/>
        </p:nvCxnSpPr>
        <p:spPr>
          <a:xfrm>
            <a:off x="5355940" y="3005820"/>
            <a:ext cx="3285000" cy="0"/>
          </a:xfrm>
          <a:prstGeom prst="straightConnector1">
            <a:avLst/>
          </a:prstGeom>
          <a:noFill/>
          <a:ln w="9525" cap="flat" cmpd="sng">
            <a:solidFill>
              <a:schemeClr val="lt1"/>
            </a:solidFill>
            <a:prstDash val="solid"/>
            <a:round/>
            <a:headEnd type="none" w="sm" len="sm"/>
            <a:tailEnd type="none" w="sm" len="sm"/>
          </a:ln>
        </p:spPr>
      </p:cxnSp>
      <p:sp>
        <p:nvSpPr>
          <p:cNvPr id="324" name="Google Shape;324;g3f995d469b2_0_46"/>
          <p:cNvSpPr txBox="1"/>
          <p:nvPr/>
        </p:nvSpPr>
        <p:spPr>
          <a:xfrm>
            <a:off x="7967031" y="5538092"/>
            <a:ext cx="2205900" cy="8496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Arial"/>
                <a:ea typeface="Arial"/>
                <a:cs typeface="Arial"/>
                <a:sym typeface="Arial"/>
              </a:rPr>
              <a:t>YMCA </a:t>
            </a: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Arial"/>
                <a:ea typeface="Arial"/>
                <a:cs typeface="Arial"/>
                <a:sym typeface="Arial"/>
              </a:rPr>
              <a:t>General Assembly 2026</a:t>
            </a: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Arial"/>
                <a:ea typeface="Arial"/>
                <a:cs typeface="Arial"/>
                <a:sym typeface="Arial"/>
              </a:rPr>
              <a:t>Foresight Awareness Workshop</a:t>
            </a:r>
            <a:endParaRPr sz="1000" b="0" i="0" u="none" strike="noStrike" cap="none">
              <a:solidFill>
                <a:schemeClr val="dk1"/>
              </a:solidFill>
              <a:latin typeface="Arial"/>
              <a:ea typeface="Arial"/>
              <a:cs typeface="Arial"/>
              <a:sym typeface="Arial"/>
            </a:endParaRPr>
          </a:p>
        </p:txBody>
      </p:sp>
      <p:sp>
        <p:nvSpPr>
          <p:cNvPr id="325" name="Google Shape;325;g3f995d469b2_0_46"/>
          <p:cNvSpPr txBox="1"/>
          <p:nvPr/>
        </p:nvSpPr>
        <p:spPr>
          <a:xfrm>
            <a:off x="5355931" y="3531545"/>
            <a:ext cx="4017900" cy="1198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Manrope"/>
                <a:ea typeface="Manrope"/>
                <a:cs typeface="Manrope"/>
                <a:sym typeface="Manrope"/>
              </a:rPr>
              <a:t>WAYNE PAN | Research Director</a:t>
            </a:r>
            <a:endParaRPr sz="1600" b="1" i="0" u="none" strike="noStrike" cap="none">
              <a:solidFill>
                <a:schemeClr val="lt1"/>
              </a:solidFill>
              <a:latin typeface="Manrope"/>
              <a:ea typeface="Manrope"/>
              <a:cs typeface="Manrope"/>
              <a:sym typeface="Manrope"/>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Manrope"/>
              <a:ea typeface="Manrope"/>
              <a:cs typeface="Manrope"/>
              <a:sym typeface="Manrope"/>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Manrope"/>
                <a:ea typeface="Manrope"/>
                <a:cs typeface="Manrope"/>
                <a:sym typeface="Manrope"/>
              </a:rPr>
              <a:t>wpan@iftf.org</a:t>
            </a:r>
            <a:endParaRPr sz="1600" b="0" i="0" u="none" strike="noStrike" cap="none">
              <a:solidFill>
                <a:schemeClr val="lt1"/>
              </a:solidFill>
              <a:latin typeface="Manrope"/>
              <a:ea typeface="Manrope"/>
              <a:cs typeface="Manrope"/>
              <a:sym typeface="Manrope"/>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Manrope"/>
                <a:ea typeface="Manrope"/>
                <a:cs typeface="Manrope"/>
                <a:sym typeface="Manrope"/>
              </a:rPr>
              <a:t>LinkedIn: www.linkedin.com/in/wjpan</a:t>
            </a:r>
            <a:endParaRPr sz="1600" b="0" i="0" u="none" strike="noStrike" cap="none">
              <a:solidFill>
                <a:schemeClr val="lt1"/>
              </a:solidFill>
              <a:latin typeface="Manrope"/>
              <a:ea typeface="Manrope"/>
              <a:cs typeface="Manrope"/>
              <a:sym typeface="Manrope"/>
            </a:endParaRPr>
          </a:p>
        </p:txBody>
      </p:sp>
      <p:pic>
        <p:nvPicPr>
          <p:cNvPr id="2" name="Google Shape;490;p76">
            <a:extLst>
              <a:ext uri="{FF2B5EF4-FFF2-40B4-BE49-F238E27FC236}">
                <a16:creationId xmlns:a16="http://schemas.microsoft.com/office/drawing/2014/main" id="{15928EFE-C7EB-5A10-6319-BCC2AEF6E315}"/>
              </a:ext>
            </a:extLst>
          </p:cNvPr>
          <p:cNvPicPr preferRelativeResize="0"/>
          <p:nvPr/>
        </p:nvPicPr>
        <p:blipFill rotWithShape="1">
          <a:blip r:embed="rId4">
            <a:alphaModFix/>
          </a:blip>
          <a:srcRect l="31614" t="17470" r="29874" b="23428"/>
          <a:stretch/>
        </p:blipFill>
        <p:spPr>
          <a:xfrm>
            <a:off x="9603205" y="3429000"/>
            <a:ext cx="2588795" cy="2234821"/>
          </a:xfrm>
          <a:prstGeom prst="rect">
            <a:avLst/>
          </a:prstGeom>
          <a:noFill/>
          <a:ln>
            <a:noFill/>
          </a:ln>
        </p:spPr>
      </p:pic>
      <p:sp>
        <p:nvSpPr>
          <p:cNvPr id="4" name="TextBox 3">
            <a:extLst>
              <a:ext uri="{FF2B5EF4-FFF2-40B4-BE49-F238E27FC236}">
                <a16:creationId xmlns:a16="http://schemas.microsoft.com/office/drawing/2014/main" id="{D7D66376-DA89-BFF9-303C-48AC2048BDF3}"/>
              </a:ext>
            </a:extLst>
          </p:cNvPr>
          <p:cNvSpPr txBox="1"/>
          <p:nvPr/>
        </p:nvSpPr>
        <p:spPr>
          <a:xfrm>
            <a:off x="10016836" y="3102805"/>
            <a:ext cx="1510146" cy="305416"/>
          </a:xfrm>
          <a:prstGeom prst="rect">
            <a:avLst/>
          </a:prstGeom>
          <a:noFill/>
          <a:ln>
            <a:noFill/>
          </a:ln>
        </p:spPr>
        <p:txBody>
          <a:bodyPr wrap="square" rtlCol="0">
            <a:spAutoFit/>
          </a:bodyPr>
          <a:lstStyle/>
          <a:p>
            <a:pPr algn="ctr"/>
            <a:r>
              <a:rPr lang="en-US" b="1" dirty="0">
                <a:solidFill>
                  <a:schemeClr val="bg1"/>
                </a:solidFill>
              </a:rPr>
              <a:t>NEWSLETTER</a:t>
            </a: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92CB326016D646BE80485D94E0D861" ma:contentTypeVersion="13" ma:contentTypeDescription="Create a new document." ma:contentTypeScope="" ma:versionID="b2b7b10cd7bdb8441c6d7dede6236e4d">
  <xsd:schema xmlns:xsd="http://www.w3.org/2001/XMLSchema" xmlns:xs="http://www.w3.org/2001/XMLSchema" xmlns:p="http://schemas.microsoft.com/office/2006/metadata/properties" xmlns:ns2="e9fcb273-2fb4-4271-9cbe-7ae7456ca174" xmlns:ns3="19195021-7cb9-4af5-8bc8-091a32355777" targetNamespace="http://schemas.microsoft.com/office/2006/metadata/properties" ma:root="true" ma:fieldsID="ed78c6ad06b145cc870246d2f6f48fb8" ns2:_="" ns3:_="">
    <xsd:import namespace="e9fcb273-2fb4-4271-9cbe-7ae7456ca174"/>
    <xsd:import namespace="19195021-7cb9-4af5-8bc8-091a323557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fcb273-2fb4-4271-9cbe-7ae7456ca1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fddadc6-a98e-4636-af0d-46b986ea9f42"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195021-7cb9-4af5-8bc8-091a3235577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29cce75d-dd4d-4fdd-a052-09fef1584e27}" ma:internalName="TaxCatchAll" ma:showField="CatchAllData" ma:web="19195021-7cb9-4af5-8bc8-091a323557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9fcb273-2fb4-4271-9cbe-7ae7456ca174">
      <Terms xmlns="http://schemas.microsoft.com/office/infopath/2007/PartnerControls"/>
    </lcf76f155ced4ddcb4097134ff3c332f>
    <TaxCatchAll xmlns="19195021-7cb9-4af5-8bc8-091a32355777" xsi:nil="true"/>
  </documentManagement>
</p:properties>
</file>

<file path=customXml/itemProps1.xml><?xml version="1.0" encoding="utf-8"?>
<ds:datastoreItem xmlns:ds="http://schemas.openxmlformats.org/officeDocument/2006/customXml" ds:itemID="{A3F3C9F7-37FA-49A6-B604-95806C0E939E}"/>
</file>

<file path=customXml/itemProps2.xml><?xml version="1.0" encoding="utf-8"?>
<ds:datastoreItem xmlns:ds="http://schemas.openxmlformats.org/officeDocument/2006/customXml" ds:itemID="{9F49A9C8-B6DB-4A8E-91FC-9D455737DDFF}"/>
</file>

<file path=customXml/itemProps3.xml><?xml version="1.0" encoding="utf-8"?>
<ds:datastoreItem xmlns:ds="http://schemas.openxmlformats.org/officeDocument/2006/customXml" ds:itemID="{EE9378B0-7CE5-4962-885E-D4060EB4698E}"/>
</file>

<file path=docProps/app.xml><?xml version="1.0" encoding="utf-8"?>
<Properties xmlns="http://schemas.openxmlformats.org/officeDocument/2006/extended-properties" xmlns:vt="http://schemas.openxmlformats.org/officeDocument/2006/docPropsVTypes">
  <TotalTime>1130</TotalTime>
  <Words>1765</Words>
  <Application>Microsoft Office PowerPoint</Application>
  <PresentationFormat>Widescreen</PresentationFormat>
  <Paragraphs>185</Paragraphs>
  <Slides>30</Slides>
  <Notes>30</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Manrope Medium</vt:lpstr>
      <vt:lpstr>Play</vt:lpstr>
      <vt:lpstr>Verdana</vt:lpstr>
      <vt:lpstr>Helvetica Neue</vt:lpstr>
      <vt:lpstr>Calibri</vt:lpstr>
      <vt:lpstr>Arial</vt:lpstr>
      <vt:lpstr>Manrope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Strategic Foresight  is Useful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AI actress Tilly Norwood books first feature length film</vt:lpstr>
      <vt:lpstr>Agentic models “escape” security containment during testing to hack external website</vt:lpstr>
      <vt:lpstr>PowerPoint Presentation</vt:lpstr>
      <vt:lpstr>Startup aims to record how work is done in factories around the world to power next generation of robots</vt:lpstr>
      <vt:lpstr>Survey finds extensive use of AI by children</vt:lpstr>
      <vt:lpstr>Professor sets trap for students using AI on midterms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Wayne Pan</dc:creator>
  <cp:lastModifiedBy>Scott Fahrney</cp:lastModifiedBy>
  <cp:revision>18</cp:revision>
  <dcterms:created xsi:type="dcterms:W3CDTF">2026-07-23T04:57:04Z</dcterms:created>
  <dcterms:modified xsi:type="dcterms:W3CDTF">2026-09-15T13:47:04Z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0x0101007792CB326016D646BE80485D94E0D861</vt:lpwstr>
  </property>
</Properties>
</file>