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90" r:id="rId7"/>
    <p:sldId id="262" r:id="rId8"/>
    <p:sldId id="29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2" r:id="rId33"/>
    <p:sldId id="288" r:id="rId34"/>
    <p:sldId id="289" r:id="rId35"/>
  </p:sldIdLst>
  <p:sldSz cx="18288000" cy="10287000"/>
  <p:notesSz cx="6858000" cy="9144000"/>
  <p:embeddedFontLst>
    <p:embeddedFont>
      <p:font typeface="Arial Italics" panose="020B0604020202020204" charset="0"/>
      <p:regular r:id="rId37"/>
    </p:embeddedFont>
    <p:embeddedFont>
      <p:font typeface="Montserrat Bold" panose="00000800000000000000" pitchFamily="2" charset="0"/>
      <p:regular r:id="rId38"/>
      <p:bold r:id="rId39"/>
    </p:embeddedFont>
    <p:embeddedFont>
      <p:font typeface="Oswald" panose="00000500000000000000" pitchFamily="2" charset="0"/>
      <p:regular r:id="rId40"/>
      <p:bold r:id="rId41"/>
    </p:embeddedFont>
    <p:embeddedFont>
      <p:font typeface="Oswald Bold" panose="00000800000000000000" pitchFamily="2" charset="0"/>
      <p:regular r:id="rId42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6" dt="2026-09-15T11:37:37.915"/>
    <p1510:client id="{49AFD706-FC7F-4960-D9A4-EC2C138719D0}" v="16" dt="2026-09-15T11:40:43.911"/>
    <p1510:client id="{5FAB347C-57C5-5CE4-3FA2-58274173A929}" v="264" dt="2026-09-14T20:36:34.456"/>
    <p1510:client id="{743E5300-E179-1B57-B818-EB68CCE78E5B}" v="33" dt="2026-09-15T11:29:20.891"/>
    <p1510:client id="{BE7CDD86-4464-F7E8-9A40-E0284F283CED}" v="8" dt="2026-09-15T04:22:17.999"/>
    <p1510:client id="{D3D4987E-2BAC-3174-1E0E-6DFDA3192ACE}" v="299" dt="2026-09-14T15:09:28.021"/>
    <p1510:client id="{DEA1E145-FE8F-B292-2FB9-F9E9FE308CC8}" v="27" dt="2026-09-14T23:16:55.954"/>
    <p1510:client id="{F817D2F4-8D53-6EF2-C6D2-B99E28AA066B}" v="137" dt="2026-09-14T23:32:47.901"/>
    <p1510:client id="{FF6AC835-B626-92D9-2B07-861075A7DDEA}" v="3" dt="2026-09-14T23:34:35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tableStyles" Target="tableStyles.xml"/><Relationship Id="rId50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customXml" Target="../customXml/item3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nxiety morning w heart beat ">
            <a:hlinkClick r:id="" action="ppaction://media"/>
            <a:extLst>
              <a:ext uri="{FF2B5EF4-FFF2-40B4-BE49-F238E27FC236}">
                <a16:creationId xmlns:a16="http://schemas.microsoft.com/office/drawing/2014/main" id="{D3FA4E84-CA6E-0897-FF51-1E3A3FB578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436" y="11625"/>
            <a:ext cx="18243441" cy="1026375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0784" y="-21566"/>
            <a:ext cx="18288000" cy="10335523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501" t="-21132" r="-11386" b="-2296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0784" y="3584"/>
            <a:ext cx="18291974" cy="10322963"/>
          </a:xfrm>
          <a:custGeom>
            <a:avLst/>
            <a:gdLst/>
            <a:ahLst/>
            <a:cxnLst/>
            <a:rect l="l" t="t" r="r" b="b"/>
            <a:pathLst>
              <a:path w="21602996" h="14075452">
                <a:moveTo>
                  <a:pt x="0" y="0"/>
                </a:moveTo>
                <a:lnTo>
                  <a:pt x="21602997" y="0"/>
                </a:lnTo>
                <a:lnTo>
                  <a:pt x="21602997" y="14075452"/>
                </a:lnTo>
                <a:lnTo>
                  <a:pt x="0" y="1407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9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4453" r="-16121" b="-637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0" y="7232757"/>
            <a:ext cx="14752205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20"/>
              </a:lnSpc>
              <a:spcBef>
                <a:spcPct val="0"/>
              </a:spcBef>
            </a:pPr>
            <a:r>
              <a:rPr lang="en-US" sz="5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Leadership in a Changing World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97280" y="7656619"/>
            <a:ext cx="16322040" cy="2668257"/>
            <a:chOff x="0" y="0"/>
            <a:chExt cx="21762720" cy="35576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762720" cy="3557675"/>
            </a:xfrm>
            <a:custGeom>
              <a:avLst/>
              <a:gdLst/>
              <a:ahLst/>
              <a:cxnLst/>
              <a:rect l="l" t="t" r="r" b="b"/>
              <a:pathLst>
                <a:path w="21762720" h="3557675">
                  <a:moveTo>
                    <a:pt x="0" y="0"/>
                  </a:moveTo>
                  <a:lnTo>
                    <a:pt x="21762720" y="0"/>
                  </a:lnTo>
                  <a:lnTo>
                    <a:pt x="21762720" y="3557675"/>
                  </a:lnTo>
                  <a:lnTo>
                    <a:pt x="0" y="355767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5056" b="-3332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21762720" cy="35672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719"/>
                </a:lnSpc>
              </a:pPr>
              <a:r>
                <a:rPr lang="en-US" sz="30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Clara Sierra, Wall Street Senior Executive.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865360"/>
            <a:ext cx="7601252" cy="602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772"/>
              </a:lnSpc>
            </a:pPr>
            <a:r>
              <a:rPr lang="en-US" sz="117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STAYING </a:t>
            </a:r>
            <a:r>
              <a:rPr lang="en-US" sz="1175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CONNECTED</a:t>
            </a:r>
            <a:r>
              <a:rPr lang="en-US" sz="117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AND </a:t>
            </a:r>
            <a:r>
              <a:rPr lang="en-US" sz="1175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RELEVANT</a:t>
            </a:r>
            <a:r>
              <a:rPr lang="en-US" sz="1175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9498" y="2589245"/>
            <a:ext cx="5004235" cy="6669055"/>
          </a:xfrm>
          <a:custGeom>
            <a:avLst/>
            <a:gdLst/>
            <a:ahLst/>
            <a:cxnLst/>
            <a:rect l="l" t="t" r="r" b="b"/>
            <a:pathLst>
              <a:path w="5004235" h="6669055">
                <a:moveTo>
                  <a:pt x="0" y="0"/>
                </a:moveTo>
                <a:lnTo>
                  <a:pt x="5004235" y="0"/>
                </a:lnTo>
                <a:lnTo>
                  <a:pt x="5004235" y="6669055"/>
                </a:lnTo>
                <a:lnTo>
                  <a:pt x="0" y="66690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34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917959" y="538277"/>
            <a:ext cx="16806454" cy="1875706"/>
            <a:chOff x="0" y="0"/>
            <a:chExt cx="22408605" cy="250094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08606" cy="2500942"/>
            </a:xfrm>
            <a:custGeom>
              <a:avLst/>
              <a:gdLst/>
              <a:ahLst/>
              <a:cxnLst/>
              <a:rect l="l" t="t" r="r" b="b"/>
              <a:pathLst>
                <a:path w="22408606" h="2500942">
                  <a:moveTo>
                    <a:pt x="0" y="0"/>
                  </a:moveTo>
                  <a:lnTo>
                    <a:pt x="22408606" y="0"/>
                  </a:lnTo>
                  <a:lnTo>
                    <a:pt x="22408606" y="2500942"/>
                  </a:lnTo>
                  <a:lnTo>
                    <a:pt x="0" y="250094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2185" r="14307" b="-7702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22408605" cy="25009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CLARA SIERRA: </a:t>
              </a:r>
              <a:r>
                <a:rPr lang="en-US" sz="4800" b="1" spc="32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Award-Winning Wall Street Executive &amp; Industry Trailblazer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633733" y="2627345"/>
            <a:ext cx="12394304" cy="8255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35+ Years in Finance: Executive roles at Moody’s Analytics, Amundi, AIG, and Alliance Capital.</a:t>
            </a:r>
            <a:endParaRPr lang="en-US" dirty="0"/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Managing Director at BridgePort Financial Solutions. </a:t>
            </a:r>
            <a:endParaRPr lang="en-US" sz="3200" b="1" dirty="0">
              <a:solidFill>
                <a:srgbClr val="FFFFFF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$20B+ Institutional Scale: Architected growth, asset raising, and integration across global advisory divisions.</a:t>
            </a:r>
            <a:endParaRPr lang="en-US" sz="3200" b="1" dirty="0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$800M First-Year Sales: Spearheaded AIG’s shared advisory platform to record-breaking expansion.</a:t>
            </a:r>
            <a:endParaRPr lang="en-US" sz="3200" b="1" dirty="0">
              <a:solidFill>
                <a:srgbClr val="FFFFFF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Board Member, Invest in Others Charitable Foundation.</a:t>
            </a:r>
            <a:endParaRPr lang="en-US" sz="3200" b="1" dirty="0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marL="690880" lvl="1" indent="-345440" algn="l">
              <a:lnSpc>
                <a:spcPts val="3488"/>
              </a:lnSpc>
              <a:buFont typeface="Arial"/>
              <a:buChar char="•"/>
            </a:pPr>
            <a:r>
              <a:rPr lang="en-US" sz="3200" b="1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Pensions &amp; Investments Influential Women in Institutional Investing Award Winner</a:t>
            </a:r>
            <a:endParaRPr lang="en-US" sz="3200" b="1" dirty="0">
              <a:solidFill>
                <a:srgbClr val="FFFFFF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3488"/>
              </a:lnSpc>
            </a:pPr>
            <a:endParaRPr lang="en-US" sz="3200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4686"/>
              </a:lnSpc>
            </a:pPr>
            <a:endParaRPr lang="en-US" sz="3200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3927"/>
              </a:lnSpc>
            </a:pPr>
            <a:endParaRPr lang="en-US" sz="3200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718732"/>
            <a:ext cx="16230600" cy="8890221"/>
          </a:xfrm>
          <a:custGeom>
            <a:avLst/>
            <a:gdLst/>
            <a:ahLst/>
            <a:cxnLst/>
            <a:rect l="l" t="t" r="r" b="b"/>
            <a:pathLst>
              <a:path w="16230600" h="8890221">
                <a:moveTo>
                  <a:pt x="0" y="0"/>
                </a:moveTo>
                <a:lnTo>
                  <a:pt x="16230600" y="0"/>
                </a:lnTo>
                <a:lnTo>
                  <a:pt x="16230600" y="8890221"/>
                </a:lnTo>
                <a:lnTo>
                  <a:pt x="0" y="88902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74" r="-477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49593" y="6456358"/>
            <a:ext cx="16609707" cy="4528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72"/>
              </a:lnSpc>
            </a:pPr>
            <a:r>
              <a:rPr lang="en-US" sz="11772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YOU THINK YOU KNOW WHAT WALL STREET IS</a:t>
            </a:r>
          </a:p>
          <a:p>
            <a:pPr algn="ctr">
              <a:lnSpc>
                <a:spcPts val="11772"/>
              </a:lnSpc>
            </a:pPr>
            <a:endParaRPr lang="en-US" sz="11772" b="1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236048" y="637636"/>
            <a:ext cx="13815904" cy="9102827"/>
          </a:xfrm>
          <a:custGeom>
            <a:avLst/>
            <a:gdLst/>
            <a:ahLst/>
            <a:cxnLst/>
            <a:rect l="l" t="t" r="r" b="b"/>
            <a:pathLst>
              <a:path w="13815904" h="9102827">
                <a:moveTo>
                  <a:pt x="0" y="0"/>
                </a:moveTo>
                <a:lnTo>
                  <a:pt x="13815904" y="0"/>
                </a:lnTo>
                <a:lnTo>
                  <a:pt x="13815904" y="9102827"/>
                </a:lnTo>
                <a:lnTo>
                  <a:pt x="0" y="91028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8" r="-158" b="-5225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1510876" y="8092396"/>
            <a:ext cx="4541076" cy="1648066"/>
          </a:xfrm>
          <a:custGeom>
            <a:avLst/>
            <a:gdLst/>
            <a:ahLst/>
            <a:cxnLst/>
            <a:rect l="l" t="t" r="r" b="b"/>
            <a:pathLst>
              <a:path w="4541076" h="1648066">
                <a:moveTo>
                  <a:pt x="0" y="0"/>
                </a:moveTo>
                <a:lnTo>
                  <a:pt x="4541076" y="0"/>
                </a:lnTo>
                <a:lnTo>
                  <a:pt x="4541076" y="1648067"/>
                </a:lnTo>
                <a:lnTo>
                  <a:pt x="0" y="16480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546" t="-8970" r="-26546" b="-1531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4742437" y="574860"/>
            <a:ext cx="9810243" cy="9712140"/>
          </a:xfrm>
          <a:custGeom>
            <a:avLst/>
            <a:gdLst/>
            <a:ahLst/>
            <a:cxnLst/>
            <a:rect l="l" t="t" r="r" b="b"/>
            <a:pathLst>
              <a:path w="9810243" h="9712140">
                <a:moveTo>
                  <a:pt x="0" y="0"/>
                </a:moveTo>
                <a:lnTo>
                  <a:pt x="9810243" y="0"/>
                </a:lnTo>
                <a:lnTo>
                  <a:pt x="9810243" y="9712140"/>
                </a:lnTo>
                <a:lnTo>
                  <a:pt x="0" y="9712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AB1C45-26C1-9139-5CFE-4A62C2E9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CBF15C6-7070-4DED-D862-D2E3B54E5C5B}"/>
              </a:ext>
            </a:extLst>
          </p:cNvPr>
          <p:cNvGrpSpPr/>
          <p:nvPr/>
        </p:nvGrpSpPr>
        <p:grpSpPr>
          <a:xfrm>
            <a:off x="943169" y="873190"/>
            <a:ext cx="16484182" cy="2755100"/>
            <a:chOff x="-114041" y="-207347"/>
            <a:chExt cx="21978909" cy="367346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87EEE3A-E612-3AD6-2A0B-1915BCCEA025}"/>
                </a:ext>
              </a:extLst>
            </p:cNvPr>
            <p:cNvSpPr/>
            <p:nvPr/>
          </p:nvSpPr>
          <p:spPr>
            <a:xfrm>
              <a:off x="0" y="0"/>
              <a:ext cx="21864868" cy="3466119"/>
            </a:xfrm>
            <a:custGeom>
              <a:avLst/>
              <a:gdLst/>
              <a:ahLst/>
              <a:cxnLst/>
              <a:rect l="l" t="t" r="r" b="b"/>
              <a:pathLst>
                <a:path w="21864868" h="3466119">
                  <a:moveTo>
                    <a:pt x="0" y="0"/>
                  </a:moveTo>
                  <a:lnTo>
                    <a:pt x="21864868" y="0"/>
                  </a:lnTo>
                  <a:lnTo>
                    <a:pt x="21864868" y="3466119"/>
                  </a:lnTo>
                  <a:lnTo>
                    <a:pt x="0" y="3466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161" r="12176" b="-277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50B01BC-F11F-4BDA-9DA1-7A986CB8E15E}"/>
                </a:ext>
              </a:extLst>
            </p:cNvPr>
            <p:cNvSpPr txBox="1"/>
            <p:nvPr/>
          </p:nvSpPr>
          <p:spPr>
            <a:xfrm>
              <a:off x="-114041" y="-207347"/>
              <a:ext cx="21864869" cy="34661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16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FINANCIAL SERVICES INDUSTRY: REAL IMPACT  </a:t>
              </a: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8709EBF-4FC6-352E-F6F1-CE5E8BE8CB59}"/>
              </a:ext>
            </a:extLst>
          </p:cNvPr>
          <p:cNvGrpSpPr/>
          <p:nvPr/>
        </p:nvGrpSpPr>
        <p:grpSpPr>
          <a:xfrm>
            <a:off x="1286554" y="8879903"/>
            <a:ext cx="18064694" cy="960683"/>
            <a:chOff x="0" y="0"/>
            <a:chExt cx="27494785" cy="146217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66C5A8C-FFB2-1116-49B3-A66ED9C5DA21}"/>
                </a:ext>
              </a:extLst>
            </p:cNvPr>
            <p:cNvSpPr/>
            <p:nvPr/>
          </p:nvSpPr>
          <p:spPr>
            <a:xfrm>
              <a:off x="0" y="0"/>
              <a:ext cx="27494787" cy="1462177"/>
            </a:xfrm>
            <a:custGeom>
              <a:avLst/>
              <a:gdLst/>
              <a:ahLst/>
              <a:cxnLst/>
              <a:rect l="l" t="t" r="r" b="b"/>
              <a:pathLst>
                <a:path w="27494787" h="1462177">
                  <a:moveTo>
                    <a:pt x="0" y="0"/>
                  </a:moveTo>
                  <a:lnTo>
                    <a:pt x="27494787" y="0"/>
                  </a:lnTo>
                  <a:lnTo>
                    <a:pt x="27494787" y="1462177"/>
                  </a:lnTo>
                  <a:lnTo>
                    <a:pt x="0" y="146217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862" r="30159" b="-2059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CC9950E-B1C4-819F-6CD6-7C9C89A5F53B}"/>
                </a:ext>
              </a:extLst>
            </p:cNvPr>
            <p:cNvSpPr txBox="1"/>
            <p:nvPr/>
          </p:nvSpPr>
          <p:spPr>
            <a:xfrm>
              <a:off x="0" y="0"/>
              <a:ext cx="27494785" cy="14621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[1] TIAA Institute, 2026: The Value of Financial Advice</a:t>
              </a:r>
            </a:p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[2] Charles Schwab, 2025 Modern Wealth Survey</a:t>
              </a:r>
            </a:p>
            <a:p>
              <a:pPr algn="l">
                <a:lnSpc>
                  <a:spcPts val="2160"/>
                </a:lnSpc>
              </a:pPr>
              <a:endParaRPr lang="en-US" sz="1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BE3ECDDE-160A-0009-2F8E-2D1D5FE5681F}"/>
              </a:ext>
            </a:extLst>
          </p:cNvPr>
          <p:cNvGrpSpPr/>
          <p:nvPr/>
        </p:nvGrpSpPr>
        <p:grpSpPr>
          <a:xfrm>
            <a:off x="1286554" y="2328495"/>
            <a:ext cx="15154757" cy="2907692"/>
            <a:chOff x="0" y="0"/>
            <a:chExt cx="20206342" cy="3876923"/>
          </a:xfrm>
        </p:grpSpPr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D127873-1E5D-1B6A-8CF0-C4C8D6918AB2}"/>
                </a:ext>
              </a:extLst>
            </p:cNvPr>
            <p:cNvSpPr txBox="1"/>
            <p:nvPr/>
          </p:nvSpPr>
          <p:spPr>
            <a:xfrm>
              <a:off x="0" y="66675"/>
              <a:ext cx="20206342" cy="3203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40"/>
                </a:lnSpc>
              </a:pPr>
              <a:r>
                <a:rPr lang="en-US" sz="6000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Building Generational Wealth</a:t>
              </a:r>
              <a:r>
                <a:rPr lang="en-US" sz="6000" b="1">
                  <a:solidFill>
                    <a:schemeClr val="bg1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: </a:t>
              </a:r>
              <a:endParaRPr lang="en-US">
                <a:solidFill>
                  <a:schemeClr val="bg1"/>
                </a:solidFill>
                <a:ea typeface="Calibri"/>
                <a:cs typeface="Calibri"/>
              </a:endParaRPr>
            </a:p>
            <a:p>
              <a:pPr algn="l">
                <a:lnSpc>
                  <a:spcPts val="6104"/>
                </a:lnSpc>
              </a:pPr>
              <a:endParaRPr lang="en-US" sz="60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6109"/>
                </a:lnSpc>
              </a:pPr>
              <a:endParaRPr lang="en-US" sz="60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6AFC340C-0E8F-2098-480D-26947D707D25}"/>
                </a:ext>
              </a:extLst>
            </p:cNvPr>
            <p:cNvSpPr txBox="1"/>
            <p:nvPr/>
          </p:nvSpPr>
          <p:spPr>
            <a:xfrm>
              <a:off x="0" y="1364227"/>
              <a:ext cx="20206342" cy="2512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5"/>
                </a:lnSpc>
              </a:pPr>
              <a:r>
                <a:rPr lang="en-US" sz="45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Advised individuals... on average accumulate more than 2x the net worth of their non-advised peers, even after accounting for income and other demographics.</a:t>
              </a:r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CE6F7DD-714F-7C1F-ADFD-4F2B4D8D5BD4}"/>
              </a:ext>
            </a:extLst>
          </p:cNvPr>
          <p:cNvGrpSpPr/>
          <p:nvPr/>
        </p:nvGrpSpPr>
        <p:grpSpPr>
          <a:xfrm>
            <a:off x="1286554" y="5727108"/>
            <a:ext cx="15154757" cy="2350860"/>
            <a:chOff x="0" y="0"/>
            <a:chExt cx="20206342" cy="3134480"/>
          </a:xfrm>
        </p:grpSpPr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2C828093-1C67-670F-5270-D578F56B5BA8}"/>
                </a:ext>
              </a:extLst>
            </p:cNvPr>
            <p:cNvSpPr txBox="1"/>
            <p:nvPr/>
          </p:nvSpPr>
          <p:spPr>
            <a:xfrm>
              <a:off x="0" y="66675"/>
              <a:ext cx="20206342" cy="2254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40"/>
                </a:lnSpc>
              </a:pPr>
              <a:r>
                <a:rPr lang="en-US" sz="6000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Securing Retirement:</a:t>
              </a:r>
              <a:endParaRPr lang="en-US"/>
            </a:p>
            <a:p>
              <a:pPr algn="l">
                <a:lnSpc>
                  <a:spcPts val="6545"/>
                </a:lnSpc>
              </a:pPr>
              <a:endParaRPr lang="en-US" sz="60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B60CD29B-80DD-2E06-E709-D1198125C27B}"/>
                </a:ext>
              </a:extLst>
            </p:cNvPr>
            <p:cNvSpPr txBox="1"/>
            <p:nvPr/>
          </p:nvSpPr>
          <p:spPr>
            <a:xfrm>
              <a:off x="0" y="1447978"/>
              <a:ext cx="20206342" cy="16865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9"/>
                </a:lnSpc>
              </a:pPr>
              <a:r>
                <a:rPr lang="en-US" sz="45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Only 33% of Americans have a written financial plan, but those who do are more than twice as likely to feel 'very confident' about their finances.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789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11243"/>
            <a:ext cx="16398652" cy="2599590"/>
            <a:chOff x="0" y="0"/>
            <a:chExt cx="21864869" cy="3466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864868" cy="3466119"/>
            </a:xfrm>
            <a:custGeom>
              <a:avLst/>
              <a:gdLst/>
              <a:ahLst/>
              <a:cxnLst/>
              <a:rect l="l" t="t" r="r" b="b"/>
              <a:pathLst>
                <a:path w="21864868" h="3466119">
                  <a:moveTo>
                    <a:pt x="0" y="0"/>
                  </a:moveTo>
                  <a:lnTo>
                    <a:pt x="21864868" y="0"/>
                  </a:lnTo>
                  <a:lnTo>
                    <a:pt x="21864868" y="3466119"/>
                  </a:lnTo>
                  <a:lnTo>
                    <a:pt x="0" y="3466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161" r="12176" b="-277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1864869" cy="34661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16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FINANCIAL SERVICES INDUSTRY: REAL IMPACT  </a:t>
              </a: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09601" y="5638336"/>
            <a:ext cx="15668798" cy="1554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9"/>
              </a:lnSpc>
            </a:pPr>
            <a:r>
              <a:rPr lang="en-US" sz="59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Workplace &amp; Mental Health Support:</a:t>
            </a:r>
          </a:p>
          <a:p>
            <a:pPr algn="l">
              <a:lnSpc>
                <a:spcPts val="5672"/>
              </a:lnSpc>
            </a:pPr>
            <a:endParaRPr lang="en-US" sz="5999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09601" y="2341895"/>
            <a:ext cx="15668798" cy="845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45"/>
              </a:lnSpc>
            </a:pPr>
            <a:r>
              <a:rPr lang="en-US" sz="59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Improving Mental Well-Being: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09601" y="3458458"/>
            <a:ext cx="15668798" cy="125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9"/>
              </a:lnSpc>
            </a:pPr>
            <a:r>
              <a:rPr lang="en-US" sz="4500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79% </a:t>
            </a: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of Americans who work with a financial advisor say they feel strong about their financial situation compared to just 57% of Americans overall.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09601" y="6610180"/>
            <a:ext cx="15668798" cy="1872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</a:pPr>
            <a:r>
              <a:rPr lang="en-US" sz="4500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8 in 10 </a:t>
            </a: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employees who received financial wellness training at work say it helped them be more focused on the job, and</a:t>
            </a:r>
            <a:r>
              <a:rPr lang="en-US" sz="4500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 71% </a:t>
            </a:r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say it reduced their financial stress.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09601" y="9372487"/>
            <a:ext cx="13883380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2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[1] Northwestern Mutual, 2023 Planning &amp; Progress Study</a:t>
            </a:r>
          </a:p>
          <a:p>
            <a:pPr>
              <a:lnSpc>
                <a:spcPts val="1962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[2] </a:t>
            </a:r>
            <a:r>
              <a:rPr lang="en-US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Talent LMS</a:t>
            </a: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, Financial Wellness Programs in the Workplace, 2022</a:t>
            </a:r>
            <a:endParaRPr lang="en-US" sz="1800" b="1">
              <a:solidFill>
                <a:srgbClr val="FFFFFF"/>
              </a:solidFill>
              <a:latin typeface="Oswald Bold"/>
              <a:ea typeface="Oswald Bold"/>
              <a:cs typeface="Oswald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21E692-3A72-051D-928A-8BB9D58A8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E07A76E-5474-8FB0-B3A7-024D37B54DAE}"/>
              </a:ext>
            </a:extLst>
          </p:cNvPr>
          <p:cNvGrpSpPr/>
          <p:nvPr/>
        </p:nvGrpSpPr>
        <p:grpSpPr>
          <a:xfrm>
            <a:off x="1028700" y="811243"/>
            <a:ext cx="16398652" cy="2950707"/>
            <a:chOff x="0" y="0"/>
            <a:chExt cx="21864869" cy="393427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07625D5-1EA1-41DF-35B9-07A065A0B73E}"/>
                </a:ext>
              </a:extLst>
            </p:cNvPr>
            <p:cNvSpPr/>
            <p:nvPr/>
          </p:nvSpPr>
          <p:spPr>
            <a:xfrm>
              <a:off x="0" y="0"/>
              <a:ext cx="21864868" cy="3466119"/>
            </a:xfrm>
            <a:custGeom>
              <a:avLst/>
              <a:gdLst/>
              <a:ahLst/>
              <a:cxnLst/>
              <a:rect l="l" t="t" r="r" b="b"/>
              <a:pathLst>
                <a:path w="21864868" h="3466119">
                  <a:moveTo>
                    <a:pt x="0" y="0"/>
                  </a:moveTo>
                  <a:lnTo>
                    <a:pt x="21864868" y="0"/>
                  </a:lnTo>
                  <a:lnTo>
                    <a:pt x="21864868" y="3466119"/>
                  </a:lnTo>
                  <a:lnTo>
                    <a:pt x="0" y="3466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161" r="12176" b="-277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1D314A5-3DD4-D055-C42F-EC5823FECD9F}"/>
                </a:ext>
              </a:extLst>
            </p:cNvPr>
            <p:cNvSpPr txBox="1"/>
            <p:nvPr/>
          </p:nvSpPr>
          <p:spPr>
            <a:xfrm>
              <a:off x="0" y="468156"/>
              <a:ext cx="21864869" cy="34661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sz="4600" b="1" spc="316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FINANCIAL SERVICES INDUSTRY: </a:t>
              </a:r>
              <a:r>
                <a:rPr lang="en-US" sz="4600" b="1" spc="316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IN THEIR OWN WORDS</a:t>
              </a:r>
              <a:endParaRPr lang="en-US" sz="4600" spc="31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E060D542-1F92-B121-9968-5C71DF0FEB11}"/>
              </a:ext>
            </a:extLst>
          </p:cNvPr>
          <p:cNvSpPr txBox="1"/>
          <p:nvPr/>
        </p:nvSpPr>
        <p:spPr>
          <a:xfrm>
            <a:off x="1030496" y="7312964"/>
            <a:ext cx="15668798" cy="2056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- Garrett Harbron, Vanguard's Head of Advised Wealth Management Strategies</a:t>
            </a:r>
            <a:endParaRPr lang="en-US" sz="3200" err="1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6539"/>
              </a:lnSpc>
            </a:pPr>
            <a:endParaRPr lang="en-US" sz="5950" b="1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5672"/>
              </a:lnSpc>
            </a:pPr>
            <a:endParaRPr lang="en-US" sz="5999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5E5634A-E2CD-6729-2D1D-9701F1CD9262}"/>
              </a:ext>
            </a:extLst>
          </p:cNvPr>
          <p:cNvSpPr txBox="1"/>
          <p:nvPr/>
        </p:nvSpPr>
        <p:spPr>
          <a:xfrm>
            <a:off x="1030496" y="4003232"/>
            <a:ext cx="15668798" cy="132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2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- Ross Liston, CEO of M&amp;G Advice</a:t>
            </a:r>
            <a:endParaRPr lang="en-US" sz="3200">
              <a:solidFill>
                <a:srgbClr val="000000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6545"/>
              </a:lnSpc>
            </a:pPr>
            <a:endParaRPr lang="en-US" sz="5950" b="1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1B12BCB-C95D-C7D3-D0E4-B1C9FF9D6DF6}"/>
              </a:ext>
            </a:extLst>
          </p:cNvPr>
          <p:cNvSpPr txBox="1"/>
          <p:nvPr/>
        </p:nvSpPr>
        <p:spPr>
          <a:xfrm>
            <a:off x="1030496" y="2408493"/>
            <a:ext cx="15668798" cy="2013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“More than ever, the power of advice to help change lives. Advisers aren't just managing money, they're changing lives.”</a:t>
            </a:r>
            <a:endParaRPr lang="en-US" sz="4500">
              <a:solidFill>
                <a:srgbClr val="00000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4909"/>
              </a:lnSpc>
            </a:pPr>
            <a:endParaRPr lang="en-US" sz="4500">
              <a:solidFill>
                <a:srgbClr val="FFFFFF"/>
              </a:solidFill>
              <a:latin typeface="Oswald"/>
              <a:ea typeface="Oswald"/>
              <a:cs typeface="Oswa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0710BA1-26D6-1510-8660-E4E74A950FD3}"/>
              </a:ext>
            </a:extLst>
          </p:cNvPr>
          <p:cNvSpPr txBox="1"/>
          <p:nvPr/>
        </p:nvSpPr>
        <p:spPr>
          <a:xfrm>
            <a:off x="1030496" y="5600087"/>
            <a:ext cx="15668798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905"/>
              </a:lnSpc>
            </a:pPr>
            <a:r>
              <a:rPr lang="en-US" sz="44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"Peace of mind means knowing you have a trusted partner who's helping you stay on track, no matter what the markets or life throw your way."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18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564811" y="697247"/>
            <a:ext cx="6873641" cy="9198017"/>
          </a:xfrm>
          <a:custGeom>
            <a:avLst/>
            <a:gdLst/>
            <a:ahLst/>
            <a:cxnLst/>
            <a:rect l="l" t="t" r="r" b="b"/>
            <a:pathLst>
              <a:path w="10767930" h="14701482">
                <a:moveTo>
                  <a:pt x="0" y="0"/>
                </a:moveTo>
                <a:lnTo>
                  <a:pt x="10767930" y="0"/>
                </a:lnTo>
                <a:lnTo>
                  <a:pt x="10767930" y="14701482"/>
                </a:lnTo>
                <a:lnTo>
                  <a:pt x="0" y="147014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6669" r="-7605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8501809" y="698235"/>
            <a:ext cx="8927036" cy="2386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11"/>
              </a:lnSpc>
            </a:pPr>
            <a:r>
              <a:rPr lang="en-US" sz="80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“It is a people-to-people business.”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9144000" y="3084341"/>
            <a:ext cx="8008977" cy="1549385"/>
            <a:chOff x="0" y="0"/>
            <a:chExt cx="10678636" cy="206584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678636" cy="2065847"/>
            </a:xfrm>
            <a:custGeom>
              <a:avLst/>
              <a:gdLst/>
              <a:ahLst/>
              <a:cxnLst/>
              <a:rect l="l" t="t" r="r" b="b"/>
              <a:pathLst>
                <a:path w="10678636" h="2065847">
                  <a:moveTo>
                    <a:pt x="0" y="0"/>
                  </a:moveTo>
                  <a:lnTo>
                    <a:pt x="10678636" y="0"/>
                  </a:lnTo>
                  <a:lnTo>
                    <a:pt x="10678636" y="2065847"/>
                  </a:lnTo>
                  <a:lnTo>
                    <a:pt x="0" y="206584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0921" r="-103796" b="-12961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0678636" cy="206584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 - Clara Sierra, Wall Street Senior Executive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562864" y="4966519"/>
            <a:ext cx="9217252" cy="519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09"/>
              </a:lnSpc>
            </a:pPr>
            <a:r>
              <a:rPr lang="en-US" sz="5000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Our ability to stay authentically connected and relevant to our organizations, our communities, and our teams is critical for </a:t>
            </a:r>
            <a:r>
              <a:rPr lang="en-US" sz="5000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impactful leadership</a:t>
            </a:r>
            <a:r>
              <a:rPr lang="en-US" sz="5000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.</a:t>
            </a:r>
            <a:r>
              <a:rPr lang="en-US" sz="5000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  <a:endParaRPr lang="en-US" sz="5000" dirty="0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ctr">
              <a:lnSpc>
                <a:spcPts val="5909"/>
              </a:lnSpc>
            </a:pPr>
            <a:endParaRPr lang="en-US" sz="5000" dirty="0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ctr">
              <a:lnSpc>
                <a:spcPts val="5088"/>
              </a:lnSpc>
            </a:pPr>
            <a:endParaRPr lang="en-US" sz="5024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25980" y="1481227"/>
            <a:ext cx="6153152" cy="4128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800" b="1" spc="184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Authenticity. The human connection.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85" y="-1"/>
            <a:ext cx="18278294" cy="10284602"/>
          </a:xfrm>
          <a:custGeom>
            <a:avLst/>
            <a:gdLst/>
            <a:ahLst/>
            <a:cxnLst/>
            <a:rect l="l" t="t" r="r" b="b"/>
            <a:pathLst>
              <a:path w="19097804" h="12559818">
                <a:moveTo>
                  <a:pt x="0" y="0"/>
                </a:moveTo>
                <a:lnTo>
                  <a:pt x="19097804" y="0"/>
                </a:lnTo>
                <a:lnTo>
                  <a:pt x="19097804" y="12559818"/>
                </a:lnTo>
                <a:lnTo>
                  <a:pt x="0" y="125598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6000"/>
            </a:blip>
            <a:stretch>
              <a:fillRect l="-16368" t="-13026" r="-163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438881" y="904301"/>
            <a:ext cx="15410238" cy="1723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92"/>
              </a:lnSpc>
              <a:spcBef>
                <a:spcPct val="0"/>
              </a:spcBef>
            </a:pPr>
            <a:r>
              <a:rPr lang="en-US" sz="11493" b="1" spc="758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Remember the Video?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01283" y="4350021"/>
            <a:ext cx="14101371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2"/>
              </a:lnSpc>
              <a:spcBef>
                <a:spcPct val="0"/>
              </a:spcBef>
            </a:pPr>
            <a:r>
              <a:rPr lang="en-US" sz="5250" b="1" spc="348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Some people might say Problem / Solution...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76622" y="5572728"/>
            <a:ext cx="15982678" cy="1615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42"/>
              </a:lnSpc>
              <a:spcBef>
                <a:spcPct val="0"/>
              </a:spcBef>
            </a:pPr>
            <a:r>
              <a:rPr lang="en-US" sz="5250" b="1" spc="348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Some people might say </a:t>
            </a:r>
            <a:endParaRPr lang="en-US" sz="5250">
              <a:sym typeface="Oswald Bold"/>
            </a:endParaRPr>
          </a:p>
          <a:p>
            <a:pPr algn="ctr">
              <a:lnSpc>
                <a:spcPts val="6342"/>
              </a:lnSpc>
              <a:spcBef>
                <a:spcPct val="0"/>
              </a:spcBef>
            </a:pPr>
            <a:r>
              <a:rPr lang="en-US" sz="5250" b="1" spc="348">
                <a:solidFill>
                  <a:srgbClr val="B96A2C"/>
                </a:solidFill>
                <a:latin typeface="Oswald"/>
                <a:ea typeface="Oswald Bold"/>
                <a:cs typeface="Oswald Bold"/>
                <a:sym typeface="Oswald Bold"/>
              </a:rPr>
              <a:t>Technology Enhancement...</a:t>
            </a:r>
            <a:endParaRPr lang="en-US" sz="5250">
              <a:latin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911955" y="1028700"/>
            <a:ext cx="15897437" cy="2599590"/>
            <a:chOff x="0" y="0"/>
            <a:chExt cx="21196582" cy="34661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1196582" cy="3466119"/>
            </a:xfrm>
            <a:custGeom>
              <a:avLst/>
              <a:gdLst/>
              <a:ahLst/>
              <a:cxnLst/>
              <a:rect l="l" t="t" r="r" b="b"/>
              <a:pathLst>
                <a:path w="21196582" h="3466119">
                  <a:moveTo>
                    <a:pt x="0" y="0"/>
                  </a:moveTo>
                  <a:lnTo>
                    <a:pt x="21196582" y="0"/>
                  </a:lnTo>
                  <a:lnTo>
                    <a:pt x="21196582" y="3466119"/>
                  </a:lnTo>
                  <a:lnTo>
                    <a:pt x="0" y="3466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161" r="9408" b="-277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21196582" cy="34661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16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“Technology Enhancement”</a:t>
              </a:r>
              <a:r>
                <a:rPr lang="en-US" sz="4800" b="1" spc="316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THE DIGITAL TAKEOVER</a:t>
              </a: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l">
                <a:lnSpc>
                  <a:spcPts val="5759"/>
                </a:lnSpc>
              </a:pPr>
              <a:endParaRPr lang="en-US" sz="4800" b="1" spc="316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11955" y="2806070"/>
            <a:ext cx="16802100" cy="6794481"/>
            <a:chOff x="0" y="0"/>
            <a:chExt cx="22402800" cy="9059308"/>
          </a:xfrm>
        </p:grpSpPr>
        <p:grpSp>
          <p:nvGrpSpPr>
            <p:cNvPr id="7" name="Group 7"/>
            <p:cNvGrpSpPr/>
            <p:nvPr/>
          </p:nvGrpSpPr>
          <p:grpSpPr>
            <a:xfrm>
              <a:off x="91440" y="0"/>
              <a:ext cx="22311360" cy="2869403"/>
              <a:chOff x="0" y="0"/>
              <a:chExt cx="22219920" cy="285764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2219920" cy="2857643"/>
              </a:xfrm>
              <a:custGeom>
                <a:avLst/>
                <a:gdLst/>
                <a:ahLst/>
                <a:cxnLst/>
                <a:rect l="l" t="t" r="r" b="b"/>
                <a:pathLst>
                  <a:path w="22219920" h="2857643">
                    <a:moveTo>
                      <a:pt x="0" y="0"/>
                    </a:moveTo>
                    <a:lnTo>
                      <a:pt x="22219920" y="0"/>
                    </a:lnTo>
                    <a:lnTo>
                      <a:pt x="22219920" y="2857643"/>
                    </a:lnTo>
                    <a:lnTo>
                      <a:pt x="0" y="285764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5334" r="13580" b="-5653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9525"/>
                <a:ext cx="22219920" cy="284811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6359"/>
                  </a:lnSpc>
                </a:pPr>
                <a:r>
                  <a:rPr lang="en-US" sz="5299">
                    <a:solidFill>
                      <a:srgbClr val="FFFFFF"/>
                    </a:solidFill>
                    <a:latin typeface="Oswald"/>
                    <a:ea typeface="Oswald"/>
                    <a:cs typeface="Oswald"/>
                    <a:sym typeface="Oswald"/>
                  </a:rPr>
                  <a:t>What's really happening: the decline, and what's replacing it.</a:t>
                </a:r>
              </a:p>
              <a:p>
                <a:pPr algn="l">
                  <a:lnSpc>
                    <a:spcPts val="6359"/>
                  </a:lnSpc>
                </a:pPr>
                <a:endParaRPr lang="en-US" sz="5299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91440" y="2412203"/>
              <a:ext cx="10241280" cy="914400"/>
              <a:chOff x="0" y="0"/>
              <a:chExt cx="10241280" cy="9144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0241280" cy="914400"/>
              </a:xfrm>
              <a:custGeom>
                <a:avLst/>
                <a:gdLst/>
                <a:ahLst/>
                <a:cxnLst/>
                <a:rect l="l" t="t" r="r" b="b"/>
                <a:pathLst>
                  <a:path w="10241280" h="914400">
                    <a:moveTo>
                      <a:pt x="0" y="0"/>
                    </a:moveTo>
                    <a:lnTo>
                      <a:pt x="10241280" y="0"/>
                    </a:lnTo>
                    <a:lnTo>
                      <a:pt x="10241280" y="914400"/>
                    </a:lnTo>
                    <a:lnTo>
                      <a:pt x="0" y="91440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68232" b="-16823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0"/>
                <a:ext cx="10241280" cy="91440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240"/>
                  </a:lnSpc>
                </a:pPr>
                <a:r>
                  <a:rPr lang="en-US" sz="2700" b="1">
                    <a:solidFill>
                      <a:srgbClr val="B96A2C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THE DECLINE</a:t>
                </a: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91440" y="3577233"/>
              <a:ext cx="9997440" cy="17145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99"/>
                </a:lnSpc>
              </a:pPr>
              <a:r>
                <a:rPr lang="en-US" sz="45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56% don't attend a single</a:t>
              </a:r>
            </a:p>
            <a:p>
              <a:pPr algn="l">
                <a:lnSpc>
                  <a:spcPts val="5099"/>
                </a:lnSpc>
              </a:pPr>
              <a:r>
                <a:rPr lang="en-US" sz="45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community event all year.</a:t>
              </a:r>
            </a:p>
          </p:txBody>
        </p:sp>
        <p:sp>
          <p:nvSpPr>
            <p:cNvPr id="14" name="AutoShape 14"/>
            <p:cNvSpPr/>
            <p:nvPr/>
          </p:nvSpPr>
          <p:spPr>
            <a:xfrm>
              <a:off x="10924540" y="2437451"/>
              <a:ext cx="38139" cy="6621784"/>
            </a:xfrm>
            <a:prstGeom prst="line">
              <a:avLst/>
            </a:prstGeom>
            <a:ln w="25400" cap="rnd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673840" y="3706183"/>
              <a:ext cx="9997440" cy="16357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00"/>
                </a:lnSpc>
              </a:pPr>
              <a:r>
                <a:rPr lang="en-US" sz="405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 hrs, 16 min a day</a:t>
              </a:r>
            </a:p>
            <a:p>
              <a:pPr algn="l">
                <a:lnSpc>
                  <a:spcPts val="4800"/>
                </a:lnSpc>
              </a:pPr>
              <a:r>
                <a:rPr lang="en-US" sz="405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on our phones. Up 14% in one year.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1490960" y="2412203"/>
              <a:ext cx="10241280" cy="914400"/>
              <a:chOff x="0" y="0"/>
              <a:chExt cx="10241280" cy="9144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0241280" cy="914400"/>
              </a:xfrm>
              <a:custGeom>
                <a:avLst/>
                <a:gdLst/>
                <a:ahLst/>
                <a:cxnLst/>
                <a:rect l="l" t="t" r="r" b="b"/>
                <a:pathLst>
                  <a:path w="10241280" h="914400">
                    <a:moveTo>
                      <a:pt x="0" y="0"/>
                    </a:moveTo>
                    <a:lnTo>
                      <a:pt x="10241280" y="0"/>
                    </a:lnTo>
                    <a:lnTo>
                      <a:pt x="10241280" y="914400"/>
                    </a:lnTo>
                    <a:lnTo>
                      <a:pt x="0" y="91440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68232" b="-16823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0"/>
                <a:ext cx="10241280" cy="91440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240"/>
                  </a:lnSpc>
                </a:pPr>
                <a:r>
                  <a:rPr lang="en-US" sz="2700" b="1">
                    <a:solidFill>
                      <a:srgbClr val="B96A2C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THE INCREASE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7473064"/>
              <a:ext cx="10241280" cy="731520"/>
              <a:chOff x="0" y="0"/>
              <a:chExt cx="10241280" cy="73152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0241280" cy="731520"/>
              </a:xfrm>
              <a:custGeom>
                <a:avLst/>
                <a:gdLst/>
                <a:ahLst/>
                <a:cxnLst/>
                <a:rect l="l" t="t" r="r" b="b"/>
                <a:pathLst>
                  <a:path w="10241280" h="731520">
                    <a:moveTo>
                      <a:pt x="0" y="0"/>
                    </a:moveTo>
                    <a:lnTo>
                      <a:pt x="10241280" y="0"/>
                    </a:lnTo>
                    <a:lnTo>
                      <a:pt x="10241280" y="731520"/>
                    </a:lnTo>
                    <a:lnTo>
                      <a:pt x="0" y="7315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22790" b="-22279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19050"/>
                <a:ext cx="10241280" cy="75057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800"/>
                  </a:lnSpc>
                </a:pPr>
                <a:r>
                  <a:rPr lang="en-US" sz="1500" i="1">
                    <a:solidFill>
                      <a:srgbClr val="9A94C0"/>
                    </a:solidFill>
                    <a:latin typeface="Arial Italics"/>
                    <a:ea typeface="Arial Italics"/>
                    <a:cs typeface="Arial Italics"/>
                    <a:sym typeface="Arial Italics"/>
                  </a:rPr>
                  <a:t>1] AEI Survey Center on American Life, 2025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1521440" y="7473064"/>
              <a:ext cx="10241280" cy="1024227"/>
              <a:chOff x="0" y="0"/>
              <a:chExt cx="10241280" cy="102422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0241280" cy="1024227"/>
              </a:xfrm>
              <a:custGeom>
                <a:avLst/>
                <a:gdLst/>
                <a:ahLst/>
                <a:cxnLst/>
                <a:rect l="l" t="t" r="r" b="b"/>
                <a:pathLst>
                  <a:path w="10241280" h="1024227">
                    <a:moveTo>
                      <a:pt x="0" y="0"/>
                    </a:moveTo>
                    <a:lnTo>
                      <a:pt x="10241280" y="0"/>
                    </a:lnTo>
                    <a:lnTo>
                      <a:pt x="10241280" y="1024227"/>
                    </a:lnTo>
                    <a:lnTo>
                      <a:pt x="0" y="102422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59120" b="-13054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0" y="-19050"/>
                <a:ext cx="10241280" cy="104327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1800"/>
                  </a:lnSpc>
                </a:pPr>
                <a:r>
                  <a:rPr lang="en-US" sz="1500" i="1">
                    <a:solidFill>
                      <a:srgbClr val="9A94C0"/>
                    </a:solidFill>
                    <a:latin typeface="Arial Italics"/>
                    <a:ea typeface="Arial Italics"/>
                    <a:cs typeface="Arial Italics"/>
                    <a:sym typeface="Arial Italics"/>
                  </a:rPr>
                  <a:t>[2] Harmony Healthcare IT Annual Screen Time Study, 2025</a:t>
                </a:r>
              </a:p>
              <a:p>
                <a:pPr algn="l">
                  <a:lnSpc>
                    <a:spcPts val="1800"/>
                  </a:lnSpc>
                </a:pPr>
                <a:endParaRPr lang="en-US" sz="1500" i="1">
                  <a:solidFill>
                    <a:srgbClr val="9A94C0"/>
                  </a:solidFill>
                  <a:latin typeface="Arial Italics"/>
                  <a:ea typeface="Arial Italics"/>
                  <a:cs typeface="Arial Italics"/>
                  <a:sym typeface="Arial Italics"/>
                </a:endParaRPr>
              </a:p>
              <a:p>
                <a:pPr algn="l">
                  <a:lnSpc>
                    <a:spcPts val="1800"/>
                  </a:lnSpc>
                </a:pPr>
                <a:endParaRPr lang="en-US" sz="1500" i="1">
                  <a:solidFill>
                    <a:srgbClr val="9A94C0"/>
                  </a:solidFill>
                  <a:latin typeface="Arial Italics"/>
                  <a:ea typeface="Arial Italics"/>
                  <a:cs typeface="Arial Italics"/>
                  <a:sym typeface="Arial Italics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4401800" cy="1151839"/>
            <a:chOff x="0" y="0"/>
            <a:chExt cx="19202400" cy="1535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86"/>
            </a:xfrm>
            <a:custGeom>
              <a:avLst/>
              <a:gdLst/>
              <a:ahLst/>
              <a:cxnLst/>
              <a:rect l="l" t="t" r="r" b="b"/>
              <a:pathLst>
                <a:path w="19202400" h="1535786">
                  <a:moveTo>
                    <a:pt x="0" y="0"/>
                  </a:moveTo>
                  <a:lnTo>
                    <a:pt x="19202400" y="0"/>
                  </a:lnTo>
                  <a:lnTo>
                    <a:pt x="1920240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2" b="-1882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920240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STATE OF ISOLATION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18679" y="3718781"/>
            <a:ext cx="15154757" cy="2445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99"/>
              </a:lnSpc>
            </a:pPr>
            <a:r>
              <a:rPr lang="en-US" sz="8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57%</a:t>
            </a:r>
            <a:r>
              <a:rPr lang="en-US" sz="8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of Americans are classified as lonely today.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31570" y="9129113"/>
            <a:ext cx="18064694" cy="960683"/>
            <a:chOff x="0" y="0"/>
            <a:chExt cx="27494785" cy="14621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494787" cy="1462177"/>
            </a:xfrm>
            <a:custGeom>
              <a:avLst/>
              <a:gdLst/>
              <a:ahLst/>
              <a:cxnLst/>
              <a:rect l="l" t="t" r="r" b="b"/>
              <a:pathLst>
                <a:path w="27494787" h="1462177">
                  <a:moveTo>
                    <a:pt x="0" y="0"/>
                  </a:moveTo>
                  <a:lnTo>
                    <a:pt x="27494787" y="0"/>
                  </a:lnTo>
                  <a:lnTo>
                    <a:pt x="27494787" y="1462177"/>
                  </a:lnTo>
                  <a:lnTo>
                    <a:pt x="0" y="146217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5862" r="30159" b="-2059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7494785" cy="14621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[1] Cigna / Evernorth Health Services: Loneliness in America Report, 2025</a:t>
              </a:r>
            </a:p>
            <a:p>
              <a:pPr algn="l">
                <a:lnSpc>
                  <a:spcPts val="2160"/>
                </a:lnSpc>
              </a:pPr>
              <a:endParaRPr lang="en-US" sz="1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  <a:p>
              <a:pPr algn="l">
                <a:lnSpc>
                  <a:spcPts val="2160"/>
                </a:lnSpc>
              </a:pPr>
              <a:endParaRPr lang="en-US" sz="18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4401800" cy="1151839"/>
            <a:chOff x="0" y="0"/>
            <a:chExt cx="19202400" cy="1535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86"/>
            </a:xfrm>
            <a:custGeom>
              <a:avLst/>
              <a:gdLst/>
              <a:ahLst/>
              <a:cxnLst/>
              <a:rect l="l" t="t" r="r" b="b"/>
              <a:pathLst>
                <a:path w="19202400" h="1535786">
                  <a:moveTo>
                    <a:pt x="0" y="0"/>
                  </a:moveTo>
                  <a:lnTo>
                    <a:pt x="19202400" y="0"/>
                  </a:lnTo>
                  <a:lnTo>
                    <a:pt x="1920240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2" b="-1882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920240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STATE OF ISOLATION: BY GENERATION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31570" y="9129113"/>
            <a:ext cx="18064694" cy="848836"/>
            <a:chOff x="0" y="0"/>
            <a:chExt cx="27494785" cy="129194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494787" cy="1291943"/>
            </a:xfrm>
            <a:custGeom>
              <a:avLst/>
              <a:gdLst/>
              <a:ahLst/>
              <a:cxnLst/>
              <a:rect l="l" t="t" r="r" b="b"/>
              <a:pathLst>
                <a:path w="27494787" h="1291943">
                  <a:moveTo>
                    <a:pt x="0" y="0"/>
                  </a:moveTo>
                  <a:lnTo>
                    <a:pt x="27494787" y="0"/>
                  </a:lnTo>
                  <a:lnTo>
                    <a:pt x="27494787" y="1291943"/>
                  </a:lnTo>
                  <a:lnTo>
                    <a:pt x="0" y="12919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2988" r="30159" b="-2462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27494785" cy="1291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1] Cigna / Evernorth Health Services: Loneliness in America Report, 2025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7174" y="2714973"/>
            <a:ext cx="16232126" cy="5330630"/>
            <a:chOff x="0" y="0"/>
            <a:chExt cx="20974802" cy="688812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974802" cy="6888125"/>
            </a:xfrm>
            <a:custGeom>
              <a:avLst/>
              <a:gdLst/>
              <a:ahLst/>
              <a:cxnLst/>
              <a:rect l="l" t="t" r="r" b="b"/>
              <a:pathLst>
                <a:path w="20974802" h="6888125">
                  <a:moveTo>
                    <a:pt x="0" y="0"/>
                  </a:moveTo>
                  <a:lnTo>
                    <a:pt x="20974802" y="0"/>
                  </a:lnTo>
                  <a:lnTo>
                    <a:pt x="20974802" y="6888125"/>
                  </a:lnTo>
                  <a:lnTo>
                    <a:pt x="0" y="6888125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43699" r="8450" b="350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20974802" cy="688812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endParaRPr/>
            </a:p>
            <a:p>
              <a:pPr algn="l">
                <a:lnSpc>
                  <a:spcPts val="10559"/>
                </a:lnSpc>
              </a:pPr>
              <a:r>
                <a:rPr lang="en-US" sz="875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Genz reports the highest loneliness of any generation </a:t>
              </a:r>
              <a:r>
                <a:rPr lang="en-US" sz="8750" b="1" dirty="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67% </a:t>
              </a:r>
              <a:r>
                <a:rPr lang="en-US" sz="875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nearly </a:t>
              </a:r>
              <a:r>
                <a:rPr lang="en-US" sz="8750" b="1" dirty="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1.5x</a:t>
              </a:r>
              <a:r>
                <a:rPr lang="en-US" sz="875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Baby Boomers </a:t>
              </a:r>
              <a:r>
                <a:rPr lang="en-US" sz="8750" b="1" dirty="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44%</a:t>
              </a:r>
              <a:r>
                <a:rPr lang="en-US" sz="875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.</a:t>
              </a:r>
              <a:endParaRPr lang="en-US" sz="8750" b="1" dirty="0">
                <a:solidFill>
                  <a:srgbClr val="FFFFFF"/>
                </a:solidFill>
                <a:latin typeface="Oswald Bold"/>
                <a:ea typeface="Oswald Bold"/>
                <a:cs typeface="Oswald Bold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4401800" cy="1151839"/>
            <a:chOff x="0" y="0"/>
            <a:chExt cx="19202400" cy="1535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86"/>
            </a:xfrm>
            <a:custGeom>
              <a:avLst/>
              <a:gdLst/>
              <a:ahLst/>
              <a:cxnLst/>
              <a:rect l="l" t="t" r="r" b="b"/>
              <a:pathLst>
                <a:path w="19202400" h="1535786">
                  <a:moveTo>
                    <a:pt x="0" y="0"/>
                  </a:moveTo>
                  <a:lnTo>
                    <a:pt x="19202400" y="0"/>
                  </a:lnTo>
                  <a:lnTo>
                    <a:pt x="1920240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2" b="-1882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920240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STATE OF ISOLATION: WHO'S HIT HARDEST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18679" y="3036228"/>
            <a:ext cx="15154757" cy="365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99"/>
              </a:lnSpc>
            </a:pPr>
            <a:r>
              <a:rPr lang="en-US" sz="8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$154B</a:t>
            </a:r>
            <a:r>
              <a:rPr lang="en-US" sz="8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is the estimated annual cost of workplace loneliness in stress-related absenteeism.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337729" y="9058366"/>
            <a:ext cx="18064694" cy="848836"/>
            <a:chOff x="0" y="0"/>
            <a:chExt cx="27494785" cy="12919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494787" cy="1291943"/>
            </a:xfrm>
            <a:custGeom>
              <a:avLst/>
              <a:gdLst/>
              <a:ahLst/>
              <a:cxnLst/>
              <a:rect l="l" t="t" r="r" b="b"/>
              <a:pathLst>
                <a:path w="27494787" h="1291943">
                  <a:moveTo>
                    <a:pt x="0" y="0"/>
                  </a:moveTo>
                  <a:lnTo>
                    <a:pt x="27494787" y="0"/>
                  </a:lnTo>
                  <a:lnTo>
                    <a:pt x="27494787" y="1291943"/>
                  </a:lnTo>
                  <a:lnTo>
                    <a:pt x="0" y="12919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2988" r="30159" b="-24623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27494785" cy="129194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[1] U.S. Surgeon General's Advisory on Our Epidemic of Loneliness and Isolation, 2023</a:t>
              </a:r>
            </a:p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 [2] The Cigna Group, 2020 Loneliness Index / Workplace Loneliness Study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318679" y="7080838"/>
            <a:ext cx="12909269" cy="685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00"/>
              </a:lnSpc>
              <a:spcBef>
                <a:spcPct val="0"/>
              </a:spcBef>
            </a:pPr>
            <a:r>
              <a:rPr lang="en-US" sz="4500" spc="3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52% of U.S. workers report feeling lonely on the job.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0605" y="1448818"/>
            <a:ext cx="16000000" cy="68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4"/>
              </a:lnSpc>
            </a:pPr>
            <a:r>
              <a:rPr lang="en-US" sz="48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THE STATE OF ISOLATION : BY RACE &amp; GENDER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2584670"/>
            <a:ext cx="15635371" cy="6332527"/>
            <a:chOff x="0" y="0"/>
            <a:chExt cx="20847161" cy="8443369"/>
          </a:xfrm>
        </p:grpSpPr>
        <p:sp>
          <p:nvSpPr>
            <p:cNvPr id="4" name="TextBox 4"/>
            <p:cNvSpPr txBox="1"/>
            <p:nvPr/>
          </p:nvSpPr>
          <p:spPr>
            <a:xfrm>
              <a:off x="0" y="0"/>
              <a:ext cx="20799996" cy="33145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99"/>
                </a:lnSpc>
              </a:pPr>
              <a:r>
                <a:rPr lang="en-US" sz="54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22%</a:t>
              </a:r>
              <a:r>
                <a:rPr lang="en-US" sz="54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 of Black women report frequent loneliness, the highest of any group measured, vs. 17% of White, 16% of Hispanic, and 15% of Asian women.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47165" y="4342291"/>
              <a:ext cx="20799996" cy="22097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599"/>
                </a:lnSpc>
              </a:pPr>
              <a:r>
                <a:rPr lang="en-US" sz="54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25%</a:t>
              </a:r>
              <a:r>
                <a:rPr lang="en-US" sz="54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 of young men (15–34) felt lonely “a lot” well above the 18% national average.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7165" y="7579725"/>
              <a:ext cx="20799996" cy="863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1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50001" y="9580950"/>
            <a:ext cx="16000000" cy="244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[1] KFF Survey on Discrimination and Health, 2025[2] Gallup World Poll &amp; Meta Global State of Social Connection,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0" y="2427924"/>
            <a:ext cx="18512313" cy="4972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0"/>
              </a:lnSpc>
            </a:pPr>
            <a:r>
              <a:rPr lang="en-US" sz="16333" b="1" spc="1078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REALITY TO </a:t>
            </a:r>
          </a:p>
          <a:p>
            <a:pPr algn="ctr">
              <a:lnSpc>
                <a:spcPts val="19600"/>
              </a:lnSpc>
              <a:spcBef>
                <a:spcPct val="0"/>
              </a:spcBef>
            </a:pPr>
            <a:r>
              <a:rPr lang="en-US" sz="16333" b="1" spc="1078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RELEVANCY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693310"/>
            <a:ext cx="16320665" cy="3196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52"/>
              </a:lnSpc>
            </a:pPr>
            <a:r>
              <a:rPr lang="en-US" sz="74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Staying Relevant isn't a trend you chase.</a:t>
            </a:r>
          </a:p>
          <a:p>
            <a:pPr algn="l">
              <a:lnSpc>
                <a:spcPts val="8352"/>
              </a:lnSpc>
            </a:pPr>
            <a:r>
              <a:rPr lang="en-US" sz="74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It's a habit of staying curious </a:t>
            </a:r>
            <a:r>
              <a:rPr lang="en-US" sz="74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without losing what makes you, you.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344538"/>
            <a:ext cx="16000000" cy="686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4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WHAT DOES IT MEAN TO STAY RELEVANT?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7638"/>
            <a:ext cx="18502207" cy="10210248"/>
          </a:xfrm>
          <a:custGeom>
            <a:avLst/>
            <a:gdLst/>
            <a:ahLst/>
            <a:cxnLst/>
            <a:rect l="l" t="t" r="r" b="b"/>
            <a:pathLst>
              <a:path w="18502207" h="12303967">
                <a:moveTo>
                  <a:pt x="0" y="0"/>
                </a:moveTo>
                <a:lnTo>
                  <a:pt x="18502207" y="0"/>
                </a:lnTo>
                <a:lnTo>
                  <a:pt x="18502207" y="12303968"/>
                </a:lnTo>
                <a:lnTo>
                  <a:pt x="0" y="123039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999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44000" y="1429996"/>
            <a:ext cx="16000000" cy="686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48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 TOOLS TO STAY RELEVANT (Pt. 1)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87454" y="2330225"/>
            <a:ext cx="15599997" cy="1509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1"/>
              </a:lnSpc>
            </a:pPr>
            <a:r>
              <a:rPr lang="en-US" sz="49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Technology isn't the enemy of relevancy, used with balance, it's a </a:t>
            </a:r>
            <a:r>
              <a:rPr lang="en-US" sz="4999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huge</a:t>
            </a:r>
            <a:r>
              <a:rPr lang="en-US" sz="49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part of what makes you relevant.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56554" y="4619536"/>
            <a:ext cx="15630897" cy="3926942"/>
            <a:chOff x="0" y="0"/>
            <a:chExt cx="20841196" cy="5235923"/>
          </a:xfrm>
        </p:grpSpPr>
        <p:sp>
          <p:nvSpPr>
            <p:cNvPr id="7" name="TextBox 7"/>
            <p:cNvSpPr txBox="1"/>
            <p:nvPr/>
          </p:nvSpPr>
          <p:spPr>
            <a:xfrm>
              <a:off x="0" y="38100"/>
              <a:ext cx="5567936" cy="5197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MODERN AI COPILOTS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Daily productivity &amp; strategy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ChatGPT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Gemini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Claude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296218" y="38100"/>
              <a:ext cx="6064090" cy="4308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SMART OPERATIONS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Streamlining communication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Built-in Schedulers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Process Automation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Digital Workflows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4824791" y="38100"/>
              <a:ext cx="6016405" cy="4308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BALANCED ADOPTION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Relevance without lost identity</a:t>
              </a:r>
            </a:p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Active Engagement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Forward-Facing Tech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Human Balance / Connection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27376" y="-4222"/>
            <a:ext cx="18790691" cy="10532481"/>
          </a:xfrm>
          <a:custGeom>
            <a:avLst/>
            <a:gdLst/>
            <a:ahLst/>
            <a:cxnLst/>
            <a:rect l="l" t="t" r="r" b="b"/>
            <a:pathLst>
              <a:path w="19342752" h="12572789">
                <a:moveTo>
                  <a:pt x="0" y="0"/>
                </a:moveTo>
                <a:lnTo>
                  <a:pt x="19342752" y="0"/>
                </a:lnTo>
                <a:lnTo>
                  <a:pt x="19342752" y="12572789"/>
                </a:lnTo>
                <a:lnTo>
                  <a:pt x="0" y="125727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1408631"/>
            <a:ext cx="16000000" cy="686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05"/>
              </a:lnSpc>
            </a:pPr>
            <a:r>
              <a:rPr lang="en-US" sz="48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 TOOLS TO STAY RELEVANT (Pt. 2)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90251" y="4547888"/>
            <a:ext cx="17262116" cy="5100920"/>
            <a:chOff x="0" y="0"/>
            <a:chExt cx="23016154" cy="6801227"/>
          </a:xfrm>
        </p:grpSpPr>
        <p:sp>
          <p:nvSpPr>
            <p:cNvPr id="6" name="TextBox 6"/>
            <p:cNvSpPr txBox="1"/>
            <p:nvPr/>
          </p:nvSpPr>
          <p:spPr>
            <a:xfrm>
              <a:off x="0" y="38100"/>
              <a:ext cx="6650613" cy="67631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PROTECTING YOUR FOCUS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Fewer interruptions, more presence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Screen Time / Digital Wellbeing dashboards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App-limit timers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Focus mode &amp; Do Not Disturb scheduling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726759" y="38100"/>
              <a:ext cx="7250565" cy="57185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PROTECTING YOUR PRESENCE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Automate the routine, not the relationship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Let AI draft the email, you make the call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CRM automation for follow-up, not for connection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•Scheduling tools that free up face-to-face time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5348223" y="38100"/>
              <a:ext cx="7667931" cy="6166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PROTECTING YOUR REST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3093"/>
                </a:lnSpc>
                <a:spcBef>
                  <a:spcPct val="0"/>
                </a:spcBef>
              </a:pPr>
              <a:r>
                <a:rPr lang="en-US" sz="279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Boundaries that hold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Slack &amp; email "scheduled send" + auto-decline after hours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• Sleep Focus / Wind Down mode (auto-schedules phone-quiet hours)</a:t>
              </a:r>
            </a:p>
            <a:p>
              <a:pPr algn="ctr">
                <a:lnSpc>
                  <a:spcPts val="2652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  <a:p>
              <a:pPr marL="518162" lvl="1" indent="-259081" algn="ctr">
                <a:lnSpc>
                  <a:spcPts val="2652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Freedom or Opal (blocks apps/sites during set windows)</a:t>
              </a:r>
            </a:p>
            <a:p>
              <a:pPr algn="ctr">
                <a:lnSpc>
                  <a:spcPts val="3094"/>
                </a:lnSpc>
                <a:spcBef>
                  <a:spcPct val="0"/>
                </a:spcBef>
              </a:pPr>
              <a:endParaRPr lang="en-US" sz="24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28701" y="2373549"/>
            <a:ext cx="15599997" cy="3014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61"/>
              </a:lnSpc>
            </a:pPr>
            <a:r>
              <a:rPr lang="en-US" sz="49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Staying relevant isn't just adopting tech, it's using it without losing yourself.</a:t>
            </a:r>
          </a:p>
          <a:p>
            <a:pPr algn="l">
              <a:lnSpc>
                <a:spcPts val="5959"/>
              </a:lnSpc>
            </a:pPr>
            <a:endParaRPr lang="en-US" sz="4999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l">
              <a:lnSpc>
                <a:spcPts val="5959"/>
              </a:lnSpc>
            </a:pPr>
            <a:endParaRPr lang="en-US" sz="4999">
              <a:solidFill>
                <a:srgbClr val="FFFF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4000" y="1322741"/>
            <a:ext cx="16000000" cy="69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3"/>
              </a:lnSpc>
            </a:pPr>
            <a:r>
              <a:rPr lang="en-US" sz="4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STAY CURIOUS:  WHERE TO KEEP LEARNING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44000" y="3167849"/>
            <a:ext cx="16210097" cy="1396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2"/>
              </a:lnSpc>
            </a:pPr>
            <a:r>
              <a:rPr lang="en-US" sz="4650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The Rundown AI (daily newsletter)</a:t>
            </a:r>
            <a:r>
              <a:rPr lang="en-US" sz="465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: Beginner-friendly daily updates on modern tools and how to use them. </a:t>
            </a:r>
            <a:endParaRPr lang="en-US" sz="4650">
              <a:solidFill>
                <a:srgbClr val="B96A2C"/>
              </a:solidFill>
              <a:latin typeface="Oswald"/>
              <a:ea typeface="Oswald"/>
              <a:cs typeface="Oswa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7568795"/>
            <a:ext cx="15599997" cy="1347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5"/>
              </a:lnSpc>
            </a:pPr>
            <a:r>
              <a:rPr lang="en-US" sz="4499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Hard Fork by The New York Times (Podcast) </a:t>
            </a:r>
            <a:r>
              <a:rPr lang="en-US" sz="44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: A weekly, non-technical audio deep dive on modern tech, workplace trends, and business impact.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49917" y="5315573"/>
            <a:ext cx="15599997" cy="1347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65"/>
              </a:lnSpc>
            </a:pPr>
            <a:r>
              <a:rPr lang="en-US" sz="4450">
                <a:solidFill>
                  <a:srgbClr val="B96A2C"/>
                </a:solidFill>
                <a:latin typeface="Oswald"/>
                <a:ea typeface="Oswald"/>
                <a:cs typeface="Oswald"/>
                <a:sym typeface="Oswald"/>
              </a:rPr>
              <a:t>One Useful Thing By Ethan Mollick  (Substack)</a:t>
            </a:r>
            <a:r>
              <a:rPr lang="en-US" sz="445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: Essays from a Wharton professor on what AI actually means for work.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66" b="-866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68023" y="5143500"/>
            <a:ext cx="16151954" cy="2153499"/>
            <a:chOff x="0" y="0"/>
            <a:chExt cx="21535939" cy="2871333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188849"/>
              <a:ext cx="21535939" cy="2493635"/>
              <a:chOff x="0" y="0"/>
              <a:chExt cx="17373600" cy="201168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7373600" cy="2011680"/>
              </a:xfrm>
              <a:custGeom>
                <a:avLst/>
                <a:gdLst/>
                <a:ahLst/>
                <a:cxnLst/>
                <a:rect l="l" t="t" r="r" b="b"/>
                <a:pathLst>
                  <a:path w="17373600" h="2011680">
                    <a:moveTo>
                      <a:pt x="0" y="146304"/>
                    </a:moveTo>
                    <a:cubicBezTo>
                      <a:pt x="0" y="65532"/>
                      <a:pt x="65532" y="0"/>
                      <a:pt x="146304" y="0"/>
                    </a:cubicBezTo>
                    <a:lnTo>
                      <a:pt x="17227296" y="0"/>
                    </a:lnTo>
                    <a:cubicBezTo>
                      <a:pt x="17308068" y="0"/>
                      <a:pt x="17373600" y="65532"/>
                      <a:pt x="17373600" y="146304"/>
                    </a:cubicBezTo>
                    <a:lnTo>
                      <a:pt x="17373600" y="1865376"/>
                    </a:lnTo>
                    <a:cubicBezTo>
                      <a:pt x="17373600" y="1946148"/>
                      <a:pt x="17308068" y="2011680"/>
                      <a:pt x="17227296" y="2011680"/>
                    </a:cubicBezTo>
                    <a:lnTo>
                      <a:pt x="146304" y="2011680"/>
                    </a:lnTo>
                    <a:cubicBezTo>
                      <a:pt x="65532" y="2011680"/>
                      <a:pt x="0" y="1946148"/>
                      <a:pt x="0" y="1865376"/>
                    </a:cubicBezTo>
                    <a:close/>
                  </a:path>
                </a:pathLst>
              </a:custGeom>
              <a:solidFill>
                <a:srgbClr val="B96A2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20855856" cy="2871333"/>
              <a:chOff x="0" y="0"/>
              <a:chExt cx="16824960" cy="231637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824961" cy="2316378"/>
              </a:xfrm>
              <a:custGeom>
                <a:avLst/>
                <a:gdLst/>
                <a:ahLst/>
                <a:cxnLst/>
                <a:rect l="l" t="t" r="r" b="b"/>
                <a:pathLst>
                  <a:path w="16824961" h="2316378">
                    <a:moveTo>
                      <a:pt x="0" y="0"/>
                    </a:moveTo>
                    <a:lnTo>
                      <a:pt x="16824961" y="0"/>
                    </a:lnTo>
                    <a:lnTo>
                      <a:pt x="16824961" y="2316378"/>
                    </a:lnTo>
                    <a:lnTo>
                      <a:pt x="0" y="2316378"/>
                    </a:lnTo>
                    <a:close/>
                  </a:path>
                </a:pathLst>
              </a:custGeom>
              <a:blipFill>
                <a:blip r:embed="rId3">
                  <a:alphaModFix amt="0"/>
                </a:blip>
                <a:stretch>
                  <a:fillRect t="-98106" b="-8495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0"/>
                <a:ext cx="16824960" cy="231637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0559"/>
                  </a:lnSpc>
                </a:pPr>
                <a:r>
                  <a:rPr lang="en-US" sz="8799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“What is impactful leadership?”</a:t>
                </a:r>
              </a:p>
            </p:txBody>
          </p:sp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56586" y="1422681"/>
            <a:ext cx="13776248" cy="10130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87"/>
              </a:lnSpc>
              <a:spcBef>
                <a:spcPct val="0"/>
              </a:spcBef>
            </a:pPr>
            <a:r>
              <a:rPr lang="en-US" sz="66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A STORY OF LEADERSHIP THAT FAILED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62275" y="3067914"/>
            <a:ext cx="14158479" cy="5023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57"/>
              </a:lnSpc>
              <a:spcBef>
                <a:spcPct val="0"/>
              </a:spcBef>
            </a:pPr>
            <a:r>
              <a:rPr lang="en-US" sz="415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"In 2000, Blockbuster was the undisputed giant of entertainment. A small startup named Netflix offered to sell themselves to Blockbuster for $50 million. Blockbuster's leadership laughed them out of the room because they were comfortable with physical stores and late fees. They stopped sharpening their saw, ignored changing customer behaviors, and white-knuckled an outdated model. Ten years later, Blockbuster went bankrupt. That’s what happens when leadership refuses to stay relevant, avoid hard truths, and evolve."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62275" y="8958385"/>
            <a:ext cx="15297025" cy="49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9"/>
              </a:lnSpc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[1] Fortune, "Blockbuster 'laughed us out of the room,' recalls Netflix cofounder," April 2023</a:t>
            </a:r>
          </a:p>
          <a:p>
            <a:pPr algn="l">
              <a:lnSpc>
                <a:spcPts val="200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[2] Variety, "Netflix's Origin Story," March 2025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99451"/>
            <a:ext cx="17584900" cy="2599590"/>
            <a:chOff x="0" y="0"/>
            <a:chExt cx="23446534" cy="34661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6533" cy="3466119"/>
            </a:xfrm>
            <a:custGeom>
              <a:avLst/>
              <a:gdLst/>
              <a:ahLst/>
              <a:cxnLst/>
              <a:rect l="l" t="t" r="r" b="b"/>
              <a:pathLst>
                <a:path w="23446533" h="3466119">
                  <a:moveTo>
                    <a:pt x="0" y="0"/>
                  </a:moveTo>
                  <a:lnTo>
                    <a:pt x="23446533" y="0"/>
                  </a:lnTo>
                  <a:lnTo>
                    <a:pt x="23446533" y="3466119"/>
                  </a:lnTo>
                  <a:lnTo>
                    <a:pt x="0" y="34661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8161" r="18101" b="-277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3446534" cy="34661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endParaRPr/>
            </a:p>
            <a:p>
              <a:pPr algn="l">
                <a:lnSpc>
                  <a:spcPts val="57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4974636"/>
            <a:ext cx="15731886" cy="29841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"The job of a leader is not to have all the ideas, but to create an environment where the best ideas can happen."</a:t>
            </a:r>
          </a:p>
          <a:p>
            <a:pPr algn="l">
              <a:lnSpc>
                <a:spcPts val="2419"/>
              </a:lnSpc>
            </a:pPr>
            <a:r>
              <a:rPr lang="en-US" sz="222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— Simon Sinek, Author &amp; Organizational Consultant</a:t>
            </a:r>
          </a:p>
          <a:p>
            <a:pPr algn="l">
              <a:lnSpc>
                <a:spcPts val="2419"/>
              </a:lnSpc>
            </a:pPr>
            <a:endParaRPr lang="en-US" sz="222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4490"/>
              </a:lnSpc>
            </a:pPr>
            <a:endParaRPr lang="en-US" sz="222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4494"/>
              </a:lnSpc>
            </a:pPr>
            <a:endParaRPr lang="en-US" sz="222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28700" y="2285840"/>
            <a:ext cx="15731886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"Leadership is not about titles, positions, or flowcharts. It is about one life influencing another."</a:t>
            </a:r>
          </a:p>
          <a:p>
            <a:pPr algn="l">
              <a:lnSpc>
                <a:spcPts val="2616"/>
              </a:lnSpc>
            </a:pPr>
            <a:r>
              <a:rPr lang="en-US" sz="24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— John C. Maxwell, Leadership Author &amp; Speaker</a:t>
            </a:r>
            <a:endParaRPr lang="en-US" sz="2400" b="1">
              <a:solidFill>
                <a:srgbClr val="B96A2C"/>
              </a:solidFill>
              <a:latin typeface="Oswald Bold"/>
              <a:ea typeface="Oswald Bold"/>
              <a:cs typeface="Oswald Bold"/>
            </a:endParaRPr>
          </a:p>
          <a:p>
            <a:pPr algn="l">
              <a:lnSpc>
                <a:spcPts val="2398"/>
              </a:lnSpc>
            </a:pPr>
            <a:endParaRPr lang="en-US" sz="240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 algn="l">
              <a:lnSpc>
                <a:spcPts val="2400"/>
              </a:lnSpc>
            </a:pPr>
            <a:endParaRPr lang="en-US" sz="2400" b="1">
              <a:solidFill>
                <a:srgbClr val="B96A2C"/>
              </a:solidFill>
              <a:latin typeface="Oswald Bold"/>
              <a:ea typeface="Oswald Bold"/>
              <a:cs typeface="Oswald Bold"/>
              <a:sym typeface="Oswald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2692" y="7592601"/>
            <a:ext cx="15731886" cy="153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5"/>
              </a:lnSpc>
            </a:pPr>
            <a:r>
              <a:rPr lang="en-US" sz="45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"Before you are a leader, success is all about growing yourself. When you become a leader, success is all about growing others."</a:t>
            </a:r>
          </a:p>
          <a:p>
            <a:pPr algn="l">
              <a:lnSpc>
                <a:spcPts val="2398"/>
              </a:lnSpc>
            </a:pPr>
            <a:r>
              <a:rPr lang="en-US" sz="22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— Jack Welch, Former CEO of General Electric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4000" y="1319648"/>
            <a:ext cx="16000000" cy="69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3"/>
              </a:lnSpc>
            </a:pPr>
            <a:r>
              <a:rPr lang="en-US" sz="4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Leadership &amp; Succession Quotes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0001" y="1422213"/>
            <a:ext cx="16000000" cy="531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800" b="1" dirty="0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IMPACTFUL LEADERSHIP (THE 4 PILLARS)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50001" y="2528090"/>
            <a:ext cx="15599997" cy="6154382"/>
            <a:chOff x="0" y="9525"/>
            <a:chExt cx="20799996" cy="8205843"/>
          </a:xfrm>
        </p:grpSpPr>
        <p:sp>
          <p:nvSpPr>
            <p:cNvPr id="4" name="TextBox 4"/>
            <p:cNvSpPr txBox="1"/>
            <p:nvPr/>
          </p:nvSpPr>
          <p:spPr>
            <a:xfrm>
              <a:off x="0" y="9525"/>
              <a:ext cx="20799996" cy="1624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>
                <a:lnSpc>
                  <a:spcPts val="5654"/>
                </a:lnSpc>
              </a:pPr>
              <a:r>
                <a:rPr lang="en-US" sz="480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1. Being comfortable with difficult conversations</a:t>
              </a:r>
              <a:endParaRPr lang="en-US" dirty="0">
                <a:ea typeface="Calibri"/>
                <a:cs typeface="Calibri"/>
              </a:endParaRPr>
            </a:p>
            <a:p>
              <a:pPr>
                <a:lnSpc>
                  <a:spcPts val="3771"/>
                </a:lnSpc>
              </a:pPr>
              <a:r>
                <a:rPr lang="en-US" sz="3200" b="1" dirty="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           Leaning into necessary, honest dialogues to drive progress.</a:t>
              </a:r>
              <a:endParaRPr lang="en-US" sz="3200" b="1" dirty="0">
                <a:solidFill>
                  <a:srgbClr val="B96A2C"/>
                </a:solidFill>
                <a:latin typeface="Oswald Bold"/>
                <a:ea typeface="Oswald Bold"/>
                <a:cs typeface="Oswald Bold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2037561"/>
              <a:ext cx="20799996" cy="1624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>
                <a:lnSpc>
                  <a:spcPts val="5654"/>
                </a:lnSpc>
              </a:pPr>
              <a:r>
                <a:rPr lang="en-US" sz="480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2. Constant education (sharpening your saw) </a:t>
              </a:r>
              <a:endParaRPr lang="en-US" dirty="0"/>
            </a:p>
            <a:p>
              <a:pPr>
                <a:lnSpc>
                  <a:spcPts val="3771"/>
                </a:lnSpc>
              </a:pPr>
              <a:r>
                <a:rPr lang="en-US" sz="3200" b="1" dirty="0">
                  <a:solidFill>
                    <a:srgbClr val="B96A2C"/>
                  </a:solidFill>
                  <a:latin typeface="Oswald Bold"/>
                  <a:ea typeface="Oswald"/>
                  <a:cs typeface="Oswald"/>
                  <a:sym typeface="Oswald Bold"/>
                </a:rPr>
                <a:t> </a:t>
              </a:r>
              <a:r>
                <a:rPr lang="en-US" sz="3200" b="1" dirty="0">
                  <a:solidFill>
                    <a:srgbClr val="B96A2C"/>
                  </a:solidFill>
                  <a:latin typeface="Oswald Bold"/>
                  <a:ea typeface="Oswald"/>
                  <a:cs typeface="Oswald"/>
                  <a:sym typeface="Oswald"/>
                </a:rPr>
                <a:t>            Evolving continuously and adopting modern technology to stay relevant.</a:t>
              </a:r>
              <a:endParaRPr lang="en-US" sz="3200" b="1" dirty="0">
                <a:solidFill>
                  <a:srgbClr val="B96A2C"/>
                </a:solidFill>
                <a:latin typeface="Oswald Bold"/>
                <a:ea typeface="Oswald"/>
                <a:cs typeface="Oswa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4313994"/>
              <a:ext cx="20799996" cy="25990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>
                <a:lnSpc>
                  <a:spcPts val="5654"/>
                </a:lnSpc>
              </a:pPr>
              <a:r>
                <a:rPr lang="en-US" sz="480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3. Being a present leader not an absent leader. </a:t>
              </a:r>
              <a:endParaRPr lang="en-US" dirty="0"/>
            </a:p>
            <a:p>
              <a:pPr>
                <a:lnSpc>
                  <a:spcPts val="3769"/>
                </a:lnSpc>
              </a:pPr>
              <a:r>
                <a:rPr lang="en-US" sz="3200" dirty="0">
                  <a:solidFill>
                    <a:srgbClr val="B96A2C"/>
                  </a:solidFill>
                  <a:latin typeface="Oswald"/>
                  <a:ea typeface="Oswald"/>
                  <a:cs typeface="Oswald"/>
                  <a:sym typeface="Oswald"/>
                </a:rPr>
                <a:t>            Showing up with authentic engagement rather than leading from a distance.</a:t>
              </a:r>
              <a:endParaRPr lang="en-US" sz="3200" dirty="0">
                <a:solidFill>
                  <a:srgbClr val="B96A2C"/>
                </a:solidFill>
                <a:latin typeface="Oswald"/>
                <a:ea typeface="Oswald"/>
                <a:cs typeface="Oswald"/>
              </a:endParaRPr>
            </a:p>
            <a:p>
              <a:pPr algn="l">
                <a:lnSpc>
                  <a:spcPts val="5657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      </a:t>
              </a:r>
              <a:endParaRPr lang="en-US" sz="4800" b="1">
                <a:solidFill>
                  <a:srgbClr val="FFFFFF"/>
                </a:solidFill>
                <a:latin typeface="Oswald Bold"/>
                <a:ea typeface="Oswald Bold"/>
                <a:cs typeface="Oswald Bold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6590992"/>
              <a:ext cx="20799996" cy="16243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18160" lvl="1">
                <a:lnSpc>
                  <a:spcPts val="5654"/>
                </a:lnSpc>
              </a:pPr>
              <a:r>
                <a:rPr lang="en-US" sz="4750" b="1" dirty="0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4. Cultivating Your Succession Strategy </a:t>
              </a:r>
              <a:endParaRPr lang="en-US" sz="4750" dirty="0">
                <a:ea typeface="Calibri"/>
                <a:cs typeface="Calibri"/>
              </a:endParaRPr>
            </a:p>
            <a:p>
              <a:pPr>
                <a:lnSpc>
                  <a:spcPts val="3771"/>
                </a:lnSpc>
              </a:pPr>
              <a:r>
                <a:rPr lang="en-US" sz="3200" dirty="0">
                  <a:solidFill>
                    <a:srgbClr val="B96A2C"/>
                  </a:solidFill>
                  <a:latin typeface="Oswald"/>
                  <a:ea typeface="Oswald"/>
                  <a:cs typeface="Oswald"/>
                  <a:sym typeface="Oswald"/>
                </a:rPr>
                <a:t>             Actively mentoring and positioning the next generation to take your role.</a:t>
              </a:r>
              <a:endParaRPr lang="en-US" sz="3200" dirty="0">
                <a:solidFill>
                  <a:srgbClr val="B96A2C"/>
                </a:solidFill>
                <a:latin typeface="Oswald"/>
                <a:ea typeface="Oswald"/>
                <a:cs typeface="Oswald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41836" y="1508785"/>
            <a:ext cx="16000000" cy="1471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9"/>
              </a:lnSpc>
            </a:pPr>
            <a:r>
              <a:rPr lang="en-US" sz="36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THE NUMBERS BEHIND IMPACTFUL LEADERSHIP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4001" y="2981358"/>
            <a:ext cx="15599997" cy="134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52%</a:t>
            </a:r>
            <a:r>
              <a:rPr lang="en-US" sz="44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 of a company's long-term profitability traces back to the quality of its leadership team.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44001" y="5153025"/>
            <a:ext cx="15599997" cy="1342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1.5x</a:t>
            </a:r>
            <a:r>
              <a:rPr lang="en-US" sz="44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 higher profit margins and </a:t>
            </a:r>
            <a:r>
              <a:rPr lang="en-US" sz="44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2.1x</a:t>
            </a:r>
            <a:r>
              <a:rPr lang="en-US" sz="44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higher revenue growth at companies with strong leadership development.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44001" y="7492198"/>
            <a:ext cx="15599997" cy="6667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99"/>
              </a:lnSpc>
            </a:pPr>
            <a:r>
              <a:rPr lang="en-US" sz="44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Nearly 1 in 3</a:t>
            </a:r>
            <a:r>
              <a:rPr lang="en-US" sz="4499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  business owners has no succession plan in place.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59300" y="9126538"/>
            <a:ext cx="16000000" cy="244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00"/>
              </a:lnSpc>
            </a:pPr>
            <a:r>
              <a:rPr lang="en-US" sz="150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[1] Mercer Leadership Performance Study[2] Boston Consulting Group (BCG) Global Leadership and Talent Index[3] PNC Private Bank &amp; Ipsos Business Owner Survey, 2026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42881" y="620835"/>
            <a:ext cx="16276740" cy="1272632"/>
            <a:chOff x="0" y="0"/>
            <a:chExt cx="21702320" cy="16968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02320" cy="1696842"/>
            </a:xfrm>
            <a:custGeom>
              <a:avLst/>
              <a:gdLst/>
              <a:ahLst/>
              <a:cxnLst/>
              <a:rect l="l" t="t" r="r" b="b"/>
              <a:pathLst>
                <a:path w="21702320" h="1696842">
                  <a:moveTo>
                    <a:pt x="0" y="0"/>
                  </a:moveTo>
                  <a:lnTo>
                    <a:pt x="21702320" y="0"/>
                  </a:lnTo>
                  <a:lnTo>
                    <a:pt x="21702320" y="1696842"/>
                  </a:lnTo>
                  <a:lnTo>
                    <a:pt x="0" y="169684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0087" r="11519" b="-1609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702320" cy="16873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359"/>
                </a:lnSpc>
              </a:pPr>
              <a:r>
                <a:rPr lang="en-US" sz="5299" b="1" spc="353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YOUR ROAD MAP OF WHAT TO DO NEXT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608980" y="1893467"/>
            <a:ext cx="13070039" cy="7936126"/>
          </a:xfrm>
          <a:custGeom>
            <a:avLst/>
            <a:gdLst/>
            <a:ahLst/>
            <a:cxnLst/>
            <a:rect l="l" t="t" r="r" b="b"/>
            <a:pathLst>
              <a:path w="13070039" h="7936126">
                <a:moveTo>
                  <a:pt x="0" y="0"/>
                </a:moveTo>
                <a:lnTo>
                  <a:pt x="13070040" y="0"/>
                </a:lnTo>
                <a:lnTo>
                  <a:pt x="13070040" y="7936126"/>
                </a:lnTo>
                <a:lnTo>
                  <a:pt x="0" y="79361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6712" b="-2806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42225" y="1255299"/>
            <a:ext cx="16000000" cy="67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36"/>
              </a:lnSpc>
            </a:pPr>
            <a:r>
              <a:rPr lang="en-US" sz="47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HOW DO YOU GET THERE?</a:t>
            </a:r>
            <a:r>
              <a:rPr lang="en-US" sz="47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62564" y="3985770"/>
            <a:ext cx="16000000" cy="4585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39"/>
              </a:lnSpc>
            </a:pPr>
            <a:r>
              <a:rPr lang="en-US" sz="110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CONNECTED.</a:t>
            </a:r>
          </a:p>
          <a:p>
            <a:pPr algn="ctr">
              <a:lnSpc>
                <a:spcPts val="11939"/>
              </a:lnSpc>
            </a:pPr>
            <a:r>
              <a:rPr lang="en-US" sz="11099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RELEVANT.</a:t>
            </a:r>
          </a:p>
          <a:p>
            <a:pPr algn="ctr">
              <a:lnSpc>
                <a:spcPts val="11939"/>
              </a:lnSpc>
            </a:pPr>
            <a:r>
              <a:rPr lang="en-US" sz="11099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IMPACTFUL.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293137" y="2274146"/>
            <a:ext cx="6369209" cy="1562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06"/>
              </a:lnSpc>
              <a:spcBef>
                <a:spcPct val="0"/>
              </a:spcBef>
            </a:pPr>
            <a:r>
              <a:rPr lang="en-US" sz="10250">
                <a:solidFill>
                  <a:srgbClr val="FFFFFF"/>
                </a:solidFill>
                <a:latin typeface="Oswald"/>
                <a:ea typeface="Oswald"/>
                <a:cs typeface="Oswald"/>
                <a:sym typeface="Oswald"/>
              </a:rPr>
              <a:t>STAYING</a:t>
            </a:r>
            <a:endParaRPr lang="en-US" sz="10250">
              <a:solidFill>
                <a:srgbClr val="FFFFFF"/>
              </a:solidFill>
              <a:latin typeface="Oswald"/>
              <a:ea typeface="Oswald"/>
              <a:cs typeface="Oswa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0120" y="1336140"/>
            <a:ext cx="16139160" cy="748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00"/>
              </a:lnSpc>
            </a:pPr>
            <a:r>
              <a:rPr lang="en-US" sz="51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Three places to </a:t>
            </a:r>
            <a:r>
              <a:rPr lang="en-US" sz="5100" b="1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Start...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960120" y="3845514"/>
            <a:ext cx="16047720" cy="3977640"/>
            <a:chOff x="0" y="0"/>
            <a:chExt cx="21396960" cy="5303520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6766560" cy="5303520"/>
              <a:chOff x="0" y="0"/>
              <a:chExt cx="6766560" cy="530352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6766560" cy="5303520"/>
              </a:xfrm>
              <a:custGeom>
                <a:avLst/>
                <a:gdLst/>
                <a:ahLst/>
                <a:cxnLst/>
                <a:rect l="l" t="t" r="r" b="b"/>
                <a:pathLst>
                  <a:path w="6766560" h="530352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6583680" y="0"/>
                    </a:lnTo>
                    <a:cubicBezTo>
                      <a:pt x="6684645" y="0"/>
                      <a:pt x="6766560" y="81915"/>
                      <a:pt x="6766560" y="182880"/>
                    </a:cubicBezTo>
                    <a:lnTo>
                      <a:pt x="6766560" y="5120640"/>
                    </a:lnTo>
                    <a:cubicBezTo>
                      <a:pt x="6766560" y="5221605"/>
                      <a:pt x="6684645" y="5303520"/>
                      <a:pt x="6583680" y="5303520"/>
                    </a:cubicBezTo>
                    <a:lnTo>
                      <a:pt x="182880" y="5303520"/>
                    </a:lnTo>
                    <a:cubicBezTo>
                      <a:pt x="81915" y="5303520"/>
                      <a:pt x="0" y="5221605"/>
                      <a:pt x="0" y="5120640"/>
                    </a:cubicBezTo>
                    <a:close/>
                  </a:path>
                </a:pathLst>
              </a:custGeom>
              <a:solidFill>
                <a:srgbClr val="2A265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457200" y="457200"/>
              <a:ext cx="1188720" cy="1188720"/>
              <a:chOff x="0" y="0"/>
              <a:chExt cx="1188720" cy="118872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594360"/>
                    </a:moveTo>
                    <a:cubicBezTo>
                      <a:pt x="0" y="266065"/>
                      <a:pt x="266065" y="0"/>
                      <a:pt x="594360" y="0"/>
                    </a:cubicBezTo>
                    <a:cubicBezTo>
                      <a:pt x="922655" y="0"/>
                      <a:pt x="1188720" y="266065"/>
                      <a:pt x="1188720" y="594360"/>
                    </a:cubicBezTo>
                    <a:cubicBezTo>
                      <a:pt x="1188720" y="922655"/>
                      <a:pt x="922655" y="1188720"/>
                      <a:pt x="594360" y="1188720"/>
                    </a:cubicBezTo>
                    <a:cubicBezTo>
                      <a:pt x="266065" y="1188720"/>
                      <a:pt x="0" y="922655"/>
                      <a:pt x="0" y="594360"/>
                    </a:cubicBezTo>
                    <a:close/>
                  </a:path>
                </a:pathLst>
              </a:custGeom>
              <a:solidFill>
                <a:srgbClr val="B96A2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457200" y="457200"/>
              <a:ext cx="1188720" cy="1188720"/>
              <a:chOff x="0" y="0"/>
              <a:chExt cx="1188720" cy="118872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0"/>
                    </a:moveTo>
                    <a:lnTo>
                      <a:pt x="1188720" y="0"/>
                    </a:lnTo>
                    <a:lnTo>
                      <a:pt x="1188720" y="1188720"/>
                    </a:lnTo>
                    <a:lnTo>
                      <a:pt x="0" y="1188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78303" r="-7830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0"/>
                <a:ext cx="1188720" cy="118872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3960"/>
                  </a:lnSpc>
                </a:pPr>
                <a:r>
                  <a:rPr lang="en-US" sz="33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1</a:t>
                </a: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>
              <a:off x="457200" y="1920240"/>
              <a:ext cx="5852160" cy="1463040"/>
              <a:chOff x="0" y="0"/>
              <a:chExt cx="5852160" cy="146304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5852160" cy="1463040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1463040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1463040"/>
                    </a:lnTo>
                    <a:lnTo>
                      <a:pt x="0" y="146304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7940" b="-2794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0"/>
                <a:ext cx="5852160" cy="146304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240"/>
                  </a:lnSpc>
                </a:pPr>
                <a:r>
                  <a:rPr lang="en-US" sz="27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“Company” Connection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457200" y="3383280"/>
              <a:ext cx="6525555" cy="1645920"/>
              <a:chOff x="0" y="0"/>
              <a:chExt cx="6525555" cy="164592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6525555" cy="1645920"/>
              </a:xfrm>
              <a:custGeom>
                <a:avLst/>
                <a:gdLst/>
                <a:ahLst/>
                <a:cxnLst/>
                <a:rect l="l" t="t" r="r" b="b"/>
                <a:pathLst>
                  <a:path w="6525555" h="1645920">
                    <a:moveTo>
                      <a:pt x="0" y="0"/>
                    </a:moveTo>
                    <a:lnTo>
                      <a:pt x="6525555" y="0"/>
                    </a:lnTo>
                    <a:lnTo>
                      <a:pt x="6525555" y="1645920"/>
                    </a:lnTo>
                    <a:lnTo>
                      <a:pt x="0" y="16459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9280" r="10319" b="-1928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0" y="0"/>
                <a:ext cx="6525555" cy="164592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599"/>
                  </a:lnSpc>
                </a:pPr>
                <a:r>
                  <a:rPr lang="en-US" sz="2999">
                    <a:solidFill>
                      <a:srgbClr val="C9C6D8"/>
                    </a:solidFill>
                    <a:latin typeface="Oswald"/>
                    <a:ea typeface="Oswald"/>
                    <a:cs typeface="Oswald"/>
                    <a:sym typeface="Oswald"/>
                  </a:rPr>
                  <a:t>Visibility, trust, and engagement inside your organization.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7315200" y="0"/>
              <a:ext cx="6766560" cy="5303520"/>
              <a:chOff x="0" y="0"/>
              <a:chExt cx="6766560" cy="530352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6766560" cy="5303520"/>
              </a:xfrm>
              <a:custGeom>
                <a:avLst/>
                <a:gdLst/>
                <a:ahLst/>
                <a:cxnLst/>
                <a:rect l="l" t="t" r="r" b="b"/>
                <a:pathLst>
                  <a:path w="6766560" h="530352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6583680" y="0"/>
                    </a:lnTo>
                    <a:cubicBezTo>
                      <a:pt x="6684645" y="0"/>
                      <a:pt x="6766560" y="81915"/>
                      <a:pt x="6766560" y="182880"/>
                    </a:cubicBezTo>
                    <a:lnTo>
                      <a:pt x="6766560" y="5120640"/>
                    </a:lnTo>
                    <a:cubicBezTo>
                      <a:pt x="6766560" y="5221605"/>
                      <a:pt x="6684645" y="5303520"/>
                      <a:pt x="6583680" y="5303520"/>
                    </a:cubicBezTo>
                    <a:lnTo>
                      <a:pt x="182880" y="5303520"/>
                    </a:lnTo>
                    <a:cubicBezTo>
                      <a:pt x="81915" y="5303520"/>
                      <a:pt x="0" y="5221605"/>
                      <a:pt x="0" y="5120640"/>
                    </a:cubicBezTo>
                    <a:close/>
                  </a:path>
                </a:pathLst>
              </a:custGeom>
              <a:solidFill>
                <a:srgbClr val="2A265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7772400" y="457200"/>
              <a:ext cx="1188720" cy="1188720"/>
              <a:chOff x="0" y="0"/>
              <a:chExt cx="1188720" cy="118872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594360"/>
                    </a:moveTo>
                    <a:cubicBezTo>
                      <a:pt x="0" y="266065"/>
                      <a:pt x="266065" y="0"/>
                      <a:pt x="594360" y="0"/>
                    </a:cubicBezTo>
                    <a:cubicBezTo>
                      <a:pt x="922655" y="0"/>
                      <a:pt x="1188720" y="266065"/>
                      <a:pt x="1188720" y="594360"/>
                    </a:cubicBezTo>
                    <a:cubicBezTo>
                      <a:pt x="1188720" y="922655"/>
                      <a:pt x="922655" y="1188720"/>
                      <a:pt x="594360" y="1188720"/>
                    </a:cubicBezTo>
                    <a:cubicBezTo>
                      <a:pt x="266065" y="1188720"/>
                      <a:pt x="0" y="922655"/>
                      <a:pt x="0" y="594360"/>
                    </a:cubicBezTo>
                    <a:close/>
                  </a:path>
                </a:pathLst>
              </a:custGeom>
              <a:solidFill>
                <a:srgbClr val="B96A2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7772400" y="457200"/>
              <a:ext cx="1188720" cy="1188720"/>
              <a:chOff x="0" y="0"/>
              <a:chExt cx="1188720" cy="118872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0"/>
                    </a:moveTo>
                    <a:lnTo>
                      <a:pt x="1188720" y="0"/>
                    </a:lnTo>
                    <a:lnTo>
                      <a:pt x="1188720" y="1188720"/>
                    </a:lnTo>
                    <a:lnTo>
                      <a:pt x="0" y="1188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78303" r="-7830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0"/>
                <a:ext cx="1188720" cy="118872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3960"/>
                  </a:lnSpc>
                </a:pPr>
                <a:r>
                  <a:rPr lang="en-US" sz="33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772400" y="1920240"/>
              <a:ext cx="5852160" cy="1463040"/>
              <a:chOff x="0" y="0"/>
              <a:chExt cx="5852160" cy="146304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5852160" cy="1463040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1463040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1463040"/>
                    </a:lnTo>
                    <a:lnTo>
                      <a:pt x="0" y="146304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7940" b="-2794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0"/>
                <a:ext cx="5852160" cy="146304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240"/>
                  </a:lnSpc>
                </a:pPr>
                <a:r>
                  <a:rPr lang="en-US" sz="27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“Community” Engagement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772400" y="3132584"/>
              <a:ext cx="5852160" cy="2147312"/>
              <a:chOff x="0" y="0"/>
              <a:chExt cx="5852160" cy="2147312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852160" cy="2147313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2147313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2147313"/>
                    </a:lnTo>
                    <a:lnTo>
                      <a:pt x="0" y="214731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778" b="857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0"/>
                <a:ext cx="5852160" cy="2147312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599"/>
                  </a:lnSpc>
                </a:pPr>
                <a:r>
                  <a:rPr lang="en-US" sz="2999">
                    <a:solidFill>
                      <a:srgbClr val="C9C6D8"/>
                    </a:solidFill>
                    <a:latin typeface="Oswald"/>
                    <a:ea typeface="Oswald"/>
                    <a:cs typeface="Oswald"/>
                    <a:sym typeface="Oswald"/>
                  </a:rPr>
                  <a:t>Authentic relationships with the people and communities you serve.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4630400" y="0"/>
              <a:ext cx="6766560" cy="5303520"/>
              <a:chOff x="0" y="0"/>
              <a:chExt cx="6766560" cy="530352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6766560" cy="5303520"/>
              </a:xfrm>
              <a:custGeom>
                <a:avLst/>
                <a:gdLst/>
                <a:ahLst/>
                <a:cxnLst/>
                <a:rect l="l" t="t" r="r" b="b"/>
                <a:pathLst>
                  <a:path w="6766560" h="5303520">
                    <a:moveTo>
                      <a:pt x="0" y="182880"/>
                    </a:moveTo>
                    <a:cubicBezTo>
                      <a:pt x="0" y="81915"/>
                      <a:pt x="81915" y="0"/>
                      <a:pt x="182880" y="0"/>
                    </a:cubicBezTo>
                    <a:lnTo>
                      <a:pt x="6583680" y="0"/>
                    </a:lnTo>
                    <a:cubicBezTo>
                      <a:pt x="6684645" y="0"/>
                      <a:pt x="6766560" y="81915"/>
                      <a:pt x="6766560" y="182880"/>
                    </a:cubicBezTo>
                    <a:lnTo>
                      <a:pt x="6766560" y="5120640"/>
                    </a:lnTo>
                    <a:cubicBezTo>
                      <a:pt x="6766560" y="5221605"/>
                      <a:pt x="6684645" y="5303520"/>
                      <a:pt x="6583680" y="5303520"/>
                    </a:cubicBezTo>
                    <a:lnTo>
                      <a:pt x="182880" y="5303520"/>
                    </a:lnTo>
                    <a:cubicBezTo>
                      <a:pt x="81915" y="5303520"/>
                      <a:pt x="0" y="5221605"/>
                      <a:pt x="0" y="5120640"/>
                    </a:cubicBezTo>
                    <a:close/>
                  </a:path>
                </a:pathLst>
              </a:custGeom>
              <a:solidFill>
                <a:srgbClr val="2A2650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15087600" y="457200"/>
              <a:ext cx="1188720" cy="1188720"/>
              <a:chOff x="0" y="0"/>
              <a:chExt cx="1188720" cy="1188720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594360"/>
                    </a:moveTo>
                    <a:cubicBezTo>
                      <a:pt x="0" y="266065"/>
                      <a:pt x="266065" y="0"/>
                      <a:pt x="594360" y="0"/>
                    </a:cubicBezTo>
                    <a:cubicBezTo>
                      <a:pt x="922655" y="0"/>
                      <a:pt x="1188720" y="266065"/>
                      <a:pt x="1188720" y="594360"/>
                    </a:cubicBezTo>
                    <a:cubicBezTo>
                      <a:pt x="1188720" y="922655"/>
                      <a:pt x="922655" y="1188720"/>
                      <a:pt x="594360" y="1188720"/>
                    </a:cubicBezTo>
                    <a:cubicBezTo>
                      <a:pt x="266065" y="1188720"/>
                      <a:pt x="0" y="922655"/>
                      <a:pt x="0" y="594360"/>
                    </a:cubicBezTo>
                    <a:close/>
                  </a:path>
                </a:pathLst>
              </a:custGeom>
              <a:solidFill>
                <a:srgbClr val="B96A2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5087600" y="457200"/>
              <a:ext cx="1188720" cy="1188720"/>
              <a:chOff x="0" y="0"/>
              <a:chExt cx="1188720" cy="118872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188720" cy="1188720"/>
              </a:xfrm>
              <a:custGeom>
                <a:avLst/>
                <a:gdLst/>
                <a:ahLst/>
                <a:cxnLst/>
                <a:rect l="l" t="t" r="r" b="b"/>
                <a:pathLst>
                  <a:path w="1188720" h="1188720">
                    <a:moveTo>
                      <a:pt x="0" y="0"/>
                    </a:moveTo>
                    <a:lnTo>
                      <a:pt x="1188720" y="0"/>
                    </a:lnTo>
                    <a:lnTo>
                      <a:pt x="1188720" y="1188720"/>
                    </a:lnTo>
                    <a:lnTo>
                      <a:pt x="0" y="1188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78303" r="-7830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0" y="0"/>
                <a:ext cx="1188720" cy="118872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3960"/>
                  </a:lnSpc>
                </a:pPr>
                <a:r>
                  <a:rPr lang="en-US" sz="33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3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5087600" y="1920240"/>
              <a:ext cx="5852160" cy="1463040"/>
              <a:chOff x="0" y="0"/>
              <a:chExt cx="5852160" cy="146304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5852160" cy="1463040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1463040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1463040"/>
                    </a:lnTo>
                    <a:lnTo>
                      <a:pt x="0" y="146304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7940" b="-2794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0" y="0"/>
                <a:ext cx="5852160" cy="146304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240"/>
                  </a:lnSpc>
                </a:pPr>
                <a:r>
                  <a:rPr lang="en-US" sz="2700" b="1">
                    <a:solidFill>
                      <a:srgbClr val="FFFFFF"/>
                    </a:solidFill>
                    <a:latin typeface="Oswald Bold"/>
                    <a:ea typeface="Oswald Bold"/>
                    <a:cs typeface="Oswald Bold"/>
                    <a:sym typeface="Oswald Bold"/>
                  </a:rPr>
                  <a:t>“Team” Empowerment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5087600" y="3094480"/>
              <a:ext cx="5852160" cy="2185416"/>
              <a:chOff x="0" y="0"/>
              <a:chExt cx="5852160" cy="2185416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5852160" cy="2185416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2185416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2185416"/>
                    </a:lnTo>
                    <a:lnTo>
                      <a:pt x="0" y="2185416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520" b="10165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9525"/>
                <a:ext cx="5852160" cy="219494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l">
                  <a:lnSpc>
                    <a:spcPts val="3600"/>
                  </a:lnSpc>
                </a:pPr>
                <a:r>
                  <a:rPr lang="en-US" sz="3000">
                    <a:solidFill>
                      <a:srgbClr val="C9C6D8"/>
                    </a:solidFill>
                    <a:latin typeface="Oswald"/>
                    <a:ea typeface="Oswald"/>
                    <a:cs typeface="Oswald"/>
                    <a:sym typeface="Oswald"/>
                  </a:rPr>
                  <a:t>Open communication and a culture where every voice is heard.</a:t>
                </a:r>
              </a:p>
            </p:txBody>
          </p:sp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87730"/>
            <a:ext cx="14401800" cy="1291798"/>
            <a:chOff x="0" y="0"/>
            <a:chExt cx="19202400" cy="1722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86"/>
            </a:xfrm>
            <a:custGeom>
              <a:avLst/>
              <a:gdLst/>
              <a:ahLst/>
              <a:cxnLst/>
              <a:rect l="l" t="t" r="r" b="b"/>
              <a:pathLst>
                <a:path w="19202400" h="1535786">
                  <a:moveTo>
                    <a:pt x="0" y="0"/>
                  </a:moveTo>
                  <a:lnTo>
                    <a:pt x="19202400" y="0"/>
                  </a:lnTo>
                  <a:lnTo>
                    <a:pt x="1920240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2" b="-1882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86612"/>
              <a:ext cx="1920240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COMPANY CONNECTION IN PRACTICE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2980" y="2618445"/>
            <a:ext cx="16322040" cy="1783080"/>
            <a:chOff x="0" y="0"/>
            <a:chExt cx="21762720" cy="23774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4460" y="2961345"/>
            <a:ext cx="1097280" cy="1097280"/>
            <a:chOff x="0" y="0"/>
            <a:chExt cx="1463040" cy="14630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94460" y="2904195"/>
            <a:ext cx="1097280" cy="1097280"/>
            <a:chOff x="0" y="0"/>
            <a:chExt cx="1463040" cy="1463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903220" y="2618445"/>
            <a:ext cx="13167360" cy="1151839"/>
            <a:chOff x="0" y="0"/>
            <a:chExt cx="17556480" cy="15357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556480" cy="1535786"/>
            </a:xfrm>
            <a:custGeom>
              <a:avLst/>
              <a:gdLst/>
              <a:ahLst/>
              <a:cxnLst/>
              <a:rect l="l" t="t" r="r" b="b"/>
              <a:pathLst>
                <a:path w="17556480" h="1535786">
                  <a:moveTo>
                    <a:pt x="0" y="0"/>
                  </a:moveTo>
                  <a:lnTo>
                    <a:pt x="17556480" y="0"/>
                  </a:lnTo>
                  <a:lnTo>
                    <a:pt x="1755648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975" b="-1525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55648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Engage directly, not through layers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03220" y="3384750"/>
            <a:ext cx="13618926" cy="771068"/>
            <a:chOff x="0" y="0"/>
            <a:chExt cx="18158569" cy="102809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158569" cy="1028091"/>
            </a:xfrm>
            <a:custGeom>
              <a:avLst/>
              <a:gdLst/>
              <a:ahLst/>
              <a:cxnLst/>
              <a:rect l="l" t="t" r="r" b="b"/>
              <a:pathLst>
                <a:path w="18158569" h="1028091">
                  <a:moveTo>
                    <a:pt x="0" y="0"/>
                  </a:moveTo>
                  <a:lnTo>
                    <a:pt x="18158569" y="0"/>
                  </a:lnTo>
                  <a:lnTo>
                    <a:pt x="18158569" y="1028091"/>
                  </a:lnTo>
                  <a:lnTo>
                    <a:pt x="0" y="102809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8270" r="3315" b="-27721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8158569" cy="10280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Oswald"/>
                  <a:ea typeface="Oswald"/>
                  <a:cs typeface="Oswald"/>
                  <a:sym typeface="Oswald"/>
                </a:rPr>
                <a:t>Manager engagement drives team performance more than almost anything else you control.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2980" y="4744425"/>
            <a:ext cx="16322040" cy="1783080"/>
            <a:chOff x="0" y="0"/>
            <a:chExt cx="21762720" cy="23774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94460" y="5087325"/>
            <a:ext cx="1097280" cy="1097280"/>
            <a:chOff x="0" y="0"/>
            <a:chExt cx="1463040" cy="146304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94460" y="5030175"/>
            <a:ext cx="1097280" cy="1097280"/>
            <a:chOff x="0" y="0"/>
            <a:chExt cx="1463040" cy="146304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903220" y="4484126"/>
            <a:ext cx="13167360" cy="1151839"/>
            <a:chOff x="0" y="0"/>
            <a:chExt cx="17556480" cy="153578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7556480" cy="1535786"/>
            </a:xfrm>
            <a:custGeom>
              <a:avLst/>
              <a:gdLst/>
              <a:ahLst/>
              <a:cxnLst/>
              <a:rect l="l" t="t" r="r" b="b"/>
              <a:pathLst>
                <a:path w="17556480" h="1535786">
                  <a:moveTo>
                    <a:pt x="0" y="0"/>
                  </a:moveTo>
                  <a:lnTo>
                    <a:pt x="17556480" y="0"/>
                  </a:lnTo>
                  <a:lnTo>
                    <a:pt x="1755648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975" b="-1525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1755648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Answer it yourself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903220" y="5270662"/>
            <a:ext cx="14183384" cy="1256843"/>
            <a:chOff x="0" y="0"/>
            <a:chExt cx="18911179" cy="1675791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911179" cy="1675791"/>
            </a:xfrm>
            <a:custGeom>
              <a:avLst/>
              <a:gdLst/>
              <a:ahLst/>
              <a:cxnLst/>
              <a:rect l="l" t="t" r="r" b="b"/>
              <a:pathLst>
                <a:path w="18911179" h="1675791">
                  <a:moveTo>
                    <a:pt x="0" y="0"/>
                  </a:moveTo>
                  <a:lnTo>
                    <a:pt x="18911179" y="0"/>
                  </a:lnTo>
                  <a:lnTo>
                    <a:pt x="18911179" y="1675791"/>
                  </a:lnTo>
                  <a:lnTo>
                    <a:pt x="0" y="167579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6853" r="7163" b="-1314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18911179" cy="16757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Oswald"/>
                  <a:ea typeface="Oswald"/>
                  <a:cs typeface="Oswald"/>
                  <a:sym typeface="Oswald"/>
                </a:rPr>
                <a:t>Direct executive communication builds trust and employee empowerment more than messages relayed through a chain.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82980" y="6870405"/>
            <a:ext cx="16322040" cy="1783080"/>
            <a:chOff x="0" y="0"/>
            <a:chExt cx="21762720" cy="23774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903220" y="6637385"/>
            <a:ext cx="13167360" cy="1151839"/>
            <a:chOff x="0" y="0"/>
            <a:chExt cx="17556480" cy="1535786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7556480" cy="1535786"/>
            </a:xfrm>
            <a:custGeom>
              <a:avLst/>
              <a:gdLst/>
              <a:ahLst/>
              <a:cxnLst/>
              <a:rect l="l" t="t" r="r" b="b"/>
              <a:pathLst>
                <a:path w="17556480" h="1535786">
                  <a:moveTo>
                    <a:pt x="0" y="0"/>
                  </a:moveTo>
                  <a:lnTo>
                    <a:pt x="17556480" y="0"/>
                  </a:lnTo>
                  <a:lnTo>
                    <a:pt x="1755648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2975" b="-15251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0"/>
              <a:ext cx="1755648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Be visible, not just available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2903220" y="7394280"/>
            <a:ext cx="13167360" cy="1256843"/>
            <a:chOff x="0" y="0"/>
            <a:chExt cx="17556480" cy="167579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556480" cy="1675791"/>
            </a:xfrm>
            <a:custGeom>
              <a:avLst/>
              <a:gdLst/>
              <a:ahLst/>
              <a:cxnLst/>
              <a:rect l="l" t="t" r="r" b="b"/>
              <a:pathLst>
                <a:path w="17556480" h="1675791">
                  <a:moveTo>
                    <a:pt x="0" y="0"/>
                  </a:moveTo>
                  <a:lnTo>
                    <a:pt x="17556480" y="0"/>
                  </a:lnTo>
                  <a:lnTo>
                    <a:pt x="17556480" y="1675791"/>
                  </a:lnTo>
                  <a:lnTo>
                    <a:pt x="0" y="167579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76853" b="-13141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0"/>
              <a:ext cx="17556480" cy="167579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Oswald"/>
                  <a:ea typeface="Oswald"/>
                  <a:cs typeface="Oswald"/>
                  <a:sym typeface="Oswald"/>
                </a:rPr>
                <a:t>Transparent, direct communication from leadership is linked to stronger employee advocacy and trust.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60120" y="9052560"/>
            <a:ext cx="16322040" cy="960120"/>
            <a:chOff x="0" y="0"/>
            <a:chExt cx="21762720" cy="128016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1762720" cy="1280160"/>
            </a:xfrm>
            <a:custGeom>
              <a:avLst/>
              <a:gdLst/>
              <a:ahLst/>
              <a:cxnLst/>
              <a:rect l="l" t="t" r="r" b="b"/>
              <a:pathLst>
                <a:path w="21762720" h="1280160">
                  <a:moveTo>
                    <a:pt x="0" y="0"/>
                  </a:moveTo>
                  <a:lnTo>
                    <a:pt x="21762720" y="0"/>
                  </a:lnTo>
                  <a:lnTo>
                    <a:pt x="2176272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1245" b="-28124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0"/>
              <a:ext cx="21762720" cy="12801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[1] Gallup: State of the American Manager Report[2] Lee &amp; Dong, 2023: Transparent Executive Communication and Organizational Trust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52027" y="1074342"/>
            <a:ext cx="14401800" cy="1151839"/>
            <a:chOff x="0" y="0"/>
            <a:chExt cx="19202400" cy="15357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86"/>
            </a:xfrm>
            <a:custGeom>
              <a:avLst/>
              <a:gdLst/>
              <a:ahLst/>
              <a:cxnLst/>
              <a:rect l="l" t="t" r="r" b="b"/>
              <a:pathLst>
                <a:path w="19202400" h="1535786">
                  <a:moveTo>
                    <a:pt x="0" y="0"/>
                  </a:moveTo>
                  <a:lnTo>
                    <a:pt x="19202400" y="0"/>
                  </a:lnTo>
                  <a:lnTo>
                    <a:pt x="19202400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2" b="-1882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920240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COMMUNITY ENGAGEMENT IN PRACTICE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7260" y="2674891"/>
            <a:ext cx="16322040" cy="1783080"/>
            <a:chOff x="0" y="0"/>
            <a:chExt cx="21762720" cy="23774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840870" y="2744156"/>
            <a:ext cx="13441680" cy="1151839"/>
            <a:chOff x="0" y="0"/>
            <a:chExt cx="17922240" cy="15357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922239" cy="1535786"/>
            </a:xfrm>
            <a:custGeom>
              <a:avLst/>
              <a:gdLst/>
              <a:ahLst/>
              <a:cxnLst/>
              <a:rect l="l" t="t" r="r" b="b"/>
              <a:pathLst>
                <a:path w="17922239" h="1535786">
                  <a:moveTo>
                    <a:pt x="0" y="0"/>
                  </a:moveTo>
                  <a:lnTo>
                    <a:pt x="17922239" y="0"/>
                  </a:lnTo>
                  <a:lnTo>
                    <a:pt x="17922239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5" b="-1571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792224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Show up where you serve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40870" y="3567134"/>
            <a:ext cx="13441680" cy="681990"/>
            <a:chOff x="0" y="0"/>
            <a:chExt cx="17922240" cy="909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922239" cy="909320"/>
            </a:xfrm>
            <a:custGeom>
              <a:avLst/>
              <a:gdLst/>
              <a:ahLst/>
              <a:cxnLst/>
              <a:rect l="l" t="t" r="r" b="b"/>
              <a:pathLst>
                <a:path w="17922239" h="909320">
                  <a:moveTo>
                    <a:pt x="0" y="0"/>
                  </a:moveTo>
                  <a:lnTo>
                    <a:pt x="17922239" y="0"/>
                  </a:lnTo>
                  <a:lnTo>
                    <a:pt x="17922239" y="909320"/>
                  </a:lnTo>
                  <a:lnTo>
                    <a:pt x="0" y="9093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3760" b="-3343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7922240" cy="937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Attend one community event in person this month  not a livestream.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7260" y="4800871"/>
            <a:ext cx="16322040" cy="1783080"/>
            <a:chOff x="0" y="0"/>
            <a:chExt cx="21762720" cy="23774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40870" y="4967749"/>
            <a:ext cx="13441680" cy="1151839"/>
            <a:chOff x="0" y="0"/>
            <a:chExt cx="17922240" cy="15357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922239" cy="1535786"/>
            </a:xfrm>
            <a:custGeom>
              <a:avLst/>
              <a:gdLst/>
              <a:ahLst/>
              <a:cxnLst/>
              <a:rect l="l" t="t" r="r" b="b"/>
              <a:pathLst>
                <a:path w="17922239" h="1535786">
                  <a:moveTo>
                    <a:pt x="0" y="0"/>
                  </a:moveTo>
                  <a:lnTo>
                    <a:pt x="17922239" y="0"/>
                  </a:lnTo>
                  <a:lnTo>
                    <a:pt x="17922239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5" b="-1571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792224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Ask before you assume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40870" y="5776688"/>
            <a:ext cx="13441680" cy="685800"/>
            <a:chOff x="0" y="0"/>
            <a:chExt cx="17922240" cy="914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922239" cy="914400"/>
            </a:xfrm>
            <a:custGeom>
              <a:avLst/>
              <a:gdLst/>
              <a:ahLst/>
              <a:cxnLst/>
              <a:rect l="l" t="t" r="r" b="b"/>
              <a:pathLst>
                <a:path w="17922239" h="914400">
                  <a:moveTo>
                    <a:pt x="0" y="0"/>
                  </a:moveTo>
                  <a:lnTo>
                    <a:pt x="17922239" y="0"/>
                  </a:lnTo>
                  <a:lnTo>
                    <a:pt x="17922239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1906" b="-3319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7922240" cy="942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Talk to one member or stakeholder directly about what they actually need.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7260" y="6926851"/>
            <a:ext cx="16322040" cy="1783080"/>
            <a:chOff x="0" y="0"/>
            <a:chExt cx="21762720" cy="23774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840870" y="7024184"/>
            <a:ext cx="13441680" cy="1151839"/>
            <a:chOff x="0" y="0"/>
            <a:chExt cx="17922240" cy="15357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922239" cy="1535786"/>
            </a:xfrm>
            <a:custGeom>
              <a:avLst/>
              <a:gdLst/>
              <a:ahLst/>
              <a:cxnLst/>
              <a:rect l="l" t="t" r="r" b="b"/>
              <a:pathLst>
                <a:path w="17922239" h="1535786">
                  <a:moveTo>
                    <a:pt x="0" y="0"/>
                  </a:moveTo>
                  <a:lnTo>
                    <a:pt x="17922239" y="0"/>
                  </a:lnTo>
                  <a:lnTo>
                    <a:pt x="17922239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5" b="-1571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792224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Let AI assist, not replace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840870" y="7833124"/>
            <a:ext cx="14514150" cy="685800"/>
            <a:chOff x="0" y="0"/>
            <a:chExt cx="19352200" cy="9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352200" cy="914400"/>
            </a:xfrm>
            <a:custGeom>
              <a:avLst/>
              <a:gdLst/>
              <a:ahLst/>
              <a:cxnLst/>
              <a:rect l="l" t="t" r="r" b="b"/>
              <a:pathLst>
                <a:path w="19352200" h="914400">
                  <a:moveTo>
                    <a:pt x="0" y="0"/>
                  </a:moveTo>
                  <a:lnTo>
                    <a:pt x="19352200" y="0"/>
                  </a:lnTo>
                  <a:lnTo>
                    <a:pt x="19352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1906" r="7389" b="-3319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9352200" cy="942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Before automating outreach, ask: does this still feel human on the other end?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94460" y="2960641"/>
            <a:ext cx="1097280" cy="1097280"/>
            <a:chOff x="0" y="0"/>
            <a:chExt cx="1463040" cy="1463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94460" y="5087325"/>
            <a:ext cx="1097280" cy="1097280"/>
            <a:chOff x="0" y="0"/>
            <a:chExt cx="1463040" cy="14630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94460" y="2904195"/>
            <a:ext cx="1097280" cy="1097280"/>
            <a:chOff x="0" y="0"/>
            <a:chExt cx="1463040" cy="14630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94460" y="5030175"/>
            <a:ext cx="1097280" cy="1097280"/>
            <a:chOff x="0" y="0"/>
            <a:chExt cx="1463040" cy="14630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54484" y="9338581"/>
            <a:ext cx="8281844" cy="265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[1] U.S. Surgeon General’s Advisory on Social Connection &amp; Civic Engagement, 2023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887730"/>
            <a:ext cx="14401800" cy="1322884"/>
            <a:chOff x="0" y="0"/>
            <a:chExt cx="19202400" cy="17638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535764"/>
            </a:xfrm>
            <a:custGeom>
              <a:avLst/>
              <a:gdLst/>
              <a:ahLst/>
              <a:cxnLst/>
              <a:rect l="l" t="t" r="r" b="b"/>
              <a:pathLst>
                <a:path w="19202400" h="1535764">
                  <a:moveTo>
                    <a:pt x="0" y="0"/>
                  </a:moveTo>
                  <a:lnTo>
                    <a:pt x="19202400" y="0"/>
                  </a:lnTo>
                  <a:lnTo>
                    <a:pt x="19202400" y="1535764"/>
                  </a:lnTo>
                  <a:lnTo>
                    <a:pt x="0" y="15357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5" b="-1882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228081"/>
              <a:ext cx="19202400" cy="15357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TEAM EMPOWERMENT IN PRACTICE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7260" y="2674891"/>
            <a:ext cx="16322040" cy="1783080"/>
            <a:chOff x="0" y="0"/>
            <a:chExt cx="21762720" cy="23774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840870" y="2744156"/>
            <a:ext cx="13441680" cy="1151839"/>
            <a:chOff x="0" y="0"/>
            <a:chExt cx="17922240" cy="15357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7922239" cy="1535786"/>
            </a:xfrm>
            <a:custGeom>
              <a:avLst/>
              <a:gdLst/>
              <a:ahLst/>
              <a:cxnLst/>
              <a:rect l="l" t="t" r="r" b="b"/>
              <a:pathLst>
                <a:path w="17922239" h="1535786">
                  <a:moveTo>
                    <a:pt x="0" y="0"/>
                  </a:moveTo>
                  <a:lnTo>
                    <a:pt x="17922239" y="0"/>
                  </a:lnTo>
                  <a:lnTo>
                    <a:pt x="17922239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5" b="-1571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792224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Pass The Mic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40870" y="3567134"/>
            <a:ext cx="13441680" cy="681990"/>
            <a:chOff x="0" y="0"/>
            <a:chExt cx="17922240" cy="9093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922239" cy="909320"/>
            </a:xfrm>
            <a:custGeom>
              <a:avLst/>
              <a:gdLst/>
              <a:ahLst/>
              <a:cxnLst/>
              <a:rect l="l" t="t" r="r" b="b"/>
              <a:pathLst>
                <a:path w="17922239" h="909320">
                  <a:moveTo>
                    <a:pt x="0" y="0"/>
                  </a:moveTo>
                  <a:lnTo>
                    <a:pt x="17922239" y="0"/>
                  </a:lnTo>
                  <a:lnTo>
                    <a:pt x="17922239" y="909320"/>
                  </a:lnTo>
                  <a:lnTo>
                    <a:pt x="0" y="9093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3760" b="-33431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7922240" cy="9378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Have a different teammate / leader LEAD YOUR MEETING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7260" y="4800871"/>
            <a:ext cx="16322040" cy="1783080"/>
            <a:chOff x="0" y="0"/>
            <a:chExt cx="21762720" cy="237744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40870" y="4967749"/>
            <a:ext cx="13441680" cy="1151839"/>
            <a:chOff x="0" y="0"/>
            <a:chExt cx="17922240" cy="15357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922239" cy="1535786"/>
            </a:xfrm>
            <a:custGeom>
              <a:avLst/>
              <a:gdLst/>
              <a:ahLst/>
              <a:cxnLst/>
              <a:rect l="l" t="t" r="r" b="b"/>
              <a:pathLst>
                <a:path w="17922239" h="1535786">
                  <a:moveTo>
                    <a:pt x="0" y="0"/>
                  </a:moveTo>
                  <a:lnTo>
                    <a:pt x="17922239" y="0"/>
                  </a:lnTo>
                  <a:lnTo>
                    <a:pt x="17922239" y="1535786"/>
                  </a:lnTo>
                  <a:lnTo>
                    <a:pt x="0" y="153578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5" b="-1571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7922240" cy="153578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The Tour of Listening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40870" y="5776688"/>
            <a:ext cx="13441680" cy="685800"/>
            <a:chOff x="0" y="0"/>
            <a:chExt cx="17922240" cy="914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922239" cy="914400"/>
            </a:xfrm>
            <a:custGeom>
              <a:avLst/>
              <a:gdLst/>
              <a:ahLst/>
              <a:cxnLst/>
              <a:rect l="l" t="t" r="r" b="b"/>
              <a:pathLst>
                <a:path w="17922239" h="914400">
                  <a:moveTo>
                    <a:pt x="0" y="0"/>
                  </a:moveTo>
                  <a:lnTo>
                    <a:pt x="17922239" y="0"/>
                  </a:lnTo>
                  <a:lnTo>
                    <a:pt x="17922239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1906" b="-3319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17922240" cy="942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Sit in a Meeting Not Run By You / Listen, Don’t Speak 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37260" y="6926851"/>
            <a:ext cx="16322040" cy="1783080"/>
            <a:chOff x="0" y="0"/>
            <a:chExt cx="21762720" cy="23774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1762720" cy="2377440"/>
            </a:xfrm>
            <a:custGeom>
              <a:avLst/>
              <a:gdLst/>
              <a:ahLst/>
              <a:cxnLst/>
              <a:rect l="l" t="t" r="r" b="b"/>
              <a:pathLst>
                <a:path w="21762720" h="23774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21579839" y="0"/>
                  </a:lnTo>
                  <a:cubicBezTo>
                    <a:pt x="21680804" y="0"/>
                    <a:pt x="21762720" y="81915"/>
                    <a:pt x="21762720" y="182880"/>
                  </a:cubicBezTo>
                  <a:lnTo>
                    <a:pt x="21762720" y="2194560"/>
                  </a:lnTo>
                  <a:cubicBezTo>
                    <a:pt x="21762720" y="2295525"/>
                    <a:pt x="21680804" y="2377440"/>
                    <a:pt x="21579839" y="2377440"/>
                  </a:cubicBezTo>
                  <a:lnTo>
                    <a:pt x="182880" y="2377440"/>
                  </a:lnTo>
                  <a:cubicBezTo>
                    <a:pt x="81915" y="2377440"/>
                    <a:pt x="0" y="2295525"/>
                    <a:pt x="0" y="21945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751587" y="7024201"/>
            <a:ext cx="13441680" cy="1151823"/>
            <a:chOff x="0" y="0"/>
            <a:chExt cx="17922240" cy="15357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922239" cy="1535764"/>
            </a:xfrm>
            <a:custGeom>
              <a:avLst/>
              <a:gdLst/>
              <a:ahLst/>
              <a:cxnLst/>
              <a:rect l="l" t="t" r="r" b="b"/>
              <a:pathLst>
                <a:path w="17922239" h="1535764">
                  <a:moveTo>
                    <a:pt x="0" y="0"/>
                  </a:moveTo>
                  <a:lnTo>
                    <a:pt x="17922239" y="0"/>
                  </a:lnTo>
                  <a:lnTo>
                    <a:pt x="17922239" y="1535764"/>
                  </a:lnTo>
                  <a:lnTo>
                    <a:pt x="0" y="15357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7618" b="-15715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7922240" cy="15357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 Cultivating Your Succession Strategy 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959914" y="7833124"/>
            <a:ext cx="14514150" cy="685800"/>
            <a:chOff x="0" y="0"/>
            <a:chExt cx="19352200" cy="914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9352200" cy="914400"/>
            </a:xfrm>
            <a:custGeom>
              <a:avLst/>
              <a:gdLst/>
              <a:ahLst/>
              <a:cxnLst/>
              <a:rect l="l" t="t" r="r" b="b"/>
              <a:pathLst>
                <a:path w="19352200" h="914400">
                  <a:moveTo>
                    <a:pt x="0" y="0"/>
                  </a:moveTo>
                  <a:lnTo>
                    <a:pt x="19352200" y="0"/>
                  </a:lnTo>
                  <a:lnTo>
                    <a:pt x="193522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31906" r="7389" b="-3319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28575"/>
              <a:ext cx="19352200" cy="9429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840"/>
                </a:lnSpc>
              </a:pPr>
              <a:r>
                <a:rPr lang="en-US" sz="3200">
                  <a:solidFill>
                    <a:srgbClr val="C9C6D8"/>
                  </a:solidFill>
                  <a:latin typeface="Arial"/>
                  <a:ea typeface="Arial"/>
                  <a:cs typeface="Arial"/>
                  <a:sym typeface="Arial"/>
                </a:rPr>
                <a:t>Consistently Be Assessing Your Successor 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94460" y="2960641"/>
            <a:ext cx="1097280" cy="1097280"/>
            <a:chOff x="0" y="0"/>
            <a:chExt cx="1463040" cy="14630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94460" y="5087325"/>
            <a:ext cx="1097280" cy="1097280"/>
            <a:chOff x="0" y="0"/>
            <a:chExt cx="1463040" cy="14630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731520"/>
                  </a:moveTo>
                  <a:cubicBezTo>
                    <a:pt x="0" y="327533"/>
                    <a:pt x="327533" y="0"/>
                    <a:pt x="731520" y="0"/>
                  </a:cubicBezTo>
                  <a:cubicBezTo>
                    <a:pt x="1135507" y="0"/>
                    <a:pt x="1463040" y="327533"/>
                    <a:pt x="1463040" y="731520"/>
                  </a:cubicBezTo>
                  <a:cubicBezTo>
                    <a:pt x="1463040" y="1135507"/>
                    <a:pt x="1135507" y="1463040"/>
                    <a:pt x="731520" y="1463040"/>
                  </a:cubicBezTo>
                  <a:cubicBezTo>
                    <a:pt x="327533" y="1463040"/>
                    <a:pt x="0" y="1135507"/>
                    <a:pt x="0" y="73152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94460" y="2904195"/>
            <a:ext cx="1097280" cy="1097280"/>
            <a:chOff x="0" y="0"/>
            <a:chExt cx="1463040" cy="14630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94460" y="5030175"/>
            <a:ext cx="1097280" cy="1097280"/>
            <a:chOff x="0" y="0"/>
            <a:chExt cx="1463040" cy="146304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94460" y="7213305"/>
            <a:ext cx="1097280" cy="1097280"/>
            <a:chOff x="0" y="0"/>
            <a:chExt cx="1463040" cy="14630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463040" cy="1463040"/>
            </a:xfrm>
            <a:custGeom>
              <a:avLst/>
              <a:gdLst/>
              <a:ahLst/>
              <a:cxnLst/>
              <a:rect l="l" t="t" r="r" b="b"/>
              <a:pathLst>
                <a:path w="1463040" h="1463040">
                  <a:moveTo>
                    <a:pt x="0" y="0"/>
                  </a:moveTo>
                  <a:lnTo>
                    <a:pt x="1463040" y="0"/>
                  </a:lnTo>
                  <a:lnTo>
                    <a:pt x="146304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9525"/>
              <a:ext cx="1463040" cy="14535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80"/>
                </a:lnSpc>
              </a:pPr>
              <a:r>
                <a:rPr lang="en-US" sz="3900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028700" y="9338581"/>
            <a:ext cx="12430042" cy="533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[1] Edmondson, A. &amp; Kerrissey, M., "What People Get Wrong About Psychological Safety," Harvard Business Review, May/June 2025</a:t>
            </a:r>
          </a:p>
          <a:p>
            <a:pPr algn="l">
              <a:lnSpc>
                <a:spcPts val="2160"/>
              </a:lnSpc>
              <a:spcBef>
                <a:spcPct val="0"/>
              </a:spcBef>
            </a:pPr>
            <a:r>
              <a:rPr lang="en-US" sz="1800" b="1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 [2] Gallup &amp; Workhuman, employee recognition and retention research (2024) — recognized employees are 45% less likely to leave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E3E7A-F95D-E0D4-FA8F-499C91EE7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D743E11-6040-F73F-6A84-572DD3A0B893}"/>
              </a:ext>
            </a:extLst>
          </p:cNvPr>
          <p:cNvGrpSpPr/>
          <p:nvPr/>
        </p:nvGrpSpPr>
        <p:grpSpPr>
          <a:xfrm>
            <a:off x="929018" y="905561"/>
            <a:ext cx="14432902" cy="1151823"/>
            <a:chOff x="-41469" y="0"/>
            <a:chExt cx="19243869" cy="153576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784D527-33C4-468D-7BD6-BAEAD0672C7A}"/>
                </a:ext>
              </a:extLst>
            </p:cNvPr>
            <p:cNvSpPr/>
            <p:nvPr/>
          </p:nvSpPr>
          <p:spPr>
            <a:xfrm>
              <a:off x="0" y="0"/>
              <a:ext cx="19202400" cy="1535764"/>
            </a:xfrm>
            <a:custGeom>
              <a:avLst/>
              <a:gdLst/>
              <a:ahLst/>
              <a:cxnLst/>
              <a:rect l="l" t="t" r="r" b="b"/>
              <a:pathLst>
                <a:path w="19202400" h="1535764">
                  <a:moveTo>
                    <a:pt x="0" y="0"/>
                  </a:moveTo>
                  <a:lnTo>
                    <a:pt x="19202400" y="0"/>
                  </a:lnTo>
                  <a:lnTo>
                    <a:pt x="19202400" y="1535764"/>
                  </a:lnTo>
                  <a:lnTo>
                    <a:pt x="0" y="153576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98975" b="-1882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E48DF37-458F-9625-5D3E-3BA608290B06}"/>
                </a:ext>
              </a:extLst>
            </p:cNvPr>
            <p:cNvSpPr txBox="1"/>
            <p:nvPr/>
          </p:nvSpPr>
          <p:spPr>
            <a:xfrm>
              <a:off x="-41469" y="31101"/>
              <a:ext cx="19243869" cy="15046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ADDITIONAL HOMEWORK ASSIGNMENT</a:t>
              </a: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FAC3A01-B9D1-AA6A-C2B4-975226CCEA84}"/>
              </a:ext>
            </a:extLst>
          </p:cNvPr>
          <p:cNvGrpSpPr/>
          <p:nvPr/>
        </p:nvGrpSpPr>
        <p:grpSpPr>
          <a:xfrm>
            <a:off x="960120" y="1778967"/>
            <a:ext cx="16322040" cy="891859"/>
            <a:chOff x="0" y="0"/>
            <a:chExt cx="21762720" cy="118914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03C77D4-6B23-F8BB-5132-B0CFFF4AC7C0}"/>
                </a:ext>
              </a:extLst>
            </p:cNvPr>
            <p:cNvSpPr/>
            <p:nvPr/>
          </p:nvSpPr>
          <p:spPr>
            <a:xfrm>
              <a:off x="0" y="0"/>
              <a:ext cx="21762720" cy="1189146"/>
            </a:xfrm>
            <a:custGeom>
              <a:avLst/>
              <a:gdLst/>
              <a:ahLst/>
              <a:cxnLst/>
              <a:rect l="l" t="t" r="r" b="b"/>
              <a:pathLst>
                <a:path w="21762720" h="1189146">
                  <a:moveTo>
                    <a:pt x="0" y="0"/>
                  </a:moveTo>
                  <a:lnTo>
                    <a:pt x="21762720" y="0"/>
                  </a:lnTo>
                  <a:lnTo>
                    <a:pt x="21762720" y="1189146"/>
                  </a:lnTo>
                  <a:lnTo>
                    <a:pt x="0" y="1189146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321995" b="-2912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E3279DD-3772-D090-06CE-44421F4FFD7D}"/>
                </a:ext>
              </a:extLst>
            </p:cNvPr>
            <p:cNvSpPr txBox="1"/>
            <p:nvPr/>
          </p:nvSpPr>
          <p:spPr>
            <a:xfrm>
              <a:off x="0" y="0"/>
              <a:ext cx="21762720" cy="11891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439"/>
                </a:lnSpc>
              </a:pPr>
              <a:r>
                <a:rPr lang="en-US" sz="3699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Dynamic and ever-evolving, to lead in this constantly REVVED-UP, changing world.​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334F79B-1BA8-F507-25DD-AAD54807D579}"/>
              </a:ext>
            </a:extLst>
          </p:cNvPr>
          <p:cNvGrpSpPr/>
          <p:nvPr/>
        </p:nvGrpSpPr>
        <p:grpSpPr>
          <a:xfrm>
            <a:off x="960120" y="2880360"/>
            <a:ext cx="3703320" cy="2125980"/>
            <a:chOff x="0" y="0"/>
            <a:chExt cx="4937760" cy="2834640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4D02499-4D7E-FC3D-D1E3-B19DC8F4E1CE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9E76288-BA8A-C48D-18D4-F5AA96ACF3F1}"/>
              </a:ext>
            </a:extLst>
          </p:cNvPr>
          <p:cNvGrpSpPr/>
          <p:nvPr/>
        </p:nvGrpSpPr>
        <p:grpSpPr>
          <a:xfrm>
            <a:off x="1165860" y="3086100"/>
            <a:ext cx="685800" cy="685800"/>
            <a:chOff x="0" y="0"/>
            <a:chExt cx="914400" cy="914400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D5335D1E-A8C9-102D-C604-784E239C2AAB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9C3CDAE8-74F6-BAAC-508F-0EAB2BD9E9CD}"/>
              </a:ext>
            </a:extLst>
          </p:cNvPr>
          <p:cNvGrpSpPr/>
          <p:nvPr/>
        </p:nvGrpSpPr>
        <p:grpSpPr>
          <a:xfrm>
            <a:off x="1165860" y="3086100"/>
            <a:ext cx="685800" cy="729118"/>
            <a:chOff x="0" y="0"/>
            <a:chExt cx="914400" cy="972157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3D7BEC05-C213-7600-FA70-95AD1996C13A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439DDE23-6EC5-98D0-2CBF-2B4F530A1F96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1</a:t>
              </a:r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2D576BBD-2731-E46F-55CA-E3528DCF02E1}"/>
              </a:ext>
            </a:extLst>
          </p:cNvPr>
          <p:cNvGrpSpPr/>
          <p:nvPr/>
        </p:nvGrpSpPr>
        <p:grpSpPr>
          <a:xfrm>
            <a:off x="3909060" y="3086100"/>
            <a:ext cx="617220" cy="548640"/>
            <a:chOff x="0" y="0"/>
            <a:chExt cx="822960" cy="73152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5FD390C7-0A27-BC2B-5683-36A391EF6072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FEE6EA8D-6E68-A019-6AF3-9E25E700A393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[1]</a:t>
              </a:r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011B5E08-DD94-2577-39DA-B36D73CE0507}"/>
              </a:ext>
            </a:extLst>
          </p:cNvPr>
          <p:cNvGrpSpPr/>
          <p:nvPr/>
        </p:nvGrpSpPr>
        <p:grpSpPr>
          <a:xfrm>
            <a:off x="1162050" y="3668746"/>
            <a:ext cx="3291840" cy="1269014"/>
            <a:chOff x="0" y="0"/>
            <a:chExt cx="4389120" cy="1692019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F3546579-365C-8E8E-85E7-AF14B3AAD480}"/>
                </a:ext>
              </a:extLst>
            </p:cNvPr>
            <p:cNvSpPr/>
            <p:nvPr/>
          </p:nvSpPr>
          <p:spPr>
            <a:xfrm>
              <a:off x="0" y="0"/>
              <a:ext cx="4389120" cy="1692019"/>
            </a:xfrm>
            <a:custGeom>
              <a:avLst/>
              <a:gdLst/>
              <a:ahLst/>
              <a:cxnLst/>
              <a:rect l="l" t="t" r="r" b="b"/>
              <a:pathLst>
                <a:path w="4389120" h="1692019">
                  <a:moveTo>
                    <a:pt x="0" y="0"/>
                  </a:moveTo>
                  <a:lnTo>
                    <a:pt x="4389120" y="0"/>
                  </a:lnTo>
                  <a:lnTo>
                    <a:pt x="4389120" y="1692019"/>
                  </a:lnTo>
                  <a:lnTo>
                    <a:pt x="0" y="16920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10" b="62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8D774E6D-AD8F-ADD5-BB72-AD80190ED427}"/>
                </a:ext>
              </a:extLst>
            </p:cNvPr>
            <p:cNvSpPr txBox="1"/>
            <p:nvPr/>
          </p:nvSpPr>
          <p:spPr>
            <a:xfrm>
              <a:off x="0" y="0"/>
              <a:ext cx="4389120" cy="1692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Have one face-to-face conversation with someone on your team, phone away</a:t>
              </a:r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EF1F5D04-A203-5B47-7E09-40F88CC13924}"/>
              </a:ext>
            </a:extLst>
          </p:cNvPr>
          <p:cNvGrpSpPr/>
          <p:nvPr/>
        </p:nvGrpSpPr>
        <p:grpSpPr>
          <a:xfrm>
            <a:off x="5006340" y="2880360"/>
            <a:ext cx="3703320" cy="2125980"/>
            <a:chOff x="0" y="0"/>
            <a:chExt cx="4937760" cy="2834640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0DB9DEF-063E-94E7-CED0-DB838829806A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>
            <a:extLst>
              <a:ext uri="{FF2B5EF4-FFF2-40B4-BE49-F238E27FC236}">
                <a16:creationId xmlns:a16="http://schemas.microsoft.com/office/drawing/2014/main" id="{AA8369A6-A3A3-157C-CD15-0DF9F69FD4F7}"/>
              </a:ext>
            </a:extLst>
          </p:cNvPr>
          <p:cNvGrpSpPr/>
          <p:nvPr/>
        </p:nvGrpSpPr>
        <p:grpSpPr>
          <a:xfrm>
            <a:off x="5212080" y="3086100"/>
            <a:ext cx="685800" cy="685800"/>
            <a:chOff x="0" y="0"/>
            <a:chExt cx="914400" cy="914400"/>
          </a:xfrm>
        </p:grpSpPr>
        <p:sp>
          <p:nvSpPr>
            <p:cNvPr id="24" name="Freeform 24">
              <a:extLst>
                <a:ext uri="{FF2B5EF4-FFF2-40B4-BE49-F238E27FC236}">
                  <a16:creationId xmlns:a16="http://schemas.microsoft.com/office/drawing/2014/main" id="{4D1405EE-8C55-6F9F-0377-B6438B735F1E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FB67CD9-79C5-DD04-3704-9AEB21A171C1}"/>
              </a:ext>
            </a:extLst>
          </p:cNvPr>
          <p:cNvGrpSpPr/>
          <p:nvPr/>
        </p:nvGrpSpPr>
        <p:grpSpPr>
          <a:xfrm>
            <a:off x="5212080" y="3086100"/>
            <a:ext cx="685800" cy="729118"/>
            <a:chOff x="0" y="0"/>
            <a:chExt cx="914400" cy="972157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F542412C-9006-45CB-27EB-4A57446B69FB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18790F37-2E0B-37FF-C92D-670A37310C8A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2</a:t>
              </a:r>
            </a:p>
          </p:txBody>
        </p:sp>
      </p:grpSp>
      <p:grpSp>
        <p:nvGrpSpPr>
          <p:cNvPr id="28" name="Group 28">
            <a:extLst>
              <a:ext uri="{FF2B5EF4-FFF2-40B4-BE49-F238E27FC236}">
                <a16:creationId xmlns:a16="http://schemas.microsoft.com/office/drawing/2014/main" id="{E92CF74E-39AC-8B49-B1D8-8D95A0670994}"/>
              </a:ext>
            </a:extLst>
          </p:cNvPr>
          <p:cNvGrpSpPr/>
          <p:nvPr/>
        </p:nvGrpSpPr>
        <p:grpSpPr>
          <a:xfrm>
            <a:off x="7955280" y="3086100"/>
            <a:ext cx="617220" cy="548640"/>
            <a:chOff x="0" y="0"/>
            <a:chExt cx="822960" cy="731520"/>
          </a:xfrm>
        </p:grpSpPr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0BD004EC-2847-11B1-1574-7710B734476F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>
              <a:extLst>
                <a:ext uri="{FF2B5EF4-FFF2-40B4-BE49-F238E27FC236}">
                  <a16:creationId xmlns:a16="http://schemas.microsoft.com/office/drawing/2014/main" id="{C295F314-F1E4-1DEB-24A1-6D4F27067D22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[1]</a:t>
              </a:r>
            </a:p>
          </p:txBody>
        </p:sp>
      </p:grpSp>
      <p:grpSp>
        <p:nvGrpSpPr>
          <p:cNvPr id="31" name="Group 31">
            <a:extLst>
              <a:ext uri="{FF2B5EF4-FFF2-40B4-BE49-F238E27FC236}">
                <a16:creationId xmlns:a16="http://schemas.microsoft.com/office/drawing/2014/main" id="{339EEEAE-D615-A794-6F45-44314F06E2FB}"/>
              </a:ext>
            </a:extLst>
          </p:cNvPr>
          <p:cNvGrpSpPr/>
          <p:nvPr/>
        </p:nvGrpSpPr>
        <p:grpSpPr>
          <a:xfrm>
            <a:off x="5212080" y="3840480"/>
            <a:ext cx="3291840" cy="1097280"/>
            <a:chOff x="0" y="0"/>
            <a:chExt cx="4389120" cy="1463040"/>
          </a:xfrm>
        </p:grpSpPr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1F9A7A9D-A141-A603-BA64-93EF811E62C5}"/>
                </a:ext>
              </a:extLst>
            </p:cNvPr>
            <p:cNvSpPr/>
            <p:nvPr/>
          </p:nvSpPr>
          <p:spPr>
            <a:xfrm>
              <a:off x="0" y="0"/>
              <a:ext cx="4389120" cy="1463040"/>
            </a:xfrm>
            <a:custGeom>
              <a:avLst/>
              <a:gdLst/>
              <a:ahLst/>
              <a:cxnLst/>
              <a:rect l="l" t="t" r="r" b="b"/>
              <a:pathLst>
                <a:path w="4389120" h="1463040">
                  <a:moveTo>
                    <a:pt x="0" y="0"/>
                  </a:moveTo>
                  <a:lnTo>
                    <a:pt x="4389120" y="0"/>
                  </a:lnTo>
                  <a:lnTo>
                    <a:pt x="43891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5" b="-84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>
              <a:extLst>
                <a:ext uri="{FF2B5EF4-FFF2-40B4-BE49-F238E27FC236}">
                  <a16:creationId xmlns:a16="http://schemas.microsoft.com/office/drawing/2014/main" id="{D8D16E70-6C1B-147D-2572-B55B57821748}"/>
                </a:ext>
              </a:extLst>
            </p:cNvPr>
            <p:cNvSpPr txBox="1"/>
            <p:nvPr/>
          </p:nvSpPr>
          <p:spPr>
            <a:xfrm>
              <a:off x="0" y="0"/>
              <a:ext cx="4389120" cy="1463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Ask your team: what impacted you this week?</a:t>
              </a:r>
            </a:p>
          </p:txBody>
        </p:sp>
      </p:grpSp>
      <p:grpSp>
        <p:nvGrpSpPr>
          <p:cNvPr id="34" name="Group 34">
            <a:extLst>
              <a:ext uri="{FF2B5EF4-FFF2-40B4-BE49-F238E27FC236}">
                <a16:creationId xmlns:a16="http://schemas.microsoft.com/office/drawing/2014/main" id="{DA04D51C-D437-DE64-CC60-E66EF5015BC0}"/>
              </a:ext>
            </a:extLst>
          </p:cNvPr>
          <p:cNvGrpSpPr/>
          <p:nvPr/>
        </p:nvGrpSpPr>
        <p:grpSpPr>
          <a:xfrm>
            <a:off x="9052560" y="2880360"/>
            <a:ext cx="3703320" cy="2125980"/>
            <a:chOff x="0" y="0"/>
            <a:chExt cx="4937760" cy="2834640"/>
          </a:xfrm>
        </p:grpSpPr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A0BA08B-73F0-DA9D-AC90-A7FD574D406D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ABED83BD-A458-C7D1-CA62-C6F1D2182EF5}"/>
              </a:ext>
            </a:extLst>
          </p:cNvPr>
          <p:cNvGrpSpPr/>
          <p:nvPr/>
        </p:nvGrpSpPr>
        <p:grpSpPr>
          <a:xfrm>
            <a:off x="9258300" y="3086100"/>
            <a:ext cx="685800" cy="685800"/>
            <a:chOff x="0" y="0"/>
            <a:chExt cx="914400" cy="914400"/>
          </a:xfrm>
        </p:grpSpPr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887BD74E-D940-6212-24B3-7BBFE243007C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>
            <a:extLst>
              <a:ext uri="{FF2B5EF4-FFF2-40B4-BE49-F238E27FC236}">
                <a16:creationId xmlns:a16="http://schemas.microsoft.com/office/drawing/2014/main" id="{1ED30D5D-54BE-73E0-B3DD-C1EF0B7A32AF}"/>
              </a:ext>
            </a:extLst>
          </p:cNvPr>
          <p:cNvGrpSpPr/>
          <p:nvPr/>
        </p:nvGrpSpPr>
        <p:grpSpPr>
          <a:xfrm>
            <a:off x="9258300" y="3086100"/>
            <a:ext cx="685800" cy="729118"/>
            <a:chOff x="0" y="0"/>
            <a:chExt cx="914400" cy="972157"/>
          </a:xfrm>
        </p:grpSpPr>
        <p:sp>
          <p:nvSpPr>
            <p:cNvPr id="39" name="Freeform 39">
              <a:extLst>
                <a:ext uri="{FF2B5EF4-FFF2-40B4-BE49-F238E27FC236}">
                  <a16:creationId xmlns:a16="http://schemas.microsoft.com/office/drawing/2014/main" id="{62C14C3D-A2BF-382D-B8ED-25997304B409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>
              <a:extLst>
                <a:ext uri="{FF2B5EF4-FFF2-40B4-BE49-F238E27FC236}">
                  <a16:creationId xmlns:a16="http://schemas.microsoft.com/office/drawing/2014/main" id="{B0D096E0-0BAA-B6C8-18CF-CF1FA21F568F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3</a:t>
              </a:r>
            </a:p>
          </p:txBody>
        </p:sp>
      </p:grpSp>
      <p:grpSp>
        <p:nvGrpSpPr>
          <p:cNvPr id="41" name="Group 41">
            <a:extLst>
              <a:ext uri="{FF2B5EF4-FFF2-40B4-BE49-F238E27FC236}">
                <a16:creationId xmlns:a16="http://schemas.microsoft.com/office/drawing/2014/main" id="{F975FB1F-AABF-858D-FB0C-2230B5FB8D6D}"/>
              </a:ext>
            </a:extLst>
          </p:cNvPr>
          <p:cNvGrpSpPr/>
          <p:nvPr/>
        </p:nvGrpSpPr>
        <p:grpSpPr>
          <a:xfrm>
            <a:off x="12001500" y="3086100"/>
            <a:ext cx="617220" cy="548640"/>
            <a:chOff x="0" y="0"/>
            <a:chExt cx="822960" cy="731520"/>
          </a:xfrm>
        </p:grpSpPr>
        <p:sp>
          <p:nvSpPr>
            <p:cNvPr id="42" name="Freeform 42">
              <a:extLst>
                <a:ext uri="{FF2B5EF4-FFF2-40B4-BE49-F238E27FC236}">
                  <a16:creationId xmlns:a16="http://schemas.microsoft.com/office/drawing/2014/main" id="{D1F855A4-0033-3C73-ED22-B37A810EF77A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Box 43">
              <a:extLst>
                <a:ext uri="{FF2B5EF4-FFF2-40B4-BE49-F238E27FC236}">
                  <a16:creationId xmlns:a16="http://schemas.microsoft.com/office/drawing/2014/main" id="{82C41B0B-348A-BD63-A38C-62904F345D49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[2]</a:t>
              </a:r>
            </a:p>
          </p:txBody>
        </p:sp>
      </p:grpSp>
      <p:grpSp>
        <p:nvGrpSpPr>
          <p:cNvPr id="44" name="Group 44">
            <a:extLst>
              <a:ext uri="{FF2B5EF4-FFF2-40B4-BE49-F238E27FC236}">
                <a16:creationId xmlns:a16="http://schemas.microsoft.com/office/drawing/2014/main" id="{02A4F72F-108A-B90D-8AE8-98B8F9B19BF0}"/>
              </a:ext>
            </a:extLst>
          </p:cNvPr>
          <p:cNvGrpSpPr/>
          <p:nvPr/>
        </p:nvGrpSpPr>
        <p:grpSpPr>
          <a:xfrm>
            <a:off x="9258300" y="3735421"/>
            <a:ext cx="3291840" cy="1269014"/>
            <a:chOff x="0" y="0"/>
            <a:chExt cx="4389120" cy="1692019"/>
          </a:xfrm>
        </p:grpSpPr>
        <p:sp>
          <p:nvSpPr>
            <p:cNvPr id="45" name="Freeform 45">
              <a:extLst>
                <a:ext uri="{FF2B5EF4-FFF2-40B4-BE49-F238E27FC236}">
                  <a16:creationId xmlns:a16="http://schemas.microsoft.com/office/drawing/2014/main" id="{93F0B674-26A7-25BA-8340-FD6247DA45BA}"/>
                </a:ext>
              </a:extLst>
            </p:cNvPr>
            <p:cNvSpPr/>
            <p:nvPr/>
          </p:nvSpPr>
          <p:spPr>
            <a:xfrm>
              <a:off x="0" y="0"/>
              <a:ext cx="4389120" cy="1692019"/>
            </a:xfrm>
            <a:custGeom>
              <a:avLst/>
              <a:gdLst/>
              <a:ahLst/>
              <a:cxnLst/>
              <a:rect l="l" t="t" r="r" b="b"/>
              <a:pathLst>
                <a:path w="4389120" h="1692019">
                  <a:moveTo>
                    <a:pt x="0" y="0"/>
                  </a:moveTo>
                  <a:lnTo>
                    <a:pt x="4389120" y="0"/>
                  </a:lnTo>
                  <a:lnTo>
                    <a:pt x="4389120" y="1692019"/>
                  </a:lnTo>
                  <a:lnTo>
                    <a:pt x="0" y="16920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10" b="62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>
              <a:extLst>
                <a:ext uri="{FF2B5EF4-FFF2-40B4-BE49-F238E27FC236}">
                  <a16:creationId xmlns:a16="http://schemas.microsoft.com/office/drawing/2014/main" id="{0DE948D1-4FF0-B413-C574-ACFDB16BC166}"/>
                </a:ext>
              </a:extLst>
            </p:cNvPr>
            <p:cNvSpPr txBox="1"/>
            <p:nvPr/>
          </p:nvSpPr>
          <p:spPr>
            <a:xfrm>
              <a:off x="0" y="0"/>
              <a:ext cx="4389120" cy="1692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Model a phone-free moment, show your team it's okay to disconnect</a:t>
              </a:r>
            </a:p>
          </p:txBody>
        </p:sp>
      </p:grpSp>
      <p:grpSp>
        <p:nvGrpSpPr>
          <p:cNvPr id="47" name="Group 47">
            <a:extLst>
              <a:ext uri="{FF2B5EF4-FFF2-40B4-BE49-F238E27FC236}">
                <a16:creationId xmlns:a16="http://schemas.microsoft.com/office/drawing/2014/main" id="{515C24E7-7E72-EE76-FCAB-BED90E80FA3C}"/>
              </a:ext>
            </a:extLst>
          </p:cNvPr>
          <p:cNvGrpSpPr/>
          <p:nvPr/>
        </p:nvGrpSpPr>
        <p:grpSpPr>
          <a:xfrm>
            <a:off x="13098780" y="2880360"/>
            <a:ext cx="3703320" cy="2125980"/>
            <a:chOff x="0" y="0"/>
            <a:chExt cx="4937760" cy="2834640"/>
          </a:xfrm>
        </p:grpSpPr>
        <p:sp>
          <p:nvSpPr>
            <p:cNvPr id="48" name="Freeform 48">
              <a:extLst>
                <a:ext uri="{FF2B5EF4-FFF2-40B4-BE49-F238E27FC236}">
                  <a16:creationId xmlns:a16="http://schemas.microsoft.com/office/drawing/2014/main" id="{8A35CE2C-B0A9-4110-4790-AABFE844393F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>
            <a:extLst>
              <a:ext uri="{FF2B5EF4-FFF2-40B4-BE49-F238E27FC236}">
                <a16:creationId xmlns:a16="http://schemas.microsoft.com/office/drawing/2014/main" id="{6D5955A4-6A3C-E413-3496-FA0E50B7EC49}"/>
              </a:ext>
            </a:extLst>
          </p:cNvPr>
          <p:cNvGrpSpPr/>
          <p:nvPr/>
        </p:nvGrpSpPr>
        <p:grpSpPr>
          <a:xfrm>
            <a:off x="13304520" y="3086100"/>
            <a:ext cx="685800" cy="685800"/>
            <a:chOff x="0" y="0"/>
            <a:chExt cx="914400" cy="914400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DE84F2A0-30B9-5EC7-157A-20290AE9327C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>
            <a:extLst>
              <a:ext uri="{FF2B5EF4-FFF2-40B4-BE49-F238E27FC236}">
                <a16:creationId xmlns:a16="http://schemas.microsoft.com/office/drawing/2014/main" id="{310F9A6D-6F83-147E-575F-22E2A2934192}"/>
              </a:ext>
            </a:extLst>
          </p:cNvPr>
          <p:cNvGrpSpPr/>
          <p:nvPr/>
        </p:nvGrpSpPr>
        <p:grpSpPr>
          <a:xfrm>
            <a:off x="13304520" y="3086100"/>
            <a:ext cx="685800" cy="729118"/>
            <a:chOff x="0" y="0"/>
            <a:chExt cx="914400" cy="972157"/>
          </a:xfrm>
        </p:grpSpPr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B554D181-015B-35D0-CEA3-790E1F796C25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>
              <a:extLst>
                <a:ext uri="{FF2B5EF4-FFF2-40B4-BE49-F238E27FC236}">
                  <a16:creationId xmlns:a16="http://schemas.microsoft.com/office/drawing/2014/main" id="{73EF13FE-89B9-CF47-D446-8FE043F597FB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4</a:t>
              </a:r>
            </a:p>
          </p:txBody>
        </p:sp>
      </p:grpSp>
      <p:grpSp>
        <p:nvGrpSpPr>
          <p:cNvPr id="54" name="Group 54">
            <a:extLst>
              <a:ext uri="{FF2B5EF4-FFF2-40B4-BE49-F238E27FC236}">
                <a16:creationId xmlns:a16="http://schemas.microsoft.com/office/drawing/2014/main" id="{D117B329-178A-073A-1D5E-4054C5117BFC}"/>
              </a:ext>
            </a:extLst>
          </p:cNvPr>
          <p:cNvGrpSpPr/>
          <p:nvPr/>
        </p:nvGrpSpPr>
        <p:grpSpPr>
          <a:xfrm>
            <a:off x="16047720" y="3086100"/>
            <a:ext cx="617220" cy="548640"/>
            <a:chOff x="0" y="0"/>
            <a:chExt cx="822960" cy="731520"/>
          </a:xfrm>
        </p:grpSpPr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931CF8CE-85CF-4B20-1882-CCF10A7DE8AD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>
              <a:extLst>
                <a:ext uri="{FF2B5EF4-FFF2-40B4-BE49-F238E27FC236}">
                  <a16:creationId xmlns:a16="http://schemas.microsoft.com/office/drawing/2014/main" id="{3C1CBB31-0C5D-970D-AAB9-CB376B9B487E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[3]</a:t>
              </a:r>
            </a:p>
          </p:txBody>
        </p:sp>
      </p:grpSp>
      <p:grpSp>
        <p:nvGrpSpPr>
          <p:cNvPr id="57" name="Group 57">
            <a:extLst>
              <a:ext uri="{FF2B5EF4-FFF2-40B4-BE49-F238E27FC236}">
                <a16:creationId xmlns:a16="http://schemas.microsoft.com/office/drawing/2014/main" id="{EAE11718-FAB4-7FDF-0364-7E549F287594}"/>
              </a:ext>
            </a:extLst>
          </p:cNvPr>
          <p:cNvGrpSpPr/>
          <p:nvPr/>
        </p:nvGrpSpPr>
        <p:grpSpPr>
          <a:xfrm>
            <a:off x="13304520" y="3737326"/>
            <a:ext cx="3291840" cy="1269014"/>
            <a:chOff x="0" y="0"/>
            <a:chExt cx="4389120" cy="1692019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6AE7E17B-A23E-48A7-9BE4-2ADA7F139F14}"/>
                </a:ext>
              </a:extLst>
            </p:cNvPr>
            <p:cNvSpPr/>
            <p:nvPr/>
          </p:nvSpPr>
          <p:spPr>
            <a:xfrm>
              <a:off x="0" y="0"/>
              <a:ext cx="4389120" cy="1692019"/>
            </a:xfrm>
            <a:custGeom>
              <a:avLst/>
              <a:gdLst/>
              <a:ahLst/>
              <a:cxnLst/>
              <a:rect l="l" t="t" r="r" b="b"/>
              <a:pathLst>
                <a:path w="4389120" h="1692019">
                  <a:moveTo>
                    <a:pt x="0" y="0"/>
                  </a:moveTo>
                  <a:lnTo>
                    <a:pt x="4389120" y="0"/>
                  </a:lnTo>
                  <a:lnTo>
                    <a:pt x="4389120" y="1692019"/>
                  </a:lnTo>
                  <a:lnTo>
                    <a:pt x="0" y="16920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10" b="62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CCB335AA-D1BD-1E02-9247-9DB1A169CF2F}"/>
                </a:ext>
              </a:extLst>
            </p:cNvPr>
            <p:cNvSpPr txBox="1"/>
            <p:nvPr/>
          </p:nvSpPr>
          <p:spPr>
            <a:xfrm>
              <a:off x="0" y="0"/>
              <a:ext cx="4389120" cy="1692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Show up in person for your community, not just your organization</a:t>
              </a:r>
            </a:p>
          </p:txBody>
        </p:sp>
      </p:grpSp>
      <p:grpSp>
        <p:nvGrpSpPr>
          <p:cNvPr id="60" name="Group 60">
            <a:extLst>
              <a:ext uri="{FF2B5EF4-FFF2-40B4-BE49-F238E27FC236}">
                <a16:creationId xmlns:a16="http://schemas.microsoft.com/office/drawing/2014/main" id="{8B588024-8387-4066-5D03-6710CC327F40}"/>
              </a:ext>
            </a:extLst>
          </p:cNvPr>
          <p:cNvGrpSpPr/>
          <p:nvPr/>
        </p:nvGrpSpPr>
        <p:grpSpPr>
          <a:xfrm>
            <a:off x="960120" y="5280660"/>
            <a:ext cx="3703320" cy="2125980"/>
            <a:chOff x="0" y="0"/>
            <a:chExt cx="4937760" cy="2834640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66D82CCF-A565-4A15-C210-7F9052FA7DBD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AC1FCC73-DD39-FE2F-4870-305C87E4F801}"/>
              </a:ext>
            </a:extLst>
          </p:cNvPr>
          <p:cNvGrpSpPr/>
          <p:nvPr/>
        </p:nvGrpSpPr>
        <p:grpSpPr>
          <a:xfrm>
            <a:off x="1165860" y="5486400"/>
            <a:ext cx="685800" cy="685800"/>
            <a:chOff x="0" y="0"/>
            <a:chExt cx="914400" cy="914400"/>
          </a:xfrm>
        </p:grpSpPr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C485FBD7-1688-F42D-3143-72813E7801C3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4" name="Group 64">
            <a:extLst>
              <a:ext uri="{FF2B5EF4-FFF2-40B4-BE49-F238E27FC236}">
                <a16:creationId xmlns:a16="http://schemas.microsoft.com/office/drawing/2014/main" id="{8802E90F-A820-21B9-3EF3-51C0EF73712B}"/>
              </a:ext>
            </a:extLst>
          </p:cNvPr>
          <p:cNvGrpSpPr/>
          <p:nvPr/>
        </p:nvGrpSpPr>
        <p:grpSpPr>
          <a:xfrm>
            <a:off x="1165860" y="5486400"/>
            <a:ext cx="685800" cy="729118"/>
            <a:chOff x="0" y="0"/>
            <a:chExt cx="914400" cy="972157"/>
          </a:xfrm>
        </p:grpSpPr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D4B54EB1-8FF3-E3FA-215F-79230D8F0E9F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>
              <a:extLst>
                <a:ext uri="{FF2B5EF4-FFF2-40B4-BE49-F238E27FC236}">
                  <a16:creationId xmlns:a16="http://schemas.microsoft.com/office/drawing/2014/main" id="{6BEF3126-3FDE-9E58-CE8A-438FB2A3ED69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5</a:t>
              </a:r>
            </a:p>
          </p:txBody>
        </p:sp>
      </p:grpSp>
      <p:grpSp>
        <p:nvGrpSpPr>
          <p:cNvPr id="67" name="Group 67">
            <a:extLst>
              <a:ext uri="{FF2B5EF4-FFF2-40B4-BE49-F238E27FC236}">
                <a16:creationId xmlns:a16="http://schemas.microsoft.com/office/drawing/2014/main" id="{EC82DDB6-29F2-E40D-8A29-DA876057BE1A}"/>
              </a:ext>
            </a:extLst>
          </p:cNvPr>
          <p:cNvGrpSpPr/>
          <p:nvPr/>
        </p:nvGrpSpPr>
        <p:grpSpPr>
          <a:xfrm>
            <a:off x="3909060" y="5486400"/>
            <a:ext cx="617220" cy="548640"/>
            <a:chOff x="0" y="0"/>
            <a:chExt cx="822960" cy="731520"/>
          </a:xfrm>
        </p:grpSpPr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4139887B-74F4-7D08-21BD-244DE69E406C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>
              <a:extLst>
                <a:ext uri="{FF2B5EF4-FFF2-40B4-BE49-F238E27FC236}">
                  <a16:creationId xmlns:a16="http://schemas.microsoft.com/office/drawing/2014/main" id="{12F01481-5724-194E-5D8B-96A75FB6AE48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[1]</a:t>
              </a:r>
            </a:p>
          </p:txBody>
        </p:sp>
      </p:grpSp>
      <p:grpSp>
        <p:nvGrpSpPr>
          <p:cNvPr id="70" name="Group 70">
            <a:extLst>
              <a:ext uri="{FF2B5EF4-FFF2-40B4-BE49-F238E27FC236}">
                <a16:creationId xmlns:a16="http://schemas.microsoft.com/office/drawing/2014/main" id="{970348BC-98FF-3C44-F583-30F986661955}"/>
              </a:ext>
            </a:extLst>
          </p:cNvPr>
          <p:cNvGrpSpPr/>
          <p:nvPr/>
        </p:nvGrpSpPr>
        <p:grpSpPr>
          <a:xfrm>
            <a:off x="1165860" y="6240780"/>
            <a:ext cx="3291840" cy="1097280"/>
            <a:chOff x="0" y="0"/>
            <a:chExt cx="4389120" cy="1463040"/>
          </a:xfrm>
        </p:grpSpPr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41A97776-6FD0-F60B-A45A-4D152B9DF9F9}"/>
                </a:ext>
              </a:extLst>
            </p:cNvPr>
            <p:cNvSpPr/>
            <p:nvPr/>
          </p:nvSpPr>
          <p:spPr>
            <a:xfrm>
              <a:off x="0" y="0"/>
              <a:ext cx="4389120" cy="1463040"/>
            </a:xfrm>
            <a:custGeom>
              <a:avLst/>
              <a:gdLst/>
              <a:ahLst/>
              <a:cxnLst/>
              <a:rect l="l" t="t" r="r" b="b"/>
              <a:pathLst>
                <a:path w="4389120" h="1463040">
                  <a:moveTo>
                    <a:pt x="0" y="0"/>
                  </a:moveTo>
                  <a:lnTo>
                    <a:pt x="4389120" y="0"/>
                  </a:lnTo>
                  <a:lnTo>
                    <a:pt x="43891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5" b="-84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TextBox 72">
              <a:extLst>
                <a:ext uri="{FF2B5EF4-FFF2-40B4-BE49-F238E27FC236}">
                  <a16:creationId xmlns:a16="http://schemas.microsoft.com/office/drawing/2014/main" id="{71B9A106-F1D7-7103-690B-F29301FDF094}"/>
                </a:ext>
              </a:extLst>
            </p:cNvPr>
            <p:cNvSpPr txBox="1"/>
            <p:nvPr/>
          </p:nvSpPr>
          <p:spPr>
            <a:xfrm>
              <a:off x="0" y="0"/>
              <a:ext cx="4389120" cy="1463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Ask yourself: was I an authentic leader today?</a:t>
              </a:r>
            </a:p>
          </p:txBody>
        </p:sp>
      </p:grpSp>
      <p:grpSp>
        <p:nvGrpSpPr>
          <p:cNvPr id="73" name="Group 73">
            <a:extLst>
              <a:ext uri="{FF2B5EF4-FFF2-40B4-BE49-F238E27FC236}">
                <a16:creationId xmlns:a16="http://schemas.microsoft.com/office/drawing/2014/main" id="{B8558B91-3994-FFE9-B58F-7A8AAB28DB8A}"/>
              </a:ext>
            </a:extLst>
          </p:cNvPr>
          <p:cNvGrpSpPr/>
          <p:nvPr/>
        </p:nvGrpSpPr>
        <p:grpSpPr>
          <a:xfrm>
            <a:off x="5006340" y="5280660"/>
            <a:ext cx="3703320" cy="2125980"/>
            <a:chOff x="0" y="0"/>
            <a:chExt cx="4937760" cy="2834640"/>
          </a:xfrm>
        </p:grpSpPr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6562AB13-9659-842C-7810-17F196F4CDFC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5" name="Group 75">
            <a:extLst>
              <a:ext uri="{FF2B5EF4-FFF2-40B4-BE49-F238E27FC236}">
                <a16:creationId xmlns:a16="http://schemas.microsoft.com/office/drawing/2014/main" id="{F39CE991-065D-2652-72CB-C106898DF157}"/>
              </a:ext>
            </a:extLst>
          </p:cNvPr>
          <p:cNvGrpSpPr/>
          <p:nvPr/>
        </p:nvGrpSpPr>
        <p:grpSpPr>
          <a:xfrm>
            <a:off x="5212080" y="5486400"/>
            <a:ext cx="685800" cy="685800"/>
            <a:chOff x="0" y="0"/>
            <a:chExt cx="914400" cy="914400"/>
          </a:xfrm>
        </p:grpSpPr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2C3116C3-0DF6-43D5-107C-24D9CBB7A590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" name="Group 77">
            <a:extLst>
              <a:ext uri="{FF2B5EF4-FFF2-40B4-BE49-F238E27FC236}">
                <a16:creationId xmlns:a16="http://schemas.microsoft.com/office/drawing/2014/main" id="{5DBBB736-B05D-9AFA-A2C1-14D2E9EEDB49}"/>
              </a:ext>
            </a:extLst>
          </p:cNvPr>
          <p:cNvGrpSpPr/>
          <p:nvPr/>
        </p:nvGrpSpPr>
        <p:grpSpPr>
          <a:xfrm>
            <a:off x="5212080" y="5486400"/>
            <a:ext cx="685800" cy="729118"/>
            <a:chOff x="0" y="0"/>
            <a:chExt cx="914400" cy="972157"/>
          </a:xfrm>
        </p:grpSpPr>
        <p:sp>
          <p:nvSpPr>
            <p:cNvPr id="78" name="Freeform 78">
              <a:extLst>
                <a:ext uri="{FF2B5EF4-FFF2-40B4-BE49-F238E27FC236}">
                  <a16:creationId xmlns:a16="http://schemas.microsoft.com/office/drawing/2014/main" id="{44647387-5073-1DC1-F6CA-D0B76D4242C2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TextBox 79">
              <a:extLst>
                <a:ext uri="{FF2B5EF4-FFF2-40B4-BE49-F238E27FC236}">
                  <a16:creationId xmlns:a16="http://schemas.microsoft.com/office/drawing/2014/main" id="{7276B342-4F5B-9B09-9384-900AB9F8A66D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6</a:t>
              </a:r>
            </a:p>
          </p:txBody>
        </p:sp>
      </p:grpSp>
      <p:grpSp>
        <p:nvGrpSpPr>
          <p:cNvPr id="80" name="Group 80">
            <a:extLst>
              <a:ext uri="{FF2B5EF4-FFF2-40B4-BE49-F238E27FC236}">
                <a16:creationId xmlns:a16="http://schemas.microsoft.com/office/drawing/2014/main" id="{C1C86D6F-FB05-5E60-1FB7-77F7639376ED}"/>
              </a:ext>
            </a:extLst>
          </p:cNvPr>
          <p:cNvGrpSpPr/>
          <p:nvPr/>
        </p:nvGrpSpPr>
        <p:grpSpPr>
          <a:xfrm>
            <a:off x="7955280" y="5486400"/>
            <a:ext cx="617220" cy="548640"/>
            <a:chOff x="0" y="0"/>
            <a:chExt cx="822960" cy="731520"/>
          </a:xfrm>
        </p:grpSpPr>
        <p:sp>
          <p:nvSpPr>
            <p:cNvPr id="81" name="Freeform 81">
              <a:extLst>
                <a:ext uri="{FF2B5EF4-FFF2-40B4-BE49-F238E27FC236}">
                  <a16:creationId xmlns:a16="http://schemas.microsoft.com/office/drawing/2014/main" id="{D136260A-432D-DC68-EE7E-B2E84A4B3E21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TextBox 82">
              <a:extLst>
                <a:ext uri="{FF2B5EF4-FFF2-40B4-BE49-F238E27FC236}">
                  <a16:creationId xmlns:a16="http://schemas.microsoft.com/office/drawing/2014/main" id="{FA8307E7-573D-2908-A261-B7E6FC0157CB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[2]</a:t>
              </a:r>
            </a:p>
          </p:txBody>
        </p:sp>
      </p:grpSp>
      <p:grpSp>
        <p:nvGrpSpPr>
          <p:cNvPr id="83" name="Group 83">
            <a:extLst>
              <a:ext uri="{FF2B5EF4-FFF2-40B4-BE49-F238E27FC236}">
                <a16:creationId xmlns:a16="http://schemas.microsoft.com/office/drawing/2014/main" id="{A0AA918A-791A-909E-070B-249BF5E29F1A}"/>
              </a:ext>
            </a:extLst>
          </p:cNvPr>
          <p:cNvGrpSpPr/>
          <p:nvPr/>
        </p:nvGrpSpPr>
        <p:grpSpPr>
          <a:xfrm>
            <a:off x="5212080" y="6101715"/>
            <a:ext cx="3291840" cy="1269014"/>
            <a:chOff x="0" y="0"/>
            <a:chExt cx="4389120" cy="1692019"/>
          </a:xfrm>
        </p:grpSpPr>
        <p:sp>
          <p:nvSpPr>
            <p:cNvPr id="84" name="Freeform 84">
              <a:extLst>
                <a:ext uri="{FF2B5EF4-FFF2-40B4-BE49-F238E27FC236}">
                  <a16:creationId xmlns:a16="http://schemas.microsoft.com/office/drawing/2014/main" id="{1BF13930-346E-DDF5-9292-7DC99C6C2B96}"/>
                </a:ext>
              </a:extLst>
            </p:cNvPr>
            <p:cNvSpPr/>
            <p:nvPr/>
          </p:nvSpPr>
          <p:spPr>
            <a:xfrm>
              <a:off x="0" y="0"/>
              <a:ext cx="4389120" cy="1692019"/>
            </a:xfrm>
            <a:custGeom>
              <a:avLst/>
              <a:gdLst/>
              <a:ahLst/>
              <a:cxnLst/>
              <a:rect l="l" t="t" r="r" b="b"/>
              <a:pathLst>
                <a:path w="4389120" h="1692019">
                  <a:moveTo>
                    <a:pt x="0" y="0"/>
                  </a:moveTo>
                  <a:lnTo>
                    <a:pt x="4389120" y="0"/>
                  </a:lnTo>
                  <a:lnTo>
                    <a:pt x="4389120" y="1692019"/>
                  </a:lnTo>
                  <a:lnTo>
                    <a:pt x="0" y="169201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7310" b="622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TextBox 85">
              <a:extLst>
                <a:ext uri="{FF2B5EF4-FFF2-40B4-BE49-F238E27FC236}">
                  <a16:creationId xmlns:a16="http://schemas.microsoft.com/office/drawing/2014/main" id="{891C9375-4F92-7D24-F818-8533E92CF67A}"/>
                </a:ext>
              </a:extLst>
            </p:cNvPr>
            <p:cNvSpPr txBox="1"/>
            <p:nvPr/>
          </p:nvSpPr>
          <p:spPr>
            <a:xfrm>
              <a:off x="0" y="0"/>
              <a:ext cx="4389120" cy="1692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Protect your team's focus, say no to one unnecessary interruption</a:t>
              </a:r>
            </a:p>
          </p:txBody>
        </p:sp>
      </p:grpSp>
      <p:grpSp>
        <p:nvGrpSpPr>
          <p:cNvPr id="86" name="Group 86">
            <a:extLst>
              <a:ext uri="{FF2B5EF4-FFF2-40B4-BE49-F238E27FC236}">
                <a16:creationId xmlns:a16="http://schemas.microsoft.com/office/drawing/2014/main" id="{DD8C8F90-5048-C400-F8D2-5753D48FF60C}"/>
              </a:ext>
            </a:extLst>
          </p:cNvPr>
          <p:cNvGrpSpPr/>
          <p:nvPr/>
        </p:nvGrpSpPr>
        <p:grpSpPr>
          <a:xfrm>
            <a:off x="9052560" y="5280660"/>
            <a:ext cx="3703320" cy="2125980"/>
            <a:chOff x="0" y="0"/>
            <a:chExt cx="4937760" cy="2834640"/>
          </a:xfrm>
        </p:grpSpPr>
        <p:sp>
          <p:nvSpPr>
            <p:cNvPr id="87" name="Freeform 87">
              <a:extLst>
                <a:ext uri="{FF2B5EF4-FFF2-40B4-BE49-F238E27FC236}">
                  <a16:creationId xmlns:a16="http://schemas.microsoft.com/office/drawing/2014/main" id="{CDD3BF34-D3B3-A1AD-EF03-29B217EAB1E8}"/>
                </a:ext>
              </a:extLst>
            </p:cNvPr>
            <p:cNvSpPr/>
            <p:nvPr/>
          </p:nvSpPr>
          <p:spPr>
            <a:xfrm>
              <a:off x="0" y="0"/>
              <a:ext cx="4937760" cy="2834640"/>
            </a:xfrm>
            <a:custGeom>
              <a:avLst/>
              <a:gdLst/>
              <a:ahLst/>
              <a:cxnLst/>
              <a:rect l="l" t="t" r="r" b="b"/>
              <a:pathLst>
                <a:path w="4937760" h="2834640">
                  <a:moveTo>
                    <a:pt x="0" y="182880"/>
                  </a:moveTo>
                  <a:cubicBezTo>
                    <a:pt x="0" y="81915"/>
                    <a:pt x="81915" y="0"/>
                    <a:pt x="182880" y="0"/>
                  </a:cubicBezTo>
                  <a:lnTo>
                    <a:pt x="4754880" y="0"/>
                  </a:lnTo>
                  <a:cubicBezTo>
                    <a:pt x="4855845" y="0"/>
                    <a:pt x="4937760" y="81915"/>
                    <a:pt x="4937760" y="182880"/>
                  </a:cubicBezTo>
                  <a:lnTo>
                    <a:pt x="4937760" y="2651760"/>
                  </a:lnTo>
                  <a:cubicBezTo>
                    <a:pt x="4937760" y="2752725"/>
                    <a:pt x="4855845" y="2834640"/>
                    <a:pt x="4754880" y="2834640"/>
                  </a:cubicBezTo>
                  <a:lnTo>
                    <a:pt x="182880" y="2834640"/>
                  </a:lnTo>
                  <a:cubicBezTo>
                    <a:pt x="81915" y="2834640"/>
                    <a:pt x="0" y="2752725"/>
                    <a:pt x="0" y="2651760"/>
                  </a:cubicBezTo>
                  <a:close/>
                </a:path>
              </a:pathLst>
            </a:custGeom>
            <a:solidFill>
              <a:srgbClr val="2A265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8" name="Group 88">
            <a:extLst>
              <a:ext uri="{FF2B5EF4-FFF2-40B4-BE49-F238E27FC236}">
                <a16:creationId xmlns:a16="http://schemas.microsoft.com/office/drawing/2014/main" id="{39C74EEE-387E-9E2D-57DE-6820A43A8131}"/>
              </a:ext>
            </a:extLst>
          </p:cNvPr>
          <p:cNvGrpSpPr/>
          <p:nvPr/>
        </p:nvGrpSpPr>
        <p:grpSpPr>
          <a:xfrm>
            <a:off x="9258300" y="5486400"/>
            <a:ext cx="685800" cy="685800"/>
            <a:chOff x="0" y="0"/>
            <a:chExt cx="914400" cy="914400"/>
          </a:xfrm>
        </p:grpSpPr>
        <p:sp>
          <p:nvSpPr>
            <p:cNvPr id="89" name="Freeform 89">
              <a:extLst>
                <a:ext uri="{FF2B5EF4-FFF2-40B4-BE49-F238E27FC236}">
                  <a16:creationId xmlns:a16="http://schemas.microsoft.com/office/drawing/2014/main" id="{2925670B-D666-AFE6-1E31-8FE7226063B1}"/>
                </a:ext>
              </a:extLst>
            </p:cNvPr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0" name="Group 90">
            <a:extLst>
              <a:ext uri="{FF2B5EF4-FFF2-40B4-BE49-F238E27FC236}">
                <a16:creationId xmlns:a16="http://schemas.microsoft.com/office/drawing/2014/main" id="{865BB935-09A2-8548-6013-158F3814870D}"/>
              </a:ext>
            </a:extLst>
          </p:cNvPr>
          <p:cNvGrpSpPr/>
          <p:nvPr/>
        </p:nvGrpSpPr>
        <p:grpSpPr>
          <a:xfrm>
            <a:off x="9258300" y="5486400"/>
            <a:ext cx="685800" cy="729118"/>
            <a:chOff x="0" y="0"/>
            <a:chExt cx="914400" cy="972157"/>
          </a:xfrm>
        </p:grpSpPr>
        <p:sp>
          <p:nvSpPr>
            <p:cNvPr id="91" name="Freeform 91">
              <a:extLst>
                <a:ext uri="{FF2B5EF4-FFF2-40B4-BE49-F238E27FC236}">
                  <a16:creationId xmlns:a16="http://schemas.microsoft.com/office/drawing/2014/main" id="{D8F8ABFE-BC96-A47E-AE03-C1E6531FC543}"/>
                </a:ext>
              </a:extLst>
            </p:cNvPr>
            <p:cNvSpPr/>
            <p:nvPr/>
          </p:nvSpPr>
          <p:spPr>
            <a:xfrm>
              <a:off x="0" y="0"/>
              <a:ext cx="914400" cy="972157"/>
            </a:xfrm>
            <a:custGeom>
              <a:avLst/>
              <a:gdLst/>
              <a:ahLst/>
              <a:cxnLst/>
              <a:rect l="l" t="t" r="r" b="b"/>
              <a:pathLst>
                <a:path w="914400" h="972157">
                  <a:moveTo>
                    <a:pt x="0" y="0"/>
                  </a:moveTo>
                  <a:lnTo>
                    <a:pt x="914400" y="0"/>
                  </a:lnTo>
                  <a:lnTo>
                    <a:pt x="914400" y="972157"/>
                  </a:lnTo>
                  <a:lnTo>
                    <a:pt x="0" y="972157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78303" r="-78303" b="594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TextBox 92">
              <a:extLst>
                <a:ext uri="{FF2B5EF4-FFF2-40B4-BE49-F238E27FC236}">
                  <a16:creationId xmlns:a16="http://schemas.microsoft.com/office/drawing/2014/main" id="{9B8D0FB5-5429-EB81-0E11-68F468D25BA2}"/>
                </a:ext>
              </a:extLst>
            </p:cNvPr>
            <p:cNvSpPr txBox="1"/>
            <p:nvPr/>
          </p:nvSpPr>
          <p:spPr>
            <a:xfrm>
              <a:off x="0" y="0"/>
              <a:ext cx="914400" cy="97215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659"/>
                </a:lnSpc>
              </a:pPr>
              <a:r>
                <a:rPr lang="en-US" sz="3049" b="1">
                  <a:solidFill>
                    <a:srgbClr val="FFFFFF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7</a:t>
              </a:r>
            </a:p>
          </p:txBody>
        </p:sp>
      </p:grpSp>
      <p:grpSp>
        <p:nvGrpSpPr>
          <p:cNvPr id="93" name="Group 93">
            <a:extLst>
              <a:ext uri="{FF2B5EF4-FFF2-40B4-BE49-F238E27FC236}">
                <a16:creationId xmlns:a16="http://schemas.microsoft.com/office/drawing/2014/main" id="{953B74A4-50F1-001E-0233-AF4CC993B411}"/>
              </a:ext>
            </a:extLst>
          </p:cNvPr>
          <p:cNvGrpSpPr/>
          <p:nvPr/>
        </p:nvGrpSpPr>
        <p:grpSpPr>
          <a:xfrm>
            <a:off x="12001500" y="5486400"/>
            <a:ext cx="617220" cy="548640"/>
            <a:chOff x="0" y="0"/>
            <a:chExt cx="822960" cy="731520"/>
          </a:xfrm>
        </p:grpSpPr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8877EF56-19D7-E382-3319-98FB3313AE92}"/>
                </a:ext>
              </a:extLst>
            </p:cNvPr>
            <p:cNvSpPr/>
            <p:nvPr/>
          </p:nvSpPr>
          <p:spPr>
            <a:xfrm>
              <a:off x="0" y="0"/>
              <a:ext cx="822960" cy="731520"/>
            </a:xfrm>
            <a:custGeom>
              <a:avLst/>
              <a:gdLst/>
              <a:ahLst/>
              <a:cxnLst/>
              <a:rect l="l" t="t" r="r" b="b"/>
              <a:pathLst>
                <a:path w="822960" h="731520">
                  <a:moveTo>
                    <a:pt x="0" y="0"/>
                  </a:moveTo>
                  <a:lnTo>
                    <a:pt x="822960" y="0"/>
                  </a:lnTo>
                  <a:lnTo>
                    <a:pt x="82296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64047" r="-6404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TextBox 95">
              <a:extLst>
                <a:ext uri="{FF2B5EF4-FFF2-40B4-BE49-F238E27FC236}">
                  <a16:creationId xmlns:a16="http://schemas.microsoft.com/office/drawing/2014/main" id="{2D021D62-9B42-A764-DFB3-AD2B51168415}"/>
                </a:ext>
              </a:extLst>
            </p:cNvPr>
            <p:cNvSpPr txBox="1"/>
            <p:nvPr/>
          </p:nvSpPr>
          <p:spPr>
            <a:xfrm>
              <a:off x="0" y="0"/>
              <a:ext cx="82296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759"/>
                </a:lnSpc>
              </a:pPr>
              <a:r>
                <a:rPr lang="en-US" sz="2299" b="1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[3]</a:t>
              </a:r>
            </a:p>
          </p:txBody>
        </p:sp>
      </p:grpSp>
      <p:grpSp>
        <p:nvGrpSpPr>
          <p:cNvPr id="96" name="Group 96">
            <a:extLst>
              <a:ext uri="{FF2B5EF4-FFF2-40B4-BE49-F238E27FC236}">
                <a16:creationId xmlns:a16="http://schemas.microsoft.com/office/drawing/2014/main" id="{F728D4B9-BC53-39CA-159A-EE79EE851587}"/>
              </a:ext>
            </a:extLst>
          </p:cNvPr>
          <p:cNvGrpSpPr/>
          <p:nvPr/>
        </p:nvGrpSpPr>
        <p:grpSpPr>
          <a:xfrm>
            <a:off x="9258300" y="6240780"/>
            <a:ext cx="3291840" cy="1097280"/>
            <a:chOff x="0" y="0"/>
            <a:chExt cx="4389120" cy="1463040"/>
          </a:xfrm>
        </p:grpSpPr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8B60BFD7-9936-76D5-C4E8-50CE555E79F5}"/>
                </a:ext>
              </a:extLst>
            </p:cNvPr>
            <p:cNvSpPr/>
            <p:nvPr/>
          </p:nvSpPr>
          <p:spPr>
            <a:xfrm>
              <a:off x="0" y="0"/>
              <a:ext cx="4389120" cy="1463040"/>
            </a:xfrm>
            <a:custGeom>
              <a:avLst/>
              <a:gdLst/>
              <a:ahLst/>
              <a:cxnLst/>
              <a:rect l="l" t="t" r="r" b="b"/>
              <a:pathLst>
                <a:path w="4389120" h="1463040">
                  <a:moveTo>
                    <a:pt x="0" y="0"/>
                  </a:moveTo>
                  <a:lnTo>
                    <a:pt x="4389120" y="0"/>
                  </a:lnTo>
                  <a:lnTo>
                    <a:pt x="43891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8455" b="-845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TextBox 98">
              <a:extLst>
                <a:ext uri="{FF2B5EF4-FFF2-40B4-BE49-F238E27FC236}">
                  <a16:creationId xmlns:a16="http://schemas.microsoft.com/office/drawing/2014/main" id="{E043A782-0C5C-CA72-8898-931309169B3E}"/>
                </a:ext>
              </a:extLst>
            </p:cNvPr>
            <p:cNvSpPr txBox="1"/>
            <p:nvPr/>
          </p:nvSpPr>
          <p:spPr>
            <a:xfrm>
              <a:off x="0" y="0"/>
              <a:ext cx="4389120" cy="14630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49"/>
                </a:lnSpc>
              </a:pPr>
              <a:r>
                <a:rPr lang="en-US" sz="2374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Recognize one person's contribution, out loud, today</a:t>
              </a:r>
            </a:p>
          </p:txBody>
        </p:sp>
      </p:grpSp>
      <p:grpSp>
        <p:nvGrpSpPr>
          <p:cNvPr id="99" name="Group 99">
            <a:extLst>
              <a:ext uri="{FF2B5EF4-FFF2-40B4-BE49-F238E27FC236}">
                <a16:creationId xmlns:a16="http://schemas.microsoft.com/office/drawing/2014/main" id="{63D69EE4-BBB9-0026-F869-BEDBB04A91BB}"/>
              </a:ext>
            </a:extLst>
          </p:cNvPr>
          <p:cNvGrpSpPr/>
          <p:nvPr/>
        </p:nvGrpSpPr>
        <p:grpSpPr>
          <a:xfrm>
            <a:off x="891540" y="8750674"/>
            <a:ext cx="16322040" cy="427210"/>
            <a:chOff x="0" y="0"/>
            <a:chExt cx="21762720" cy="569614"/>
          </a:xfrm>
        </p:grpSpPr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5DF2D984-EE2A-8E4A-C82B-BB4662169B85}"/>
                </a:ext>
              </a:extLst>
            </p:cNvPr>
            <p:cNvSpPr/>
            <p:nvPr/>
          </p:nvSpPr>
          <p:spPr>
            <a:xfrm>
              <a:off x="0" y="0"/>
              <a:ext cx="21762720" cy="569614"/>
            </a:xfrm>
            <a:custGeom>
              <a:avLst/>
              <a:gdLst/>
              <a:ahLst/>
              <a:cxnLst/>
              <a:rect l="l" t="t" r="r" b="b"/>
              <a:pathLst>
                <a:path w="21762720" h="569614">
                  <a:moveTo>
                    <a:pt x="0" y="0"/>
                  </a:moveTo>
                  <a:lnTo>
                    <a:pt x="21762720" y="0"/>
                  </a:lnTo>
                  <a:lnTo>
                    <a:pt x="21762720" y="569614"/>
                  </a:lnTo>
                  <a:lnTo>
                    <a:pt x="0" y="56961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96288" b="-69260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TextBox 101">
              <a:extLst>
                <a:ext uri="{FF2B5EF4-FFF2-40B4-BE49-F238E27FC236}">
                  <a16:creationId xmlns:a16="http://schemas.microsoft.com/office/drawing/2014/main" id="{5D300E62-F809-1861-8730-E4538655D69C}"/>
                </a:ext>
              </a:extLst>
            </p:cNvPr>
            <p:cNvSpPr txBox="1"/>
            <p:nvPr/>
          </p:nvSpPr>
          <p:spPr>
            <a:xfrm>
              <a:off x="0" y="0"/>
              <a:ext cx="21762720" cy="5696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[1] Gallup: State of the Global Workplace Report, 2025[2] UC Irvine: Workplace Attention Span Study, 2023. [3] U.S. Surgeon General’s Advisory on Loneliness, 2023 (see slide 14)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70169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1D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690025"/>
            <a:ext cx="14401800" cy="1564433"/>
            <a:chOff x="0" y="0"/>
            <a:chExt cx="19202400" cy="2085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202400" cy="1619380"/>
            </a:xfrm>
            <a:custGeom>
              <a:avLst/>
              <a:gdLst/>
              <a:ahLst/>
              <a:cxnLst/>
              <a:rect l="l" t="t" r="r" b="b"/>
              <a:pathLst>
                <a:path w="19202400" h="1619380">
                  <a:moveTo>
                    <a:pt x="0" y="0"/>
                  </a:moveTo>
                  <a:lnTo>
                    <a:pt x="19202400" y="0"/>
                  </a:lnTo>
                  <a:lnTo>
                    <a:pt x="19202400" y="1619380"/>
                  </a:lnTo>
                  <a:lnTo>
                    <a:pt x="0" y="161938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88701" b="-1734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466531"/>
              <a:ext cx="19202400" cy="161938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759"/>
                </a:lnSpc>
              </a:pPr>
              <a:r>
                <a:rPr lang="en-US" sz="4800" b="1" spc="320">
                  <a:solidFill>
                    <a:srgbClr val="B96A2C"/>
                  </a:solidFill>
                  <a:latin typeface="Oswald Bold"/>
                  <a:ea typeface="Oswald Bold"/>
                  <a:cs typeface="Oswald Bold"/>
                  <a:sym typeface="Oswald Bold"/>
                </a:rPr>
                <a:t>THREE PILLARS, ONE GOAL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12956" y="6108722"/>
            <a:ext cx="15121334" cy="1153968"/>
            <a:chOff x="0" y="0"/>
            <a:chExt cx="20161778" cy="153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161779" cy="1538623"/>
            </a:xfrm>
            <a:custGeom>
              <a:avLst/>
              <a:gdLst/>
              <a:ahLst/>
              <a:cxnLst/>
              <a:rect l="l" t="t" r="r" b="b"/>
              <a:pathLst>
                <a:path w="20161779" h="1538623">
                  <a:moveTo>
                    <a:pt x="0" y="205150"/>
                  </a:moveTo>
                  <a:cubicBezTo>
                    <a:pt x="0" y="91890"/>
                    <a:pt x="60711" y="0"/>
                    <a:pt x="135541" y="0"/>
                  </a:cubicBezTo>
                  <a:lnTo>
                    <a:pt x="20026237" y="0"/>
                  </a:lnTo>
                  <a:cubicBezTo>
                    <a:pt x="20101066" y="0"/>
                    <a:pt x="20161779" y="91890"/>
                    <a:pt x="20161779" y="205150"/>
                  </a:cubicBezTo>
                  <a:lnTo>
                    <a:pt x="20161779" y="1333474"/>
                  </a:lnTo>
                  <a:cubicBezTo>
                    <a:pt x="20161779" y="1446733"/>
                    <a:pt x="20101066" y="1538623"/>
                    <a:pt x="20026237" y="1538623"/>
                  </a:cubicBezTo>
                  <a:lnTo>
                    <a:pt x="135541" y="1538623"/>
                  </a:lnTo>
                  <a:cubicBezTo>
                    <a:pt x="60711" y="1538623"/>
                    <a:pt x="0" y="1446733"/>
                    <a:pt x="0" y="1333474"/>
                  </a:cubicBezTo>
                  <a:close/>
                </a:path>
              </a:pathLst>
            </a:custGeom>
            <a:solidFill>
              <a:srgbClr val="B96A2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679335" y="6282069"/>
            <a:ext cx="15207822" cy="727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999"/>
              </a:lnSpc>
              <a:spcBef>
                <a:spcPct val="0"/>
              </a:spcBef>
            </a:pPr>
            <a:r>
              <a:rPr lang="en-US" sz="4999" b="1" spc="329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Authenticity. The human connection.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43494" y="2255150"/>
            <a:ext cx="16111281" cy="25949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559"/>
              </a:lnSpc>
              <a:spcBef>
                <a:spcPct val="0"/>
              </a:spcBef>
            </a:pPr>
            <a:r>
              <a:rPr lang="en-US" sz="8750" b="1" spc="580" dirty="0">
                <a:solidFill>
                  <a:srgbClr val="FFFFFF"/>
                </a:solidFill>
                <a:latin typeface="Oswald Bold"/>
                <a:ea typeface="Oswald Bold"/>
                <a:cs typeface="Oswald Bold"/>
                <a:sym typeface="Oswald Bold"/>
              </a:rPr>
              <a:t>Company. Community. Team.</a:t>
            </a:r>
          </a:p>
          <a:p>
            <a:pPr algn="l">
              <a:lnSpc>
                <a:spcPts val="10559"/>
              </a:lnSpc>
              <a:spcBef>
                <a:spcPct val="0"/>
              </a:spcBef>
            </a:pPr>
            <a:r>
              <a:rPr lang="en-US" sz="7200" spc="580" dirty="0">
                <a:solidFill>
                  <a:srgbClr val="FFFFFF"/>
                </a:solidFill>
                <a:latin typeface="Oswald"/>
                <a:ea typeface="Oswald Bold"/>
                <a:cs typeface="Oswald Bold"/>
                <a:sym typeface="Oswald Bold"/>
              </a:rPr>
              <a:t>Every pillar comes back to one thing.</a:t>
            </a:r>
            <a:endParaRPr lang="en-US" sz="7200" spc="580" dirty="0">
              <a:solidFill>
                <a:srgbClr val="FFFFFF"/>
              </a:solidFill>
              <a:latin typeface="Oswald"/>
              <a:ea typeface="Oswald Bold"/>
              <a:cs typeface="Oswald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210502" y="8742440"/>
            <a:ext cx="16322040" cy="1097280"/>
            <a:chOff x="0" y="0"/>
            <a:chExt cx="21762720" cy="146304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1762720" cy="1463040"/>
            </a:xfrm>
            <a:custGeom>
              <a:avLst/>
              <a:gdLst/>
              <a:ahLst/>
              <a:cxnLst/>
              <a:rect l="l" t="t" r="r" b="b"/>
              <a:pathLst>
                <a:path w="21762720" h="1463040">
                  <a:moveTo>
                    <a:pt x="0" y="0"/>
                  </a:moveTo>
                  <a:lnTo>
                    <a:pt x="21762720" y="0"/>
                  </a:lnTo>
                  <a:lnTo>
                    <a:pt x="2176272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39839" b="-23983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21762720" cy="14820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97047" y="-484894"/>
            <a:ext cx="18482094" cy="11256787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6888" b="-268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188288" y="1071792"/>
            <a:ext cx="15141003" cy="2212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8"/>
              </a:lnSpc>
            </a:pPr>
            <a:r>
              <a:rPr lang="en-US" sz="12998" b="1" spc="-649">
                <a:solidFill>
                  <a:srgbClr val="B96A2C"/>
                </a:solidFill>
                <a:latin typeface="Oswald Bold"/>
                <a:ea typeface="Oswald Bold"/>
                <a:cs typeface="Oswald Bold"/>
                <a:sym typeface="Oswald Bold"/>
              </a:rPr>
              <a:t>THANK 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11883" y="3653999"/>
            <a:ext cx="16197961" cy="7932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631"/>
              </a:lnSpc>
            </a:pPr>
            <a:r>
              <a:rPr lang="en-US" sz="4800" b="1">
                <a:solidFill>
                  <a:srgbClr val="FFFFFF"/>
                </a:solidFill>
                <a:latin typeface="Oswald Bold"/>
                <a:ea typeface="Calibri"/>
                <a:cs typeface="Calibri"/>
              </a:rPr>
              <a:t> </a:t>
            </a:r>
            <a:endParaRPr lang="en-US" sz="4800">
              <a:ea typeface="Calibri"/>
              <a:cs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7419320" y="9738360"/>
            <a:ext cx="685800" cy="590931"/>
          </a:xfrm>
          <a:custGeom>
            <a:avLst/>
            <a:gdLst/>
            <a:ahLst/>
            <a:cxnLst/>
            <a:rect l="l" t="t" r="r" b="b"/>
            <a:pathLst>
              <a:path w="914400" h="787908">
                <a:moveTo>
                  <a:pt x="0" y="0"/>
                </a:moveTo>
                <a:lnTo>
                  <a:pt x="914400" y="0"/>
                </a:lnTo>
                <a:lnTo>
                  <a:pt x="914400" y="787908"/>
                </a:lnTo>
                <a:lnTo>
                  <a:pt x="0" y="787908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l="-39812" r="-39812" b="18762"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0553D6E-E5BB-4040-573A-BB79DDB28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4736747"/>
            <a:ext cx="5112517" cy="5005847"/>
          </a:xfrm>
          <a:prstGeom prst="rect">
            <a:avLst/>
          </a:prstGeom>
        </p:spPr>
      </p:pic>
      <p:sp>
        <p:nvSpPr>
          <p:cNvPr id="6" name="TextBox 8">
            <a:extLst>
              <a:ext uri="{FF2B5EF4-FFF2-40B4-BE49-F238E27FC236}">
                <a16:creationId xmlns:a16="http://schemas.microsoft.com/office/drawing/2014/main" id="{B3F0F47F-07ED-C589-A407-95355D93C2B4}"/>
              </a:ext>
            </a:extLst>
          </p:cNvPr>
          <p:cNvSpPr txBox="1"/>
          <p:nvPr/>
        </p:nvSpPr>
        <p:spPr>
          <a:xfrm>
            <a:off x="867221" y="1751980"/>
            <a:ext cx="16552511" cy="53777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559"/>
              </a:lnSpc>
              <a:spcBef>
                <a:spcPct val="0"/>
              </a:spcBef>
            </a:pPr>
            <a:endParaRPr lang="en-US" sz="8750" b="1" spc="580">
              <a:solidFill>
                <a:srgbClr val="FFFFFF"/>
              </a:solidFill>
              <a:latin typeface="Oswald Bold"/>
              <a:ea typeface="Oswald Bold"/>
              <a:cs typeface="Oswald Bold"/>
              <a:sym typeface="Oswald Bold"/>
            </a:endParaRPr>
          </a:p>
          <a:p>
            <a:pPr>
              <a:lnSpc>
                <a:spcPts val="10559"/>
              </a:lnSpc>
              <a:spcBef>
                <a:spcPct val="0"/>
              </a:spcBef>
            </a:pPr>
            <a:r>
              <a:rPr lang="en-US" sz="7200" spc="580">
                <a:solidFill>
                  <a:srgbClr val="FFFFFF"/>
                </a:solidFill>
                <a:latin typeface="Oswald"/>
                <a:ea typeface="Oswald Bold"/>
                <a:cs typeface="Oswald Bold"/>
                <a:sym typeface="Oswald Bold"/>
              </a:rPr>
              <a:t>Connect with Clara &amp; Presentation Links</a:t>
            </a:r>
          </a:p>
          <a:p>
            <a:pPr>
              <a:lnSpc>
                <a:spcPts val="10559"/>
              </a:lnSpc>
              <a:spcBef>
                <a:spcPct val="0"/>
              </a:spcBef>
            </a:pPr>
            <a:endParaRPr lang="en-US" sz="7200" b="1" i="0">
              <a:effectLst/>
              <a:latin typeface="var(--heading-font-font-family)"/>
            </a:endParaRPr>
          </a:p>
          <a:p>
            <a:pPr algn="l">
              <a:lnSpc>
                <a:spcPts val="10559"/>
              </a:lnSpc>
              <a:spcBef>
                <a:spcPct val="0"/>
              </a:spcBef>
            </a:pPr>
            <a:r>
              <a:rPr lang="en-US" sz="7200" spc="580">
                <a:solidFill>
                  <a:srgbClr val="FFFFFF"/>
                </a:solidFill>
                <a:latin typeface="Oswald"/>
                <a:ea typeface="Oswald Bold"/>
                <a:cs typeface="Oswald Bold"/>
                <a:sym typeface="Oswald Bold"/>
              </a:rPr>
              <a:t> </a:t>
            </a:r>
            <a:endParaRPr lang="en-US" sz="7200" spc="580">
              <a:solidFill>
                <a:srgbClr val="FFFFFF"/>
              </a:solidFill>
              <a:latin typeface="Oswald"/>
              <a:ea typeface="Oswald Bold"/>
              <a:cs typeface="Oswald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45238D55-F1EF-4790-B105-5A39C30B3B1E}"/>
</file>

<file path=customXml/itemProps2.xml><?xml version="1.0" encoding="utf-8"?>
<ds:datastoreItem xmlns:ds="http://schemas.openxmlformats.org/officeDocument/2006/customXml" ds:itemID="{6FF9056E-714C-4D61-ABE4-FF78E7B30697}"/>
</file>

<file path=customXml/itemProps3.xml><?xml version="1.0" encoding="utf-8"?>
<ds:datastoreItem xmlns:ds="http://schemas.openxmlformats.org/officeDocument/2006/customXml" ds:itemID="{19C49CC3-37AF-45FC-91DF-A066E8DADFE1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34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Draft Clara_Sierra_YMCA_Keynote  .pptx</dc:title>
  <cp:revision>43</cp:revision>
  <dcterms:created xsi:type="dcterms:W3CDTF">2006-08-16T00:00:00Z</dcterms:created>
  <dcterms:modified xsi:type="dcterms:W3CDTF">2026-09-15T21:56:54Z</dcterms:modified>
  <dc:identifier>DAHSvYbot1w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</Properties>
</file>