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3.xml" ContentType="application/vnd.openxmlformats-officedocument.presentationml.notesSlide+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6.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4.xml" ContentType="application/vnd.openxmlformats-officedocument.presentationml.notesSlid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9"/>
  </p:notesMasterIdLst>
  <p:sldIdLst>
    <p:sldId id="317" r:id="rId2"/>
    <p:sldId id="256" r:id="rId3"/>
    <p:sldId id="481" r:id="rId4"/>
    <p:sldId id="508" r:id="rId5"/>
    <p:sldId id="383" r:id="rId6"/>
    <p:sldId id="532" r:id="rId7"/>
    <p:sldId id="390" r:id="rId8"/>
    <p:sldId id="391" r:id="rId9"/>
    <p:sldId id="392" r:id="rId10"/>
    <p:sldId id="441" r:id="rId11"/>
    <p:sldId id="393" r:id="rId12"/>
    <p:sldId id="515" r:id="rId13"/>
    <p:sldId id="394" r:id="rId14"/>
    <p:sldId id="425" r:id="rId15"/>
    <p:sldId id="516" r:id="rId16"/>
    <p:sldId id="512" r:id="rId17"/>
    <p:sldId id="517" r:id="rId18"/>
    <p:sldId id="513" r:id="rId19"/>
    <p:sldId id="504" r:id="rId20"/>
    <p:sldId id="518" r:id="rId21"/>
    <p:sldId id="519" r:id="rId22"/>
    <p:sldId id="520" r:id="rId23"/>
    <p:sldId id="437" r:id="rId24"/>
    <p:sldId id="438" r:id="rId25"/>
    <p:sldId id="422" r:id="rId26"/>
    <p:sldId id="426" r:id="rId27"/>
    <p:sldId id="534" r:id="rId28"/>
    <p:sldId id="522" r:id="rId29"/>
    <p:sldId id="483" r:id="rId30"/>
    <p:sldId id="482" r:id="rId31"/>
    <p:sldId id="489" r:id="rId32"/>
    <p:sldId id="527" r:id="rId33"/>
    <p:sldId id="526" r:id="rId34"/>
    <p:sldId id="430" r:id="rId35"/>
    <p:sldId id="436" r:id="rId36"/>
    <p:sldId id="525" r:id="rId37"/>
    <p:sldId id="535" r:id="rId38"/>
    <p:sldId id="306" r:id="rId39"/>
    <p:sldId id="308" r:id="rId40"/>
    <p:sldId id="533" r:id="rId41"/>
    <p:sldId id="320" r:id="rId42"/>
    <p:sldId id="321" r:id="rId43"/>
    <p:sldId id="322" r:id="rId44"/>
    <p:sldId id="323" r:id="rId45"/>
    <p:sldId id="324" r:id="rId46"/>
    <p:sldId id="334" r:id="rId47"/>
    <p:sldId id="325" r:id="rId48"/>
    <p:sldId id="328" r:id="rId49"/>
    <p:sldId id="326" r:id="rId50"/>
    <p:sldId id="343" r:id="rId51"/>
    <p:sldId id="523" r:id="rId52"/>
    <p:sldId id="443" r:id="rId53"/>
    <p:sldId id="414" r:id="rId54"/>
    <p:sldId id="415" r:id="rId55"/>
    <p:sldId id="499" r:id="rId56"/>
    <p:sldId id="528" r:id="rId57"/>
    <p:sldId id="529" r:id="rId58"/>
    <p:sldId id="412" r:id="rId59"/>
    <p:sldId id="500" r:id="rId60"/>
    <p:sldId id="486" r:id="rId61"/>
    <p:sldId id="456" r:id="rId62"/>
    <p:sldId id="487" r:id="rId63"/>
    <p:sldId id="531" r:id="rId64"/>
    <p:sldId id="488" r:id="rId65"/>
    <p:sldId id="402" r:id="rId66"/>
    <p:sldId id="403" r:id="rId67"/>
    <p:sldId id="271"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1651"/>
    <a:srgbClr val="9437FF"/>
    <a:srgbClr val="1273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92"/>
    <p:restoredTop sz="94726"/>
  </p:normalViewPr>
  <p:slideViewPr>
    <p:cSldViewPr snapToGrid="0">
      <p:cViewPr varScale="1">
        <p:scale>
          <a:sx n="77" d="100"/>
          <a:sy n="77" d="100"/>
        </p:scale>
        <p:origin x="68"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ustomXml" Target="../customXml/item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ustomXml" Target="../customXml/item3.xml"/><Relationship Id="rId7" Type="http://schemas.openxmlformats.org/officeDocument/2006/relationships/slide" Target="slides/slide6.xml"/><Relationship Id="rId71" Type="http://schemas.openxmlformats.org/officeDocument/2006/relationships/viewProps" Target="view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image" Target="../media/image29.svg"/></Relationships>
</file>

<file path=ppt/diagrams/_rels/drawing1.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image" Target="../media/image2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09E9C7-C800-4CAE-AB16-ED51E5171D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38B6A74-87C1-4E7B-AB07-16A0B11B2BA9}">
      <dgm:prSet custT="1"/>
      <dgm:spPr/>
      <dgm:t>
        <a:bodyPr/>
        <a:lstStyle/>
        <a:p>
          <a:pPr>
            <a:lnSpc>
              <a:spcPct val="100000"/>
            </a:lnSpc>
          </a:pPr>
          <a:r>
            <a:rPr lang="en-US" sz="1800" dirty="0"/>
            <a:t>You don’t have to disclose your salary or student loans or credit card debt to your friends.</a:t>
          </a:r>
        </a:p>
      </dgm:t>
    </dgm:pt>
    <dgm:pt modelId="{14F52A66-6204-49C3-91F9-483358509E61}" type="parTrans" cxnId="{F750CCE0-B975-478B-B5A0-DCCB9F921038}">
      <dgm:prSet/>
      <dgm:spPr/>
      <dgm:t>
        <a:bodyPr/>
        <a:lstStyle/>
        <a:p>
          <a:endParaRPr lang="en-US"/>
        </a:p>
      </dgm:t>
    </dgm:pt>
    <dgm:pt modelId="{773DF8BF-A1AA-4D16-8012-BBED8300B8C1}" type="sibTrans" cxnId="{F750CCE0-B975-478B-B5A0-DCCB9F921038}">
      <dgm:prSet/>
      <dgm:spPr/>
      <dgm:t>
        <a:bodyPr/>
        <a:lstStyle/>
        <a:p>
          <a:endParaRPr lang="en-US"/>
        </a:p>
      </dgm:t>
    </dgm:pt>
    <dgm:pt modelId="{B2BD6712-B324-49DC-A5E1-09D2B1EAA17D}">
      <dgm:prSet custT="1"/>
      <dgm:spPr/>
      <dgm:t>
        <a:bodyPr/>
        <a:lstStyle/>
        <a:p>
          <a:pPr>
            <a:lnSpc>
              <a:spcPct val="100000"/>
            </a:lnSpc>
          </a:pPr>
          <a:r>
            <a:rPr lang="en-US" sz="1800" dirty="0"/>
            <a:t>You do, however, need to be honest that you </a:t>
          </a:r>
          <a:r>
            <a:rPr lang="en-US" sz="1800" b="1" dirty="0"/>
            <a:t>have a financial limit</a:t>
          </a:r>
          <a:r>
            <a:rPr lang="en-US" sz="1800" dirty="0"/>
            <a:t> on how much you can spend.</a:t>
          </a:r>
        </a:p>
      </dgm:t>
    </dgm:pt>
    <dgm:pt modelId="{48456DCB-EA97-469C-8DE1-F555015CC6CA}" type="parTrans" cxnId="{CD775F21-C282-4ED9-ACBF-0CC3C353227E}">
      <dgm:prSet/>
      <dgm:spPr/>
      <dgm:t>
        <a:bodyPr/>
        <a:lstStyle/>
        <a:p>
          <a:endParaRPr lang="en-US"/>
        </a:p>
      </dgm:t>
    </dgm:pt>
    <dgm:pt modelId="{B4DFE4A0-09AD-423A-9DC8-734AE089CCC1}" type="sibTrans" cxnId="{CD775F21-C282-4ED9-ACBF-0CC3C353227E}">
      <dgm:prSet/>
      <dgm:spPr/>
      <dgm:t>
        <a:bodyPr/>
        <a:lstStyle/>
        <a:p>
          <a:endParaRPr lang="en-US"/>
        </a:p>
      </dgm:t>
    </dgm:pt>
    <dgm:pt modelId="{5584A0DA-DC21-4018-90A4-4CFA52244DA9}" type="pres">
      <dgm:prSet presAssocID="{B109E9C7-C800-4CAE-AB16-ED51E5171D57}" presName="root" presStyleCnt="0">
        <dgm:presLayoutVars>
          <dgm:dir/>
          <dgm:resizeHandles val="exact"/>
        </dgm:presLayoutVars>
      </dgm:prSet>
      <dgm:spPr/>
    </dgm:pt>
    <dgm:pt modelId="{BC3F5E98-E23E-4673-ABBF-8FDD2588AF38}" type="pres">
      <dgm:prSet presAssocID="{E38B6A74-87C1-4E7B-AB07-16A0B11B2BA9}" presName="compNode" presStyleCnt="0"/>
      <dgm:spPr/>
    </dgm:pt>
    <dgm:pt modelId="{7EBE66C1-8E99-423F-BCDA-D35919488872}" type="pres">
      <dgm:prSet presAssocID="{E38B6A74-87C1-4E7B-AB07-16A0B11B2BA9}" presName="bgRect" presStyleLbl="bgShp" presStyleIdx="0" presStyleCnt="2" custLinFactNeighborX="-2339" custLinFactNeighborY="-5071"/>
      <dgm:spPr/>
    </dgm:pt>
    <dgm:pt modelId="{055F16DA-16C2-4C9B-B18C-C2EA664EA654}" type="pres">
      <dgm:prSet presAssocID="{E38B6A74-87C1-4E7B-AB07-16A0B11B2BA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oney"/>
        </a:ext>
      </dgm:extLst>
    </dgm:pt>
    <dgm:pt modelId="{B568773A-01F1-4DDF-922E-B249F2EF29FF}" type="pres">
      <dgm:prSet presAssocID="{E38B6A74-87C1-4E7B-AB07-16A0B11B2BA9}" presName="spaceRect" presStyleCnt="0"/>
      <dgm:spPr/>
    </dgm:pt>
    <dgm:pt modelId="{DF466963-06EC-4356-A386-B0251BFC5009}" type="pres">
      <dgm:prSet presAssocID="{E38B6A74-87C1-4E7B-AB07-16A0B11B2BA9}" presName="parTx" presStyleLbl="revTx" presStyleIdx="0" presStyleCnt="2">
        <dgm:presLayoutVars>
          <dgm:chMax val="0"/>
          <dgm:chPref val="0"/>
        </dgm:presLayoutVars>
      </dgm:prSet>
      <dgm:spPr/>
    </dgm:pt>
    <dgm:pt modelId="{8B3BA783-DFE8-4320-B4F9-17B9A216CCA4}" type="pres">
      <dgm:prSet presAssocID="{773DF8BF-A1AA-4D16-8012-BBED8300B8C1}" presName="sibTrans" presStyleCnt="0"/>
      <dgm:spPr/>
    </dgm:pt>
    <dgm:pt modelId="{DBF03867-01B6-4474-9CC2-ABFDCA61FA44}" type="pres">
      <dgm:prSet presAssocID="{B2BD6712-B324-49DC-A5E1-09D2B1EAA17D}" presName="compNode" presStyleCnt="0"/>
      <dgm:spPr/>
    </dgm:pt>
    <dgm:pt modelId="{CBCC8D68-E7B1-42C6-B92C-F7AA22A50BD0}" type="pres">
      <dgm:prSet presAssocID="{B2BD6712-B324-49DC-A5E1-09D2B1EAA17D}" presName="bgRect" presStyleLbl="bgShp" presStyleIdx="1" presStyleCnt="2"/>
      <dgm:spPr/>
    </dgm:pt>
    <dgm:pt modelId="{9CD40567-EFF5-4A37-A557-CF047F31C284}" type="pres">
      <dgm:prSet presAssocID="{B2BD6712-B324-49DC-A5E1-09D2B1EAA17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llar"/>
        </a:ext>
      </dgm:extLst>
    </dgm:pt>
    <dgm:pt modelId="{A113B22A-4B0F-4D64-8F4B-B797ABA6B845}" type="pres">
      <dgm:prSet presAssocID="{B2BD6712-B324-49DC-A5E1-09D2B1EAA17D}" presName="spaceRect" presStyleCnt="0"/>
      <dgm:spPr/>
    </dgm:pt>
    <dgm:pt modelId="{04A925DD-9FFF-479A-B261-3A3753201617}" type="pres">
      <dgm:prSet presAssocID="{B2BD6712-B324-49DC-A5E1-09D2B1EAA17D}" presName="parTx" presStyleLbl="revTx" presStyleIdx="1" presStyleCnt="2">
        <dgm:presLayoutVars>
          <dgm:chMax val="0"/>
          <dgm:chPref val="0"/>
        </dgm:presLayoutVars>
      </dgm:prSet>
      <dgm:spPr/>
    </dgm:pt>
  </dgm:ptLst>
  <dgm:cxnLst>
    <dgm:cxn modelId="{8445DA1B-2D23-4630-980E-B10FBDD06C9F}" type="presOf" srcId="{B2BD6712-B324-49DC-A5E1-09D2B1EAA17D}" destId="{04A925DD-9FFF-479A-B261-3A3753201617}" srcOrd="0" destOrd="0" presId="urn:microsoft.com/office/officeart/2018/2/layout/IconVerticalSolidList"/>
    <dgm:cxn modelId="{52779B1F-FC48-4EE7-BB92-9E0CBA0966C2}" type="presOf" srcId="{E38B6A74-87C1-4E7B-AB07-16A0B11B2BA9}" destId="{DF466963-06EC-4356-A386-B0251BFC5009}" srcOrd="0" destOrd="0" presId="urn:microsoft.com/office/officeart/2018/2/layout/IconVerticalSolidList"/>
    <dgm:cxn modelId="{CD775F21-C282-4ED9-ACBF-0CC3C353227E}" srcId="{B109E9C7-C800-4CAE-AB16-ED51E5171D57}" destId="{B2BD6712-B324-49DC-A5E1-09D2B1EAA17D}" srcOrd="1" destOrd="0" parTransId="{48456DCB-EA97-469C-8DE1-F555015CC6CA}" sibTransId="{B4DFE4A0-09AD-423A-9DC8-734AE089CCC1}"/>
    <dgm:cxn modelId="{6AD57D5F-D9AA-46DF-87B7-94C583CA12B2}" type="presOf" srcId="{B109E9C7-C800-4CAE-AB16-ED51E5171D57}" destId="{5584A0DA-DC21-4018-90A4-4CFA52244DA9}" srcOrd="0" destOrd="0" presId="urn:microsoft.com/office/officeart/2018/2/layout/IconVerticalSolidList"/>
    <dgm:cxn modelId="{F750CCE0-B975-478B-B5A0-DCCB9F921038}" srcId="{B109E9C7-C800-4CAE-AB16-ED51E5171D57}" destId="{E38B6A74-87C1-4E7B-AB07-16A0B11B2BA9}" srcOrd="0" destOrd="0" parTransId="{14F52A66-6204-49C3-91F9-483358509E61}" sibTransId="{773DF8BF-A1AA-4D16-8012-BBED8300B8C1}"/>
    <dgm:cxn modelId="{9A02391C-555D-4DB3-95CE-9C688F174CBC}" type="presParOf" srcId="{5584A0DA-DC21-4018-90A4-4CFA52244DA9}" destId="{BC3F5E98-E23E-4673-ABBF-8FDD2588AF38}" srcOrd="0" destOrd="0" presId="urn:microsoft.com/office/officeart/2018/2/layout/IconVerticalSolidList"/>
    <dgm:cxn modelId="{15169A46-F3E2-4C8E-BC9E-3E24C4E0DF6D}" type="presParOf" srcId="{BC3F5E98-E23E-4673-ABBF-8FDD2588AF38}" destId="{7EBE66C1-8E99-423F-BCDA-D35919488872}" srcOrd="0" destOrd="0" presId="urn:microsoft.com/office/officeart/2018/2/layout/IconVerticalSolidList"/>
    <dgm:cxn modelId="{D97BA60A-CA99-4638-91FB-363A8852D2E5}" type="presParOf" srcId="{BC3F5E98-E23E-4673-ABBF-8FDD2588AF38}" destId="{055F16DA-16C2-4C9B-B18C-C2EA664EA654}" srcOrd="1" destOrd="0" presId="urn:microsoft.com/office/officeart/2018/2/layout/IconVerticalSolidList"/>
    <dgm:cxn modelId="{9FEAD55A-D979-41A5-B36B-14B8634A8A55}" type="presParOf" srcId="{BC3F5E98-E23E-4673-ABBF-8FDD2588AF38}" destId="{B568773A-01F1-4DDF-922E-B249F2EF29FF}" srcOrd="2" destOrd="0" presId="urn:microsoft.com/office/officeart/2018/2/layout/IconVerticalSolidList"/>
    <dgm:cxn modelId="{8ECAB259-ABB5-4638-9CB6-75C110737682}" type="presParOf" srcId="{BC3F5E98-E23E-4673-ABBF-8FDD2588AF38}" destId="{DF466963-06EC-4356-A386-B0251BFC5009}" srcOrd="3" destOrd="0" presId="urn:microsoft.com/office/officeart/2018/2/layout/IconVerticalSolidList"/>
    <dgm:cxn modelId="{8A4FF30F-9A10-498B-AD78-0EDC1552B2AD}" type="presParOf" srcId="{5584A0DA-DC21-4018-90A4-4CFA52244DA9}" destId="{8B3BA783-DFE8-4320-B4F9-17B9A216CCA4}" srcOrd="1" destOrd="0" presId="urn:microsoft.com/office/officeart/2018/2/layout/IconVerticalSolidList"/>
    <dgm:cxn modelId="{0FC341EE-D697-496C-8989-6A3CD59313CD}" type="presParOf" srcId="{5584A0DA-DC21-4018-90A4-4CFA52244DA9}" destId="{DBF03867-01B6-4474-9CC2-ABFDCA61FA44}" srcOrd="2" destOrd="0" presId="urn:microsoft.com/office/officeart/2018/2/layout/IconVerticalSolidList"/>
    <dgm:cxn modelId="{C2753777-E924-449C-8518-D3B37D629377}" type="presParOf" srcId="{DBF03867-01B6-4474-9CC2-ABFDCA61FA44}" destId="{CBCC8D68-E7B1-42C6-B92C-F7AA22A50BD0}" srcOrd="0" destOrd="0" presId="urn:microsoft.com/office/officeart/2018/2/layout/IconVerticalSolidList"/>
    <dgm:cxn modelId="{8C854EF5-1AAD-43BD-8E8F-F31E8AB654BF}" type="presParOf" srcId="{DBF03867-01B6-4474-9CC2-ABFDCA61FA44}" destId="{9CD40567-EFF5-4A37-A557-CF047F31C284}" srcOrd="1" destOrd="0" presId="urn:microsoft.com/office/officeart/2018/2/layout/IconVerticalSolidList"/>
    <dgm:cxn modelId="{62572F12-7DA1-4E78-A6DA-3EC6FE738EB6}" type="presParOf" srcId="{DBF03867-01B6-4474-9CC2-ABFDCA61FA44}" destId="{A113B22A-4B0F-4D64-8F4B-B797ABA6B845}" srcOrd="2" destOrd="0" presId="urn:microsoft.com/office/officeart/2018/2/layout/IconVerticalSolidList"/>
    <dgm:cxn modelId="{0484A651-83F4-426A-A037-248737347710}" type="presParOf" srcId="{DBF03867-01B6-4474-9CC2-ABFDCA61FA44}" destId="{04A925DD-9FFF-479A-B261-3A375320161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E66C1-8E99-423F-BCDA-D35919488872}">
      <dsp:nvSpPr>
        <dsp:cNvPr id="0" name=""/>
        <dsp:cNvSpPr/>
      </dsp:nvSpPr>
      <dsp:spPr>
        <a:xfrm>
          <a:off x="0" y="571141"/>
          <a:ext cx="5045376" cy="11633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5F16DA-16C2-4C9B-B18C-C2EA664EA654}">
      <dsp:nvSpPr>
        <dsp:cNvPr id="0" name=""/>
        <dsp:cNvSpPr/>
      </dsp:nvSpPr>
      <dsp:spPr>
        <a:xfrm>
          <a:off x="351905" y="891881"/>
          <a:ext cx="639828" cy="6398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466963-06EC-4356-A386-B0251BFC5009}">
      <dsp:nvSpPr>
        <dsp:cNvPr id="0" name=""/>
        <dsp:cNvSpPr/>
      </dsp:nvSpPr>
      <dsp:spPr>
        <a:xfrm>
          <a:off x="1343639" y="630133"/>
          <a:ext cx="3701736" cy="1163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118" tIns="123118" rIns="123118" bIns="123118" numCol="1" spcCol="1270" anchor="ctr" anchorCtr="0">
          <a:noAutofit/>
        </a:bodyPr>
        <a:lstStyle/>
        <a:p>
          <a:pPr marL="0" lvl="0" indent="0" algn="l" defTabSz="800100">
            <a:lnSpc>
              <a:spcPct val="100000"/>
            </a:lnSpc>
            <a:spcBef>
              <a:spcPct val="0"/>
            </a:spcBef>
            <a:spcAft>
              <a:spcPct val="35000"/>
            </a:spcAft>
            <a:buNone/>
          </a:pPr>
          <a:r>
            <a:rPr lang="en-US" sz="1800" kern="1200" dirty="0"/>
            <a:t>You don’t have to disclose your salary or student loans or credit card debt to your friends.</a:t>
          </a:r>
        </a:p>
      </dsp:txBody>
      <dsp:txXfrm>
        <a:off x="1343639" y="630133"/>
        <a:ext cx="3701736" cy="1163324"/>
      </dsp:txXfrm>
    </dsp:sp>
    <dsp:sp modelId="{CBCC8D68-E7B1-42C6-B92C-F7AA22A50BD0}">
      <dsp:nvSpPr>
        <dsp:cNvPr id="0" name=""/>
        <dsp:cNvSpPr/>
      </dsp:nvSpPr>
      <dsp:spPr>
        <a:xfrm>
          <a:off x="0" y="2084289"/>
          <a:ext cx="5045376" cy="11633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D40567-EFF5-4A37-A557-CF047F31C284}">
      <dsp:nvSpPr>
        <dsp:cNvPr id="0" name=""/>
        <dsp:cNvSpPr/>
      </dsp:nvSpPr>
      <dsp:spPr>
        <a:xfrm>
          <a:off x="351905" y="2346036"/>
          <a:ext cx="639828" cy="63982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A925DD-9FFF-479A-B261-3A3753201617}">
      <dsp:nvSpPr>
        <dsp:cNvPr id="0" name=""/>
        <dsp:cNvSpPr/>
      </dsp:nvSpPr>
      <dsp:spPr>
        <a:xfrm>
          <a:off x="1343639" y="2084289"/>
          <a:ext cx="3701736" cy="1163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3118" tIns="123118" rIns="123118" bIns="123118" numCol="1" spcCol="1270" anchor="ctr" anchorCtr="0">
          <a:noAutofit/>
        </a:bodyPr>
        <a:lstStyle/>
        <a:p>
          <a:pPr marL="0" lvl="0" indent="0" algn="l" defTabSz="800100">
            <a:lnSpc>
              <a:spcPct val="100000"/>
            </a:lnSpc>
            <a:spcBef>
              <a:spcPct val="0"/>
            </a:spcBef>
            <a:spcAft>
              <a:spcPct val="35000"/>
            </a:spcAft>
            <a:buNone/>
          </a:pPr>
          <a:r>
            <a:rPr lang="en-US" sz="1800" kern="1200" dirty="0"/>
            <a:t>You do, however, need to be honest that you </a:t>
          </a:r>
          <a:r>
            <a:rPr lang="en-US" sz="1800" b="1" kern="1200" dirty="0"/>
            <a:t>have a financial limit</a:t>
          </a:r>
          <a:r>
            <a:rPr lang="en-US" sz="1800" kern="1200" dirty="0"/>
            <a:t> on how much you can spend.</a:t>
          </a:r>
        </a:p>
      </dsp:txBody>
      <dsp:txXfrm>
        <a:off x="1343639" y="2084289"/>
        <a:ext cx="3701736" cy="116332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125FBB-882B-9044-A506-3FBC660FDD7A}" type="datetimeFigureOut">
              <a:rPr lang="en-US" smtClean="0"/>
              <a:t>9/15/2026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5D35B-2890-0249-BF44-E7D63C567CBE}" type="slidenum">
              <a:rPr lang="en-US" smtClean="0"/>
              <a:t>‹#›</a:t>
            </a:fld>
            <a:endParaRPr lang="en-US"/>
          </a:p>
        </p:txBody>
      </p:sp>
    </p:spTree>
    <p:extLst>
      <p:ext uri="{BB962C8B-B14F-4D97-AF65-F5344CB8AC3E}">
        <p14:creationId xmlns:p14="http://schemas.microsoft.com/office/powerpoint/2010/main" val="1888143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3B8D2-5566-D853-2495-EC59AE8DD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2C036-E00A-55CF-0661-B33D228DF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686E7-FB1C-61E3-421C-FEF8CD7418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7A6F25-4281-A683-FB8F-401B770C7133}"/>
              </a:ext>
            </a:extLst>
          </p:cNvPr>
          <p:cNvSpPr>
            <a:spLocks noGrp="1"/>
          </p:cNvSpPr>
          <p:nvPr>
            <p:ph type="sldNum" sz="quarter" idx="5"/>
          </p:nvPr>
        </p:nvSpPr>
        <p:spPr/>
        <p:txBody>
          <a:bodyPr/>
          <a:lstStyle/>
          <a:p>
            <a:pPr>
              <a:defRPr/>
            </a:pPr>
            <a:fld id="{F50C3D00-B2F6-4D83-A049-FE51B6E62AD3}" type="slidenum">
              <a:rPr lang="en-US" smtClean="0"/>
              <a:pPr>
                <a:defRPr/>
              </a:pPr>
              <a:t>1</a:t>
            </a:fld>
            <a:endParaRPr lang="en-US"/>
          </a:p>
        </p:txBody>
      </p:sp>
    </p:spTree>
    <p:extLst>
      <p:ext uri="{BB962C8B-B14F-4D97-AF65-F5344CB8AC3E}">
        <p14:creationId xmlns:p14="http://schemas.microsoft.com/office/powerpoint/2010/main" val="334647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38</a:t>
            </a:fld>
            <a:endParaRPr lang="en-US"/>
          </a:p>
        </p:txBody>
      </p:sp>
    </p:spTree>
    <p:extLst>
      <p:ext uri="{BB962C8B-B14F-4D97-AF65-F5344CB8AC3E}">
        <p14:creationId xmlns:p14="http://schemas.microsoft.com/office/powerpoint/2010/main" val="1860076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39</a:t>
            </a:fld>
            <a:endParaRPr lang="en-US"/>
          </a:p>
        </p:txBody>
      </p:sp>
    </p:spTree>
    <p:extLst>
      <p:ext uri="{BB962C8B-B14F-4D97-AF65-F5344CB8AC3E}">
        <p14:creationId xmlns:p14="http://schemas.microsoft.com/office/powerpoint/2010/main" val="1843470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41</a:t>
            </a:fld>
            <a:endParaRPr lang="en-US"/>
          </a:p>
        </p:txBody>
      </p:sp>
    </p:spTree>
    <p:extLst>
      <p:ext uri="{BB962C8B-B14F-4D97-AF65-F5344CB8AC3E}">
        <p14:creationId xmlns:p14="http://schemas.microsoft.com/office/powerpoint/2010/main" val="154560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42</a:t>
            </a:fld>
            <a:endParaRPr lang="en-US"/>
          </a:p>
        </p:txBody>
      </p:sp>
    </p:spTree>
    <p:extLst>
      <p:ext uri="{BB962C8B-B14F-4D97-AF65-F5344CB8AC3E}">
        <p14:creationId xmlns:p14="http://schemas.microsoft.com/office/powerpoint/2010/main" val="186629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43</a:t>
            </a:fld>
            <a:endParaRPr lang="en-US"/>
          </a:p>
        </p:txBody>
      </p:sp>
    </p:spTree>
    <p:extLst>
      <p:ext uri="{BB962C8B-B14F-4D97-AF65-F5344CB8AC3E}">
        <p14:creationId xmlns:p14="http://schemas.microsoft.com/office/powerpoint/2010/main" val="1529272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44</a:t>
            </a:fld>
            <a:endParaRPr lang="en-US"/>
          </a:p>
        </p:txBody>
      </p:sp>
    </p:spTree>
    <p:extLst>
      <p:ext uri="{BB962C8B-B14F-4D97-AF65-F5344CB8AC3E}">
        <p14:creationId xmlns:p14="http://schemas.microsoft.com/office/powerpoint/2010/main" val="3449168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45</a:t>
            </a:fld>
            <a:endParaRPr lang="en-US"/>
          </a:p>
        </p:txBody>
      </p:sp>
    </p:spTree>
    <p:extLst>
      <p:ext uri="{BB962C8B-B14F-4D97-AF65-F5344CB8AC3E}">
        <p14:creationId xmlns:p14="http://schemas.microsoft.com/office/powerpoint/2010/main" val="7119817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46</a:t>
            </a:fld>
            <a:endParaRPr lang="en-US"/>
          </a:p>
        </p:txBody>
      </p:sp>
    </p:spTree>
    <p:extLst>
      <p:ext uri="{BB962C8B-B14F-4D97-AF65-F5344CB8AC3E}">
        <p14:creationId xmlns:p14="http://schemas.microsoft.com/office/powerpoint/2010/main" val="2626249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47</a:t>
            </a:fld>
            <a:endParaRPr lang="en-US"/>
          </a:p>
        </p:txBody>
      </p:sp>
    </p:spTree>
    <p:extLst>
      <p:ext uri="{BB962C8B-B14F-4D97-AF65-F5344CB8AC3E}">
        <p14:creationId xmlns:p14="http://schemas.microsoft.com/office/powerpoint/2010/main" val="795970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48</a:t>
            </a:fld>
            <a:endParaRPr lang="en-US"/>
          </a:p>
        </p:txBody>
      </p:sp>
    </p:spTree>
    <p:extLst>
      <p:ext uri="{BB962C8B-B14F-4D97-AF65-F5344CB8AC3E}">
        <p14:creationId xmlns:p14="http://schemas.microsoft.com/office/powerpoint/2010/main" val="3352998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49</a:t>
            </a:fld>
            <a:endParaRPr lang="en-US"/>
          </a:p>
        </p:txBody>
      </p:sp>
    </p:spTree>
    <p:extLst>
      <p:ext uri="{BB962C8B-B14F-4D97-AF65-F5344CB8AC3E}">
        <p14:creationId xmlns:p14="http://schemas.microsoft.com/office/powerpoint/2010/main" val="452646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5FEAC21-B53F-9E41-B503-91A5C51D5AEA}" type="slidenum">
              <a:rPr lang="en-US" smtClean="0"/>
              <a:t>50</a:t>
            </a:fld>
            <a:endParaRPr lang="en-US"/>
          </a:p>
        </p:txBody>
      </p:sp>
    </p:spTree>
    <p:extLst>
      <p:ext uri="{BB962C8B-B14F-4D97-AF65-F5344CB8AC3E}">
        <p14:creationId xmlns:p14="http://schemas.microsoft.com/office/powerpoint/2010/main" val="3708784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FEAC21-B53F-9E41-B503-91A5C51D5AEA}" type="slidenum">
              <a:rPr lang="en-US" smtClean="0"/>
              <a:t>67</a:t>
            </a:fld>
            <a:endParaRPr lang="en-US"/>
          </a:p>
        </p:txBody>
      </p:sp>
    </p:spTree>
    <p:extLst>
      <p:ext uri="{BB962C8B-B14F-4D97-AF65-F5344CB8AC3E}">
        <p14:creationId xmlns:p14="http://schemas.microsoft.com/office/powerpoint/2010/main" val="3363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1840-DBFA-A5D4-B81A-4C4A919366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F97222D-5306-A91A-9358-FE1CD31224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AD8A54-899D-ACB7-AFC2-8D86F5663E57}"/>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5" name="Footer Placeholder 4">
            <a:extLst>
              <a:ext uri="{FF2B5EF4-FFF2-40B4-BE49-F238E27FC236}">
                <a16:creationId xmlns:a16="http://schemas.microsoft.com/office/drawing/2014/main" id="{C67594BB-3A9F-A57C-38AC-0ACC919BD9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32AE8-BE50-10FC-425E-0B6D40832EAA}"/>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4128934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8D44E-D3FF-C629-0CF7-DE171254FC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A7ECC0-CEF8-4D67-BA57-6D2B97DE65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DD60A4-372B-67AB-9689-2F0BB5FCB022}"/>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5" name="Footer Placeholder 4">
            <a:extLst>
              <a:ext uri="{FF2B5EF4-FFF2-40B4-BE49-F238E27FC236}">
                <a16:creationId xmlns:a16="http://schemas.microsoft.com/office/drawing/2014/main" id="{54EB4F1E-B2D7-F077-3B9C-D6186F66EB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9E868-5189-1760-AA1E-0AC477C79DCA}"/>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1616251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0E3BD-02FF-8ECB-3DCC-F4F7506545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3C8F07-9315-84A2-4C26-A1FA1A04F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A59489-192F-F20C-6CD1-21D55939C78F}"/>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5" name="Footer Placeholder 4">
            <a:extLst>
              <a:ext uri="{FF2B5EF4-FFF2-40B4-BE49-F238E27FC236}">
                <a16:creationId xmlns:a16="http://schemas.microsoft.com/office/drawing/2014/main" id="{6C4061F9-7471-34F6-A257-2AA600679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C75A43-02F9-5954-A055-5155E0B749AD}"/>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1743704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71AAA-FCF0-FE67-EAC2-FFB0DDE37E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573985-432F-7DA5-ABA3-E825287476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8A92DA-E58D-5136-42BF-B1A05DC90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AE879F3-A9AF-E3E2-F6E2-4B9606FFDB1B}"/>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6" name="Footer Placeholder 5">
            <a:extLst>
              <a:ext uri="{FF2B5EF4-FFF2-40B4-BE49-F238E27FC236}">
                <a16:creationId xmlns:a16="http://schemas.microsoft.com/office/drawing/2014/main" id="{E196A9F0-74EC-DE20-35E7-3488F31AFF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899820-00ED-EC59-E2E3-DFF98A4FD06A}"/>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1002351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6EAC-8F12-4C27-5B90-7D43EEA61C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5A4894-9853-0E87-BCFE-ED91DA35F3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508523-57B4-DFA3-C604-142206AE33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E83637D-DD35-FD33-E8C1-3E2DF4D4F7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855047C-0861-DF0D-7534-C2C67675C5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4741A4D-1ED6-F823-183A-5799E9A52446}"/>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8" name="Footer Placeholder 7">
            <a:extLst>
              <a:ext uri="{FF2B5EF4-FFF2-40B4-BE49-F238E27FC236}">
                <a16:creationId xmlns:a16="http://schemas.microsoft.com/office/drawing/2014/main" id="{0BD9D73A-E767-37A8-FECD-99A580AB4F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79FE88-8394-280F-683E-DA8593F963BF}"/>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1576583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8C314-09BD-A52E-A964-32C6F31983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541CE6-83F3-C3FB-7D10-AA15C7BABA2C}"/>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4" name="Footer Placeholder 3">
            <a:extLst>
              <a:ext uri="{FF2B5EF4-FFF2-40B4-BE49-F238E27FC236}">
                <a16:creationId xmlns:a16="http://schemas.microsoft.com/office/drawing/2014/main" id="{456B897E-F311-E2EB-DFE2-CDB05BBBB0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B593E2-2D47-00EB-8121-E2826845537B}"/>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3612034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A2F8EA-D6C1-7675-1E0F-3F4268496FD0}"/>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3" name="Footer Placeholder 2">
            <a:extLst>
              <a:ext uri="{FF2B5EF4-FFF2-40B4-BE49-F238E27FC236}">
                <a16:creationId xmlns:a16="http://schemas.microsoft.com/office/drawing/2014/main" id="{DD56420B-E458-C0BC-80AC-973CA81A73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15B3C5-FA82-736B-157B-7C16F525AD64}"/>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2538743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B6407-A88A-BA7A-B1CE-D4FCD8D816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D68BD1-C726-14FE-4E66-AE7A94806D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30E5B0-D462-3A69-6009-424003304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4CC743-B5ED-26BB-FC40-A0224EBC98A3}"/>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6" name="Footer Placeholder 5">
            <a:extLst>
              <a:ext uri="{FF2B5EF4-FFF2-40B4-BE49-F238E27FC236}">
                <a16:creationId xmlns:a16="http://schemas.microsoft.com/office/drawing/2014/main" id="{9FAC6141-1CB9-71D9-4CFE-CB47D67FCA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ED628D-86E2-35D5-BA45-EBC1FCED41AE}"/>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26234210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FD6A7-0A03-4F55-955C-D43F9C75B9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EF1E78-7ABF-6711-4BD2-0F0823BBB2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FAF02C-F459-7571-ECC0-2C620C7D4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F9AD6A-334F-9426-F837-9888803861ED}"/>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6" name="Footer Placeholder 5">
            <a:extLst>
              <a:ext uri="{FF2B5EF4-FFF2-40B4-BE49-F238E27FC236}">
                <a16:creationId xmlns:a16="http://schemas.microsoft.com/office/drawing/2014/main" id="{5A35A1E6-B9E3-3201-A725-D1094174CEF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19A759-3C4C-7B79-AEBD-42AE4CFB3159}"/>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264897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56C29-EE7D-5617-651E-FC355A02AB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12D600-AC25-0712-366F-A610CC3B49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FA633E-F99D-BA46-3D42-1C5D0A6B5E25}"/>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5" name="Footer Placeholder 4">
            <a:extLst>
              <a:ext uri="{FF2B5EF4-FFF2-40B4-BE49-F238E27FC236}">
                <a16:creationId xmlns:a16="http://schemas.microsoft.com/office/drawing/2014/main" id="{3D005418-636D-91AE-063E-BC3DA0BF2D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8794C0-1FB4-8AA5-7664-A25B215EFDFF}"/>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2866148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15B0CD6-A692-D438-5442-562325B393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44B3E4-ECDC-09D1-D2D9-6DE142A8DF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E7CA0-6EE8-6556-829C-79CED418B502}"/>
              </a:ext>
            </a:extLst>
          </p:cNvPr>
          <p:cNvSpPr>
            <a:spLocks noGrp="1"/>
          </p:cNvSpPr>
          <p:nvPr>
            <p:ph type="dt" sz="half" idx="10"/>
          </p:nvPr>
        </p:nvSpPr>
        <p:spPr/>
        <p:txBody>
          <a:bodyPr/>
          <a:lstStyle/>
          <a:p>
            <a:fld id="{1DAA1818-60B4-C04C-95F1-6AC5F8003718}" type="datetimeFigureOut">
              <a:rPr lang="en-US" smtClean="0"/>
              <a:t>9/15/2026</a:t>
            </a:fld>
            <a:endParaRPr lang="en-US"/>
          </a:p>
        </p:txBody>
      </p:sp>
      <p:sp>
        <p:nvSpPr>
          <p:cNvPr id="5" name="Footer Placeholder 4">
            <a:extLst>
              <a:ext uri="{FF2B5EF4-FFF2-40B4-BE49-F238E27FC236}">
                <a16:creationId xmlns:a16="http://schemas.microsoft.com/office/drawing/2014/main" id="{B83AB1A8-5414-C4FD-4C33-DCCB47089F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6836F-D1AA-96B1-636B-8C69341D56C3}"/>
              </a:ext>
            </a:extLst>
          </p:cNvPr>
          <p:cNvSpPr>
            <a:spLocks noGrp="1"/>
          </p:cNvSpPr>
          <p:nvPr>
            <p:ph type="sldNum" sz="quarter" idx="12"/>
          </p:nvPr>
        </p:nvSpPr>
        <p:spPr/>
        <p:txBody>
          <a:bodyPr/>
          <a:lstStyle/>
          <a:p>
            <a:fld id="{E4DC220F-2BB3-AF4B-9B9B-B08152692FD3}" type="slidenum">
              <a:rPr lang="en-US" smtClean="0"/>
              <a:t>‹#›</a:t>
            </a:fld>
            <a:endParaRPr lang="en-US"/>
          </a:p>
        </p:txBody>
      </p:sp>
    </p:spTree>
    <p:extLst>
      <p:ext uri="{BB962C8B-B14F-4D97-AF65-F5344CB8AC3E}">
        <p14:creationId xmlns:p14="http://schemas.microsoft.com/office/powerpoint/2010/main" val="2028626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8AE621-60C3-15CD-FA0E-283AE5FFAC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036517-3C2C-488B-5094-C43CF88E42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66E4E-7A11-B977-67B0-5B6FFDC11D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A1818-60B4-C04C-95F1-6AC5F8003718}" type="datetimeFigureOut">
              <a:rPr lang="en-US" smtClean="0"/>
              <a:t>9/15/2026</a:t>
            </a:fld>
            <a:endParaRPr lang="en-US"/>
          </a:p>
        </p:txBody>
      </p:sp>
      <p:sp>
        <p:nvSpPr>
          <p:cNvPr id="5" name="Footer Placeholder 4">
            <a:extLst>
              <a:ext uri="{FF2B5EF4-FFF2-40B4-BE49-F238E27FC236}">
                <a16:creationId xmlns:a16="http://schemas.microsoft.com/office/drawing/2014/main" id="{8491D8E5-9E42-F695-317C-4911A320E0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AAB048E-5CB8-B156-86FC-23DCE75648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DC220F-2BB3-AF4B-9B9B-B08152692FD3}" type="slidenum">
              <a:rPr lang="en-US" smtClean="0"/>
              <a:t>‹#›</a:t>
            </a:fld>
            <a:endParaRPr lang="en-US"/>
          </a:p>
        </p:txBody>
      </p:sp>
    </p:spTree>
    <p:extLst>
      <p:ext uri="{BB962C8B-B14F-4D97-AF65-F5344CB8AC3E}">
        <p14:creationId xmlns:p14="http://schemas.microsoft.com/office/powerpoint/2010/main" val="19202962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www.yretirement.org/" TargetMode="External"/><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6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25.jpg"/><Relationship Id="rId1" Type="http://schemas.openxmlformats.org/officeDocument/2006/relationships/slideLayout" Target="../slideLayouts/slideLayout2.xml"/><Relationship Id="rId5" Type="http://schemas.openxmlformats.org/officeDocument/2006/relationships/image" Target="../media/image59.JPG"/><Relationship Id="rId4" Type="http://schemas.openxmlformats.org/officeDocument/2006/relationships/image" Target="../media/image58.jpeg"/></Relationships>
</file>

<file path=ppt/slides/_rels/slide67.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g"/><Relationship Id="rId4" Type="http://schemas.openxmlformats.org/officeDocument/2006/relationships/image" Target="../media/image60.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5E5D0-D4E6-3C51-D353-94DF445256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B085B09-36B6-5BBE-3873-1C1CFEC9CC5A}"/>
              </a:ext>
            </a:extLst>
          </p:cNvPr>
          <p:cNvPicPr>
            <a:picLocks noChangeAspect="1"/>
          </p:cNvPicPr>
          <p:nvPr/>
        </p:nvPicPr>
        <p:blipFill>
          <a:blip r:embed="rId3"/>
          <a:srcRect/>
          <a:stretch/>
        </p:blipFill>
        <p:spPr>
          <a:xfrm>
            <a:off x="6353" y="3572"/>
            <a:ext cx="12179292" cy="6850851"/>
          </a:xfrm>
          <a:prstGeom prst="rect">
            <a:avLst/>
          </a:prstGeom>
        </p:spPr>
      </p:pic>
      <p:sp>
        <p:nvSpPr>
          <p:cNvPr id="3" name="Title 5">
            <a:extLst>
              <a:ext uri="{FF2B5EF4-FFF2-40B4-BE49-F238E27FC236}">
                <a16:creationId xmlns:a16="http://schemas.microsoft.com/office/drawing/2014/main" id="{320EC1A7-5FDB-4C2A-87C8-B6C340991602}"/>
              </a:ext>
            </a:extLst>
          </p:cNvPr>
          <p:cNvSpPr txBox="1">
            <a:spLocks/>
          </p:cNvSpPr>
          <p:nvPr/>
        </p:nvSpPr>
        <p:spPr bwMode="black">
          <a:xfrm>
            <a:off x="2157900" y="2170929"/>
            <a:ext cx="8923541" cy="1379167"/>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333" b="0" kern="0" cap="none" dirty="0">
                <a:latin typeface="Verdana" panose="020B0604030504040204" pitchFamily="34" charset="0"/>
                <a:ea typeface="Verdana" panose="020B0604030504040204" pitchFamily="34" charset="0"/>
                <a:cs typeface="Verdana" panose="020B0604030504040204" pitchFamily="34" charset="0"/>
              </a:rPr>
              <a:t>BUILDING TOWARD FINANCIAL INDEPENDENCE</a:t>
            </a:r>
          </a:p>
          <a:p>
            <a:r>
              <a:rPr lang="en-US" sz="3333" b="0" kern="0" cap="none" dirty="0">
                <a:latin typeface="Verdana" panose="020B0604030504040204" pitchFamily="34" charset="0"/>
                <a:ea typeface="Verdana" panose="020B0604030504040204" pitchFamily="34" charset="0"/>
                <a:cs typeface="Verdana" panose="020B0604030504040204" pitchFamily="34" charset="0"/>
              </a:rPr>
              <a:t>Erin Lowry</a:t>
            </a:r>
          </a:p>
        </p:txBody>
      </p:sp>
    </p:spTree>
    <p:extLst>
      <p:ext uri="{BB962C8B-B14F-4D97-AF65-F5344CB8AC3E}">
        <p14:creationId xmlns:p14="http://schemas.microsoft.com/office/powerpoint/2010/main" val="1499546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4398"/>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AA9CD-B109-578C-AECF-AFCE40814740}"/>
              </a:ext>
            </a:extLst>
          </p:cNvPr>
          <p:cNvSpPr>
            <a:spLocks noGrp="1"/>
          </p:cNvSpPr>
          <p:nvPr>
            <p:ph type="ctrTitle"/>
          </p:nvPr>
        </p:nvSpPr>
        <p:spPr/>
        <p:txBody>
          <a:bodyPr/>
          <a:lstStyle/>
          <a:p>
            <a:r>
              <a:rPr lang="en-US" b="1" dirty="0">
                <a:latin typeface="Avenir Next LT Pro" panose="020B0504020202020204" pitchFamily="34" charset="77"/>
              </a:rPr>
              <a:t>Buildings towards financial independence </a:t>
            </a:r>
          </a:p>
        </p:txBody>
      </p:sp>
      <p:sp>
        <p:nvSpPr>
          <p:cNvPr id="3" name="Subtitle 2">
            <a:extLst>
              <a:ext uri="{FF2B5EF4-FFF2-40B4-BE49-F238E27FC236}">
                <a16:creationId xmlns:a16="http://schemas.microsoft.com/office/drawing/2014/main" id="{30B3CD6B-A845-6414-BF1F-1CF777B6687D}"/>
              </a:ext>
            </a:extLst>
          </p:cNvPr>
          <p:cNvSpPr>
            <a:spLocks noGrp="1"/>
          </p:cNvSpPr>
          <p:nvPr>
            <p:ph type="subTitle" idx="1"/>
          </p:nvPr>
        </p:nvSpPr>
        <p:spPr/>
        <p:txBody>
          <a:bodyPr>
            <a:normAutofit/>
          </a:bodyPr>
          <a:lstStyle/>
          <a:p>
            <a:r>
              <a:rPr lang="en-US" sz="4000" dirty="0">
                <a:latin typeface="Avenir Book" panose="02000503020000020003" pitchFamily="2" charset="0"/>
              </a:rPr>
              <a:t>In all seasons of life</a:t>
            </a:r>
          </a:p>
        </p:txBody>
      </p:sp>
    </p:spTree>
    <p:extLst>
      <p:ext uri="{BB962C8B-B14F-4D97-AF65-F5344CB8AC3E}">
        <p14:creationId xmlns:p14="http://schemas.microsoft.com/office/powerpoint/2010/main" val="1686809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36AEB8-7907-BCC1-2040-B8C17A8F0FC3}"/>
              </a:ext>
            </a:extLst>
          </p:cNvPr>
          <p:cNvSpPr>
            <a:spLocks noGrp="1"/>
          </p:cNvSpPr>
          <p:nvPr>
            <p:ph type="title"/>
          </p:nvPr>
        </p:nvSpPr>
        <p:spPr>
          <a:xfrm>
            <a:off x="267287" y="640080"/>
            <a:ext cx="5042890" cy="3566160"/>
          </a:xfrm>
        </p:spPr>
        <p:txBody>
          <a:bodyPr vert="horz" lIns="91440" tIns="45720" rIns="91440" bIns="45720" rtlCol="0" anchor="b">
            <a:normAutofit/>
          </a:bodyPr>
          <a:lstStyle/>
          <a:p>
            <a:r>
              <a:rPr lang="en-US" sz="5400" b="1" dirty="0">
                <a:latin typeface="Avenir Next LT Pro" panose="020B0504020202020204" pitchFamily="34" charset="77"/>
              </a:rPr>
              <a:t>Erin Lowry</a:t>
            </a:r>
            <a:br>
              <a:rPr lang="en-US" sz="5400" b="1" dirty="0">
                <a:latin typeface="Avenir Next LT Pro" panose="020B0504020202020204" pitchFamily="34" charset="77"/>
              </a:rPr>
            </a:br>
            <a:r>
              <a:rPr lang="en-US" sz="3600" b="1" dirty="0">
                <a:latin typeface="Avenir Next LT Pro" panose="020B0504020202020204" pitchFamily="34" charset="77"/>
              </a:rPr>
              <a:t>Financial Translator</a:t>
            </a:r>
          </a:p>
        </p:txBody>
      </p:sp>
      <p:sp>
        <p:nvSpPr>
          <p:cNvPr id="12"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person smiling at the camera&#10;&#10;Description automatically generated with low confidence">
            <a:extLst>
              <a:ext uri="{FF2B5EF4-FFF2-40B4-BE49-F238E27FC236}">
                <a16:creationId xmlns:a16="http://schemas.microsoft.com/office/drawing/2014/main" id="{3C6A8ECE-177E-56EC-ACCA-1BDB327A78D3}"/>
              </a:ext>
            </a:extLst>
          </p:cNvPr>
          <p:cNvPicPr>
            <a:picLocks noGrp="1" noChangeAspect="1"/>
          </p:cNvPicPr>
          <p:nvPr>
            <p:ph idx="1"/>
          </p:nvPr>
        </p:nvPicPr>
        <p:blipFill rotWithShape="1">
          <a:blip r:embed="rId2"/>
          <a:srcRect t="5739" r="-1" b="19487"/>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9194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5D8B3-3623-A5AA-EECB-AAA17F1B2427}"/>
              </a:ext>
            </a:extLst>
          </p:cNvPr>
          <p:cNvSpPr>
            <a:spLocks noGrp="1"/>
          </p:cNvSpPr>
          <p:nvPr>
            <p:ph type="title"/>
          </p:nvPr>
        </p:nvSpPr>
        <p:spPr/>
        <p:txBody>
          <a:bodyPr/>
          <a:lstStyle/>
          <a:p>
            <a:pPr algn="ctr"/>
            <a:r>
              <a:rPr lang="en-US" b="1" dirty="0">
                <a:solidFill>
                  <a:schemeClr val="tx1"/>
                </a:solidFill>
                <a:latin typeface="Avenir Next LT Pro" panose="020B0504020202020204" pitchFamily="34" charset="77"/>
              </a:rPr>
              <a:t>“MONEY!” </a:t>
            </a:r>
          </a:p>
        </p:txBody>
      </p:sp>
      <p:sp>
        <p:nvSpPr>
          <p:cNvPr id="3" name="Content Placeholder 2">
            <a:extLst>
              <a:ext uri="{FF2B5EF4-FFF2-40B4-BE49-F238E27FC236}">
                <a16:creationId xmlns:a16="http://schemas.microsoft.com/office/drawing/2014/main" id="{5CAB2434-7C58-EE19-E42F-6F9113EE3E72}"/>
              </a:ext>
            </a:extLst>
          </p:cNvPr>
          <p:cNvSpPr>
            <a:spLocks noGrp="1"/>
          </p:cNvSpPr>
          <p:nvPr>
            <p:ph idx="1"/>
          </p:nvPr>
        </p:nvSpPr>
        <p:spPr/>
        <p:txBody>
          <a:bodyPr>
            <a:normAutofit/>
          </a:bodyPr>
          <a:lstStyle/>
          <a:p>
            <a:pPr marL="0" indent="0" algn="ctr">
              <a:buNone/>
            </a:pPr>
            <a:r>
              <a:rPr lang="en-US" sz="3200" b="1" dirty="0">
                <a:latin typeface="Avenir Book" panose="02000503020000020003" pitchFamily="2" charset="0"/>
              </a:rPr>
              <a:t>How does that word make you feel? </a:t>
            </a:r>
          </a:p>
          <a:p>
            <a:pPr marL="0" indent="0">
              <a:buNone/>
            </a:pPr>
            <a:endParaRPr lang="en-US" sz="3200" dirty="0">
              <a:latin typeface="Avenir Book" panose="02000503020000020003" pitchFamily="2" charset="0"/>
            </a:endParaRPr>
          </a:p>
          <a:p>
            <a:pPr marL="0" indent="0" algn="ctr">
              <a:buNone/>
            </a:pPr>
            <a:r>
              <a:rPr lang="en-US" dirty="0">
                <a:latin typeface="Avenir Book" panose="02000503020000020003" pitchFamily="2" charset="0"/>
              </a:rPr>
              <a:t>Excited</a:t>
            </a:r>
          </a:p>
          <a:p>
            <a:pPr marL="0" indent="0" algn="ctr">
              <a:buNone/>
            </a:pPr>
            <a:r>
              <a:rPr lang="en-US" dirty="0">
                <a:latin typeface="Avenir Book" panose="02000503020000020003" pitchFamily="2" charset="0"/>
              </a:rPr>
              <a:t>Tense</a:t>
            </a:r>
          </a:p>
          <a:p>
            <a:pPr marL="0" indent="0" algn="ctr">
              <a:buNone/>
            </a:pPr>
            <a:r>
              <a:rPr lang="en-US" dirty="0">
                <a:latin typeface="Avenir Book" panose="02000503020000020003" pitchFamily="2" charset="0"/>
              </a:rPr>
              <a:t>A spark of joy</a:t>
            </a:r>
          </a:p>
          <a:p>
            <a:pPr marL="0" indent="0" algn="ctr">
              <a:buNone/>
            </a:pPr>
            <a:r>
              <a:rPr lang="en-US" dirty="0">
                <a:latin typeface="Avenir Book" panose="02000503020000020003" pitchFamily="2" charset="0"/>
              </a:rPr>
              <a:t>A little bubble of anxiety in your gut? </a:t>
            </a:r>
          </a:p>
        </p:txBody>
      </p:sp>
    </p:spTree>
    <p:extLst>
      <p:ext uri="{BB962C8B-B14F-4D97-AF65-F5344CB8AC3E}">
        <p14:creationId xmlns:p14="http://schemas.microsoft.com/office/powerpoint/2010/main" val="3382045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5642" y="365125"/>
            <a:ext cx="10748158" cy="1325563"/>
          </a:xfrm>
        </p:spPr>
        <p:txBody>
          <a:bodyPr>
            <a:normAutofit/>
          </a:bodyPr>
          <a:lstStyle/>
          <a:p>
            <a:r>
              <a:rPr lang="en-US" b="1" dirty="0">
                <a:solidFill>
                  <a:schemeClr val="tx1"/>
                </a:solidFill>
                <a:latin typeface="Avenir Next LT Pro" panose="020B0504020202020204" pitchFamily="34" charset="77"/>
              </a:rPr>
              <a:t>Your emotional relationship to money matters.</a:t>
            </a:r>
          </a:p>
        </p:txBody>
      </p:sp>
      <p:sp>
        <p:nvSpPr>
          <p:cNvPr id="3" name="Content Placeholder 2"/>
          <p:cNvSpPr>
            <a:spLocks noGrp="1"/>
          </p:cNvSpPr>
          <p:nvPr>
            <p:ph idx="1"/>
          </p:nvPr>
        </p:nvSpPr>
        <p:spPr>
          <a:xfrm>
            <a:off x="1900238" y="2016021"/>
            <a:ext cx="8597734" cy="3586348"/>
          </a:xfrm>
        </p:spPr>
        <p:txBody>
          <a:bodyPr>
            <a:normAutofit/>
          </a:bodyPr>
          <a:lstStyle/>
          <a:p>
            <a:pPr marL="0" indent="0" fontAlgn="base">
              <a:buNone/>
            </a:pPr>
            <a:endParaRPr lang="en-US" sz="2000" dirty="0"/>
          </a:p>
          <a:p>
            <a:pPr marL="0" indent="0" fontAlgn="base">
              <a:buNone/>
            </a:pPr>
            <a:r>
              <a:rPr lang="en-US" sz="3200" dirty="0">
                <a:latin typeface="Avenir Book" panose="02000503020000020003" pitchFamily="2" charset="0"/>
              </a:rPr>
              <a:t>Sure, you need to know basics like your cash flow, planning for retirement, and how to pay off debt</a:t>
            </a:r>
          </a:p>
          <a:p>
            <a:pPr marL="0" indent="0" fontAlgn="base">
              <a:buNone/>
            </a:pPr>
            <a:endParaRPr lang="en-US" sz="3200" dirty="0">
              <a:latin typeface="Avenir Book" panose="02000503020000020003" pitchFamily="2" charset="0"/>
            </a:endParaRPr>
          </a:p>
          <a:p>
            <a:pPr marL="0" indent="0" fontAlgn="base">
              <a:buNone/>
            </a:pPr>
            <a:r>
              <a:rPr lang="en-US" sz="3200" dirty="0">
                <a:latin typeface="Avenir Book" panose="02000503020000020003" pitchFamily="2" charset="0"/>
              </a:rPr>
              <a:t>But the big thing you need to understand is</a:t>
            </a:r>
            <a:r>
              <a:rPr lang="en-US" sz="3200" dirty="0">
                <a:solidFill>
                  <a:srgbClr val="0070C0"/>
                </a:solidFill>
                <a:latin typeface="Avenir Book" panose="02000503020000020003" pitchFamily="2" charset="0"/>
              </a:rPr>
              <a:t> </a:t>
            </a:r>
            <a:r>
              <a:rPr lang="en-US" sz="3200" b="1" dirty="0">
                <a:solidFill>
                  <a:srgbClr val="0070C0"/>
                </a:solidFill>
                <a:latin typeface="Avenir Next LT Pro" panose="020B0504020202020204" pitchFamily="34" charset="77"/>
              </a:rPr>
              <a:t>your psychological relationship to money</a:t>
            </a:r>
            <a:r>
              <a:rPr lang="en-US" sz="3200" dirty="0">
                <a:latin typeface="Avenir Book" panose="02000503020000020003" pitchFamily="2" charset="0"/>
              </a:rPr>
              <a:t>.</a:t>
            </a:r>
          </a:p>
          <a:p>
            <a:endParaRPr lang="en-US" dirty="0"/>
          </a:p>
        </p:txBody>
      </p:sp>
    </p:spTree>
    <p:extLst>
      <p:ext uri="{BB962C8B-B14F-4D97-AF65-F5344CB8AC3E}">
        <p14:creationId xmlns:p14="http://schemas.microsoft.com/office/powerpoint/2010/main" val="109816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99"/>
            <a:lum/>
          </a:blip>
          <a:srcRect/>
          <a:stretch>
            <a:fillRect l="-84000" r="-8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08314-5010-498B-2C02-F679759C41F9}"/>
              </a:ext>
            </a:extLst>
          </p:cNvPr>
          <p:cNvSpPr>
            <a:spLocks noGrp="1"/>
          </p:cNvSpPr>
          <p:nvPr>
            <p:ph type="title"/>
          </p:nvPr>
        </p:nvSpPr>
        <p:spPr/>
        <p:txBody>
          <a:bodyPr/>
          <a:lstStyle/>
          <a:p>
            <a:r>
              <a:rPr lang="en-US" b="1" dirty="0">
                <a:latin typeface="Avenir Next LT Pro" panose="020B0504020202020204" pitchFamily="34" charset="77"/>
              </a:rPr>
              <a:t>What is your first memory of money?</a:t>
            </a:r>
          </a:p>
        </p:txBody>
      </p:sp>
      <p:sp>
        <p:nvSpPr>
          <p:cNvPr id="3" name="Content Placeholder 2">
            <a:extLst>
              <a:ext uri="{FF2B5EF4-FFF2-40B4-BE49-F238E27FC236}">
                <a16:creationId xmlns:a16="http://schemas.microsoft.com/office/drawing/2014/main" id="{BBE247D8-5534-FC23-3AC9-DE58291A8ED6}"/>
              </a:ext>
            </a:extLst>
          </p:cNvPr>
          <p:cNvSpPr>
            <a:spLocks noGrp="1"/>
          </p:cNvSpPr>
          <p:nvPr>
            <p:ph idx="1"/>
          </p:nvPr>
        </p:nvSpPr>
        <p:spPr/>
        <p:txBody>
          <a:bodyPr>
            <a:normAutofit/>
          </a:bodyPr>
          <a:lstStyle/>
          <a:p>
            <a:pPr marL="0" indent="0" algn="ctr">
              <a:buNone/>
            </a:pPr>
            <a:endParaRPr lang="en-US" sz="3600" dirty="0"/>
          </a:p>
          <a:p>
            <a:pPr marL="0" indent="0" algn="ctr">
              <a:buNone/>
            </a:pPr>
            <a:r>
              <a:rPr lang="en-US" sz="3600" dirty="0">
                <a:latin typeface="Avenir Book" panose="02000503020000020003" pitchFamily="2" charset="0"/>
              </a:rPr>
              <a:t>A Krispy Kreme donut changed my life. </a:t>
            </a:r>
          </a:p>
        </p:txBody>
      </p:sp>
    </p:spTree>
    <p:extLst>
      <p:ext uri="{BB962C8B-B14F-4D97-AF65-F5344CB8AC3E}">
        <p14:creationId xmlns:p14="http://schemas.microsoft.com/office/powerpoint/2010/main" val="1207250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199" y="1814615"/>
            <a:ext cx="10872019" cy="2949114"/>
          </a:xfrm>
        </p:spPr>
        <p:txBody>
          <a:bodyPr>
            <a:normAutofit/>
          </a:bodyPr>
          <a:lstStyle/>
          <a:p>
            <a:r>
              <a:rPr lang="en-US" b="1" dirty="0">
                <a:solidFill>
                  <a:schemeClr val="tx1"/>
                </a:solidFill>
                <a:latin typeface="Avenir Next LT Pro" panose="020B0504020202020204" pitchFamily="34" charset="77"/>
              </a:rPr>
              <a:t>Who taught you about money?</a:t>
            </a:r>
          </a:p>
        </p:txBody>
      </p:sp>
      <p:sp>
        <p:nvSpPr>
          <p:cNvPr id="3" name="TextBox 2">
            <a:extLst>
              <a:ext uri="{FF2B5EF4-FFF2-40B4-BE49-F238E27FC236}">
                <a16:creationId xmlns:a16="http://schemas.microsoft.com/office/drawing/2014/main" id="{58EE8B77-C6F1-E227-9CBE-41D33D895A97}"/>
              </a:ext>
            </a:extLst>
          </p:cNvPr>
          <p:cNvSpPr txBox="1"/>
          <p:nvPr/>
        </p:nvSpPr>
        <p:spPr>
          <a:xfrm>
            <a:off x="838199" y="3170904"/>
            <a:ext cx="9497961" cy="1446550"/>
          </a:xfrm>
          <a:prstGeom prst="rect">
            <a:avLst/>
          </a:prstGeom>
          <a:noFill/>
        </p:spPr>
        <p:txBody>
          <a:bodyPr wrap="square" rtlCol="0">
            <a:spAutoFit/>
          </a:bodyPr>
          <a:lstStyle/>
          <a:p>
            <a:br>
              <a:rPr lang="en-US" sz="4400" b="1" dirty="0">
                <a:latin typeface="Avenir Next LT Pro" panose="020B0504020202020204" pitchFamily="34" charset="77"/>
              </a:rPr>
            </a:br>
            <a:r>
              <a:rPr lang="en-US" sz="4400" b="1" dirty="0">
                <a:latin typeface="Avenir Next LT Pro" panose="020B0504020202020204" pitchFamily="34" charset="77"/>
              </a:rPr>
              <a:t>The people who raised you. </a:t>
            </a:r>
            <a:endParaRPr lang="en-US" sz="4400" dirty="0"/>
          </a:p>
        </p:txBody>
      </p:sp>
    </p:spTree>
    <p:extLst>
      <p:ext uri="{BB962C8B-B14F-4D97-AF65-F5344CB8AC3E}">
        <p14:creationId xmlns:p14="http://schemas.microsoft.com/office/powerpoint/2010/main" val="1412169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Scenario #1</a:t>
            </a:r>
          </a:p>
        </p:txBody>
      </p:sp>
      <p:sp>
        <p:nvSpPr>
          <p:cNvPr id="3" name="Content Placeholder 2"/>
          <p:cNvSpPr>
            <a:spLocks noGrp="1"/>
          </p:cNvSpPr>
          <p:nvPr>
            <p:ph idx="1"/>
          </p:nvPr>
        </p:nvSpPr>
        <p:spPr/>
        <p:txBody>
          <a:bodyPr>
            <a:normAutofit/>
          </a:bodyPr>
          <a:lstStyle/>
          <a:p>
            <a:pPr marL="0" indent="0" fontAlgn="base">
              <a:buNone/>
            </a:pPr>
            <a:r>
              <a:rPr lang="en-US" sz="3200" dirty="0">
                <a:latin typeface="Avenir Book" panose="02000503020000020003" pitchFamily="2" charset="0"/>
              </a:rPr>
              <a:t>Mom and Dad constantly argued about money, which left you with a </a:t>
            </a:r>
            <a:r>
              <a:rPr lang="en-US" sz="3200" b="1" dirty="0">
                <a:solidFill>
                  <a:srgbClr val="0070C0"/>
                </a:solidFill>
                <a:latin typeface="Avenir Next LT Pro" panose="020B0504020202020204" pitchFamily="34" charset="77"/>
              </a:rPr>
              <a:t>tendency to avoid</a:t>
            </a:r>
            <a:r>
              <a:rPr lang="en-US" sz="3200" b="1" dirty="0">
                <a:latin typeface="Avenir Next LT Pro" panose="020B0504020202020204" pitchFamily="34" charset="77"/>
              </a:rPr>
              <a:t> </a:t>
            </a:r>
            <a:r>
              <a:rPr lang="en-US" sz="3200" dirty="0">
                <a:latin typeface="Avenir Book" panose="02000503020000020003" pitchFamily="2" charset="0"/>
              </a:rPr>
              <a:t>the topic as much as possible in your own life. </a:t>
            </a:r>
          </a:p>
          <a:p>
            <a:pPr marL="0" indent="0" algn="ctr" fontAlgn="base">
              <a:buNone/>
            </a:pPr>
            <a:r>
              <a:rPr lang="en-US" sz="3200" i="1" dirty="0">
                <a:latin typeface="Avenir Book" panose="02000503020000020003" pitchFamily="2" charset="0"/>
              </a:rPr>
              <a:t>Or </a:t>
            </a:r>
          </a:p>
          <a:p>
            <a:pPr marL="0" indent="0" fontAlgn="base">
              <a:buNone/>
            </a:pPr>
            <a:r>
              <a:rPr lang="en-US" sz="3200" dirty="0">
                <a:latin typeface="Avenir Book" panose="02000503020000020003" pitchFamily="2" charset="0"/>
              </a:rPr>
              <a:t>You may be really focused on </a:t>
            </a:r>
            <a:r>
              <a:rPr lang="en-US" sz="3200" b="1" dirty="0">
                <a:solidFill>
                  <a:srgbClr val="0070C0"/>
                </a:solidFill>
                <a:latin typeface="Avenir Next LT Pro" panose="020B0504020202020204" pitchFamily="34" charset="77"/>
              </a:rPr>
              <a:t>taking back control </a:t>
            </a:r>
            <a:r>
              <a:rPr lang="en-US" sz="3200" dirty="0">
                <a:latin typeface="Avenir Book" panose="02000503020000020003" pitchFamily="2" charset="0"/>
              </a:rPr>
              <a:t>to avoid repeating the mistakes of your parents. </a:t>
            </a:r>
          </a:p>
        </p:txBody>
      </p:sp>
    </p:spTree>
    <p:extLst>
      <p:ext uri="{BB962C8B-B14F-4D97-AF65-F5344CB8AC3E}">
        <p14:creationId xmlns:p14="http://schemas.microsoft.com/office/powerpoint/2010/main" val="35106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677"/>
            <a:lum/>
          </a:blip>
          <a:srcRect/>
          <a:stretch>
            <a:fillRect t="-12000" b="-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Scenario #2</a:t>
            </a:r>
          </a:p>
        </p:txBody>
      </p:sp>
      <p:sp>
        <p:nvSpPr>
          <p:cNvPr id="3" name="Content Placeholder 2"/>
          <p:cNvSpPr>
            <a:spLocks noGrp="1"/>
          </p:cNvSpPr>
          <p:nvPr>
            <p:ph idx="1"/>
          </p:nvPr>
        </p:nvSpPr>
        <p:spPr/>
        <p:txBody>
          <a:bodyPr/>
          <a:lstStyle/>
          <a:p>
            <a:pPr marL="0" indent="0" algn="ctr">
              <a:buNone/>
            </a:pPr>
            <a:endParaRPr lang="en-US" sz="2400" dirty="0"/>
          </a:p>
          <a:p>
            <a:pPr marL="0" indent="0" algn="ctr">
              <a:buNone/>
            </a:pPr>
            <a:r>
              <a:rPr lang="en-US" sz="3200" dirty="0">
                <a:latin typeface="Avenir Book" panose="02000503020000020003" pitchFamily="2" charset="0"/>
              </a:rPr>
              <a:t>You were scolded for asking about money -- which made you </a:t>
            </a:r>
            <a:r>
              <a:rPr lang="en-US" sz="3200" b="1" dirty="0">
                <a:solidFill>
                  <a:srgbClr val="0070C0"/>
                </a:solidFill>
                <a:latin typeface="Avenir Next LT Pro" panose="020B0504020202020204" pitchFamily="34" charset="77"/>
              </a:rPr>
              <a:t>believe money is taboo</a:t>
            </a:r>
            <a:r>
              <a:rPr lang="en-US" sz="3200" dirty="0">
                <a:latin typeface="Avenir Book" panose="02000503020000020003" pitchFamily="2" charset="0"/>
              </a:rPr>
              <a:t>.</a:t>
            </a:r>
          </a:p>
          <a:p>
            <a:endParaRPr lang="en-US" dirty="0"/>
          </a:p>
        </p:txBody>
      </p:sp>
    </p:spTree>
    <p:extLst>
      <p:ext uri="{BB962C8B-B14F-4D97-AF65-F5344CB8AC3E}">
        <p14:creationId xmlns:p14="http://schemas.microsoft.com/office/powerpoint/2010/main" val="12320282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768"/>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Scenario #3</a:t>
            </a:r>
          </a:p>
        </p:txBody>
      </p:sp>
      <p:sp>
        <p:nvSpPr>
          <p:cNvPr id="3" name="Content Placeholder 2"/>
          <p:cNvSpPr>
            <a:spLocks noGrp="1"/>
          </p:cNvSpPr>
          <p:nvPr>
            <p:ph idx="1"/>
          </p:nvPr>
        </p:nvSpPr>
        <p:spPr/>
        <p:txBody>
          <a:bodyPr>
            <a:normAutofit/>
          </a:bodyPr>
          <a:lstStyle/>
          <a:p>
            <a:pPr marL="0" indent="0" algn="ctr">
              <a:buNone/>
            </a:pPr>
            <a:endParaRPr lang="en-US" sz="2400" dirty="0"/>
          </a:p>
          <a:p>
            <a:pPr marL="0" indent="0" algn="ctr">
              <a:buNone/>
            </a:pPr>
            <a:r>
              <a:rPr lang="en-US" sz="3200" dirty="0">
                <a:latin typeface="Avenir Book" panose="02000503020000020003" pitchFamily="2" charset="0"/>
              </a:rPr>
              <a:t>Your parents were frugal (or even cheap) and it made you either </a:t>
            </a:r>
            <a:r>
              <a:rPr lang="en-US" sz="3200" b="1" dirty="0">
                <a:solidFill>
                  <a:srgbClr val="0070C0"/>
                </a:solidFill>
                <a:latin typeface="Avenir Next LT Pro" panose="020B0504020202020204" pitchFamily="34" charset="77"/>
              </a:rPr>
              <a:t>want to spend lavishly </a:t>
            </a:r>
            <a:r>
              <a:rPr lang="en-US" sz="3200" dirty="0">
                <a:latin typeface="Avenir Book" panose="02000503020000020003" pitchFamily="2" charset="0"/>
              </a:rPr>
              <a:t>or </a:t>
            </a:r>
            <a:r>
              <a:rPr lang="en-US" sz="3200" b="1" dirty="0">
                <a:solidFill>
                  <a:srgbClr val="0070C0"/>
                </a:solidFill>
                <a:latin typeface="Avenir Next LT Pro" panose="020B0504020202020204" pitchFamily="34" charset="77"/>
              </a:rPr>
              <a:t>anxious about spending </a:t>
            </a:r>
            <a:r>
              <a:rPr lang="en-US" sz="3200" dirty="0">
                <a:latin typeface="Avenir Book" panose="02000503020000020003" pitchFamily="2" charset="0"/>
              </a:rPr>
              <a:t>money.  </a:t>
            </a:r>
          </a:p>
        </p:txBody>
      </p:sp>
    </p:spTree>
    <p:extLst>
      <p:ext uri="{BB962C8B-B14F-4D97-AF65-F5344CB8AC3E}">
        <p14:creationId xmlns:p14="http://schemas.microsoft.com/office/powerpoint/2010/main" val="1275229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814"/>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Scenario #4</a:t>
            </a:r>
          </a:p>
        </p:txBody>
      </p:sp>
      <p:sp>
        <p:nvSpPr>
          <p:cNvPr id="3" name="Content Placeholder 2"/>
          <p:cNvSpPr>
            <a:spLocks noGrp="1"/>
          </p:cNvSpPr>
          <p:nvPr>
            <p:ph idx="1"/>
          </p:nvPr>
        </p:nvSpPr>
        <p:spPr/>
        <p:txBody>
          <a:bodyPr>
            <a:normAutofit/>
          </a:bodyPr>
          <a:lstStyle/>
          <a:p>
            <a:pPr marL="0" indent="0" algn="ctr" fontAlgn="base">
              <a:buNone/>
            </a:pPr>
            <a:endParaRPr lang="en-US" sz="2400" dirty="0"/>
          </a:p>
          <a:p>
            <a:pPr marL="0" indent="0" algn="ctr" fontAlgn="base">
              <a:buNone/>
            </a:pPr>
            <a:r>
              <a:rPr lang="en-US" sz="3200" dirty="0">
                <a:latin typeface="Avenir Book" panose="02000503020000020003" pitchFamily="2" charset="0"/>
              </a:rPr>
              <a:t>You assumed everything was </a:t>
            </a:r>
            <a:r>
              <a:rPr lang="en-US" sz="3200" b="1" dirty="0">
                <a:solidFill>
                  <a:srgbClr val="0070C0"/>
                </a:solidFill>
                <a:latin typeface="Avenir Next LT Pro" panose="020B0504020202020204" pitchFamily="34" charset="77"/>
              </a:rPr>
              <a:t>okay, until it wasn’t </a:t>
            </a:r>
            <a:r>
              <a:rPr lang="en-US" sz="3200" dirty="0">
                <a:latin typeface="Avenir Book" panose="02000503020000020003" pitchFamily="2" charset="0"/>
              </a:rPr>
              <a:t>because your family was living at or above their means. </a:t>
            </a:r>
          </a:p>
        </p:txBody>
      </p:sp>
    </p:spTree>
    <p:extLst>
      <p:ext uri="{BB962C8B-B14F-4D97-AF65-F5344CB8AC3E}">
        <p14:creationId xmlns:p14="http://schemas.microsoft.com/office/powerpoint/2010/main" val="662044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2671"/>
            <a:lum/>
          </a:blip>
          <a:srcRect/>
          <a:stretch>
            <a:fillRect t="-25000" b="-2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510B5-BAA3-9DDD-A579-1C83A4BE803B}"/>
              </a:ext>
            </a:extLst>
          </p:cNvPr>
          <p:cNvSpPr>
            <a:spLocks noGrp="1"/>
          </p:cNvSpPr>
          <p:nvPr>
            <p:ph type="title"/>
          </p:nvPr>
        </p:nvSpPr>
        <p:spPr/>
        <p:txBody>
          <a:bodyPr/>
          <a:lstStyle/>
          <a:p>
            <a:pPr algn="ctr"/>
            <a:r>
              <a:rPr lang="en-US" b="1" dirty="0">
                <a:latin typeface="Avenir Next LT Pro" panose="020B0504020202020204" pitchFamily="34" charset="77"/>
              </a:rPr>
              <a:t>Actions &gt; Words </a:t>
            </a:r>
          </a:p>
        </p:txBody>
      </p:sp>
      <p:sp>
        <p:nvSpPr>
          <p:cNvPr id="3" name="Content Placeholder 2">
            <a:extLst>
              <a:ext uri="{FF2B5EF4-FFF2-40B4-BE49-F238E27FC236}">
                <a16:creationId xmlns:a16="http://schemas.microsoft.com/office/drawing/2014/main" id="{2169DF57-3AB5-BB36-D52F-DEED37B0DFBF}"/>
              </a:ext>
            </a:extLst>
          </p:cNvPr>
          <p:cNvSpPr>
            <a:spLocks noGrp="1"/>
          </p:cNvSpPr>
          <p:nvPr>
            <p:ph idx="1"/>
          </p:nvPr>
        </p:nvSpPr>
        <p:spPr/>
        <p:txBody>
          <a:bodyPr/>
          <a:lstStyle/>
          <a:p>
            <a:pPr marL="0" indent="0">
              <a:buNone/>
            </a:pPr>
            <a:r>
              <a:rPr lang="en-US" dirty="0">
                <a:latin typeface="Avenir Book" panose="02000503020000020003" pitchFamily="2" charset="0"/>
              </a:rPr>
              <a:t>This isn’t to blame parents.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They (and we) do our best.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But what’s important isn’t just what you say, it’s what you model with your behaviors. </a:t>
            </a:r>
          </a:p>
        </p:txBody>
      </p:sp>
    </p:spTree>
    <p:extLst>
      <p:ext uri="{BB962C8B-B14F-4D97-AF65-F5344CB8AC3E}">
        <p14:creationId xmlns:p14="http://schemas.microsoft.com/office/powerpoint/2010/main" val="3806875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5"/>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Exercise time</a:t>
            </a:r>
          </a:p>
        </p:txBody>
      </p:sp>
      <p:sp>
        <p:nvSpPr>
          <p:cNvPr id="3" name="Content Placeholder 2"/>
          <p:cNvSpPr>
            <a:spLocks noGrp="1"/>
          </p:cNvSpPr>
          <p:nvPr>
            <p:ph idx="1"/>
          </p:nvPr>
        </p:nvSpPr>
        <p:spPr>
          <a:xfrm>
            <a:off x="1524000" y="2639994"/>
            <a:ext cx="9143999" cy="3531493"/>
          </a:xfrm>
        </p:spPr>
        <p:txBody>
          <a:bodyPr>
            <a:noAutofit/>
          </a:bodyPr>
          <a:lstStyle/>
          <a:p>
            <a:pPr fontAlgn="base">
              <a:buFont typeface="Arial" panose="020B0604020202020204" pitchFamily="34" charset="0"/>
              <a:buChar char="•"/>
            </a:pPr>
            <a:r>
              <a:rPr lang="en-US" sz="3200" dirty="0">
                <a:latin typeface="Avenir Book" panose="02000503020000020003" pitchFamily="2" charset="0"/>
              </a:rPr>
              <a:t>What’s my first memory of money? How does that memory make me feel?</a:t>
            </a:r>
            <a:br>
              <a:rPr lang="en-US" sz="3200" dirty="0">
                <a:latin typeface="Avenir Book" panose="02000503020000020003" pitchFamily="2" charset="0"/>
              </a:rPr>
            </a:br>
            <a:endParaRPr lang="en-US" sz="3200" dirty="0">
              <a:latin typeface="Avenir Book" panose="02000503020000020003" pitchFamily="2" charset="0"/>
            </a:endParaRPr>
          </a:p>
          <a:p>
            <a:pPr fontAlgn="base">
              <a:buFont typeface="Arial" panose="020B0604020202020204" pitchFamily="34" charset="0"/>
              <a:buChar char="•"/>
            </a:pPr>
            <a:r>
              <a:rPr lang="en-US" sz="3200" dirty="0">
                <a:latin typeface="Avenir Book" panose="02000503020000020003" pitchFamily="2" charset="0"/>
              </a:rPr>
              <a:t>How did my parents talk about money when I was a kid?</a:t>
            </a:r>
            <a:br>
              <a:rPr lang="en-US" sz="3200" dirty="0">
                <a:latin typeface="Avenir Book" panose="02000503020000020003" pitchFamily="2" charset="0"/>
              </a:rPr>
            </a:br>
            <a:endParaRPr lang="en-US" sz="3200" dirty="0">
              <a:latin typeface="Avenir Book" panose="02000503020000020003" pitchFamily="2" charset="0"/>
            </a:endParaRPr>
          </a:p>
          <a:p>
            <a:pPr fontAlgn="base">
              <a:buFont typeface="Arial" panose="020B0604020202020204" pitchFamily="34" charset="0"/>
              <a:buChar char="•"/>
            </a:pPr>
            <a:r>
              <a:rPr lang="en-US" sz="3200" dirty="0">
                <a:latin typeface="Avenir Book" panose="02000503020000020003" pitchFamily="2" charset="0"/>
              </a:rPr>
              <a:t>Was I told asking about money was rude or inappropriate?</a:t>
            </a:r>
            <a:br>
              <a:rPr lang="en-US" sz="3200" dirty="0">
                <a:latin typeface="Avenir Book" panose="02000503020000020003" pitchFamily="2" charset="0"/>
              </a:rPr>
            </a:br>
            <a:endParaRPr lang="en-US" sz="3200" dirty="0">
              <a:latin typeface="Avenir Book" panose="02000503020000020003" pitchFamily="2" charset="0"/>
            </a:endParaRPr>
          </a:p>
        </p:txBody>
      </p:sp>
      <p:sp>
        <p:nvSpPr>
          <p:cNvPr id="5" name="TextBox 4"/>
          <p:cNvSpPr txBox="1"/>
          <p:nvPr/>
        </p:nvSpPr>
        <p:spPr>
          <a:xfrm>
            <a:off x="1063752" y="1522858"/>
            <a:ext cx="9143999" cy="1284967"/>
          </a:xfrm>
          <a:prstGeom prst="rect">
            <a:avLst/>
          </a:prstGeom>
          <a:noFill/>
        </p:spPr>
        <p:txBody>
          <a:bodyPr wrap="square" rtlCol="0">
            <a:spAutoFit/>
          </a:bodyPr>
          <a:lstStyle/>
          <a:p>
            <a:r>
              <a:rPr lang="en-US" sz="3200" dirty="0">
                <a:latin typeface="Avenir Book" panose="02000503020000020003" pitchFamily="2" charset="0"/>
              </a:rPr>
              <a:t>Unsure about your financial roadblocks? </a:t>
            </a:r>
            <a:br>
              <a:rPr lang="en-US" sz="3200" dirty="0">
                <a:latin typeface="Avenir Book" panose="02000503020000020003" pitchFamily="2" charset="0"/>
              </a:rPr>
            </a:br>
            <a:r>
              <a:rPr lang="en-US" sz="3200" dirty="0">
                <a:latin typeface="Avenir Book" panose="02000503020000020003" pitchFamily="2" charset="0"/>
              </a:rPr>
              <a:t>Try answering these questions:</a:t>
            </a:r>
          </a:p>
          <a:p>
            <a:endParaRPr lang="en-US" sz="1350" dirty="0"/>
          </a:p>
        </p:txBody>
      </p:sp>
    </p:spTree>
    <p:extLst>
      <p:ext uri="{BB962C8B-B14F-4D97-AF65-F5344CB8AC3E}">
        <p14:creationId xmlns:p14="http://schemas.microsoft.com/office/powerpoint/2010/main" val="874413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5"/>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Exercise time</a:t>
            </a:r>
          </a:p>
        </p:txBody>
      </p:sp>
      <p:sp>
        <p:nvSpPr>
          <p:cNvPr id="3" name="Content Placeholder 2"/>
          <p:cNvSpPr>
            <a:spLocks noGrp="1"/>
          </p:cNvSpPr>
          <p:nvPr>
            <p:ph idx="1"/>
          </p:nvPr>
        </p:nvSpPr>
        <p:spPr>
          <a:xfrm>
            <a:off x="1612393" y="1591295"/>
            <a:ext cx="10331078" cy="4901580"/>
          </a:xfrm>
        </p:spPr>
        <p:txBody>
          <a:bodyPr>
            <a:noAutofit/>
          </a:bodyPr>
          <a:lstStyle/>
          <a:p>
            <a:pPr marL="285750" indent="-285750" fontAlgn="base">
              <a:buFont typeface="Arial" charset="0"/>
              <a:buChar char="•"/>
            </a:pPr>
            <a:r>
              <a:rPr lang="en-US" sz="3200" dirty="0">
                <a:latin typeface="Avenir Book" panose="02000503020000020003" pitchFamily="2" charset="0"/>
              </a:rPr>
              <a:t>Did my family’s financial situation make me uncomfortable around my peers?</a:t>
            </a:r>
            <a:br>
              <a:rPr lang="en-US" sz="3200" dirty="0">
                <a:latin typeface="Avenir Book" panose="02000503020000020003" pitchFamily="2" charset="0"/>
              </a:rPr>
            </a:br>
            <a:endParaRPr lang="en-US" sz="3200" dirty="0">
              <a:latin typeface="Avenir Book" panose="02000503020000020003" pitchFamily="2" charset="0"/>
            </a:endParaRPr>
          </a:p>
          <a:p>
            <a:pPr marL="285750" indent="-285750" fontAlgn="base">
              <a:buFont typeface="Arial" charset="0"/>
              <a:buChar char="•"/>
            </a:pPr>
            <a:r>
              <a:rPr lang="en-US" sz="3200" dirty="0">
                <a:latin typeface="Avenir Book" panose="02000503020000020003" pitchFamily="2" charset="0"/>
              </a:rPr>
              <a:t>What are my financial concerns today?</a:t>
            </a:r>
            <a:br>
              <a:rPr lang="en-US" sz="3200" dirty="0">
                <a:latin typeface="Avenir Book" panose="02000503020000020003" pitchFamily="2" charset="0"/>
              </a:rPr>
            </a:br>
            <a:endParaRPr lang="en-US" sz="3200" dirty="0">
              <a:latin typeface="Avenir Book" panose="02000503020000020003" pitchFamily="2" charset="0"/>
            </a:endParaRPr>
          </a:p>
          <a:p>
            <a:pPr marL="285750" indent="-285750" fontAlgn="base">
              <a:buFont typeface="Arial" charset="0"/>
              <a:buChar char="•"/>
            </a:pPr>
            <a:r>
              <a:rPr lang="en-US" sz="3200" dirty="0">
                <a:latin typeface="Avenir Book" panose="02000503020000020003" pitchFamily="2" charset="0"/>
              </a:rPr>
              <a:t>Why do I have these concerns?</a:t>
            </a:r>
            <a:br>
              <a:rPr lang="en-US" sz="3200" dirty="0">
                <a:latin typeface="Avenir Book" panose="02000503020000020003" pitchFamily="2" charset="0"/>
              </a:rPr>
            </a:br>
            <a:endParaRPr lang="en-US" sz="3200" dirty="0">
              <a:latin typeface="Avenir Book" panose="02000503020000020003" pitchFamily="2" charset="0"/>
            </a:endParaRPr>
          </a:p>
          <a:p>
            <a:pPr marL="285750" indent="-285750" fontAlgn="base">
              <a:buFont typeface="Arial" charset="0"/>
              <a:buChar char="•"/>
            </a:pPr>
            <a:r>
              <a:rPr lang="en-US" sz="3200" dirty="0">
                <a:latin typeface="Avenir Book" panose="02000503020000020003" pitchFamily="2" charset="0"/>
              </a:rPr>
              <a:t>Am I taking actionable steps to ensure my fears don’t happen or to minimize the fallout if they do? Or am I just using avoidance?</a:t>
            </a:r>
          </a:p>
        </p:txBody>
      </p:sp>
    </p:spTree>
    <p:extLst>
      <p:ext uri="{BB962C8B-B14F-4D97-AF65-F5344CB8AC3E}">
        <p14:creationId xmlns:p14="http://schemas.microsoft.com/office/powerpoint/2010/main" val="1573314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688"/>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04266-D6FF-6EC1-924B-F0FB864E7FD3}"/>
              </a:ext>
            </a:extLst>
          </p:cNvPr>
          <p:cNvSpPr>
            <a:spLocks noGrp="1"/>
          </p:cNvSpPr>
          <p:nvPr>
            <p:ph type="title"/>
          </p:nvPr>
        </p:nvSpPr>
        <p:spPr/>
        <p:txBody>
          <a:bodyPr/>
          <a:lstStyle/>
          <a:p>
            <a:r>
              <a:rPr lang="en-US" b="1" dirty="0">
                <a:latin typeface="Avenir Next LT Pro" panose="020B0504020202020204" pitchFamily="34" charset="77"/>
              </a:rPr>
              <a:t>Financial psychology and </a:t>
            </a:r>
            <a:br>
              <a:rPr lang="en-US" b="1" dirty="0">
                <a:latin typeface="Avenir Next LT Pro" panose="020B0504020202020204" pitchFamily="34" charset="77"/>
              </a:rPr>
            </a:br>
            <a:r>
              <a:rPr lang="en-US" b="1" dirty="0">
                <a:latin typeface="Avenir Next LT Pro" panose="020B0504020202020204" pitchFamily="34" charset="77"/>
              </a:rPr>
              <a:t>your day-to-day</a:t>
            </a:r>
          </a:p>
        </p:txBody>
      </p:sp>
      <p:sp>
        <p:nvSpPr>
          <p:cNvPr id="3" name="Content Placeholder 2">
            <a:extLst>
              <a:ext uri="{FF2B5EF4-FFF2-40B4-BE49-F238E27FC236}">
                <a16:creationId xmlns:a16="http://schemas.microsoft.com/office/drawing/2014/main" id="{FE82A470-381B-1757-BBBB-9410C5548CBF}"/>
              </a:ext>
            </a:extLst>
          </p:cNvPr>
          <p:cNvSpPr>
            <a:spLocks noGrp="1"/>
          </p:cNvSpPr>
          <p:nvPr>
            <p:ph idx="1"/>
          </p:nvPr>
        </p:nvSpPr>
        <p:spPr>
          <a:xfrm>
            <a:off x="838199" y="1690687"/>
            <a:ext cx="11004755" cy="4916589"/>
          </a:xfrm>
        </p:spPr>
        <p:txBody>
          <a:bodyPr>
            <a:normAutofit/>
          </a:bodyPr>
          <a:lstStyle/>
          <a:p>
            <a:pPr marL="0" indent="0" algn="ctr">
              <a:buNone/>
            </a:pPr>
            <a:r>
              <a:rPr lang="en-US" sz="3200" b="1" dirty="0">
                <a:latin typeface="Avenir Next LT Pro" panose="020B0504020202020204" pitchFamily="34" charset="77"/>
              </a:rPr>
              <a:t>Financial chaos</a:t>
            </a:r>
            <a:br>
              <a:rPr lang="en-US" sz="3200" b="1" dirty="0">
                <a:latin typeface="Avenir Next LT Pro" panose="020B0504020202020204" pitchFamily="34" charset="77"/>
              </a:rPr>
            </a:br>
            <a:endParaRPr lang="en-US" sz="3200" b="1" dirty="0">
              <a:latin typeface="Avenir Next LT Pro" panose="020B0504020202020204" pitchFamily="34" charset="77"/>
            </a:endParaRPr>
          </a:p>
          <a:p>
            <a:r>
              <a:rPr lang="en-US" sz="3200" dirty="0">
                <a:latin typeface="Avenir Book" panose="02000503020000020003" pitchFamily="2" charset="0"/>
              </a:rPr>
              <a:t>Financial instability is your comfort zone. </a:t>
            </a:r>
            <a:br>
              <a:rPr lang="en-US" sz="3200" dirty="0">
                <a:latin typeface="Avenir Book" panose="02000503020000020003" pitchFamily="2" charset="0"/>
              </a:rPr>
            </a:br>
            <a:endParaRPr lang="en-US" sz="3200" dirty="0">
              <a:latin typeface="Avenir Book" panose="02000503020000020003" pitchFamily="2" charset="0"/>
            </a:endParaRPr>
          </a:p>
          <a:p>
            <a:r>
              <a:rPr lang="en-US" sz="3200" dirty="0">
                <a:latin typeface="Avenir Book" panose="02000503020000020003" pitchFamily="2" charset="0"/>
              </a:rPr>
              <a:t>It’s what you understand and even, perhaps on a subconsciously level, crave as an adult. </a:t>
            </a:r>
            <a:br>
              <a:rPr lang="en-US" sz="3200" dirty="0">
                <a:latin typeface="Avenir Book" panose="02000503020000020003" pitchFamily="2" charset="0"/>
              </a:rPr>
            </a:br>
            <a:endParaRPr lang="en-US" sz="3200" dirty="0">
              <a:latin typeface="Avenir Book" panose="02000503020000020003" pitchFamily="2" charset="0"/>
            </a:endParaRPr>
          </a:p>
          <a:p>
            <a:r>
              <a:rPr lang="en-US" sz="3200" dirty="0">
                <a:latin typeface="Avenir Book" panose="02000503020000020003" pitchFamily="2" charset="0"/>
              </a:rPr>
              <a:t>You might self-sabotage by going through periods of compulsive spending (or other behaviors) to return to financial instability and chaos. </a:t>
            </a:r>
          </a:p>
        </p:txBody>
      </p:sp>
    </p:spTree>
    <p:extLst>
      <p:ext uri="{BB962C8B-B14F-4D97-AF65-F5344CB8AC3E}">
        <p14:creationId xmlns:p14="http://schemas.microsoft.com/office/powerpoint/2010/main" val="65564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688"/>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0C6F7-AFAB-A5CE-F6AC-476597522EBC}"/>
              </a:ext>
            </a:extLst>
          </p:cNvPr>
          <p:cNvSpPr>
            <a:spLocks noGrp="1"/>
          </p:cNvSpPr>
          <p:nvPr>
            <p:ph type="title"/>
          </p:nvPr>
        </p:nvSpPr>
        <p:spPr/>
        <p:txBody>
          <a:bodyPr>
            <a:normAutofit/>
          </a:bodyPr>
          <a:lstStyle/>
          <a:p>
            <a:r>
              <a:rPr lang="en-US" b="1" dirty="0">
                <a:solidFill>
                  <a:schemeClr val="tx1"/>
                </a:solidFill>
                <a:latin typeface="Avenir Next LT Pro" panose="020B0504020202020204" pitchFamily="34" charset="77"/>
              </a:rPr>
              <a:t>Set up systems to protect yourself from yourself</a:t>
            </a:r>
          </a:p>
        </p:txBody>
      </p:sp>
      <p:sp>
        <p:nvSpPr>
          <p:cNvPr id="3" name="Content Placeholder 2">
            <a:extLst>
              <a:ext uri="{FF2B5EF4-FFF2-40B4-BE49-F238E27FC236}">
                <a16:creationId xmlns:a16="http://schemas.microsoft.com/office/drawing/2014/main" id="{D9DAE116-3123-5467-0EF3-20F54FA27AE6}"/>
              </a:ext>
            </a:extLst>
          </p:cNvPr>
          <p:cNvSpPr>
            <a:spLocks noGrp="1"/>
          </p:cNvSpPr>
          <p:nvPr>
            <p:ph idx="1"/>
          </p:nvPr>
        </p:nvSpPr>
        <p:spPr>
          <a:xfrm>
            <a:off x="838200" y="1825625"/>
            <a:ext cx="10515600" cy="4667250"/>
          </a:xfrm>
        </p:spPr>
        <p:txBody>
          <a:bodyPr>
            <a:normAutofit fontScale="92500" lnSpcReduction="10000"/>
          </a:bodyPr>
          <a:lstStyle/>
          <a:p>
            <a:r>
              <a:rPr lang="en-US" dirty="0">
                <a:latin typeface="Avenir Book" panose="02000503020000020003" pitchFamily="2" charset="0"/>
              </a:rPr>
              <a:t>Keep the </a:t>
            </a:r>
            <a:r>
              <a:rPr lang="en-US" b="1" dirty="0">
                <a:latin typeface="Avenir Next LT Pro" panose="020B0504020202020204" pitchFamily="34" charset="77"/>
              </a:rPr>
              <a:t>bulk of your savings at an entirely different bank </a:t>
            </a:r>
            <a:r>
              <a:rPr lang="en-US" dirty="0">
                <a:latin typeface="Avenir Book" panose="02000503020000020003" pitchFamily="2" charset="0"/>
              </a:rPr>
              <a:t>from your primary checking. That way you aren’t tempted to skim a little bit each time you look at checking.</a:t>
            </a:r>
          </a:p>
          <a:p>
            <a:pPr marL="0" indent="0">
              <a:buNone/>
            </a:pPr>
            <a:r>
              <a:rPr lang="en-US" dirty="0">
                <a:latin typeface="Avenir Book" panose="02000503020000020003" pitchFamily="2" charset="0"/>
              </a:rPr>
              <a:t> </a:t>
            </a:r>
          </a:p>
          <a:p>
            <a:r>
              <a:rPr lang="en-US" dirty="0">
                <a:latin typeface="Avenir Book" panose="02000503020000020003" pitchFamily="2" charset="0"/>
              </a:rPr>
              <a:t>Don’t carry around all your credit cards. </a:t>
            </a:r>
          </a:p>
          <a:p>
            <a:pPr marL="0" indent="0">
              <a:buNone/>
            </a:pPr>
            <a:endParaRPr lang="en-US" dirty="0">
              <a:latin typeface="Avenir Book" panose="02000503020000020003" pitchFamily="2" charset="0"/>
            </a:endParaRPr>
          </a:p>
          <a:p>
            <a:r>
              <a:rPr lang="en-US" dirty="0">
                <a:latin typeface="Avenir Book" panose="02000503020000020003" pitchFamily="2" charset="0"/>
              </a:rPr>
              <a:t>Don’t have your credit card information stored into your computer or phone in a way that </a:t>
            </a:r>
            <a:r>
              <a:rPr lang="en-US" dirty="0" err="1">
                <a:latin typeface="Avenir Book" panose="02000503020000020003" pitchFamily="2" charset="0"/>
              </a:rPr>
              <a:t>autofills</a:t>
            </a:r>
            <a:r>
              <a:rPr lang="en-US" dirty="0">
                <a:latin typeface="Avenir Book" panose="02000503020000020003" pitchFamily="2" charset="0"/>
              </a:rPr>
              <a:t> at check out.</a:t>
            </a:r>
          </a:p>
          <a:p>
            <a:pPr marL="0" indent="0">
              <a:buNone/>
            </a:pPr>
            <a:endParaRPr lang="en-US" dirty="0">
              <a:latin typeface="Avenir Book" panose="02000503020000020003" pitchFamily="2" charset="0"/>
            </a:endParaRPr>
          </a:p>
          <a:p>
            <a:r>
              <a:rPr lang="en-US" dirty="0">
                <a:latin typeface="Avenir Book" panose="02000503020000020003" pitchFamily="2" charset="0"/>
              </a:rPr>
              <a:t>Anything you can do to create a little more friction for yourself when making a purchase can help. </a:t>
            </a:r>
          </a:p>
        </p:txBody>
      </p:sp>
    </p:spTree>
    <p:extLst>
      <p:ext uri="{BB962C8B-B14F-4D97-AF65-F5344CB8AC3E}">
        <p14:creationId xmlns:p14="http://schemas.microsoft.com/office/powerpoint/2010/main" val="204210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775"/>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D6B63-DE12-AC5D-3677-57BC380540C2}"/>
              </a:ext>
            </a:extLst>
          </p:cNvPr>
          <p:cNvSpPr>
            <a:spLocks noGrp="1"/>
          </p:cNvSpPr>
          <p:nvPr>
            <p:ph type="title"/>
          </p:nvPr>
        </p:nvSpPr>
        <p:spPr/>
        <p:txBody>
          <a:bodyPr/>
          <a:lstStyle/>
          <a:p>
            <a:r>
              <a:rPr lang="en-US" b="1" dirty="0">
                <a:latin typeface="Avenir Next LT Pro" panose="020B0504020202020204" pitchFamily="34" charset="77"/>
              </a:rPr>
              <a:t>Financial psychology and </a:t>
            </a:r>
            <a:br>
              <a:rPr lang="en-US" b="1" dirty="0">
                <a:latin typeface="Avenir Next LT Pro" panose="020B0504020202020204" pitchFamily="34" charset="77"/>
              </a:rPr>
            </a:br>
            <a:r>
              <a:rPr lang="en-US" b="1" dirty="0">
                <a:latin typeface="Avenir Next LT Pro" panose="020B0504020202020204" pitchFamily="34" charset="77"/>
              </a:rPr>
              <a:t>your day-to-day</a:t>
            </a:r>
          </a:p>
        </p:txBody>
      </p:sp>
      <p:sp>
        <p:nvSpPr>
          <p:cNvPr id="3" name="Content Placeholder 2">
            <a:extLst>
              <a:ext uri="{FF2B5EF4-FFF2-40B4-BE49-F238E27FC236}">
                <a16:creationId xmlns:a16="http://schemas.microsoft.com/office/drawing/2014/main" id="{09B7D1A8-0FFB-F7BC-CE3B-DEECE9AACA68}"/>
              </a:ext>
            </a:extLst>
          </p:cNvPr>
          <p:cNvSpPr>
            <a:spLocks noGrp="1"/>
          </p:cNvSpPr>
          <p:nvPr>
            <p:ph idx="1"/>
          </p:nvPr>
        </p:nvSpPr>
        <p:spPr/>
        <p:txBody>
          <a:bodyPr>
            <a:normAutofit/>
          </a:bodyPr>
          <a:lstStyle/>
          <a:p>
            <a:pPr marL="0" indent="0" algn="ctr">
              <a:buNone/>
            </a:pPr>
            <a:r>
              <a:rPr lang="en-US" b="1" dirty="0">
                <a:latin typeface="Avenir Next LT Pro" panose="020B0504020202020204" pitchFamily="34" charset="77"/>
              </a:rPr>
              <a:t>Frugal or Cheapskate? </a:t>
            </a:r>
          </a:p>
          <a:p>
            <a:r>
              <a:rPr lang="en-US" dirty="0">
                <a:latin typeface="Avenir Book" panose="02000503020000020003" pitchFamily="2" charset="0"/>
              </a:rPr>
              <a:t>Frugal is great. Spending in alignment with your values is excellent. But frugal it’s not the same as being cheap. </a:t>
            </a:r>
            <a:br>
              <a:rPr lang="en-US" dirty="0">
                <a:latin typeface="Avenir Book" panose="02000503020000020003" pitchFamily="2" charset="0"/>
              </a:rPr>
            </a:br>
            <a:endParaRPr lang="en-US" dirty="0">
              <a:latin typeface="Avenir Book" panose="02000503020000020003" pitchFamily="2" charset="0"/>
            </a:endParaRPr>
          </a:p>
          <a:p>
            <a:r>
              <a:rPr lang="en-US" dirty="0">
                <a:latin typeface="Avenir Book" panose="02000503020000020003" pitchFamily="2" charset="0"/>
              </a:rPr>
              <a:t>No debt, no obligations, fat savings account. </a:t>
            </a:r>
            <a:br>
              <a:rPr lang="en-US" dirty="0">
                <a:latin typeface="Avenir Book" panose="02000503020000020003" pitchFamily="2" charset="0"/>
              </a:rPr>
            </a:br>
            <a:r>
              <a:rPr lang="en-US" dirty="0">
                <a:latin typeface="Avenir Book" panose="02000503020000020003" pitchFamily="2" charset="0"/>
              </a:rPr>
              <a:t>But what is your quality of life? </a:t>
            </a:r>
            <a:br>
              <a:rPr lang="en-US" dirty="0">
                <a:latin typeface="Avenir Book" panose="02000503020000020003" pitchFamily="2" charset="0"/>
              </a:rPr>
            </a:br>
            <a:endParaRPr lang="en-US" dirty="0">
              <a:latin typeface="Avenir Book" panose="02000503020000020003" pitchFamily="2" charset="0"/>
            </a:endParaRPr>
          </a:p>
          <a:p>
            <a:r>
              <a:rPr lang="en-US" dirty="0">
                <a:latin typeface="Avenir Book" panose="02000503020000020003" pitchFamily="2" charset="0"/>
              </a:rPr>
              <a:t>Are you able to increase, within reason, your standard of living when all facts point to financial stability? </a:t>
            </a:r>
          </a:p>
          <a:p>
            <a:endParaRPr lang="en-US" dirty="0"/>
          </a:p>
        </p:txBody>
      </p:sp>
    </p:spTree>
    <p:extLst>
      <p:ext uri="{BB962C8B-B14F-4D97-AF65-F5344CB8AC3E}">
        <p14:creationId xmlns:p14="http://schemas.microsoft.com/office/powerpoint/2010/main" val="294205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4">
                <a:lumMod val="5000"/>
                <a:lumOff val="95000"/>
              </a:schemeClr>
            </a:gs>
            <a:gs pos="94000">
              <a:schemeClr val="accent4">
                <a:lumMod val="45000"/>
                <a:lumOff val="55000"/>
              </a:schemeClr>
            </a:gs>
            <a:gs pos="89000">
              <a:schemeClr val="accent4">
                <a:lumMod val="20000"/>
                <a:lumOff val="80000"/>
              </a:schemeClr>
            </a:gs>
            <a:gs pos="88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6F351-4D0F-6392-6D36-A5EF1EF0F127}"/>
              </a:ext>
            </a:extLst>
          </p:cNvPr>
          <p:cNvSpPr>
            <a:spLocks noGrp="1"/>
          </p:cNvSpPr>
          <p:nvPr>
            <p:ph type="title"/>
          </p:nvPr>
        </p:nvSpPr>
        <p:spPr/>
        <p:txBody>
          <a:bodyPr/>
          <a:lstStyle/>
          <a:p>
            <a:r>
              <a:rPr lang="en-US" b="1" dirty="0">
                <a:solidFill>
                  <a:schemeClr val="tx1"/>
                </a:solidFill>
                <a:latin typeface="Avenir Next LT Pro" panose="020B0504020202020204" pitchFamily="34" charset="77"/>
              </a:rPr>
              <a:t>The ideal relationship with money is…</a:t>
            </a:r>
          </a:p>
        </p:txBody>
      </p:sp>
      <p:sp>
        <p:nvSpPr>
          <p:cNvPr id="3" name="Content Placeholder 2">
            <a:extLst>
              <a:ext uri="{FF2B5EF4-FFF2-40B4-BE49-F238E27FC236}">
                <a16:creationId xmlns:a16="http://schemas.microsoft.com/office/drawing/2014/main" id="{60A5D8AA-F06F-D048-FA97-F2EC0B717A95}"/>
              </a:ext>
            </a:extLst>
          </p:cNvPr>
          <p:cNvSpPr>
            <a:spLocks noGrp="1"/>
          </p:cNvSpPr>
          <p:nvPr>
            <p:ph idx="1"/>
          </p:nvPr>
        </p:nvSpPr>
        <p:spPr/>
        <p:txBody>
          <a:bodyPr>
            <a:normAutofit/>
          </a:bodyPr>
          <a:lstStyle/>
          <a:p>
            <a:pPr marL="0" indent="0" algn="ctr">
              <a:buNone/>
            </a:pPr>
            <a:r>
              <a:rPr lang="en-US" sz="3600" b="1" i="1" dirty="0">
                <a:latin typeface="Avenir Next LT Pro" panose="020B0504020202020204" pitchFamily="34" charset="77"/>
              </a:rPr>
              <a:t>Neutral to positive. </a:t>
            </a:r>
          </a:p>
          <a:p>
            <a:pPr marL="0" indent="0">
              <a:buNone/>
            </a:pPr>
            <a:endParaRPr lang="en-US" sz="2800" dirty="0">
              <a:latin typeface="Avenir Book" panose="02000503020000020003" pitchFamily="2" charset="0"/>
            </a:endParaRPr>
          </a:p>
          <a:p>
            <a:pPr marL="0" indent="0">
              <a:buNone/>
            </a:pPr>
            <a:r>
              <a:rPr lang="en-US" sz="2800" dirty="0">
                <a:latin typeface="Avenir Book" panose="02000503020000020003" pitchFamily="2" charset="0"/>
              </a:rPr>
              <a:t>You see money as a tool. </a:t>
            </a:r>
          </a:p>
          <a:p>
            <a:pPr marL="0" indent="0">
              <a:buNone/>
            </a:pPr>
            <a:endParaRPr lang="en-US" sz="2800" dirty="0">
              <a:latin typeface="Avenir Book" panose="02000503020000020003" pitchFamily="2" charset="0"/>
            </a:endParaRPr>
          </a:p>
          <a:p>
            <a:pPr marL="0" indent="0">
              <a:buNone/>
            </a:pPr>
            <a:r>
              <a:rPr lang="en-US" sz="2800" dirty="0">
                <a:latin typeface="Avenir Book" panose="02000503020000020003" pitchFamily="2" charset="0"/>
              </a:rPr>
              <a:t>It doesn’t cause you any angst or anxiety and it also isn’t your primary motivation nor the foundation of your happiness.</a:t>
            </a:r>
          </a:p>
        </p:txBody>
      </p:sp>
    </p:spTree>
    <p:extLst>
      <p:ext uri="{BB962C8B-B14F-4D97-AF65-F5344CB8AC3E}">
        <p14:creationId xmlns:p14="http://schemas.microsoft.com/office/powerpoint/2010/main" val="266944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t="-22000" b="-2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417BF-E304-9C2C-0492-3C657B3758D7}"/>
              </a:ext>
            </a:extLst>
          </p:cNvPr>
          <p:cNvSpPr>
            <a:spLocks noGrp="1"/>
          </p:cNvSpPr>
          <p:nvPr>
            <p:ph type="title"/>
          </p:nvPr>
        </p:nvSpPr>
        <p:spPr>
          <a:xfrm>
            <a:off x="1221659" y="2437273"/>
            <a:ext cx="10515600" cy="1325563"/>
          </a:xfrm>
        </p:spPr>
        <p:txBody>
          <a:bodyPr/>
          <a:lstStyle/>
          <a:p>
            <a:r>
              <a:rPr lang="en-US" b="1" dirty="0">
                <a:latin typeface="Avenir Next LT Pro" panose="020B0504020202020204" pitchFamily="34" charset="77"/>
              </a:rPr>
              <a:t>Time to take control of your money!</a:t>
            </a:r>
          </a:p>
        </p:txBody>
      </p:sp>
    </p:spTree>
    <p:extLst>
      <p:ext uri="{BB962C8B-B14F-4D97-AF65-F5344CB8AC3E}">
        <p14:creationId xmlns:p14="http://schemas.microsoft.com/office/powerpoint/2010/main" val="3909575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79"/>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771AB-3DA7-F096-ABB5-1F652C488CAA}"/>
              </a:ext>
            </a:extLst>
          </p:cNvPr>
          <p:cNvSpPr>
            <a:spLocks noGrp="1"/>
          </p:cNvSpPr>
          <p:nvPr>
            <p:ph type="title"/>
          </p:nvPr>
        </p:nvSpPr>
        <p:spPr/>
        <p:txBody>
          <a:bodyPr/>
          <a:lstStyle/>
          <a:p>
            <a:r>
              <a:rPr lang="en-US" b="1" dirty="0">
                <a:latin typeface="Avenir Next LT Pro" panose="020B0504020202020204" pitchFamily="34" charset="77"/>
              </a:rPr>
              <a:t>Challenge #1: Get informed</a:t>
            </a:r>
          </a:p>
        </p:txBody>
      </p:sp>
      <p:sp>
        <p:nvSpPr>
          <p:cNvPr id="3" name="Content Placeholder 2">
            <a:extLst>
              <a:ext uri="{FF2B5EF4-FFF2-40B4-BE49-F238E27FC236}">
                <a16:creationId xmlns:a16="http://schemas.microsoft.com/office/drawing/2014/main" id="{B1742B1A-5C18-12B7-AA38-D5D92B72E194}"/>
              </a:ext>
            </a:extLst>
          </p:cNvPr>
          <p:cNvSpPr>
            <a:spLocks noGrp="1"/>
          </p:cNvSpPr>
          <p:nvPr>
            <p:ph idx="1"/>
          </p:nvPr>
        </p:nvSpPr>
        <p:spPr>
          <a:xfrm>
            <a:off x="648929" y="1519084"/>
            <a:ext cx="10913806" cy="4973791"/>
          </a:xfrm>
        </p:spPr>
        <p:txBody>
          <a:bodyPr>
            <a:normAutofit fontScale="92500" lnSpcReduction="20000"/>
          </a:bodyPr>
          <a:lstStyle/>
          <a:p>
            <a:pPr marL="0" indent="0" fontAlgn="base">
              <a:buNone/>
            </a:pPr>
            <a:r>
              <a:rPr lang="en-US" sz="3200" b="1" dirty="0">
                <a:latin typeface="Avenir Next LT Pro" panose="020B0504020202020204" pitchFamily="34" charset="77"/>
              </a:rPr>
              <a:t>Track Every Penny</a:t>
            </a:r>
          </a:p>
          <a:p>
            <a:pPr marL="0" indent="0" fontAlgn="base">
              <a:buNone/>
            </a:pPr>
            <a:endParaRPr lang="en-US" sz="1800" b="1" dirty="0">
              <a:latin typeface="Avenir Book" panose="02000503020000020003" pitchFamily="2" charset="0"/>
            </a:endParaRPr>
          </a:p>
          <a:p>
            <a:pPr fontAlgn="base">
              <a:lnSpc>
                <a:spcPct val="120000"/>
              </a:lnSpc>
            </a:pPr>
            <a:r>
              <a:rPr lang="en-US" dirty="0">
                <a:latin typeface="Avenir Book" panose="02000503020000020003" pitchFamily="2" charset="0"/>
              </a:rPr>
              <a:t>Write down every purchase</a:t>
            </a:r>
            <a:r>
              <a:rPr lang="is-IS" dirty="0">
                <a:latin typeface="Avenir Book" panose="02000503020000020003" pitchFamily="2" charset="0"/>
              </a:rPr>
              <a:t>…to the penny.  You need to include what you purchased + how much it cost.</a:t>
            </a:r>
            <a:br>
              <a:rPr lang="is-IS" dirty="0">
                <a:latin typeface="Avenir Book" panose="02000503020000020003" pitchFamily="2" charset="0"/>
              </a:rPr>
            </a:br>
            <a:endParaRPr lang="en-US" dirty="0">
              <a:latin typeface="Avenir Book" panose="02000503020000020003" pitchFamily="2" charset="0"/>
            </a:endParaRPr>
          </a:p>
          <a:p>
            <a:pPr fontAlgn="base">
              <a:lnSpc>
                <a:spcPct val="120000"/>
              </a:lnSpc>
            </a:pPr>
            <a:r>
              <a:rPr lang="en-US" dirty="0">
                <a:latin typeface="Avenir Book" panose="02000503020000020003" pitchFamily="2" charset="0"/>
              </a:rPr>
              <a:t>It can be helpful to also include how you were feeling emotionally when you made the purchase. </a:t>
            </a:r>
          </a:p>
          <a:p>
            <a:pPr marL="0" indent="0" fontAlgn="base">
              <a:lnSpc>
                <a:spcPct val="120000"/>
              </a:lnSpc>
              <a:buNone/>
            </a:pPr>
            <a:endParaRPr lang="is-IS" dirty="0"/>
          </a:p>
          <a:p>
            <a:pPr marL="0" indent="0" fontAlgn="base">
              <a:buNone/>
            </a:pPr>
            <a:endParaRPr lang="is-IS" sz="1800" dirty="0">
              <a:latin typeface="Avenir Book" panose="02000503020000020003" pitchFamily="2" charset="0"/>
            </a:endParaRPr>
          </a:p>
          <a:p>
            <a:pPr fontAlgn="base"/>
            <a:r>
              <a:rPr lang="is-IS" dirty="0">
                <a:latin typeface="Avenir Book" panose="02000503020000020003" pitchFamily="2" charset="0"/>
              </a:rPr>
              <a:t>After two weeks or a month, look for patterns you didn’t realize were there</a:t>
            </a:r>
            <a:br>
              <a:rPr lang="is-IS" dirty="0">
                <a:latin typeface="Avenir Book" panose="02000503020000020003" pitchFamily="2" charset="0"/>
              </a:rPr>
            </a:br>
            <a:endParaRPr lang="en-US" dirty="0">
              <a:latin typeface="Avenir Book" panose="02000503020000020003" pitchFamily="2" charset="0"/>
            </a:endParaRPr>
          </a:p>
          <a:p>
            <a:pPr fontAlgn="base"/>
            <a:r>
              <a:rPr lang="is-IS" dirty="0">
                <a:latin typeface="Avenir Book" panose="02000503020000020003" pitchFamily="2" charset="0"/>
              </a:rPr>
              <a:t>Make cuts when appropriate</a:t>
            </a:r>
            <a:endParaRPr lang="en-US" dirty="0">
              <a:latin typeface="Avenir Book" panose="02000503020000020003" pitchFamily="2" charset="0"/>
            </a:endParaRPr>
          </a:p>
          <a:p>
            <a:pPr marL="0" indent="0">
              <a:buNone/>
            </a:pPr>
            <a:endParaRPr lang="en-US" dirty="0"/>
          </a:p>
        </p:txBody>
      </p:sp>
      <p:graphicFrame>
        <p:nvGraphicFramePr>
          <p:cNvPr id="4" name="Table 3">
            <a:extLst>
              <a:ext uri="{FF2B5EF4-FFF2-40B4-BE49-F238E27FC236}">
                <a16:creationId xmlns:a16="http://schemas.microsoft.com/office/drawing/2014/main" id="{FE9AE098-A84A-DB6F-141E-6CE0488B5F6A}"/>
              </a:ext>
            </a:extLst>
          </p:cNvPr>
          <p:cNvGraphicFramePr>
            <a:graphicFrameLocks noGrp="1"/>
          </p:cNvGraphicFramePr>
          <p:nvPr>
            <p:extLst>
              <p:ext uri="{D42A27DB-BD31-4B8C-83A1-F6EECF244321}">
                <p14:modId xmlns:p14="http://schemas.microsoft.com/office/powerpoint/2010/main" val="3096572114"/>
              </p:ext>
            </p:extLst>
          </p:nvPr>
        </p:nvGraphicFramePr>
        <p:xfrm>
          <a:off x="1781278" y="4597236"/>
          <a:ext cx="6920271" cy="741680"/>
        </p:xfrm>
        <a:graphic>
          <a:graphicData uri="http://schemas.openxmlformats.org/drawingml/2006/table">
            <a:tbl>
              <a:tblPr firstRow="1" bandRow="1">
                <a:tableStyleId>{5C22544A-7EE6-4342-B048-85BDC9FD1C3A}</a:tableStyleId>
              </a:tblPr>
              <a:tblGrid>
                <a:gridCol w="1730068">
                  <a:extLst>
                    <a:ext uri="{9D8B030D-6E8A-4147-A177-3AD203B41FA5}">
                      <a16:colId xmlns:a16="http://schemas.microsoft.com/office/drawing/2014/main" val="4145762488"/>
                    </a:ext>
                  </a:extLst>
                </a:gridCol>
                <a:gridCol w="1286389">
                  <a:extLst>
                    <a:ext uri="{9D8B030D-6E8A-4147-A177-3AD203B41FA5}">
                      <a16:colId xmlns:a16="http://schemas.microsoft.com/office/drawing/2014/main" val="3089965178"/>
                    </a:ext>
                  </a:extLst>
                </a:gridCol>
                <a:gridCol w="1155238">
                  <a:extLst>
                    <a:ext uri="{9D8B030D-6E8A-4147-A177-3AD203B41FA5}">
                      <a16:colId xmlns:a16="http://schemas.microsoft.com/office/drawing/2014/main" val="917377523"/>
                    </a:ext>
                  </a:extLst>
                </a:gridCol>
                <a:gridCol w="2748576">
                  <a:extLst>
                    <a:ext uri="{9D8B030D-6E8A-4147-A177-3AD203B41FA5}">
                      <a16:colId xmlns:a16="http://schemas.microsoft.com/office/drawing/2014/main" val="3112170869"/>
                    </a:ext>
                  </a:extLst>
                </a:gridCol>
              </a:tblGrid>
              <a:tr h="370840">
                <a:tc>
                  <a:txBody>
                    <a:bodyPr/>
                    <a:lstStyle/>
                    <a:p>
                      <a:r>
                        <a:rPr lang="en-US" dirty="0"/>
                        <a:t>DATE</a:t>
                      </a:r>
                    </a:p>
                  </a:txBody>
                  <a:tcPr/>
                </a:tc>
                <a:tc>
                  <a:txBody>
                    <a:bodyPr/>
                    <a:lstStyle/>
                    <a:p>
                      <a:r>
                        <a:rPr lang="en-US" dirty="0"/>
                        <a:t>ITEM</a:t>
                      </a:r>
                    </a:p>
                  </a:txBody>
                  <a:tcPr/>
                </a:tc>
                <a:tc>
                  <a:txBody>
                    <a:bodyPr/>
                    <a:lstStyle/>
                    <a:p>
                      <a:r>
                        <a:rPr lang="en-US" dirty="0"/>
                        <a:t>COST</a:t>
                      </a:r>
                    </a:p>
                  </a:txBody>
                  <a:tcPr/>
                </a:tc>
                <a:tc>
                  <a:txBody>
                    <a:bodyPr/>
                    <a:lstStyle/>
                    <a:p>
                      <a:r>
                        <a:rPr lang="en-US" dirty="0"/>
                        <a:t>FEELINGS</a:t>
                      </a:r>
                    </a:p>
                  </a:txBody>
                  <a:tcPr/>
                </a:tc>
                <a:extLst>
                  <a:ext uri="{0D108BD9-81ED-4DB2-BD59-A6C34878D82A}">
                    <a16:rowId xmlns:a16="http://schemas.microsoft.com/office/drawing/2014/main" val="3516020679"/>
                  </a:ext>
                </a:extLst>
              </a:tr>
              <a:tr h="370840">
                <a:tc>
                  <a:txBody>
                    <a:bodyPr/>
                    <a:lstStyle/>
                    <a:p>
                      <a:r>
                        <a:rPr lang="en-US" dirty="0"/>
                        <a:t>10.1.26</a:t>
                      </a:r>
                    </a:p>
                  </a:txBody>
                  <a:tcPr/>
                </a:tc>
                <a:tc>
                  <a:txBody>
                    <a:bodyPr/>
                    <a:lstStyle/>
                    <a:p>
                      <a:r>
                        <a:rPr lang="en-US" dirty="0"/>
                        <a:t>Lunch </a:t>
                      </a:r>
                    </a:p>
                  </a:txBody>
                  <a:tcPr/>
                </a:tc>
                <a:tc>
                  <a:txBody>
                    <a:bodyPr/>
                    <a:lstStyle/>
                    <a:p>
                      <a:r>
                        <a:rPr lang="en-US" dirty="0"/>
                        <a:t>$23</a:t>
                      </a:r>
                    </a:p>
                  </a:txBody>
                  <a:tcPr/>
                </a:tc>
                <a:tc>
                  <a:txBody>
                    <a:bodyPr/>
                    <a:lstStyle/>
                    <a:p>
                      <a:r>
                        <a:rPr lang="en-US" dirty="0"/>
                        <a:t>Stressed/busy</a:t>
                      </a:r>
                    </a:p>
                  </a:txBody>
                  <a:tcPr/>
                </a:tc>
                <a:extLst>
                  <a:ext uri="{0D108BD9-81ED-4DB2-BD59-A6C34878D82A}">
                    <a16:rowId xmlns:a16="http://schemas.microsoft.com/office/drawing/2014/main" val="160504297"/>
                  </a:ext>
                </a:extLst>
              </a:tr>
            </a:tbl>
          </a:graphicData>
        </a:graphic>
      </p:graphicFrame>
    </p:spTree>
    <p:extLst>
      <p:ext uri="{BB962C8B-B14F-4D97-AF65-F5344CB8AC3E}">
        <p14:creationId xmlns:p14="http://schemas.microsoft.com/office/powerpoint/2010/main" val="3461389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79"/>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27316-C1A2-679E-4A0F-2D0C46363CE0}"/>
              </a:ext>
            </a:extLst>
          </p:cNvPr>
          <p:cNvSpPr>
            <a:spLocks noGrp="1"/>
          </p:cNvSpPr>
          <p:nvPr>
            <p:ph type="title"/>
          </p:nvPr>
        </p:nvSpPr>
        <p:spPr/>
        <p:txBody>
          <a:bodyPr/>
          <a:lstStyle/>
          <a:p>
            <a:r>
              <a:rPr lang="en-US" b="1" dirty="0">
                <a:latin typeface="Avenir Next LT Pro" panose="020B0504020202020204" pitchFamily="34" charset="77"/>
              </a:rPr>
              <a:t>Challenge #2: Face your numbers</a:t>
            </a:r>
          </a:p>
        </p:txBody>
      </p:sp>
      <p:sp>
        <p:nvSpPr>
          <p:cNvPr id="3" name="Content Placeholder 2">
            <a:extLst>
              <a:ext uri="{FF2B5EF4-FFF2-40B4-BE49-F238E27FC236}">
                <a16:creationId xmlns:a16="http://schemas.microsoft.com/office/drawing/2014/main" id="{176EBCC9-3F67-2B46-1C0C-FABF7C6F04BF}"/>
              </a:ext>
            </a:extLst>
          </p:cNvPr>
          <p:cNvSpPr>
            <a:spLocks noGrp="1"/>
          </p:cNvSpPr>
          <p:nvPr>
            <p:ph idx="1"/>
          </p:nvPr>
        </p:nvSpPr>
        <p:spPr>
          <a:xfrm>
            <a:off x="838200" y="1582737"/>
            <a:ext cx="10820400" cy="5032375"/>
          </a:xfrm>
        </p:spPr>
        <p:txBody>
          <a:bodyPr>
            <a:noAutofit/>
          </a:bodyPr>
          <a:lstStyle/>
          <a:p>
            <a:pPr marL="0" indent="0" fontAlgn="base">
              <a:lnSpc>
                <a:spcPct val="100000"/>
              </a:lnSpc>
              <a:buNone/>
            </a:pPr>
            <a:r>
              <a:rPr lang="en-US" sz="2400" dirty="0">
                <a:latin typeface="Avenir Book" panose="02000503020000020003" pitchFamily="2" charset="0"/>
              </a:rPr>
              <a:t>You can’t make an effective and actionable plan without all the information </a:t>
            </a:r>
            <a:br>
              <a:rPr lang="en-US" sz="2400" dirty="0">
                <a:latin typeface="Avenir Book" panose="02000503020000020003" pitchFamily="2" charset="0"/>
              </a:rPr>
            </a:br>
            <a:r>
              <a:rPr lang="en-US" sz="2400" dirty="0">
                <a:latin typeface="Avenir Book" panose="02000503020000020003" pitchFamily="2" charset="0"/>
              </a:rPr>
              <a:t>Write down your…</a:t>
            </a:r>
            <a:br>
              <a:rPr lang="en-US" sz="2400" dirty="0">
                <a:latin typeface="Avenir Book" panose="02000503020000020003" pitchFamily="2" charset="0"/>
              </a:rPr>
            </a:br>
            <a:endParaRPr lang="en-US" sz="2400" dirty="0">
              <a:latin typeface="Avenir Book" panose="02000503020000020003" pitchFamily="2" charset="0"/>
            </a:endParaRPr>
          </a:p>
          <a:p>
            <a:pPr lvl="1" fontAlgn="base">
              <a:lnSpc>
                <a:spcPct val="100000"/>
              </a:lnSpc>
            </a:pPr>
            <a:r>
              <a:rPr lang="en-US" dirty="0">
                <a:latin typeface="Avenir Book" panose="02000503020000020003" pitchFamily="2" charset="0"/>
              </a:rPr>
              <a:t>Monthly net income (what hits your bank account)</a:t>
            </a:r>
          </a:p>
          <a:p>
            <a:pPr lvl="1" fontAlgn="base">
              <a:lnSpc>
                <a:spcPct val="100000"/>
              </a:lnSpc>
            </a:pPr>
            <a:r>
              <a:rPr lang="en-US" dirty="0">
                <a:latin typeface="Avenir Book" panose="02000503020000020003" pitchFamily="2" charset="0"/>
              </a:rPr>
              <a:t>All your bills (you think you know them, but do you?) </a:t>
            </a:r>
          </a:p>
          <a:p>
            <a:pPr lvl="2" fontAlgn="base">
              <a:lnSpc>
                <a:spcPct val="100000"/>
              </a:lnSpc>
            </a:pPr>
            <a:r>
              <a:rPr lang="en-US" sz="2400" dirty="0">
                <a:latin typeface="Avenir Book" panose="02000503020000020003" pitchFamily="2" charset="0"/>
              </a:rPr>
              <a:t>Write down your annual fees/payments and divide by 12 to know how much to set aside per month. </a:t>
            </a:r>
          </a:p>
          <a:p>
            <a:pPr lvl="2" fontAlgn="base">
              <a:lnSpc>
                <a:spcPct val="100000"/>
              </a:lnSpc>
            </a:pPr>
            <a:r>
              <a:rPr lang="en-US" sz="2400" dirty="0">
                <a:solidFill>
                  <a:srgbClr val="211D1E"/>
                </a:solidFill>
                <a:latin typeface="Avenir Book" panose="02000503020000020003" pitchFamily="2" charset="0"/>
              </a:rPr>
              <a:t>Ben pays $700 per year on renter’s insurance, but it’s charged annually. To prepare, he sets aside $59 per month ($700) / 12 months = $58.33 per month</a:t>
            </a:r>
            <a:endParaRPr lang="en-US" sz="2400" dirty="0">
              <a:latin typeface="Avenir Book" panose="02000503020000020003" pitchFamily="2" charset="0"/>
            </a:endParaRPr>
          </a:p>
          <a:p>
            <a:pPr lvl="1" fontAlgn="base">
              <a:lnSpc>
                <a:spcPct val="100000"/>
              </a:lnSpc>
            </a:pPr>
            <a:r>
              <a:rPr lang="en-US" dirty="0">
                <a:latin typeface="Avenir Book" panose="02000503020000020003" pitchFamily="2" charset="0"/>
              </a:rPr>
              <a:t>All your debts (monthly payment, your principal balance due, and interest rates)</a:t>
            </a:r>
          </a:p>
        </p:txBody>
      </p:sp>
    </p:spTree>
    <p:extLst>
      <p:ext uri="{BB962C8B-B14F-4D97-AF65-F5344CB8AC3E}">
        <p14:creationId xmlns:p14="http://schemas.microsoft.com/office/powerpoint/2010/main" val="3429129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C54FC-DEF6-FFCC-EF7F-D6FFCC3B446A}"/>
              </a:ext>
            </a:extLst>
          </p:cNvPr>
          <p:cNvSpPr>
            <a:spLocks noGrp="1"/>
          </p:cNvSpPr>
          <p:nvPr>
            <p:ph type="title"/>
          </p:nvPr>
        </p:nvSpPr>
        <p:spPr>
          <a:xfrm>
            <a:off x="838200" y="1565275"/>
            <a:ext cx="10515600" cy="1325563"/>
          </a:xfrm>
        </p:spPr>
        <p:txBody>
          <a:bodyPr/>
          <a:lstStyle/>
          <a:p>
            <a:r>
              <a:rPr lang="en-US" b="1" dirty="0">
                <a:latin typeface="Avenir Next LT Pro" panose="020B0504020202020204" pitchFamily="34" charset="77"/>
              </a:rPr>
              <a:t>Almost ready…</a:t>
            </a:r>
          </a:p>
        </p:txBody>
      </p:sp>
      <p:sp>
        <p:nvSpPr>
          <p:cNvPr id="3" name="Content Placeholder 2">
            <a:extLst>
              <a:ext uri="{FF2B5EF4-FFF2-40B4-BE49-F238E27FC236}">
                <a16:creationId xmlns:a16="http://schemas.microsoft.com/office/drawing/2014/main" id="{47AAF705-1E71-8422-F523-13D36436824A}"/>
              </a:ext>
            </a:extLst>
          </p:cNvPr>
          <p:cNvSpPr>
            <a:spLocks noGrp="1"/>
          </p:cNvSpPr>
          <p:nvPr>
            <p:ph idx="1"/>
          </p:nvPr>
        </p:nvSpPr>
        <p:spPr/>
        <p:txBody>
          <a:bodyPr/>
          <a:lstStyle/>
          <a:p>
            <a:pPr marL="0" indent="0">
              <a:buNone/>
            </a:pPr>
            <a:endParaRPr lang="en-US" dirty="0"/>
          </a:p>
          <a:p>
            <a:pPr marL="0" indent="0">
              <a:buNone/>
            </a:pPr>
            <a:endParaRPr lang="en-US" dirty="0"/>
          </a:p>
          <a:p>
            <a:pPr marL="0" indent="0" algn="ctr">
              <a:buNone/>
            </a:pPr>
            <a:r>
              <a:rPr lang="en-US" dirty="0">
                <a:latin typeface="Avenir Book" panose="02000503020000020003" pitchFamily="2" charset="0"/>
              </a:rPr>
              <a:t>But first you need to reflect on one more thing!</a:t>
            </a:r>
          </a:p>
        </p:txBody>
      </p:sp>
    </p:spTree>
    <p:extLst>
      <p:ext uri="{BB962C8B-B14F-4D97-AF65-F5344CB8AC3E}">
        <p14:creationId xmlns:p14="http://schemas.microsoft.com/office/powerpoint/2010/main" val="1520611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95387" y="377338"/>
            <a:ext cx="10515600" cy="1325563"/>
          </a:xfrm>
        </p:spPr>
        <p:txBody>
          <a:bodyPr>
            <a:normAutofit/>
          </a:bodyPr>
          <a:lstStyle/>
          <a:p>
            <a:r>
              <a:rPr lang="en-US" sz="3600" b="1" dirty="0">
                <a:solidFill>
                  <a:schemeClr val="tx1"/>
                </a:solidFill>
                <a:latin typeface="Avenir Next LT Pro" panose="020B0504020202020204" pitchFamily="34" charset="77"/>
              </a:rPr>
              <a:t>Goals are the foundation of a financial plan</a:t>
            </a:r>
          </a:p>
        </p:txBody>
      </p:sp>
      <p:pic>
        <p:nvPicPr>
          <p:cNvPr id="9" name="Picture 8" descr="Two rings on a bouquet of flowers&#10;&#10;Description automatically generated with medium confidence">
            <a:extLst>
              <a:ext uri="{FF2B5EF4-FFF2-40B4-BE49-F238E27FC236}">
                <a16:creationId xmlns:a16="http://schemas.microsoft.com/office/drawing/2014/main" id="{9334A18B-837A-FE70-B838-1BEC4DD810FD}"/>
              </a:ext>
            </a:extLst>
          </p:cNvPr>
          <p:cNvPicPr>
            <a:picLocks noChangeAspect="1"/>
          </p:cNvPicPr>
          <p:nvPr/>
        </p:nvPicPr>
        <p:blipFill>
          <a:blip r:embed="rId2"/>
          <a:stretch>
            <a:fillRect/>
          </a:stretch>
        </p:blipFill>
        <p:spPr>
          <a:xfrm rot="21127048">
            <a:off x="502145" y="1828307"/>
            <a:ext cx="4219379" cy="2812919"/>
          </a:xfrm>
          <a:prstGeom prst="rect">
            <a:avLst/>
          </a:prstGeom>
          <a:scene3d>
            <a:camera prst="orthographicFront"/>
            <a:lightRig rig="threePt" dir="t"/>
          </a:scene3d>
          <a:sp3d>
            <a:bevelT/>
          </a:sp3d>
        </p:spPr>
      </p:pic>
      <p:pic>
        <p:nvPicPr>
          <p:cNvPr id="11" name="Picture 10" descr="A baby yawning with a stuffed animal&#10;&#10;Description automatically generated with medium confidence">
            <a:extLst>
              <a:ext uri="{FF2B5EF4-FFF2-40B4-BE49-F238E27FC236}">
                <a16:creationId xmlns:a16="http://schemas.microsoft.com/office/drawing/2014/main" id="{ED41EF65-FC58-D774-9663-2969A4CCF328}"/>
              </a:ext>
            </a:extLst>
          </p:cNvPr>
          <p:cNvPicPr>
            <a:picLocks noChangeAspect="1"/>
          </p:cNvPicPr>
          <p:nvPr/>
        </p:nvPicPr>
        <p:blipFill>
          <a:blip r:embed="rId3"/>
          <a:stretch>
            <a:fillRect/>
          </a:stretch>
        </p:blipFill>
        <p:spPr>
          <a:xfrm rot="351715">
            <a:off x="2359011" y="3767288"/>
            <a:ext cx="4200071" cy="2800047"/>
          </a:xfrm>
          <a:prstGeom prst="rect">
            <a:avLst/>
          </a:prstGeom>
          <a:scene3d>
            <a:camera prst="orthographicFront"/>
            <a:lightRig rig="threePt" dir="t"/>
          </a:scene3d>
          <a:sp3d>
            <a:bevelT/>
          </a:sp3d>
        </p:spPr>
      </p:pic>
      <p:pic>
        <p:nvPicPr>
          <p:cNvPr id="13" name="Picture 12">
            <a:extLst>
              <a:ext uri="{FF2B5EF4-FFF2-40B4-BE49-F238E27FC236}">
                <a16:creationId xmlns:a16="http://schemas.microsoft.com/office/drawing/2014/main" id="{6FC94239-D15E-B0D9-076B-C22EC2A9973D}"/>
              </a:ext>
            </a:extLst>
          </p:cNvPr>
          <p:cNvPicPr>
            <a:picLocks noChangeAspect="1"/>
          </p:cNvPicPr>
          <p:nvPr/>
        </p:nvPicPr>
        <p:blipFill>
          <a:blip r:embed="rId4"/>
          <a:stretch>
            <a:fillRect/>
          </a:stretch>
        </p:blipFill>
        <p:spPr>
          <a:xfrm rot="386372">
            <a:off x="5304463" y="1690688"/>
            <a:ext cx="3986125" cy="2993066"/>
          </a:xfrm>
          <a:prstGeom prst="rect">
            <a:avLst/>
          </a:prstGeom>
          <a:scene3d>
            <a:camera prst="orthographicFront"/>
            <a:lightRig rig="threePt" dir="t"/>
          </a:scene3d>
          <a:sp3d>
            <a:bevelT/>
          </a:sp3d>
        </p:spPr>
      </p:pic>
      <p:pic>
        <p:nvPicPr>
          <p:cNvPr id="7" name="Picture 6" descr="A couple of blue chairs on a beach&#10;&#10;Description automatically generated with low confidence">
            <a:extLst>
              <a:ext uri="{FF2B5EF4-FFF2-40B4-BE49-F238E27FC236}">
                <a16:creationId xmlns:a16="http://schemas.microsoft.com/office/drawing/2014/main" id="{46100B88-3DCD-C32E-2F3D-74775F656711}"/>
              </a:ext>
            </a:extLst>
          </p:cNvPr>
          <p:cNvPicPr>
            <a:picLocks noChangeAspect="1"/>
          </p:cNvPicPr>
          <p:nvPr/>
        </p:nvPicPr>
        <p:blipFill>
          <a:blip r:embed="rId5"/>
          <a:stretch>
            <a:fillRect/>
          </a:stretch>
        </p:blipFill>
        <p:spPr>
          <a:xfrm rot="21367401">
            <a:off x="7817656" y="3597660"/>
            <a:ext cx="3982710" cy="2990379"/>
          </a:xfrm>
          <a:prstGeom prst="rect">
            <a:avLst/>
          </a:prstGeom>
          <a:effectLst>
            <a:softEdge rad="0"/>
          </a:effectLst>
          <a:scene3d>
            <a:camera prst="orthographicFront"/>
            <a:lightRig rig="threePt" dir="t"/>
          </a:scene3d>
          <a:sp3d>
            <a:bevelT/>
          </a:sp3d>
        </p:spPr>
      </p:pic>
    </p:spTree>
    <p:extLst>
      <p:ext uri="{BB962C8B-B14F-4D97-AF65-F5344CB8AC3E}">
        <p14:creationId xmlns:p14="http://schemas.microsoft.com/office/powerpoint/2010/main" val="4378621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4008"/>
            <a:ext cx="10515600" cy="1325563"/>
          </a:xfrm>
        </p:spPr>
        <p:txBody>
          <a:bodyPr/>
          <a:lstStyle/>
          <a:p>
            <a:r>
              <a:rPr lang="en-US" b="1" dirty="0">
                <a:solidFill>
                  <a:schemeClr val="tx1"/>
                </a:solidFill>
                <a:latin typeface="Avenir Next LT Pro" panose="020B0504020202020204" pitchFamily="34" charset="77"/>
              </a:rPr>
              <a:t>Goal setting</a:t>
            </a:r>
            <a:endParaRPr lang="en-US" b="1" dirty="0">
              <a:solidFill>
                <a:schemeClr val="tx1"/>
              </a:solidFill>
              <a:highlight>
                <a:srgbClr val="FFFF00"/>
              </a:highlight>
              <a:latin typeface="Avenir Next LT Pro" panose="020B0504020202020204" pitchFamily="34" charset="77"/>
            </a:endParaRPr>
          </a:p>
        </p:txBody>
      </p:sp>
      <p:sp>
        <p:nvSpPr>
          <p:cNvPr id="4" name="TextBox 3">
            <a:extLst>
              <a:ext uri="{FF2B5EF4-FFF2-40B4-BE49-F238E27FC236}">
                <a16:creationId xmlns:a16="http://schemas.microsoft.com/office/drawing/2014/main" id="{C658CB41-450C-245E-F146-5CA25A20DA29}"/>
              </a:ext>
            </a:extLst>
          </p:cNvPr>
          <p:cNvSpPr txBox="1"/>
          <p:nvPr/>
        </p:nvSpPr>
        <p:spPr>
          <a:xfrm>
            <a:off x="575188" y="2286001"/>
            <a:ext cx="4994670" cy="2246769"/>
          </a:xfrm>
          <a:prstGeom prst="rect">
            <a:avLst/>
          </a:prstGeom>
          <a:noFill/>
        </p:spPr>
        <p:txBody>
          <a:bodyPr wrap="square" rtlCol="0">
            <a:spAutoFit/>
          </a:bodyPr>
          <a:lstStyle/>
          <a:p>
            <a:r>
              <a:rPr lang="en-US" sz="2800" dirty="0">
                <a:solidFill>
                  <a:srgbClr val="1273FE"/>
                </a:solidFill>
                <a:latin typeface="Avenir Book" panose="02000503020000020003" pitchFamily="2" charset="0"/>
              </a:rPr>
              <a:t>Short-term goals </a:t>
            </a:r>
            <a:r>
              <a:rPr lang="en-US" sz="2800" dirty="0">
                <a:latin typeface="Avenir Book" panose="02000503020000020003" pitchFamily="2" charset="0"/>
              </a:rPr>
              <a:t>1 to 3 years</a:t>
            </a:r>
          </a:p>
          <a:p>
            <a:endParaRPr lang="en-US" sz="2800" dirty="0">
              <a:latin typeface="Avenir Book" panose="02000503020000020003" pitchFamily="2" charset="0"/>
            </a:endParaRPr>
          </a:p>
          <a:p>
            <a:r>
              <a:rPr lang="en-US" sz="2800" dirty="0">
                <a:solidFill>
                  <a:srgbClr val="9437FF"/>
                </a:solidFill>
                <a:latin typeface="Avenir Book" panose="02000503020000020003" pitchFamily="2" charset="0"/>
              </a:rPr>
              <a:t>Medium-term goals</a:t>
            </a:r>
            <a:r>
              <a:rPr lang="en-US" sz="2800" dirty="0">
                <a:latin typeface="Avenir Book" panose="02000503020000020003" pitchFamily="2" charset="0"/>
              </a:rPr>
              <a:t> 4- 9 years</a:t>
            </a:r>
          </a:p>
          <a:p>
            <a:endParaRPr lang="en-US" sz="2800" dirty="0">
              <a:latin typeface="Avenir Book" panose="02000503020000020003" pitchFamily="2" charset="0"/>
            </a:endParaRPr>
          </a:p>
          <a:p>
            <a:r>
              <a:rPr lang="en-US" sz="2800" dirty="0">
                <a:solidFill>
                  <a:srgbClr val="941651"/>
                </a:solidFill>
                <a:latin typeface="Avenir Book" panose="02000503020000020003" pitchFamily="2" charset="0"/>
              </a:rPr>
              <a:t>Long-term goals </a:t>
            </a:r>
            <a:r>
              <a:rPr lang="en-US" sz="2800" dirty="0">
                <a:latin typeface="Avenir Book" panose="02000503020000020003" pitchFamily="2" charset="0"/>
              </a:rPr>
              <a:t>10+ years</a:t>
            </a:r>
          </a:p>
        </p:txBody>
      </p:sp>
      <p:sp>
        <p:nvSpPr>
          <p:cNvPr id="8" name="Content Placeholder 7">
            <a:extLst>
              <a:ext uri="{FF2B5EF4-FFF2-40B4-BE49-F238E27FC236}">
                <a16:creationId xmlns:a16="http://schemas.microsoft.com/office/drawing/2014/main" id="{F45132AF-39E6-D58F-90AE-814BE8362665}"/>
              </a:ext>
            </a:extLst>
          </p:cNvPr>
          <p:cNvSpPr>
            <a:spLocks noGrp="1"/>
          </p:cNvSpPr>
          <p:nvPr>
            <p:ph idx="1"/>
          </p:nvPr>
        </p:nvSpPr>
        <p:spPr>
          <a:xfrm>
            <a:off x="5456903" y="1179871"/>
            <a:ext cx="6046839" cy="4851339"/>
          </a:xfrm>
        </p:spPr>
        <p:txBody>
          <a:bodyPr>
            <a:normAutofit fontScale="85000" lnSpcReduction="20000"/>
          </a:bodyPr>
          <a:lstStyle/>
          <a:p>
            <a:pPr marL="0" indent="0" algn="ctr">
              <a:buNone/>
              <a:defRPr/>
            </a:pPr>
            <a:r>
              <a:rPr lang="en-US" sz="3300" b="1" dirty="0">
                <a:solidFill>
                  <a:schemeClr val="accent6">
                    <a:lumMod val="75000"/>
                  </a:schemeClr>
                </a:solidFill>
                <a:latin typeface="Avenir Book" panose="02000503020000020003" pitchFamily="2" charset="0"/>
              </a:rPr>
              <a:t>Common financial goals</a:t>
            </a:r>
          </a:p>
          <a:p>
            <a:r>
              <a:rPr lang="en-US" sz="3100" dirty="0">
                <a:latin typeface="Avenir Book" panose="02000503020000020003" pitchFamily="2" charset="0"/>
              </a:rPr>
              <a:t>Get debt free</a:t>
            </a:r>
          </a:p>
          <a:p>
            <a:r>
              <a:rPr lang="en-US" sz="3100" dirty="0">
                <a:latin typeface="Avenir Book" panose="02000503020000020003" pitchFamily="2" charset="0"/>
              </a:rPr>
              <a:t>Fully funded emergency savings account</a:t>
            </a:r>
          </a:p>
          <a:p>
            <a:r>
              <a:rPr lang="en-US" sz="3100" dirty="0">
                <a:latin typeface="Avenir Book" panose="02000503020000020003" pitchFamily="2" charset="0"/>
              </a:rPr>
              <a:t>Start (or work to max out) a retirement account annually</a:t>
            </a:r>
          </a:p>
          <a:p>
            <a:r>
              <a:rPr lang="en-US" sz="3100" dirty="0">
                <a:latin typeface="Avenir Book" panose="02000503020000020003" pitchFamily="2" charset="0"/>
              </a:rPr>
              <a:t>Take a dream vacation</a:t>
            </a:r>
          </a:p>
          <a:p>
            <a:r>
              <a:rPr lang="en-US" sz="3100" dirty="0">
                <a:latin typeface="Avenir Book" panose="02000503020000020003" pitchFamily="2" charset="0"/>
              </a:rPr>
              <a:t>Buy a new car</a:t>
            </a:r>
          </a:p>
          <a:p>
            <a:r>
              <a:rPr lang="en-US" sz="3100" dirty="0">
                <a:latin typeface="Avenir Book" panose="02000503020000020003" pitchFamily="2" charset="0"/>
              </a:rPr>
              <a:t>Buy a home (or move) </a:t>
            </a:r>
          </a:p>
          <a:p>
            <a:r>
              <a:rPr lang="en-US" sz="3100" dirty="0">
                <a:latin typeface="Avenir Book" panose="02000503020000020003" pitchFamily="2" charset="0"/>
              </a:rPr>
              <a:t>Start a family</a:t>
            </a:r>
          </a:p>
          <a:p>
            <a:r>
              <a:rPr lang="en-US" sz="3100" dirty="0">
                <a:latin typeface="Avenir Book" panose="02000503020000020003" pitchFamily="2" charset="0"/>
              </a:rPr>
              <a:t>Send children to college</a:t>
            </a:r>
          </a:p>
          <a:p>
            <a:r>
              <a:rPr lang="en-US" sz="3100" dirty="0">
                <a:latin typeface="Avenir Book" panose="02000503020000020003" pitchFamily="2" charset="0"/>
              </a:rPr>
              <a:t>Care for aging parents</a:t>
            </a:r>
          </a:p>
          <a:p>
            <a:r>
              <a:rPr lang="en-US" sz="3100" dirty="0">
                <a:latin typeface="Avenir Book" panose="02000503020000020003" pitchFamily="2" charset="0"/>
              </a:rPr>
              <a:t>Get ready to retire</a:t>
            </a:r>
          </a:p>
          <a:p>
            <a:pPr marL="0" indent="0">
              <a:buNone/>
            </a:pPr>
            <a:endParaRPr lang="en-US" dirty="0"/>
          </a:p>
        </p:txBody>
      </p:sp>
      <p:sp>
        <p:nvSpPr>
          <p:cNvPr id="9" name="TextBox 8">
            <a:extLst>
              <a:ext uri="{FF2B5EF4-FFF2-40B4-BE49-F238E27FC236}">
                <a16:creationId xmlns:a16="http://schemas.microsoft.com/office/drawing/2014/main" id="{917A9731-7B29-091F-7726-4AA02287B8FA}"/>
              </a:ext>
            </a:extLst>
          </p:cNvPr>
          <p:cNvSpPr txBox="1"/>
          <p:nvPr/>
        </p:nvSpPr>
        <p:spPr>
          <a:xfrm>
            <a:off x="195190" y="6059826"/>
            <a:ext cx="11996810" cy="461665"/>
          </a:xfrm>
          <a:prstGeom prst="rect">
            <a:avLst/>
          </a:prstGeom>
          <a:noFill/>
        </p:spPr>
        <p:txBody>
          <a:bodyPr wrap="none" rtlCol="0">
            <a:spAutoFit/>
          </a:bodyPr>
          <a:lstStyle/>
          <a:p>
            <a:r>
              <a:rPr lang="en-US" sz="2400" i="1" dirty="0">
                <a:latin typeface="Avenir Book" panose="02000503020000020003" pitchFamily="2" charset="0"/>
              </a:rPr>
              <a:t>The timeline of your goals determines whether you should save or invest your money. </a:t>
            </a:r>
          </a:p>
        </p:txBody>
      </p:sp>
    </p:spTree>
    <p:extLst>
      <p:ext uri="{BB962C8B-B14F-4D97-AF65-F5344CB8AC3E}">
        <p14:creationId xmlns:p14="http://schemas.microsoft.com/office/powerpoint/2010/main" val="1871003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Budgets need a rebrand</a:t>
            </a:r>
          </a:p>
        </p:txBody>
      </p:sp>
      <p:sp>
        <p:nvSpPr>
          <p:cNvPr id="3" name="Content Placeholder 2"/>
          <p:cNvSpPr>
            <a:spLocks noGrp="1"/>
          </p:cNvSpPr>
          <p:nvPr>
            <p:ph idx="1"/>
          </p:nvPr>
        </p:nvSpPr>
        <p:spPr>
          <a:xfrm>
            <a:off x="2525611" y="1878008"/>
            <a:ext cx="7537955" cy="3101983"/>
          </a:xfrm>
        </p:spPr>
        <p:txBody>
          <a:bodyPr>
            <a:noAutofit/>
          </a:bodyPr>
          <a:lstStyle/>
          <a:p>
            <a:pPr marL="0" indent="0" algn="ctr">
              <a:buNone/>
            </a:pPr>
            <a:r>
              <a:rPr lang="en-US" sz="2800" dirty="0">
                <a:latin typeface="Avenir Book" panose="02000503020000020003" pitchFamily="2" charset="0"/>
              </a:rPr>
              <a:t>Budgets aren’t about restriction. </a:t>
            </a:r>
          </a:p>
          <a:p>
            <a:pPr marL="0" indent="0" algn="ctr">
              <a:buNone/>
            </a:pPr>
            <a:endParaRPr lang="en-US" sz="2800" dirty="0">
              <a:latin typeface="Avenir Book" panose="02000503020000020003" pitchFamily="2" charset="0"/>
            </a:endParaRPr>
          </a:p>
          <a:p>
            <a:pPr marL="0" indent="0" algn="ctr">
              <a:buNone/>
            </a:pPr>
            <a:r>
              <a:rPr lang="en-US" sz="2800" dirty="0">
                <a:latin typeface="Avenir Book" panose="02000503020000020003" pitchFamily="2" charset="0"/>
              </a:rPr>
              <a:t>Budgets are about </a:t>
            </a:r>
            <a:r>
              <a:rPr lang="en-US" sz="2800" dirty="0">
                <a:solidFill>
                  <a:srgbClr val="7030A0"/>
                </a:solidFill>
                <a:latin typeface="Avenir Book" panose="02000503020000020003" pitchFamily="2" charset="0"/>
              </a:rPr>
              <a:t>controlling your money</a:t>
            </a:r>
            <a:r>
              <a:rPr lang="en-US" sz="2800" dirty="0">
                <a:latin typeface="Avenir Book" panose="02000503020000020003" pitchFamily="2" charset="0"/>
              </a:rPr>
              <a:t> so you’re </a:t>
            </a:r>
            <a:r>
              <a:rPr lang="en-US" sz="2800" dirty="0">
                <a:solidFill>
                  <a:srgbClr val="7030A0"/>
                </a:solidFill>
                <a:latin typeface="Avenir Book" panose="02000503020000020003" pitchFamily="2" charset="0"/>
              </a:rPr>
              <a:t>prioritizing what YOU value</a:t>
            </a:r>
            <a:r>
              <a:rPr lang="en-US" sz="2800" dirty="0">
                <a:latin typeface="Avenir Book" panose="02000503020000020003" pitchFamily="2" charset="0"/>
              </a:rPr>
              <a:t>. </a:t>
            </a:r>
          </a:p>
          <a:p>
            <a:pPr marL="0" indent="0" algn="ctr">
              <a:buNone/>
            </a:pPr>
            <a:endParaRPr lang="en-US" sz="2800" dirty="0">
              <a:latin typeface="Avenir Book" panose="02000503020000020003" pitchFamily="2" charset="0"/>
            </a:endParaRPr>
          </a:p>
          <a:p>
            <a:pPr marL="0" indent="0" algn="ctr">
              <a:buNone/>
            </a:pPr>
            <a:r>
              <a:rPr lang="en-US" sz="2800" dirty="0">
                <a:latin typeface="Avenir Book" panose="02000503020000020003" pitchFamily="2" charset="0"/>
              </a:rPr>
              <a:t>But it’s </a:t>
            </a:r>
            <a:r>
              <a:rPr lang="en-US" dirty="0">
                <a:latin typeface="Avenir Book" panose="02000503020000020003" pitchFamily="2" charset="0"/>
              </a:rPr>
              <a:t>often a </a:t>
            </a:r>
            <a:r>
              <a:rPr lang="en-US" sz="2800" dirty="0">
                <a:latin typeface="Avenir Book" panose="02000503020000020003" pitchFamily="2" charset="0"/>
              </a:rPr>
              <a:t>hated word – so you can use a new one:</a:t>
            </a:r>
          </a:p>
          <a:p>
            <a:pPr marL="0" indent="0" algn="ctr">
              <a:buNone/>
            </a:pPr>
            <a:r>
              <a:rPr lang="en-US" sz="2800" b="1" dirty="0">
                <a:latin typeface="Avenir Next LT Pro" panose="020B0504020202020204" pitchFamily="34" charset="77"/>
              </a:rPr>
              <a:t>SPENDING PLAN</a:t>
            </a:r>
          </a:p>
        </p:txBody>
      </p:sp>
    </p:spTree>
    <p:extLst>
      <p:ext uri="{BB962C8B-B14F-4D97-AF65-F5344CB8AC3E}">
        <p14:creationId xmlns:p14="http://schemas.microsoft.com/office/powerpoint/2010/main" val="676846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981"/>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Traditional Budgets</a:t>
            </a:r>
          </a:p>
        </p:txBody>
      </p:sp>
      <p:sp>
        <p:nvSpPr>
          <p:cNvPr id="3" name="Content Placeholder 2"/>
          <p:cNvSpPr>
            <a:spLocks noGrp="1"/>
          </p:cNvSpPr>
          <p:nvPr>
            <p:ph idx="1"/>
          </p:nvPr>
        </p:nvSpPr>
        <p:spPr>
          <a:xfrm>
            <a:off x="2244436" y="1868345"/>
            <a:ext cx="7199198" cy="4353320"/>
          </a:xfrm>
        </p:spPr>
        <p:txBody>
          <a:bodyPr>
            <a:normAutofit/>
          </a:bodyPr>
          <a:lstStyle/>
          <a:p>
            <a:pPr marL="0" indent="0" algn="ctr">
              <a:buNone/>
            </a:pPr>
            <a:r>
              <a:rPr lang="en-US" b="1" dirty="0">
                <a:latin typeface="Avenir Next LT Pro" panose="020B0504020202020204" pitchFamily="34" charset="77"/>
              </a:rPr>
              <a:t>Percentage budgeting (50/30/20)</a:t>
            </a:r>
            <a:endParaRPr lang="en-US" dirty="0">
              <a:latin typeface="Avenir Next LT Pro" panose="020B0504020202020204" pitchFamily="34" charset="77"/>
            </a:endParaRPr>
          </a:p>
          <a:p>
            <a:pPr marL="0" indent="0" algn="ctr">
              <a:buNone/>
            </a:pPr>
            <a:r>
              <a:rPr lang="en-US" i="1" dirty="0">
                <a:latin typeface="Avenir Book" panose="02000503020000020003" pitchFamily="2" charset="0"/>
              </a:rPr>
              <a:t>50% needs, 30% wants, 20% savings</a:t>
            </a:r>
          </a:p>
          <a:p>
            <a:pPr marL="0" indent="0" algn="ctr">
              <a:buNone/>
            </a:pPr>
            <a:endParaRPr lang="en-US" sz="2400" i="1" dirty="0">
              <a:latin typeface="Avenir Book" panose="02000503020000020003" pitchFamily="2" charset="0"/>
            </a:endParaRPr>
          </a:p>
          <a:p>
            <a:pPr marL="0" indent="0" algn="ctr">
              <a:buNone/>
            </a:pPr>
            <a:r>
              <a:rPr lang="en-US" b="1" dirty="0">
                <a:latin typeface="Avenir Next LT Pro" panose="020B0504020202020204" pitchFamily="34" charset="77"/>
              </a:rPr>
              <a:t>Zero-sum budget</a:t>
            </a:r>
          </a:p>
          <a:p>
            <a:pPr marL="0" indent="0" algn="ctr">
              <a:buNone/>
            </a:pPr>
            <a:r>
              <a:rPr lang="en-US" i="1" dirty="0">
                <a:latin typeface="Avenir Book" panose="02000503020000020003" pitchFamily="2" charset="0"/>
              </a:rPr>
              <a:t>Every dollar is accounted for and allocated as an expense, savings, or investment</a:t>
            </a:r>
            <a:br>
              <a:rPr lang="en-US" sz="2400" dirty="0">
                <a:latin typeface="Avenir Book" panose="02000503020000020003" pitchFamily="2" charset="0"/>
              </a:rPr>
            </a:br>
            <a:endParaRPr lang="en-US" sz="2400" i="1" dirty="0">
              <a:latin typeface="Avenir Book" panose="02000503020000020003" pitchFamily="2" charset="0"/>
            </a:endParaRPr>
          </a:p>
        </p:txBody>
      </p:sp>
    </p:spTree>
    <p:extLst>
      <p:ext uri="{BB962C8B-B14F-4D97-AF65-F5344CB8AC3E}">
        <p14:creationId xmlns:p14="http://schemas.microsoft.com/office/powerpoint/2010/main" val="1379373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44"/>
            <a:lum/>
          </a:blip>
          <a:srcRect/>
          <a:tile tx="0" ty="0" sx="100000" sy="100000" flip="none" algn="tl"/>
        </a:blipFill>
        <a:effectLst/>
      </p:bgPr>
    </p:bg>
    <p:spTree>
      <p:nvGrpSpPr>
        <p:cNvPr id="1" name="">
          <a:extLst>
            <a:ext uri="{FF2B5EF4-FFF2-40B4-BE49-F238E27FC236}">
              <a16:creationId xmlns:a16="http://schemas.microsoft.com/office/drawing/2014/main" id="{BE2E8725-A0B8-FCCB-E5A2-6A4EEB5B4A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C52B2B-7164-35E0-1DB0-6FECBC7697CD}"/>
              </a:ext>
            </a:extLst>
          </p:cNvPr>
          <p:cNvSpPr>
            <a:spLocks noGrp="1"/>
          </p:cNvSpPr>
          <p:nvPr>
            <p:ph type="title"/>
          </p:nvPr>
        </p:nvSpPr>
        <p:spPr>
          <a:xfrm>
            <a:off x="838200" y="2408237"/>
            <a:ext cx="10515600" cy="1325563"/>
          </a:xfrm>
        </p:spPr>
        <p:txBody>
          <a:bodyPr/>
          <a:lstStyle/>
          <a:p>
            <a:pPr algn="ctr"/>
            <a:r>
              <a:rPr lang="en-US" b="1" dirty="0">
                <a:latin typeface="Avenir Next LT Pro" panose="020B0504020202020204" pitchFamily="34" charset="77"/>
              </a:rPr>
              <a:t>QUESTION BREAK</a:t>
            </a:r>
          </a:p>
        </p:txBody>
      </p:sp>
    </p:spTree>
    <p:extLst>
      <p:ext uri="{BB962C8B-B14F-4D97-AF65-F5344CB8AC3E}">
        <p14:creationId xmlns:p14="http://schemas.microsoft.com/office/powerpoint/2010/main" val="6682240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877"/>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68176-24B5-27D2-FF96-0F464EA25C1F}"/>
              </a:ext>
            </a:extLst>
          </p:cNvPr>
          <p:cNvSpPr>
            <a:spLocks noGrp="1"/>
          </p:cNvSpPr>
          <p:nvPr>
            <p:ph type="title"/>
          </p:nvPr>
        </p:nvSpPr>
        <p:spPr/>
        <p:txBody>
          <a:bodyPr/>
          <a:lstStyle/>
          <a:p>
            <a:r>
              <a:rPr lang="en-US" b="1" dirty="0">
                <a:latin typeface="Avenir Next LT Pro" panose="020B0504020202020204" pitchFamily="34" charset="77"/>
              </a:rPr>
              <a:t>Bracing for the unexpected</a:t>
            </a:r>
            <a:endParaRPr lang="en-US" dirty="0">
              <a:latin typeface="Avenir Next LT Pro" panose="020B0504020202020204" pitchFamily="34" charset="77"/>
            </a:endParaRPr>
          </a:p>
        </p:txBody>
      </p:sp>
      <p:sp>
        <p:nvSpPr>
          <p:cNvPr id="3" name="Content Placeholder 2">
            <a:extLst>
              <a:ext uri="{FF2B5EF4-FFF2-40B4-BE49-F238E27FC236}">
                <a16:creationId xmlns:a16="http://schemas.microsoft.com/office/drawing/2014/main" id="{6584FFCE-BB1E-1366-F942-EFD1052C52D7}"/>
              </a:ext>
            </a:extLst>
          </p:cNvPr>
          <p:cNvSpPr>
            <a:spLocks noGrp="1"/>
          </p:cNvSpPr>
          <p:nvPr>
            <p:ph idx="1"/>
          </p:nvPr>
        </p:nvSpPr>
        <p:spPr/>
        <p:txBody>
          <a:bodyPr/>
          <a:lstStyle/>
          <a:p>
            <a:pPr marL="0" indent="0">
              <a:buNone/>
            </a:pPr>
            <a:r>
              <a:rPr lang="en-US" dirty="0">
                <a:latin typeface="Avenir Book" panose="02000503020000020003" pitchFamily="2" charset="0"/>
              </a:rPr>
              <a:t>The biggest roadblock on the journey towards financial independence is the unexpected.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We can do everything right, but there are still sometimes factors outside of our control that set us back.</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We can’t predict exactly which version of hardship we may get dealt with in our lives, we can do some work to prepare our finances.</a:t>
            </a:r>
          </a:p>
        </p:txBody>
      </p:sp>
    </p:spTree>
    <p:extLst>
      <p:ext uri="{BB962C8B-B14F-4D97-AF65-F5344CB8AC3E}">
        <p14:creationId xmlns:p14="http://schemas.microsoft.com/office/powerpoint/2010/main" val="3087027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58"/>
            <a:lum/>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BF658-DB93-DA06-3A5E-4F5C566E14EE}"/>
              </a:ext>
            </a:extLst>
          </p:cNvPr>
          <p:cNvSpPr>
            <a:spLocks noGrp="1"/>
          </p:cNvSpPr>
          <p:nvPr>
            <p:ph type="title"/>
          </p:nvPr>
        </p:nvSpPr>
        <p:spPr/>
        <p:txBody>
          <a:bodyPr/>
          <a:lstStyle/>
          <a:p>
            <a:r>
              <a:rPr lang="en-US" b="1" dirty="0">
                <a:latin typeface="Avenir Next LT Pro" panose="020B0504020202020204" pitchFamily="34" charset="77"/>
              </a:rPr>
              <a:t>Emergency savings fund</a:t>
            </a:r>
          </a:p>
        </p:txBody>
      </p:sp>
      <p:sp>
        <p:nvSpPr>
          <p:cNvPr id="3" name="Content Placeholder 2">
            <a:extLst>
              <a:ext uri="{FF2B5EF4-FFF2-40B4-BE49-F238E27FC236}">
                <a16:creationId xmlns:a16="http://schemas.microsoft.com/office/drawing/2014/main" id="{8251930D-1909-3866-463D-4599AE92DC48}"/>
              </a:ext>
            </a:extLst>
          </p:cNvPr>
          <p:cNvSpPr>
            <a:spLocks noGrp="1"/>
          </p:cNvSpPr>
          <p:nvPr>
            <p:ph idx="1"/>
          </p:nvPr>
        </p:nvSpPr>
        <p:spPr/>
        <p:txBody>
          <a:bodyPr/>
          <a:lstStyle/>
          <a:p>
            <a:pPr marL="0" indent="0">
              <a:buNone/>
            </a:pPr>
            <a:endParaRPr lang="en-US" dirty="0"/>
          </a:p>
          <a:p>
            <a:pPr marL="0" indent="0">
              <a:buNone/>
            </a:pPr>
            <a:r>
              <a:rPr lang="en-US" dirty="0">
                <a:latin typeface="Avenir Book" panose="02000503020000020003" pitchFamily="2" charset="0"/>
              </a:rPr>
              <a:t>Emergency savings should be kept separate from other savings goal.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Yes, even if you’re paying off debt it’s important to have an emergency savings fund. It keeps you from sinking deeper into debt.</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So, how much do you need? </a:t>
            </a:r>
            <a:r>
              <a:rPr lang="en-US" i="1" dirty="0">
                <a:latin typeface="Avenir Book" panose="02000503020000020003" pitchFamily="2" charset="0"/>
              </a:rPr>
              <a:t>(*SPOILER* $1,000 is not enough)</a:t>
            </a:r>
          </a:p>
        </p:txBody>
      </p:sp>
    </p:spTree>
    <p:extLst>
      <p:ext uri="{BB962C8B-B14F-4D97-AF65-F5344CB8AC3E}">
        <p14:creationId xmlns:p14="http://schemas.microsoft.com/office/powerpoint/2010/main" val="2259034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2807"/>
            <a:lum/>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8F23A-6B63-6803-8B82-B2A7747EBF43}"/>
              </a:ext>
            </a:extLst>
          </p:cNvPr>
          <p:cNvSpPr>
            <a:spLocks noGrp="1"/>
          </p:cNvSpPr>
          <p:nvPr>
            <p:ph type="title"/>
          </p:nvPr>
        </p:nvSpPr>
        <p:spPr/>
        <p:txBody>
          <a:bodyPr/>
          <a:lstStyle/>
          <a:p>
            <a:r>
              <a:rPr lang="en-US" b="1" dirty="0">
                <a:latin typeface="Avenir Next LT Pro" panose="020B0504020202020204" pitchFamily="34" charset="77"/>
              </a:rPr>
              <a:t>Emergency savings: </a:t>
            </a:r>
            <a:br>
              <a:rPr lang="en-US" b="1" dirty="0">
                <a:latin typeface="Avenir Next LT Pro" panose="020B0504020202020204" pitchFamily="34" charset="77"/>
              </a:rPr>
            </a:br>
            <a:r>
              <a:rPr lang="en-US" b="1" dirty="0">
                <a:latin typeface="Avenir Next LT Pro" panose="020B0504020202020204" pitchFamily="34" charset="77"/>
              </a:rPr>
              <a:t>How much do you really need?</a:t>
            </a:r>
          </a:p>
        </p:txBody>
      </p:sp>
      <p:sp>
        <p:nvSpPr>
          <p:cNvPr id="3" name="Content Placeholder 2">
            <a:extLst>
              <a:ext uri="{FF2B5EF4-FFF2-40B4-BE49-F238E27FC236}">
                <a16:creationId xmlns:a16="http://schemas.microsoft.com/office/drawing/2014/main" id="{2484CB4F-4EDF-8FFB-8E7C-400ED47696DD}"/>
              </a:ext>
            </a:extLst>
          </p:cNvPr>
          <p:cNvSpPr>
            <a:spLocks noGrp="1"/>
          </p:cNvSpPr>
          <p:nvPr>
            <p:ph idx="1"/>
          </p:nvPr>
        </p:nvSpPr>
        <p:spPr/>
        <p:txBody>
          <a:bodyPr/>
          <a:lstStyle/>
          <a:p>
            <a:pPr marL="0" indent="0">
              <a:buNone/>
            </a:pPr>
            <a:r>
              <a:rPr lang="en-US" sz="3600" b="1" dirty="0">
                <a:latin typeface="Avenir Next LT Pro" panose="020B0504020202020204" pitchFamily="34" charset="77"/>
              </a:rPr>
              <a:t>Paying off debt </a:t>
            </a:r>
          </a:p>
          <a:p>
            <a:pPr marL="0" indent="0">
              <a:buNone/>
            </a:pPr>
            <a:endParaRPr lang="en-US" dirty="0">
              <a:latin typeface="Avenir Book" panose="02000503020000020003" pitchFamily="2" charset="0"/>
            </a:endParaRPr>
          </a:p>
          <a:p>
            <a:pPr lvl="1"/>
            <a:r>
              <a:rPr lang="en-US" sz="3200" dirty="0">
                <a:latin typeface="Avenir Book" panose="02000503020000020003" pitchFamily="2" charset="0"/>
              </a:rPr>
              <a:t>1 month of bare essential living expenses</a:t>
            </a:r>
          </a:p>
          <a:p>
            <a:pPr marL="0" indent="0">
              <a:buNone/>
            </a:pPr>
            <a:endParaRPr lang="en-US" dirty="0">
              <a:latin typeface="Avenir Book" panose="02000503020000020003" pitchFamily="2" charset="0"/>
            </a:endParaRPr>
          </a:p>
          <a:p>
            <a:pPr marL="0" indent="0">
              <a:buNone/>
            </a:pPr>
            <a:r>
              <a:rPr lang="en-US" sz="3200" b="1" dirty="0">
                <a:latin typeface="Avenir Next LT Pro" panose="020B0504020202020204" pitchFamily="34" charset="77"/>
              </a:rPr>
              <a:t>Debt free </a:t>
            </a:r>
            <a:r>
              <a:rPr lang="en-US" sz="3200" dirty="0">
                <a:latin typeface="Avenir Book" panose="02000503020000020003" pitchFamily="2" charset="0"/>
              </a:rPr>
              <a:t>(except for a mortgage or manageable, low-interest student loans)</a:t>
            </a:r>
          </a:p>
          <a:p>
            <a:pPr marL="0" indent="0">
              <a:buNone/>
            </a:pPr>
            <a:endParaRPr lang="en-US" dirty="0">
              <a:latin typeface="Avenir Book" panose="02000503020000020003" pitchFamily="2" charset="0"/>
            </a:endParaRPr>
          </a:p>
          <a:p>
            <a:pPr lvl="1"/>
            <a:r>
              <a:rPr lang="en-US" sz="3200" dirty="0">
                <a:latin typeface="Avenir Book" panose="02000503020000020003" pitchFamily="2" charset="0"/>
              </a:rPr>
              <a:t>6 to 9 months bare essential living expenses</a:t>
            </a:r>
          </a:p>
        </p:txBody>
      </p:sp>
    </p:spTree>
    <p:extLst>
      <p:ext uri="{BB962C8B-B14F-4D97-AF65-F5344CB8AC3E}">
        <p14:creationId xmlns:p14="http://schemas.microsoft.com/office/powerpoint/2010/main" val="213450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979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F54D8-ADCD-879E-2E4C-653E84A5E7D5}"/>
              </a:ext>
            </a:extLst>
          </p:cNvPr>
          <p:cNvSpPr>
            <a:spLocks noGrp="1"/>
          </p:cNvSpPr>
          <p:nvPr>
            <p:ph type="title"/>
          </p:nvPr>
        </p:nvSpPr>
        <p:spPr/>
        <p:txBody>
          <a:bodyPr/>
          <a:lstStyle/>
          <a:p>
            <a:r>
              <a:rPr lang="en-US" b="1" dirty="0">
                <a:latin typeface="Avenir Next LT Pro" panose="020B0504020202020204" pitchFamily="34" charset="77"/>
              </a:rPr>
              <a:t>Where is your money?!</a:t>
            </a:r>
          </a:p>
        </p:txBody>
      </p:sp>
      <p:sp>
        <p:nvSpPr>
          <p:cNvPr id="3" name="Content Placeholder 2">
            <a:extLst>
              <a:ext uri="{FF2B5EF4-FFF2-40B4-BE49-F238E27FC236}">
                <a16:creationId xmlns:a16="http://schemas.microsoft.com/office/drawing/2014/main" id="{75834F36-C5BA-90D8-E9FE-D059750FFE7D}"/>
              </a:ext>
            </a:extLst>
          </p:cNvPr>
          <p:cNvSpPr>
            <a:spLocks noGrp="1"/>
          </p:cNvSpPr>
          <p:nvPr>
            <p:ph idx="1"/>
          </p:nvPr>
        </p:nvSpPr>
        <p:spPr>
          <a:xfrm>
            <a:off x="838200" y="1932232"/>
            <a:ext cx="10515600" cy="4351338"/>
          </a:xfrm>
        </p:spPr>
        <p:txBody>
          <a:bodyPr/>
          <a:lstStyle/>
          <a:p>
            <a:pPr marL="0" indent="0">
              <a:buNone/>
            </a:pPr>
            <a:r>
              <a:rPr lang="en-US" dirty="0">
                <a:latin typeface="Avenir Book" panose="02000503020000020003" pitchFamily="2" charset="0"/>
              </a:rPr>
              <a:t>Your savings account should be in a </a:t>
            </a:r>
            <a:r>
              <a:rPr lang="en-US" b="1" dirty="0">
                <a:latin typeface="Avenir Next LT Pro" panose="020B0504020202020204" pitchFamily="34" charset="77"/>
              </a:rPr>
              <a:t>high yield savings account </a:t>
            </a:r>
            <a:r>
              <a:rPr lang="en-US" dirty="0">
                <a:latin typeface="Avenir Book" panose="02000503020000020003" pitchFamily="2" charset="0"/>
              </a:rPr>
              <a:t>(HYSA) earning above 3.00% APY.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Check the annual percentage yield (APY) on your savings account.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If there’s a ZERO in front of the decimal point (0.05% APY), it’s time to switch banks. </a:t>
            </a:r>
          </a:p>
          <a:p>
            <a:pPr marL="0" indent="0">
              <a:buNone/>
            </a:pPr>
            <a:endParaRPr lang="en-US" dirty="0">
              <a:latin typeface="Avenir Book" panose="02000503020000020003" pitchFamily="2" charset="0"/>
            </a:endParaRPr>
          </a:p>
          <a:p>
            <a:pPr marL="0" indent="0">
              <a:buNone/>
            </a:pPr>
            <a:endParaRPr lang="en-US" dirty="0">
              <a:latin typeface="Avenir Book" panose="02000503020000020003" pitchFamily="2" charset="0"/>
            </a:endParaRPr>
          </a:p>
        </p:txBody>
      </p:sp>
    </p:spTree>
    <p:extLst>
      <p:ext uri="{BB962C8B-B14F-4D97-AF65-F5344CB8AC3E}">
        <p14:creationId xmlns:p14="http://schemas.microsoft.com/office/powerpoint/2010/main" val="261556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681"/>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2D5E1-A3BE-69F8-DEA6-975F81EFA978}"/>
              </a:ext>
            </a:extLst>
          </p:cNvPr>
          <p:cNvSpPr>
            <a:spLocks noGrp="1"/>
          </p:cNvSpPr>
          <p:nvPr>
            <p:ph type="title"/>
          </p:nvPr>
        </p:nvSpPr>
        <p:spPr/>
        <p:txBody>
          <a:bodyPr/>
          <a:lstStyle/>
          <a:p>
            <a:r>
              <a:rPr lang="en-US" b="1" dirty="0">
                <a:latin typeface="Avenir Next LT Pro" panose="020B0504020202020204" pitchFamily="34" charset="77"/>
              </a:rPr>
              <a:t>The math</a:t>
            </a:r>
          </a:p>
        </p:txBody>
      </p:sp>
      <p:sp>
        <p:nvSpPr>
          <p:cNvPr id="3" name="Content Placeholder 2">
            <a:extLst>
              <a:ext uri="{FF2B5EF4-FFF2-40B4-BE49-F238E27FC236}">
                <a16:creationId xmlns:a16="http://schemas.microsoft.com/office/drawing/2014/main" id="{4528F609-38C6-E77E-4792-9C9F0A1E46B8}"/>
              </a:ext>
            </a:extLst>
          </p:cNvPr>
          <p:cNvSpPr>
            <a:spLocks noGrp="1"/>
          </p:cNvSpPr>
          <p:nvPr>
            <p:ph idx="1"/>
          </p:nvPr>
        </p:nvSpPr>
        <p:spPr/>
        <p:txBody>
          <a:bodyPr>
            <a:normAutofit/>
          </a:bodyPr>
          <a:lstStyle/>
          <a:p>
            <a:pPr marL="0" indent="0" algn="ctr">
              <a:buNone/>
            </a:pPr>
            <a:r>
              <a:rPr lang="en-US" sz="3200" dirty="0">
                <a:latin typeface="Avenir Book" panose="02000503020000020003" pitchFamily="2" charset="0"/>
                <a:ea typeface="Futura Medium" charset="0"/>
                <a:cs typeface="Futura Medium" charset="0"/>
              </a:rPr>
              <a:t>$10,000 saved at 0.05% = </a:t>
            </a:r>
            <a:r>
              <a:rPr lang="en-US" sz="3200" b="1" dirty="0">
                <a:solidFill>
                  <a:srgbClr val="941651"/>
                </a:solidFill>
                <a:latin typeface="Avenir Book" panose="02000503020000020003" pitchFamily="2" charset="0"/>
                <a:ea typeface="Futura Medium" charset="0"/>
                <a:cs typeface="Futura Medium" charset="0"/>
              </a:rPr>
              <a:t>$5.00 </a:t>
            </a:r>
            <a:r>
              <a:rPr lang="en-US" sz="3200" dirty="0">
                <a:latin typeface="Avenir Book" panose="02000503020000020003" pitchFamily="2" charset="0"/>
                <a:ea typeface="Futura Medium" charset="0"/>
                <a:cs typeface="Futura Medium" charset="0"/>
              </a:rPr>
              <a:t>in interest in 1 year</a:t>
            </a:r>
          </a:p>
          <a:p>
            <a:pPr marL="0" indent="0" algn="ctr">
              <a:buNone/>
            </a:pPr>
            <a:endParaRPr lang="en-US" sz="3200" dirty="0">
              <a:latin typeface="Avenir Book" panose="02000503020000020003" pitchFamily="2" charset="0"/>
              <a:ea typeface="Futura Medium" charset="0"/>
              <a:cs typeface="Futura Medium" charset="0"/>
            </a:endParaRPr>
          </a:p>
          <a:p>
            <a:pPr marL="0" indent="0" algn="ctr">
              <a:buNone/>
            </a:pPr>
            <a:r>
              <a:rPr lang="en-US" sz="3200" dirty="0">
                <a:latin typeface="Avenir Book" panose="02000503020000020003" pitchFamily="2" charset="0"/>
                <a:ea typeface="Futura Medium" charset="0"/>
                <a:cs typeface="Futura Medium" charset="0"/>
              </a:rPr>
              <a:t>$10,000 saved at 3.00% APY = </a:t>
            </a:r>
            <a:r>
              <a:rPr lang="en-US" sz="3200" b="1" dirty="0">
                <a:solidFill>
                  <a:srgbClr val="7030A0"/>
                </a:solidFill>
                <a:latin typeface="Avenir Book" panose="02000503020000020003" pitchFamily="2" charset="0"/>
                <a:ea typeface="Futura Medium" charset="0"/>
                <a:cs typeface="Futura Medium" charset="0"/>
              </a:rPr>
              <a:t>$300 </a:t>
            </a:r>
            <a:r>
              <a:rPr lang="en-US" sz="3200" dirty="0">
                <a:latin typeface="Avenir Book" panose="02000503020000020003" pitchFamily="2" charset="0"/>
                <a:ea typeface="Futura Medium" charset="0"/>
                <a:cs typeface="Futura Medium" charset="0"/>
              </a:rPr>
              <a:t>in interest in 1 year</a:t>
            </a:r>
          </a:p>
          <a:p>
            <a:pPr marL="0" indent="0" algn="ctr">
              <a:buNone/>
            </a:pPr>
            <a:endParaRPr lang="en-US" sz="3200" dirty="0">
              <a:latin typeface="Avenir Book" panose="02000503020000020003" pitchFamily="2" charset="0"/>
            </a:endParaRPr>
          </a:p>
          <a:p>
            <a:pPr marL="0" indent="0" algn="ctr">
              <a:buNone/>
            </a:pPr>
            <a:r>
              <a:rPr lang="en-US" sz="3200" b="1" dirty="0">
                <a:solidFill>
                  <a:schemeClr val="accent6">
                    <a:lumMod val="75000"/>
                  </a:schemeClr>
                </a:solidFill>
                <a:latin typeface="Avenir Book" panose="02000503020000020003" pitchFamily="2" charset="0"/>
              </a:rPr>
              <a:t>$295 difference </a:t>
            </a:r>
            <a:r>
              <a:rPr lang="en-US" sz="3200" dirty="0">
                <a:latin typeface="Avenir Book" panose="02000503020000020003" pitchFamily="2" charset="0"/>
              </a:rPr>
              <a:t>just from switching banks. </a:t>
            </a:r>
          </a:p>
        </p:txBody>
      </p:sp>
    </p:spTree>
    <p:extLst>
      <p:ext uri="{BB962C8B-B14F-4D97-AF65-F5344CB8AC3E}">
        <p14:creationId xmlns:p14="http://schemas.microsoft.com/office/powerpoint/2010/main" val="123859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824"/>
            <a:lum/>
          </a:blip>
          <a:srcRect/>
          <a:stretch>
            <a:fillRect t="-10000" b="-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F576A-1E6C-F1DA-49E2-56F0DADCB0E0}"/>
              </a:ext>
            </a:extLst>
          </p:cNvPr>
          <p:cNvSpPr>
            <a:spLocks noGrp="1"/>
          </p:cNvSpPr>
          <p:nvPr>
            <p:ph type="title"/>
          </p:nvPr>
        </p:nvSpPr>
        <p:spPr/>
        <p:txBody>
          <a:bodyPr/>
          <a:lstStyle/>
          <a:p>
            <a:r>
              <a:rPr lang="en-US" b="1" dirty="0">
                <a:latin typeface="Avenir Next LT Pro" panose="020B0504020202020204" pitchFamily="34" charset="77"/>
              </a:rPr>
              <a:t>FDIC insurance</a:t>
            </a:r>
          </a:p>
        </p:txBody>
      </p:sp>
      <p:sp>
        <p:nvSpPr>
          <p:cNvPr id="3" name="Content Placeholder 2">
            <a:extLst>
              <a:ext uri="{FF2B5EF4-FFF2-40B4-BE49-F238E27FC236}">
                <a16:creationId xmlns:a16="http://schemas.microsoft.com/office/drawing/2014/main" id="{FD7CBE5A-05B7-7CC7-63C3-E90A768C91A4}"/>
              </a:ext>
            </a:extLst>
          </p:cNvPr>
          <p:cNvSpPr>
            <a:spLocks noGrp="1"/>
          </p:cNvSpPr>
          <p:nvPr>
            <p:ph idx="1"/>
          </p:nvPr>
        </p:nvSpPr>
        <p:spPr/>
        <p:txBody>
          <a:bodyPr/>
          <a:lstStyle/>
          <a:p>
            <a:r>
              <a:rPr lang="en-US" dirty="0">
                <a:latin typeface="Avenir Book" panose="02000503020000020003" pitchFamily="2" charset="0"/>
              </a:rPr>
              <a:t>FDIC stands for Federal Deposit Insurance Corporation. </a:t>
            </a:r>
            <a:br>
              <a:rPr lang="en-US" dirty="0">
                <a:latin typeface="Avenir Book" panose="02000503020000020003" pitchFamily="2" charset="0"/>
              </a:rPr>
            </a:br>
            <a:endParaRPr lang="en-US" dirty="0">
              <a:latin typeface="Avenir Book" panose="02000503020000020003" pitchFamily="2" charset="0"/>
            </a:endParaRPr>
          </a:p>
          <a:p>
            <a:r>
              <a:rPr lang="en-US" dirty="0">
                <a:latin typeface="Avenir Book" panose="02000503020000020003" pitchFamily="2" charset="0"/>
              </a:rPr>
              <a:t>FDIC insurance covers up to $250,000 of your deposits should your bank fail. </a:t>
            </a:r>
            <a:br>
              <a:rPr lang="en-US" dirty="0">
                <a:latin typeface="Avenir Book" panose="02000503020000020003" pitchFamily="2" charset="0"/>
              </a:rPr>
            </a:br>
            <a:endParaRPr lang="en-US" dirty="0">
              <a:latin typeface="Avenir Book" panose="02000503020000020003" pitchFamily="2" charset="0"/>
            </a:endParaRPr>
          </a:p>
          <a:p>
            <a:r>
              <a:rPr lang="en-US" dirty="0">
                <a:latin typeface="Avenir Book" panose="02000503020000020003" pitchFamily="2" charset="0"/>
              </a:rPr>
              <a:t>You need to check to see if your bank is FDIC insured. It usually says at the bottom of the bank’s website. </a:t>
            </a:r>
            <a:br>
              <a:rPr lang="en-US" dirty="0">
                <a:latin typeface="Avenir Book" panose="02000503020000020003" pitchFamily="2" charset="0"/>
              </a:rPr>
            </a:br>
            <a:endParaRPr lang="en-US" dirty="0">
              <a:latin typeface="Avenir Book" panose="02000503020000020003" pitchFamily="2" charset="0"/>
            </a:endParaRPr>
          </a:p>
          <a:p>
            <a:r>
              <a:rPr lang="en-US" dirty="0">
                <a:latin typeface="Avenir Book" panose="02000503020000020003" pitchFamily="2" charset="0"/>
              </a:rPr>
              <a:t>Investments such as stocks, bonds, and crypto are not covered. </a:t>
            </a:r>
          </a:p>
        </p:txBody>
      </p:sp>
    </p:spTree>
    <p:extLst>
      <p:ext uri="{BB962C8B-B14F-4D97-AF65-F5344CB8AC3E}">
        <p14:creationId xmlns:p14="http://schemas.microsoft.com/office/powerpoint/2010/main" val="1596793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1"/>
                </a:solidFill>
                <a:latin typeface="Avenir Next LT Pro" panose="020B0504020202020204" pitchFamily="34" charset="77"/>
                <a:ea typeface="Futura Medium" charset="0"/>
                <a:cs typeface="Futura Medium" charset="0"/>
              </a:rPr>
              <a:t>Savings hacks</a:t>
            </a:r>
          </a:p>
        </p:txBody>
      </p:sp>
      <p:sp>
        <p:nvSpPr>
          <p:cNvPr id="3" name="Content Placeholder 2"/>
          <p:cNvSpPr>
            <a:spLocks noGrp="1"/>
          </p:cNvSpPr>
          <p:nvPr>
            <p:ph idx="1"/>
          </p:nvPr>
        </p:nvSpPr>
        <p:spPr>
          <a:xfrm>
            <a:off x="838200" y="1973093"/>
            <a:ext cx="9614095" cy="4519782"/>
          </a:xfrm>
        </p:spPr>
        <p:txBody>
          <a:bodyPr>
            <a:normAutofit/>
          </a:bodyPr>
          <a:lstStyle/>
          <a:p>
            <a:pPr marL="0" indent="0">
              <a:buNone/>
            </a:pPr>
            <a:r>
              <a:rPr lang="en-US" sz="2600" b="1" dirty="0">
                <a:latin typeface="Avenir Next LT Pro" panose="020B0504020202020204" pitchFamily="34" charset="77"/>
                <a:ea typeface="Futura Medium" charset="0"/>
                <a:cs typeface="Futura Medium" charset="0"/>
              </a:rPr>
              <a:t>Automate your savings</a:t>
            </a:r>
            <a:br>
              <a:rPr lang="en-US" sz="2600" b="1" dirty="0">
                <a:latin typeface="Avenir Next LT Pro" panose="020B0504020202020204" pitchFamily="34" charset="77"/>
                <a:ea typeface="Futura Medium" charset="0"/>
                <a:cs typeface="Futura Medium" charset="0"/>
              </a:rPr>
            </a:br>
            <a:endParaRPr lang="en-US" sz="2600" b="1" dirty="0">
              <a:latin typeface="Avenir Next LT Pro" panose="020B0504020202020204" pitchFamily="34" charset="77"/>
              <a:ea typeface="Futura Medium" charset="0"/>
              <a:cs typeface="Futura Medium" charset="0"/>
            </a:endParaRPr>
          </a:p>
          <a:p>
            <a:pPr marL="0" indent="0">
              <a:buNone/>
            </a:pPr>
            <a:r>
              <a:rPr lang="en-US" sz="2600" b="1" dirty="0">
                <a:latin typeface="Avenir Next LT Pro" panose="020B0504020202020204" pitchFamily="34" charset="77"/>
                <a:ea typeface="Futura Medium" charset="0"/>
                <a:cs typeface="Futura Medium" charset="0"/>
              </a:rPr>
              <a:t>Set actionable goals </a:t>
            </a:r>
          </a:p>
          <a:p>
            <a:pPr lvl="1"/>
            <a:r>
              <a:rPr lang="en-US" dirty="0">
                <a:latin typeface="Avenir Book" panose="02000503020000020003" pitchFamily="2" charset="0"/>
                <a:ea typeface="Futura Medium" charset="0"/>
                <a:cs typeface="Futura Medium" charset="0"/>
              </a:rPr>
              <a:t>I want to save $10,000 in four years</a:t>
            </a:r>
          </a:p>
          <a:p>
            <a:pPr lvl="1"/>
            <a:r>
              <a:rPr lang="en-US" dirty="0">
                <a:latin typeface="Avenir Book" panose="02000503020000020003" pitchFamily="2" charset="0"/>
                <a:ea typeface="Futura Medium" charset="0"/>
                <a:cs typeface="Futura Medium" charset="0"/>
              </a:rPr>
              <a:t>That means I need to save $2,500 per year</a:t>
            </a:r>
          </a:p>
          <a:p>
            <a:pPr lvl="1"/>
            <a:r>
              <a:rPr lang="en-US" dirty="0">
                <a:latin typeface="Avenir Book" panose="02000503020000020003" pitchFamily="2" charset="0"/>
                <a:ea typeface="Futura Medium" charset="0"/>
                <a:cs typeface="Futura Medium" charset="0"/>
              </a:rPr>
              <a:t>Which means $208.33 per month</a:t>
            </a:r>
          </a:p>
          <a:p>
            <a:pPr marL="228600" lvl="1" indent="0" algn="ctr">
              <a:buNone/>
            </a:pPr>
            <a:r>
              <a:rPr lang="en-US" kern="1100" dirty="0">
                <a:latin typeface="Avenir Book" panose="02000503020000020003" pitchFamily="2" charset="0"/>
                <a:ea typeface="Times New Roman" panose="02020603050405020304" pitchFamily="18" charset="0"/>
                <a:cs typeface="Times New Roman" panose="02020603050405020304" pitchFamily="18" charset="0"/>
              </a:rPr>
              <a:t>(amount) ÷ </a:t>
            </a:r>
            <a:r>
              <a:rPr lang="en-US" kern="0" dirty="0">
                <a:latin typeface="Avenir Book" panose="02000503020000020003" pitchFamily="2" charset="0"/>
                <a:ea typeface="Times New Roman" panose="02020603050405020304" pitchFamily="18" charset="0"/>
                <a:cs typeface="Times New Roman" panose="02020603050405020304" pitchFamily="18" charset="0"/>
              </a:rPr>
              <a:t> </a:t>
            </a:r>
            <a:r>
              <a:rPr lang="en-US" kern="1100" dirty="0">
                <a:latin typeface="Avenir Book" panose="02000503020000020003" pitchFamily="2" charset="0"/>
                <a:ea typeface="Times New Roman" panose="02020603050405020304" pitchFamily="18" charset="0"/>
                <a:cs typeface="Times New Roman" panose="02020603050405020304" pitchFamily="18" charset="0"/>
              </a:rPr>
              <a:t>(months until deadline) = monthly savings goal</a:t>
            </a:r>
            <a:br>
              <a:rPr lang="en-US" sz="2200" dirty="0">
                <a:latin typeface="Avenir Next LT Pro" panose="020B0504020202020204" pitchFamily="34" charset="77"/>
                <a:ea typeface="Futura Medium" charset="0"/>
                <a:cs typeface="Futura Medium" charset="0"/>
              </a:rPr>
            </a:br>
            <a:endParaRPr lang="en-US" sz="2200" dirty="0">
              <a:latin typeface="Avenir Next LT Pro" panose="020B0504020202020204" pitchFamily="34" charset="77"/>
              <a:ea typeface="Futura Medium" charset="0"/>
              <a:cs typeface="Futura Medium" charset="0"/>
            </a:endParaRPr>
          </a:p>
          <a:p>
            <a:pPr marL="0" indent="0">
              <a:buNone/>
            </a:pPr>
            <a:r>
              <a:rPr lang="en-US" sz="2600" b="1" dirty="0">
                <a:latin typeface="Avenir Next LT Pro" panose="020B0504020202020204" pitchFamily="34" charset="77"/>
                <a:ea typeface="Futura Medium" charset="0"/>
                <a:cs typeface="Futura Medium" charset="0"/>
              </a:rPr>
              <a:t>Nickname your savings accounts</a:t>
            </a:r>
          </a:p>
          <a:p>
            <a:pPr marL="457200" lvl="2"/>
            <a:r>
              <a:rPr lang="en-US" sz="2200" dirty="0">
                <a:latin typeface="Avenir Book" panose="02000503020000020003" pitchFamily="2" charset="0"/>
                <a:ea typeface="Futura Medium" charset="0"/>
                <a:cs typeface="Futura Medium" charset="0"/>
              </a:rPr>
              <a:t>Savings Account 3764910 </a:t>
            </a:r>
            <a:r>
              <a:rPr lang="en-US" sz="2200" i="1" dirty="0">
                <a:latin typeface="Avenir Book" panose="02000503020000020003" pitchFamily="2" charset="0"/>
                <a:ea typeface="Futura Medium" charset="0"/>
                <a:cs typeface="Futura Medium" charset="0"/>
              </a:rPr>
              <a:t>to </a:t>
            </a:r>
            <a:r>
              <a:rPr lang="en-US" sz="2200" dirty="0">
                <a:latin typeface="Avenir Book" panose="02000503020000020003" pitchFamily="2" charset="0"/>
                <a:ea typeface="Futura Medium" charset="0"/>
                <a:cs typeface="Futura Medium" charset="0"/>
              </a:rPr>
              <a:t>“Japan Trip July 2027”</a:t>
            </a:r>
          </a:p>
          <a:p>
            <a:endParaRPr lang="en-US" dirty="0"/>
          </a:p>
          <a:p>
            <a:pPr marL="0" indent="0">
              <a:buNone/>
            </a:pPr>
            <a:endParaRPr lang="en-US" dirty="0"/>
          </a:p>
        </p:txBody>
      </p:sp>
    </p:spTree>
    <p:extLst>
      <p:ext uri="{BB962C8B-B14F-4D97-AF65-F5344CB8AC3E}">
        <p14:creationId xmlns:p14="http://schemas.microsoft.com/office/powerpoint/2010/main" val="193443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Avenir Next LT Pro" panose="020B0504020202020204" pitchFamily="34" charset="77"/>
                <a:ea typeface="Futura Medium" charset="0"/>
                <a:cs typeface="Futura Medium" charset="0"/>
              </a:rPr>
              <a:t>What you need to remember </a:t>
            </a:r>
            <a:br>
              <a:rPr lang="en-US" b="1" dirty="0">
                <a:latin typeface="Avenir Next LT Pro" panose="020B0504020202020204" pitchFamily="34" charset="77"/>
                <a:ea typeface="Futura Medium" charset="0"/>
                <a:cs typeface="Futura Medium" charset="0"/>
              </a:rPr>
            </a:br>
            <a:r>
              <a:rPr lang="en-US" b="1" dirty="0">
                <a:latin typeface="Avenir Next LT Pro" panose="020B0504020202020204" pitchFamily="34" charset="77"/>
                <a:ea typeface="Futura Medium" charset="0"/>
                <a:cs typeface="Futura Medium" charset="0"/>
              </a:rPr>
              <a:t>about saving</a:t>
            </a:r>
          </a:p>
        </p:txBody>
      </p:sp>
      <p:sp>
        <p:nvSpPr>
          <p:cNvPr id="4" name="TextBox 3"/>
          <p:cNvSpPr txBox="1"/>
          <p:nvPr/>
        </p:nvSpPr>
        <p:spPr>
          <a:xfrm>
            <a:off x="2627745" y="2697805"/>
            <a:ext cx="6936510" cy="2062103"/>
          </a:xfrm>
          <a:prstGeom prst="rect">
            <a:avLst/>
          </a:prstGeom>
          <a:noFill/>
        </p:spPr>
        <p:txBody>
          <a:bodyPr wrap="square" rtlCol="0">
            <a:spAutoFit/>
          </a:bodyPr>
          <a:lstStyle/>
          <a:p>
            <a:pPr algn="ctr"/>
            <a:r>
              <a:rPr lang="en-US" sz="3200" dirty="0">
                <a:latin typeface="Avenir Book" panose="02000503020000020003" pitchFamily="2" charset="0"/>
                <a:ea typeface="Futura Medium" charset="0"/>
                <a:cs typeface="Futura Medium" charset="0"/>
              </a:rPr>
              <a:t>It’s not just the amount you’re saving and the goal you’re working towards. </a:t>
            </a:r>
          </a:p>
          <a:p>
            <a:pPr algn="ctr"/>
            <a:br>
              <a:rPr lang="en-US" sz="3200" dirty="0">
                <a:latin typeface="Avenir Book" panose="02000503020000020003" pitchFamily="2" charset="0"/>
                <a:ea typeface="Futura Medium" charset="0"/>
                <a:cs typeface="Futura Medium" charset="0"/>
              </a:rPr>
            </a:br>
            <a:r>
              <a:rPr lang="en-US" sz="3200" dirty="0">
                <a:latin typeface="Avenir Book" panose="02000503020000020003" pitchFamily="2" charset="0"/>
                <a:ea typeface="Futura Medium" charset="0"/>
                <a:cs typeface="Futura Medium" charset="0"/>
              </a:rPr>
              <a:t>It’s about </a:t>
            </a:r>
            <a:r>
              <a:rPr lang="en-US" sz="3200" b="1" dirty="0">
                <a:solidFill>
                  <a:srgbClr val="00B050"/>
                </a:solidFill>
                <a:latin typeface="Avenir Next LT Pro" panose="020B0504020202020204" pitchFamily="34" charset="77"/>
                <a:ea typeface="Futura Medium" charset="0"/>
                <a:cs typeface="Futura Medium" charset="0"/>
              </a:rPr>
              <a:t>building the habit</a:t>
            </a:r>
            <a:r>
              <a:rPr lang="en-US" sz="3200" b="1" dirty="0">
                <a:latin typeface="Avenir Next LT Pro" panose="020B0504020202020204" pitchFamily="34" charset="77"/>
                <a:ea typeface="Futura Medium" charset="0"/>
                <a:cs typeface="Futura Medium" charset="0"/>
              </a:rPr>
              <a:t>. </a:t>
            </a:r>
          </a:p>
        </p:txBody>
      </p:sp>
    </p:spTree>
    <p:extLst>
      <p:ext uri="{BB962C8B-B14F-4D97-AF65-F5344CB8AC3E}">
        <p14:creationId xmlns:p14="http://schemas.microsoft.com/office/powerpoint/2010/main" val="11085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F29C6-300A-4CE1-3D8E-D816FA5D286E}"/>
              </a:ext>
            </a:extLst>
          </p:cNvPr>
          <p:cNvSpPr>
            <a:spLocks noGrp="1"/>
          </p:cNvSpPr>
          <p:nvPr>
            <p:ph type="title"/>
          </p:nvPr>
        </p:nvSpPr>
        <p:spPr>
          <a:xfrm>
            <a:off x="838200" y="2508250"/>
            <a:ext cx="10515600" cy="1325563"/>
          </a:xfrm>
        </p:spPr>
        <p:txBody>
          <a:bodyPr/>
          <a:lstStyle/>
          <a:p>
            <a:r>
              <a:rPr lang="en-US" b="1" dirty="0">
                <a:latin typeface="Avenir Next LT Pro" panose="020B0504020202020204" pitchFamily="34" charset="77"/>
              </a:rPr>
              <a:t>Important conversations to protect your money</a:t>
            </a:r>
          </a:p>
        </p:txBody>
      </p:sp>
    </p:spTree>
    <p:extLst>
      <p:ext uri="{BB962C8B-B14F-4D97-AF65-F5344CB8AC3E}">
        <p14:creationId xmlns:p14="http://schemas.microsoft.com/office/powerpoint/2010/main" val="1893000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alphaModFix amt="7814"/>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9B9ED-BB7E-0CE9-3D59-BFB097957DDA}"/>
              </a:ext>
            </a:extLst>
          </p:cNvPr>
          <p:cNvSpPr>
            <a:spLocks noGrp="1"/>
          </p:cNvSpPr>
          <p:nvPr>
            <p:ph type="title"/>
          </p:nvPr>
        </p:nvSpPr>
        <p:spPr/>
        <p:txBody>
          <a:bodyPr/>
          <a:lstStyle/>
          <a:p>
            <a:r>
              <a:rPr lang="en-US" b="1" dirty="0">
                <a:latin typeface="Avenir Next LT Pro" panose="020B0504020202020204" pitchFamily="34" charset="77"/>
              </a:rPr>
              <a:t>It’s easy to let other people spend your $$$</a:t>
            </a:r>
          </a:p>
        </p:txBody>
      </p:sp>
      <p:sp>
        <p:nvSpPr>
          <p:cNvPr id="3" name="Content Placeholder 2">
            <a:extLst>
              <a:ext uri="{FF2B5EF4-FFF2-40B4-BE49-F238E27FC236}">
                <a16:creationId xmlns:a16="http://schemas.microsoft.com/office/drawing/2014/main" id="{11F92A2E-C4C8-D621-5FC2-D1452BFAA1D4}"/>
              </a:ext>
            </a:extLst>
          </p:cNvPr>
          <p:cNvSpPr>
            <a:spLocks noGrp="1"/>
          </p:cNvSpPr>
          <p:nvPr>
            <p:ph idx="1"/>
          </p:nvPr>
        </p:nvSpPr>
        <p:spPr>
          <a:xfrm>
            <a:off x="838200" y="1982788"/>
            <a:ext cx="10515600" cy="4351338"/>
          </a:xfrm>
        </p:spPr>
        <p:txBody>
          <a:bodyPr>
            <a:normAutofit/>
          </a:bodyPr>
          <a:lstStyle/>
          <a:p>
            <a:pPr marL="0" indent="0">
              <a:buNone/>
            </a:pPr>
            <a:r>
              <a:rPr lang="en-US" sz="3200" dirty="0">
                <a:latin typeface="Avenir Book" panose="02000503020000020003" pitchFamily="2" charset="0"/>
              </a:rPr>
              <a:t>Think….</a:t>
            </a:r>
          </a:p>
          <a:p>
            <a:pPr marL="0" indent="0" algn="ctr">
              <a:buNone/>
            </a:pPr>
            <a:r>
              <a:rPr lang="en-US" sz="3200" dirty="0">
                <a:latin typeface="Avenir Book" panose="02000503020000020003" pitchFamily="2" charset="0"/>
              </a:rPr>
              <a:t>Celebratory dinners</a:t>
            </a:r>
          </a:p>
          <a:p>
            <a:pPr marL="0" indent="0" algn="ctr">
              <a:buNone/>
            </a:pPr>
            <a:r>
              <a:rPr lang="en-US" sz="3200" dirty="0">
                <a:latin typeface="Avenir Book" panose="02000503020000020003" pitchFamily="2" charset="0"/>
              </a:rPr>
              <a:t>Bachelor and bachelorette parties</a:t>
            </a:r>
          </a:p>
          <a:p>
            <a:pPr marL="0" indent="0" algn="ctr">
              <a:buNone/>
            </a:pPr>
            <a:r>
              <a:rPr lang="en-US" sz="3200" dirty="0">
                <a:latin typeface="Avenir Book" panose="02000503020000020003" pitchFamily="2" charset="0"/>
              </a:rPr>
              <a:t>Weddings</a:t>
            </a:r>
          </a:p>
          <a:p>
            <a:pPr marL="0" indent="0" algn="ctr">
              <a:buNone/>
            </a:pPr>
            <a:r>
              <a:rPr lang="en-US" sz="3200" dirty="0">
                <a:latin typeface="Avenir Book" panose="02000503020000020003" pitchFamily="2" charset="0"/>
              </a:rPr>
              <a:t>Baby showers</a:t>
            </a:r>
          </a:p>
          <a:p>
            <a:pPr marL="0" indent="0" algn="ctr">
              <a:buNone/>
            </a:pPr>
            <a:r>
              <a:rPr lang="en-US" sz="3200" dirty="0">
                <a:latin typeface="Avenir Book" panose="02000503020000020003" pitchFamily="2" charset="0"/>
              </a:rPr>
              <a:t>Retirement parties</a:t>
            </a:r>
          </a:p>
          <a:p>
            <a:pPr marL="0" indent="0" algn="ctr">
              <a:buNone/>
            </a:pPr>
            <a:r>
              <a:rPr lang="en-US" sz="3200" dirty="0">
                <a:latin typeface="Avenir Book" panose="02000503020000020003" pitchFamily="2" charset="0"/>
              </a:rPr>
              <a:t>Group trips</a:t>
            </a:r>
          </a:p>
        </p:txBody>
      </p:sp>
    </p:spTree>
    <p:extLst>
      <p:ext uri="{BB962C8B-B14F-4D97-AF65-F5344CB8AC3E}">
        <p14:creationId xmlns:p14="http://schemas.microsoft.com/office/powerpoint/2010/main" val="1193158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Set financial boundaries with friends</a:t>
            </a:r>
          </a:p>
        </p:txBody>
      </p:sp>
      <p:graphicFrame>
        <p:nvGraphicFramePr>
          <p:cNvPr id="9" name="Content Placeholder 2">
            <a:extLst>
              <a:ext uri="{FF2B5EF4-FFF2-40B4-BE49-F238E27FC236}">
                <a16:creationId xmlns:a16="http://schemas.microsoft.com/office/drawing/2014/main" id="{9F9CA43F-16E0-E467-18DE-CA3276FE71D4}"/>
              </a:ext>
            </a:extLst>
          </p:cNvPr>
          <p:cNvGraphicFramePr>
            <a:graphicFrameLocks noGrp="1"/>
          </p:cNvGraphicFramePr>
          <p:nvPr>
            <p:ph idx="1"/>
            <p:extLst>
              <p:ext uri="{D42A27DB-BD31-4B8C-83A1-F6EECF244321}">
                <p14:modId xmlns:p14="http://schemas.microsoft.com/office/powerpoint/2010/main" val="4106985387"/>
              </p:ext>
            </p:extLst>
          </p:nvPr>
        </p:nvGraphicFramePr>
        <p:xfrm>
          <a:off x="5651199" y="2054482"/>
          <a:ext cx="5045376" cy="38777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Two women sitting at a table&#10;&#10;Description automatically generated"/>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80460" y="1928813"/>
            <a:ext cx="3827827" cy="4129087"/>
          </a:xfrm>
          <a:prstGeom prst="rect">
            <a:avLst/>
          </a:prstGeom>
        </p:spPr>
      </p:pic>
    </p:spTree>
    <p:extLst>
      <p:ext uri="{BB962C8B-B14F-4D97-AF65-F5344CB8AC3E}">
        <p14:creationId xmlns:p14="http://schemas.microsoft.com/office/powerpoint/2010/main" val="637215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Avenir Next LT Pro" panose="020B0504020202020204" pitchFamily="34" charset="77"/>
              </a:rPr>
              <a:t>Compliment sandwich method</a:t>
            </a:r>
          </a:p>
        </p:txBody>
      </p:sp>
      <p:sp>
        <p:nvSpPr>
          <p:cNvPr id="4" name="TextBox 3"/>
          <p:cNvSpPr txBox="1"/>
          <p:nvPr/>
        </p:nvSpPr>
        <p:spPr>
          <a:xfrm>
            <a:off x="3036094" y="4537495"/>
            <a:ext cx="6119812" cy="1200329"/>
          </a:xfrm>
          <a:prstGeom prst="rect">
            <a:avLst/>
          </a:prstGeom>
          <a:solidFill>
            <a:schemeClr val="accent4">
              <a:lumMod val="20000"/>
              <a:lumOff val="80000"/>
            </a:schemeClr>
          </a:solidFill>
        </p:spPr>
        <p:txBody>
          <a:bodyPr wrap="square" rtlCol="0">
            <a:spAutoFit/>
          </a:bodyPr>
          <a:lstStyle/>
          <a:p>
            <a:pPr algn="ctr"/>
            <a:r>
              <a:rPr lang="en-US" sz="2400" i="1" dirty="0">
                <a:latin typeface="Avenir Book" panose="02000503020000020003" pitchFamily="2" charset="0"/>
              </a:rPr>
              <a:t>How about we get bagels and go for a walk in the park instead? </a:t>
            </a:r>
          </a:p>
          <a:p>
            <a:pPr algn="ctr"/>
            <a:r>
              <a:rPr lang="en-US" sz="2400" i="1" dirty="0">
                <a:latin typeface="Avenir Book" panose="02000503020000020003" pitchFamily="2" charset="0"/>
              </a:rPr>
              <a:t>That way we still get to hang out!</a:t>
            </a:r>
            <a:endParaRPr lang="en-US" sz="2400" dirty="0">
              <a:latin typeface="Avenir Book" panose="02000503020000020003" pitchFamily="2" charset="0"/>
            </a:endParaRPr>
          </a:p>
        </p:txBody>
      </p:sp>
      <p:sp>
        <p:nvSpPr>
          <p:cNvPr id="5" name="TextBox 4"/>
          <p:cNvSpPr txBox="1"/>
          <p:nvPr/>
        </p:nvSpPr>
        <p:spPr>
          <a:xfrm>
            <a:off x="3614737" y="3080256"/>
            <a:ext cx="4968823" cy="1200329"/>
          </a:xfrm>
          <a:prstGeom prst="rect">
            <a:avLst/>
          </a:prstGeom>
          <a:solidFill>
            <a:schemeClr val="bg1"/>
          </a:solidFill>
        </p:spPr>
        <p:txBody>
          <a:bodyPr wrap="square" rtlCol="0">
            <a:spAutoFit/>
          </a:bodyPr>
          <a:lstStyle/>
          <a:p>
            <a:pPr algn="ctr"/>
            <a:r>
              <a:rPr lang="en-US" sz="2400" i="1" dirty="0">
                <a:latin typeface="Avenir Book" panose="02000503020000020003" pitchFamily="2" charset="0"/>
              </a:rPr>
              <a:t>But I can’t [</a:t>
            </a:r>
            <a:r>
              <a:rPr lang="en-US" sz="2400" dirty="0">
                <a:latin typeface="Avenir Next LT Pro" panose="020B0504020202020204" pitchFamily="34" charset="77"/>
              </a:rPr>
              <a:t>or don’t want to</a:t>
            </a:r>
            <a:r>
              <a:rPr lang="en-US" sz="2400" i="1" dirty="0">
                <a:latin typeface="Avenir Book" panose="02000503020000020003" pitchFamily="2" charset="0"/>
              </a:rPr>
              <a:t>] spend $50 on brunch, because I’m trying to [</a:t>
            </a:r>
            <a:r>
              <a:rPr lang="en-US" sz="2400" dirty="0">
                <a:latin typeface="Avenir Next LT Pro" panose="020B0504020202020204" pitchFamily="34" charset="77"/>
              </a:rPr>
              <a:t>insert your money goal here</a:t>
            </a:r>
            <a:r>
              <a:rPr lang="en-US" sz="2400" i="1" dirty="0">
                <a:latin typeface="Avenir Book" panose="02000503020000020003" pitchFamily="2" charset="0"/>
              </a:rPr>
              <a:t>].</a:t>
            </a:r>
          </a:p>
        </p:txBody>
      </p:sp>
      <p:sp>
        <p:nvSpPr>
          <p:cNvPr id="6" name="TextBox 5"/>
          <p:cNvSpPr txBox="1"/>
          <p:nvPr/>
        </p:nvSpPr>
        <p:spPr>
          <a:xfrm>
            <a:off x="3036094" y="1992349"/>
            <a:ext cx="5872163" cy="830997"/>
          </a:xfrm>
          <a:prstGeom prst="rect">
            <a:avLst/>
          </a:prstGeom>
          <a:solidFill>
            <a:schemeClr val="accent4">
              <a:lumMod val="20000"/>
              <a:lumOff val="80000"/>
            </a:schemeClr>
          </a:solidFill>
        </p:spPr>
        <p:txBody>
          <a:bodyPr wrap="square" rtlCol="0">
            <a:spAutoFit/>
          </a:bodyPr>
          <a:lstStyle/>
          <a:p>
            <a:pPr algn="ctr"/>
            <a:r>
              <a:rPr lang="en-US" sz="2400" i="1" dirty="0">
                <a:latin typeface="Avenir Book" panose="02000503020000020003" pitchFamily="2" charset="0"/>
              </a:rPr>
              <a:t>I love spending time with you, and it’s really important to me.</a:t>
            </a:r>
            <a:endParaRPr lang="en-US" sz="2400" dirty="0">
              <a:latin typeface="Avenir Book" panose="02000503020000020003" pitchFamily="2" charset="0"/>
            </a:endParaRPr>
          </a:p>
        </p:txBody>
      </p:sp>
    </p:spTree>
    <p:extLst>
      <p:ext uri="{BB962C8B-B14F-4D97-AF65-F5344CB8AC3E}">
        <p14:creationId xmlns:p14="http://schemas.microsoft.com/office/powerpoint/2010/main" val="925164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729"/>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828C2-70A1-2543-85DA-4E31C74EB732}"/>
              </a:ext>
            </a:extLst>
          </p:cNvPr>
          <p:cNvSpPr>
            <a:spLocks noGrp="1"/>
          </p:cNvSpPr>
          <p:nvPr>
            <p:ph type="title"/>
          </p:nvPr>
        </p:nvSpPr>
        <p:spPr/>
        <p:txBody>
          <a:bodyPr/>
          <a:lstStyle/>
          <a:p>
            <a:r>
              <a:rPr lang="en-US" b="1" dirty="0">
                <a:latin typeface="Avenir Next LT Pro" panose="020B0504020202020204" pitchFamily="34" charset="77"/>
              </a:rPr>
              <a:t>Don’t say no all the time</a:t>
            </a:r>
          </a:p>
        </p:txBody>
      </p:sp>
      <p:sp>
        <p:nvSpPr>
          <p:cNvPr id="3" name="Content Placeholder 2">
            <a:extLst>
              <a:ext uri="{FF2B5EF4-FFF2-40B4-BE49-F238E27FC236}">
                <a16:creationId xmlns:a16="http://schemas.microsoft.com/office/drawing/2014/main" id="{2FB4A2F6-3D51-439B-19BA-F344A20671F6}"/>
              </a:ext>
            </a:extLst>
          </p:cNvPr>
          <p:cNvSpPr>
            <a:spLocks noGrp="1"/>
          </p:cNvSpPr>
          <p:nvPr>
            <p:ph idx="1"/>
          </p:nvPr>
        </p:nvSpPr>
        <p:spPr/>
        <p:txBody>
          <a:bodyPr/>
          <a:lstStyle/>
          <a:p>
            <a:pPr marL="0" indent="0" algn="ctr">
              <a:buNone/>
            </a:pPr>
            <a:endParaRPr lang="en-US" dirty="0"/>
          </a:p>
          <a:p>
            <a:pPr marL="0" indent="0" algn="ctr">
              <a:buNone/>
            </a:pPr>
            <a:r>
              <a:rPr lang="en-US" dirty="0">
                <a:latin typeface="Avenir Book" panose="02000503020000020003" pitchFamily="2" charset="0"/>
              </a:rPr>
              <a:t>Invest in friendship and community</a:t>
            </a:r>
          </a:p>
          <a:p>
            <a:pPr marL="0" indent="0" algn="ctr">
              <a:buNone/>
            </a:pPr>
            <a:endParaRPr lang="en-US" dirty="0">
              <a:latin typeface="Avenir Book" panose="02000503020000020003" pitchFamily="2" charset="0"/>
            </a:endParaRPr>
          </a:p>
          <a:p>
            <a:pPr marL="0" indent="0" algn="ctr">
              <a:buNone/>
            </a:pPr>
            <a:r>
              <a:rPr lang="en-US" dirty="0">
                <a:latin typeface="Avenir Book" panose="02000503020000020003" pitchFamily="2" charset="0"/>
              </a:rPr>
              <a:t>Have a “fun fund” </a:t>
            </a:r>
          </a:p>
          <a:p>
            <a:pPr marL="0" indent="0" algn="ctr">
              <a:buNone/>
            </a:pPr>
            <a:endParaRPr lang="en-US" dirty="0">
              <a:latin typeface="Avenir Book" panose="02000503020000020003" pitchFamily="2" charset="0"/>
            </a:endParaRPr>
          </a:p>
          <a:p>
            <a:pPr marL="0" indent="0" algn="ctr">
              <a:buNone/>
            </a:pPr>
            <a:r>
              <a:rPr lang="en-US" dirty="0">
                <a:latin typeface="Avenir Book" panose="02000503020000020003" pitchFamily="2" charset="0"/>
              </a:rPr>
              <a:t>Suggest alternate, affordable plans</a:t>
            </a:r>
          </a:p>
          <a:p>
            <a:pPr marL="0" indent="0" algn="ctr">
              <a:buNone/>
            </a:pPr>
            <a:endParaRPr lang="en-US" dirty="0">
              <a:latin typeface="Avenir Book" panose="02000503020000020003" pitchFamily="2" charset="0"/>
            </a:endParaRPr>
          </a:p>
          <a:p>
            <a:pPr marL="0" indent="0" algn="ctr">
              <a:buNone/>
            </a:pPr>
            <a:r>
              <a:rPr lang="en-US" dirty="0">
                <a:latin typeface="Avenir Book" panose="02000503020000020003" pitchFamily="2" charset="0"/>
              </a:rPr>
              <a:t>Try hosting more often </a:t>
            </a:r>
          </a:p>
        </p:txBody>
      </p:sp>
    </p:spTree>
    <p:extLst>
      <p:ext uri="{BB962C8B-B14F-4D97-AF65-F5344CB8AC3E}">
        <p14:creationId xmlns:p14="http://schemas.microsoft.com/office/powerpoint/2010/main" val="230791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0DDA-EABA-3147-A8F0-C4F5374FEA52}"/>
              </a:ext>
            </a:extLst>
          </p:cNvPr>
          <p:cNvSpPr>
            <a:spLocks noGrp="1"/>
          </p:cNvSpPr>
          <p:nvPr>
            <p:ph type="title"/>
          </p:nvPr>
        </p:nvSpPr>
        <p:spPr>
          <a:xfrm>
            <a:off x="838200" y="2493963"/>
            <a:ext cx="10515600" cy="1325563"/>
          </a:xfrm>
        </p:spPr>
        <p:txBody>
          <a:bodyPr/>
          <a:lstStyle/>
          <a:p>
            <a:r>
              <a:rPr lang="en-US" b="1" dirty="0">
                <a:latin typeface="Avenir Next LT Pro" panose="020B0504020202020204" pitchFamily="34" charset="77"/>
              </a:rPr>
              <a:t>Will you need to financially care for aging parents?</a:t>
            </a:r>
          </a:p>
        </p:txBody>
      </p:sp>
    </p:spTree>
    <p:extLst>
      <p:ext uri="{BB962C8B-B14F-4D97-AF65-F5344CB8AC3E}">
        <p14:creationId xmlns:p14="http://schemas.microsoft.com/office/powerpoint/2010/main" val="2534434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CC0C4-4891-764F-899C-35D34709EE47}"/>
              </a:ext>
            </a:extLst>
          </p:cNvPr>
          <p:cNvSpPr>
            <a:spLocks noGrp="1"/>
          </p:cNvSpPr>
          <p:nvPr>
            <p:ph type="title"/>
          </p:nvPr>
        </p:nvSpPr>
        <p:spPr/>
        <p:txBody>
          <a:bodyPr/>
          <a:lstStyle/>
          <a:p>
            <a:r>
              <a:rPr lang="en-US" b="1" dirty="0">
                <a:latin typeface="Avenir Next LT Pro" panose="020B0504020202020204" pitchFamily="34" charset="77"/>
              </a:rPr>
              <a:t>How to initiate the conversation</a:t>
            </a:r>
          </a:p>
        </p:txBody>
      </p:sp>
      <p:sp>
        <p:nvSpPr>
          <p:cNvPr id="3" name="Content Placeholder 2">
            <a:extLst>
              <a:ext uri="{FF2B5EF4-FFF2-40B4-BE49-F238E27FC236}">
                <a16:creationId xmlns:a16="http://schemas.microsoft.com/office/drawing/2014/main" id="{F312709B-CD2A-494A-A19B-A16BB0FAE8D0}"/>
              </a:ext>
            </a:extLst>
          </p:cNvPr>
          <p:cNvSpPr>
            <a:spLocks noGrp="1"/>
          </p:cNvSpPr>
          <p:nvPr>
            <p:ph idx="1"/>
          </p:nvPr>
        </p:nvSpPr>
        <p:spPr>
          <a:xfrm>
            <a:off x="3103234" y="2638046"/>
            <a:ext cx="5937755" cy="3101983"/>
          </a:xfrm>
        </p:spPr>
        <p:txBody>
          <a:bodyPr>
            <a:normAutofit/>
          </a:bodyPr>
          <a:lstStyle/>
          <a:p>
            <a:pPr marL="0" indent="0">
              <a:buNone/>
            </a:pPr>
            <a:endParaRPr lang="en-US" i="1" dirty="0"/>
          </a:p>
          <a:p>
            <a:pPr marL="0" indent="0">
              <a:buNone/>
            </a:pPr>
            <a:endParaRPr lang="en-US" dirty="0"/>
          </a:p>
        </p:txBody>
      </p:sp>
      <p:sp>
        <p:nvSpPr>
          <p:cNvPr id="4" name="TextBox 3">
            <a:extLst>
              <a:ext uri="{FF2B5EF4-FFF2-40B4-BE49-F238E27FC236}">
                <a16:creationId xmlns:a16="http://schemas.microsoft.com/office/drawing/2014/main" id="{C4E39421-8601-6A4F-8228-E7BF77643A37}"/>
              </a:ext>
            </a:extLst>
          </p:cNvPr>
          <p:cNvSpPr txBox="1"/>
          <p:nvPr/>
        </p:nvSpPr>
        <p:spPr>
          <a:xfrm>
            <a:off x="2050942" y="1705451"/>
            <a:ext cx="8090116" cy="5232202"/>
          </a:xfrm>
          <a:prstGeom prst="rect">
            <a:avLst/>
          </a:prstGeom>
          <a:noFill/>
        </p:spPr>
        <p:txBody>
          <a:bodyPr wrap="square" rtlCol="0">
            <a:spAutoFit/>
          </a:bodyPr>
          <a:lstStyle/>
          <a:p>
            <a:pPr algn="ctr"/>
            <a:r>
              <a:rPr lang="en-US" sz="2800" b="1" dirty="0">
                <a:latin typeface="Avenir Next LT Pro" panose="020B0504020202020204" pitchFamily="34" charset="77"/>
              </a:rPr>
              <a:t>Parents LOVE to give advice</a:t>
            </a:r>
            <a:r>
              <a:rPr lang="en-US" sz="2800" dirty="0">
                <a:latin typeface="Avenir Next LT Pro" panose="020B0504020202020204" pitchFamily="34" charset="77"/>
              </a:rPr>
              <a:t>. </a:t>
            </a:r>
          </a:p>
          <a:p>
            <a:pPr algn="ctr"/>
            <a:endParaRPr lang="en-US" sz="2400" dirty="0">
              <a:latin typeface="Avenir Book" panose="02000503020000020003" pitchFamily="2" charset="0"/>
            </a:endParaRPr>
          </a:p>
          <a:p>
            <a:pPr algn="ctr"/>
            <a:r>
              <a:rPr lang="en-US" sz="2400" dirty="0">
                <a:latin typeface="Avenir Book" panose="02000503020000020003" pitchFamily="2" charset="0"/>
              </a:rPr>
              <a:t>Begin finding context clues by asking for advice in an authentic way to you.</a:t>
            </a:r>
          </a:p>
          <a:p>
            <a:endParaRPr lang="en-US" sz="2400" dirty="0">
              <a:latin typeface="Avenir Book" panose="02000503020000020003" pitchFamily="2" charset="0"/>
            </a:endParaRPr>
          </a:p>
          <a:p>
            <a:r>
              <a:rPr lang="en-US" sz="2400" i="1" dirty="0">
                <a:latin typeface="Avenir Book" panose="02000503020000020003" pitchFamily="2" charset="0"/>
              </a:rPr>
              <a:t>I’m learning more about my retirement plans at work. How did you decide the best way to prepare for retirement?</a:t>
            </a:r>
            <a:br>
              <a:rPr lang="en-US" sz="2400" i="1" dirty="0">
                <a:latin typeface="Avenir Book" panose="02000503020000020003" pitchFamily="2" charset="0"/>
              </a:rPr>
            </a:br>
            <a:br>
              <a:rPr lang="en-US" sz="2400" i="1" dirty="0">
                <a:latin typeface="Avenir Book" panose="02000503020000020003" pitchFamily="2" charset="0"/>
              </a:rPr>
            </a:br>
            <a:r>
              <a:rPr lang="en-US" sz="2400" i="1" dirty="0">
                <a:latin typeface="Avenir Book" panose="02000503020000020003" pitchFamily="2" charset="0"/>
              </a:rPr>
              <a:t>[Partner’s name] and I are,  starting the process of setting up wills, power of attorney forms, and advanced healthcare directives. How did you handle that whole process?</a:t>
            </a:r>
            <a:endParaRPr lang="en-US" sz="2400" dirty="0">
              <a:latin typeface="Avenir Book" panose="02000503020000020003" pitchFamily="2" charset="0"/>
            </a:endParaRPr>
          </a:p>
          <a:p>
            <a:endParaRPr lang="en-US" dirty="0"/>
          </a:p>
        </p:txBody>
      </p:sp>
    </p:spTree>
    <p:extLst>
      <p:ext uri="{BB962C8B-B14F-4D97-AF65-F5344CB8AC3E}">
        <p14:creationId xmlns:p14="http://schemas.microsoft.com/office/powerpoint/2010/main" val="4150871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8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C3790-B7C5-2D40-99F1-C52856315C9D}"/>
              </a:ext>
            </a:extLst>
          </p:cNvPr>
          <p:cNvSpPr>
            <a:spLocks noGrp="1"/>
          </p:cNvSpPr>
          <p:nvPr>
            <p:ph type="title"/>
          </p:nvPr>
        </p:nvSpPr>
        <p:spPr/>
        <p:txBody>
          <a:bodyPr/>
          <a:lstStyle/>
          <a:p>
            <a:r>
              <a:rPr lang="en-US" b="1" dirty="0">
                <a:latin typeface="Avenir Next LT Pro" panose="020B0504020202020204" pitchFamily="34" charset="77"/>
              </a:rPr>
              <a:t>The foundation</a:t>
            </a:r>
          </a:p>
        </p:txBody>
      </p:sp>
      <p:sp>
        <p:nvSpPr>
          <p:cNvPr id="4" name="TextBox 3">
            <a:extLst>
              <a:ext uri="{FF2B5EF4-FFF2-40B4-BE49-F238E27FC236}">
                <a16:creationId xmlns:a16="http://schemas.microsoft.com/office/drawing/2014/main" id="{EF6A1EAC-6162-B129-21B4-EAC3E92742B6}"/>
              </a:ext>
            </a:extLst>
          </p:cNvPr>
          <p:cNvSpPr txBox="1"/>
          <p:nvPr/>
        </p:nvSpPr>
        <p:spPr>
          <a:xfrm>
            <a:off x="3215388" y="1906537"/>
            <a:ext cx="6928820" cy="584775"/>
          </a:xfrm>
          <a:prstGeom prst="rect">
            <a:avLst/>
          </a:prstGeom>
          <a:noFill/>
        </p:spPr>
        <p:txBody>
          <a:bodyPr wrap="none" rtlCol="0">
            <a:spAutoFit/>
          </a:bodyPr>
          <a:lstStyle/>
          <a:p>
            <a:r>
              <a:rPr lang="en-US" sz="3200" b="1" dirty="0">
                <a:latin typeface="Avenir Next LT Pro" panose="020B0504020202020204" pitchFamily="34" charset="77"/>
              </a:rPr>
              <a:t>Eventually, you need to be direct. </a:t>
            </a:r>
          </a:p>
        </p:txBody>
      </p:sp>
      <p:sp>
        <p:nvSpPr>
          <p:cNvPr id="5" name="TextBox 4">
            <a:extLst>
              <a:ext uri="{FF2B5EF4-FFF2-40B4-BE49-F238E27FC236}">
                <a16:creationId xmlns:a16="http://schemas.microsoft.com/office/drawing/2014/main" id="{F9E09804-97B7-54D4-706A-4C2A61EB768B}"/>
              </a:ext>
            </a:extLst>
          </p:cNvPr>
          <p:cNvSpPr txBox="1"/>
          <p:nvPr/>
        </p:nvSpPr>
        <p:spPr>
          <a:xfrm>
            <a:off x="2389240" y="2707161"/>
            <a:ext cx="8082116" cy="3139321"/>
          </a:xfrm>
          <a:prstGeom prst="rect">
            <a:avLst/>
          </a:prstGeom>
          <a:noFill/>
        </p:spPr>
        <p:txBody>
          <a:bodyPr wrap="square" rtlCol="0">
            <a:spAutoFit/>
          </a:bodyPr>
          <a:lstStyle/>
          <a:p>
            <a:r>
              <a:rPr lang="en-US" sz="3600" dirty="0">
                <a:latin typeface="Avenir Book" panose="02000503020000020003" pitchFamily="2" charset="0"/>
              </a:rPr>
              <a:t>“I appreciate all that you’ve done for me as a [parent, grandparent, etc.]. </a:t>
            </a:r>
          </a:p>
          <a:p>
            <a:endParaRPr lang="en-US" sz="3600" dirty="0">
              <a:latin typeface="Avenir Book" panose="02000503020000020003" pitchFamily="2" charset="0"/>
            </a:endParaRPr>
          </a:p>
          <a:p>
            <a:r>
              <a:rPr lang="en-US" sz="3600" dirty="0">
                <a:latin typeface="Avenir Book" panose="02000503020000020003" pitchFamily="2" charset="0"/>
              </a:rPr>
              <a:t>I know that you’ve sacrificed and worked hard to support us.”</a:t>
            </a:r>
          </a:p>
          <a:p>
            <a:endParaRPr lang="en-US" dirty="0"/>
          </a:p>
        </p:txBody>
      </p:sp>
    </p:spTree>
    <p:extLst>
      <p:ext uri="{BB962C8B-B14F-4D97-AF65-F5344CB8AC3E}">
        <p14:creationId xmlns:p14="http://schemas.microsoft.com/office/powerpoint/2010/main" val="545600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87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FCA5F-2DB9-DC41-9D59-E89F06CEFDDA}"/>
              </a:ext>
            </a:extLst>
          </p:cNvPr>
          <p:cNvSpPr>
            <a:spLocks noGrp="1"/>
          </p:cNvSpPr>
          <p:nvPr>
            <p:ph type="title"/>
          </p:nvPr>
        </p:nvSpPr>
        <p:spPr/>
        <p:txBody>
          <a:bodyPr/>
          <a:lstStyle/>
          <a:p>
            <a:r>
              <a:rPr lang="en-US" b="1" dirty="0">
                <a:latin typeface="Avenir Next LT Pro" panose="020B0504020202020204" pitchFamily="34" charset="77"/>
              </a:rPr>
              <a:t>The concern</a:t>
            </a:r>
          </a:p>
        </p:txBody>
      </p:sp>
      <p:sp>
        <p:nvSpPr>
          <p:cNvPr id="4" name="TextBox 3">
            <a:extLst>
              <a:ext uri="{FF2B5EF4-FFF2-40B4-BE49-F238E27FC236}">
                <a16:creationId xmlns:a16="http://schemas.microsoft.com/office/drawing/2014/main" id="{6EBEF5A8-1943-F0B7-CC92-0942B276A8BA}"/>
              </a:ext>
            </a:extLst>
          </p:cNvPr>
          <p:cNvSpPr txBox="1"/>
          <p:nvPr/>
        </p:nvSpPr>
        <p:spPr>
          <a:xfrm>
            <a:off x="2182762" y="1690688"/>
            <a:ext cx="8273845" cy="4801314"/>
          </a:xfrm>
          <a:prstGeom prst="rect">
            <a:avLst/>
          </a:prstGeom>
          <a:noFill/>
        </p:spPr>
        <p:txBody>
          <a:bodyPr wrap="square" rtlCol="0">
            <a:spAutoFit/>
          </a:bodyPr>
          <a:lstStyle/>
          <a:p>
            <a:r>
              <a:rPr lang="en-US" sz="3600" i="1" dirty="0">
                <a:latin typeface="Avenir Book" panose="02000503020000020003" pitchFamily="2" charset="0"/>
              </a:rPr>
              <a:t>“Here’s what I’m concerned about.</a:t>
            </a:r>
            <a:br>
              <a:rPr lang="en-US" sz="3600" i="1" dirty="0">
                <a:latin typeface="Avenir Book" panose="02000503020000020003" pitchFamily="2" charset="0"/>
              </a:rPr>
            </a:br>
            <a:r>
              <a:rPr lang="en-US" sz="3600" i="1" dirty="0">
                <a:latin typeface="Avenir Book" panose="02000503020000020003" pitchFamily="2" charset="0"/>
              </a:rPr>
              <a:t> As I start to plan my own financial future, </a:t>
            </a:r>
            <a:r>
              <a:rPr lang="en-US" sz="3600" b="1" i="1" dirty="0">
                <a:latin typeface="Avenir Next LT Pro" panose="020B0504020202020204" pitchFamily="34" charset="77"/>
              </a:rPr>
              <a:t>it’s hard for me to think about what that future looks like if I don’t know what your future looks like</a:t>
            </a:r>
            <a:r>
              <a:rPr lang="en-US" sz="3600" i="1" dirty="0">
                <a:latin typeface="Avenir Book" panose="02000503020000020003" pitchFamily="2" charset="0"/>
              </a:rPr>
              <a:t>, because we are connected. And I’m thinking about what that means in practical terms.”</a:t>
            </a:r>
            <a:endParaRPr lang="en-US" sz="3600" dirty="0">
              <a:latin typeface="Avenir Book" panose="02000503020000020003" pitchFamily="2" charset="0"/>
            </a:endParaRPr>
          </a:p>
          <a:p>
            <a:endParaRPr lang="en-US" dirty="0"/>
          </a:p>
        </p:txBody>
      </p:sp>
    </p:spTree>
    <p:extLst>
      <p:ext uri="{BB962C8B-B14F-4D97-AF65-F5344CB8AC3E}">
        <p14:creationId xmlns:p14="http://schemas.microsoft.com/office/powerpoint/2010/main" val="16208868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8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D7601-3D85-2343-9DE5-4928D5773365}"/>
              </a:ext>
            </a:extLst>
          </p:cNvPr>
          <p:cNvSpPr>
            <a:spLocks noGrp="1"/>
          </p:cNvSpPr>
          <p:nvPr>
            <p:ph type="title"/>
          </p:nvPr>
        </p:nvSpPr>
        <p:spPr>
          <a:xfrm>
            <a:off x="660470" y="614042"/>
            <a:ext cx="5937755" cy="1188720"/>
          </a:xfrm>
        </p:spPr>
        <p:txBody>
          <a:bodyPr/>
          <a:lstStyle/>
          <a:p>
            <a:r>
              <a:rPr lang="en-US" b="1" dirty="0">
                <a:latin typeface="Avenir Next LT Pro" panose="020B0504020202020204" pitchFamily="34" charset="77"/>
              </a:rPr>
              <a:t>The ask</a:t>
            </a:r>
          </a:p>
        </p:txBody>
      </p:sp>
      <p:sp>
        <p:nvSpPr>
          <p:cNvPr id="4" name="TextBox 3">
            <a:extLst>
              <a:ext uri="{FF2B5EF4-FFF2-40B4-BE49-F238E27FC236}">
                <a16:creationId xmlns:a16="http://schemas.microsoft.com/office/drawing/2014/main" id="{8131ED8A-59CF-9D85-91C0-B9AFE8F7FCCB}"/>
              </a:ext>
            </a:extLst>
          </p:cNvPr>
          <p:cNvSpPr txBox="1"/>
          <p:nvPr/>
        </p:nvSpPr>
        <p:spPr>
          <a:xfrm>
            <a:off x="2551470" y="1627931"/>
            <a:ext cx="8382827" cy="5355312"/>
          </a:xfrm>
          <a:prstGeom prst="rect">
            <a:avLst/>
          </a:prstGeom>
          <a:noFill/>
        </p:spPr>
        <p:txBody>
          <a:bodyPr wrap="square" rtlCol="0">
            <a:spAutoFit/>
          </a:bodyPr>
          <a:lstStyle/>
          <a:p>
            <a:r>
              <a:rPr lang="en-US" sz="3600" i="1" dirty="0">
                <a:latin typeface="Avenir Book" panose="02000503020000020003" pitchFamily="2" charset="0"/>
              </a:rPr>
              <a:t>“I’d really love it if we could get into a concrete conversation about </a:t>
            </a:r>
            <a:r>
              <a:rPr lang="en-US" sz="3600" b="1" i="1" dirty="0">
                <a:latin typeface="Avenir Next LT Pro" panose="020B0504020202020204" pitchFamily="34" charset="77"/>
              </a:rPr>
              <a:t>how you see your future and how prepared you feel</a:t>
            </a:r>
            <a:r>
              <a:rPr lang="en-US" sz="3600" b="1" i="1" dirty="0">
                <a:latin typeface="Avenir Book" panose="02000503020000020003" pitchFamily="2" charset="0"/>
              </a:rPr>
              <a:t> </a:t>
            </a:r>
            <a:r>
              <a:rPr lang="en-US" sz="3600" i="1" dirty="0">
                <a:latin typeface="Avenir Book" panose="02000503020000020003" pitchFamily="2" charset="0"/>
              </a:rPr>
              <a:t>and if there’s anything you worry about. I just want you to know I’m open to that and I’d feel better if we could talk about it. </a:t>
            </a:r>
          </a:p>
          <a:p>
            <a:endParaRPr lang="en-US" sz="3600" i="1" dirty="0">
              <a:latin typeface="Avenir Book" panose="02000503020000020003" pitchFamily="2" charset="0"/>
            </a:endParaRPr>
          </a:p>
          <a:p>
            <a:r>
              <a:rPr lang="en-US" sz="3600" i="1" dirty="0">
                <a:latin typeface="Avenir Book" panose="02000503020000020003" pitchFamily="2" charset="0"/>
              </a:rPr>
              <a:t>How do you feel about it?” </a:t>
            </a:r>
            <a:endParaRPr lang="en-US" sz="3600" dirty="0">
              <a:latin typeface="Avenir Book" panose="02000503020000020003" pitchFamily="2" charset="0"/>
            </a:endParaRPr>
          </a:p>
          <a:p>
            <a:endParaRPr lang="en-US" dirty="0"/>
          </a:p>
        </p:txBody>
      </p:sp>
    </p:spTree>
    <p:extLst>
      <p:ext uri="{BB962C8B-B14F-4D97-AF65-F5344CB8AC3E}">
        <p14:creationId xmlns:p14="http://schemas.microsoft.com/office/powerpoint/2010/main" val="16605791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8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3961D-7074-554D-B980-9122B89A35B5}"/>
              </a:ext>
            </a:extLst>
          </p:cNvPr>
          <p:cNvSpPr>
            <a:spLocks noGrp="1"/>
          </p:cNvSpPr>
          <p:nvPr>
            <p:ph type="title"/>
          </p:nvPr>
        </p:nvSpPr>
        <p:spPr/>
        <p:txBody>
          <a:bodyPr/>
          <a:lstStyle/>
          <a:p>
            <a:r>
              <a:rPr lang="en-US" b="1" dirty="0">
                <a:latin typeface="Avenir Next LT Pro" panose="020B0504020202020204" pitchFamily="34" charset="77"/>
              </a:rPr>
              <a:t>The ask, but personalize it</a:t>
            </a:r>
          </a:p>
        </p:txBody>
      </p:sp>
      <p:sp>
        <p:nvSpPr>
          <p:cNvPr id="4" name="TextBox 3">
            <a:extLst>
              <a:ext uri="{FF2B5EF4-FFF2-40B4-BE49-F238E27FC236}">
                <a16:creationId xmlns:a16="http://schemas.microsoft.com/office/drawing/2014/main" id="{F0EF603F-369E-C07B-BAF5-53E94F634B66}"/>
              </a:ext>
            </a:extLst>
          </p:cNvPr>
          <p:cNvSpPr txBox="1"/>
          <p:nvPr/>
        </p:nvSpPr>
        <p:spPr>
          <a:xfrm>
            <a:off x="1814051" y="1558866"/>
            <a:ext cx="9097296" cy="5293757"/>
          </a:xfrm>
          <a:prstGeom prst="rect">
            <a:avLst/>
          </a:prstGeom>
          <a:noFill/>
        </p:spPr>
        <p:txBody>
          <a:bodyPr wrap="square" rtlCol="0">
            <a:spAutoFit/>
          </a:bodyPr>
          <a:lstStyle/>
          <a:p>
            <a:r>
              <a:rPr lang="en-US" sz="3200" i="1" dirty="0">
                <a:latin typeface="Avenir Book" panose="02000503020000020003" pitchFamily="2" charset="0"/>
              </a:rPr>
              <a:t>Or personalize it to your family history </a:t>
            </a:r>
          </a:p>
          <a:p>
            <a:endParaRPr lang="en-US" sz="3200" b="1" dirty="0">
              <a:latin typeface="Avenir Book" panose="02000503020000020003" pitchFamily="2" charset="0"/>
            </a:endParaRPr>
          </a:p>
          <a:p>
            <a:r>
              <a:rPr lang="en-US" sz="3200" b="1" dirty="0">
                <a:latin typeface="Avenir Next LT Pro" panose="020B0504020202020204" pitchFamily="34" charset="77"/>
              </a:rPr>
              <a:t>[Concern] </a:t>
            </a:r>
            <a:r>
              <a:rPr lang="en-US" sz="3200" i="1" dirty="0">
                <a:latin typeface="Avenir Book" panose="02000503020000020003" pitchFamily="2" charset="0"/>
              </a:rPr>
              <a:t>“Here’s what I’m concerned about. I know we have a history of dementia in our family….”</a:t>
            </a:r>
            <a:r>
              <a:rPr lang="en-US" sz="3200" dirty="0">
                <a:latin typeface="Avenir Book" panose="02000503020000020003" pitchFamily="2" charset="0"/>
              </a:rPr>
              <a:t> </a:t>
            </a:r>
            <a:br>
              <a:rPr lang="en-US" sz="3200" dirty="0">
                <a:latin typeface="Avenir Book" panose="02000503020000020003" pitchFamily="2" charset="0"/>
              </a:rPr>
            </a:br>
            <a:br>
              <a:rPr lang="en-US" sz="3200" dirty="0">
                <a:latin typeface="Avenir Book" panose="02000503020000020003" pitchFamily="2" charset="0"/>
              </a:rPr>
            </a:br>
            <a:r>
              <a:rPr lang="en-US" sz="3200" b="1" dirty="0">
                <a:latin typeface="Avenir Next LT Pro" panose="020B0504020202020204" pitchFamily="34" charset="77"/>
              </a:rPr>
              <a:t>[Ask]</a:t>
            </a:r>
            <a:r>
              <a:rPr lang="en-US" sz="3200" b="1" i="1" dirty="0">
                <a:latin typeface="Avenir Next LT Pro" panose="020B0504020202020204" pitchFamily="34" charset="77"/>
              </a:rPr>
              <a:t> </a:t>
            </a:r>
            <a:r>
              <a:rPr lang="en-US" sz="3200" i="1" dirty="0">
                <a:latin typeface="Avenir Book" panose="02000503020000020003" pitchFamily="2" charset="0"/>
              </a:rPr>
              <a:t>“And I want to ensure we have all the legal documents in place so if that ever were to come up, we’d be prepared and could focus on your health and care right away.”</a:t>
            </a:r>
            <a:r>
              <a:rPr lang="en-US" sz="3200" dirty="0">
                <a:latin typeface="Avenir Book" panose="02000503020000020003" pitchFamily="2" charset="0"/>
              </a:rPr>
              <a:t> </a:t>
            </a:r>
          </a:p>
          <a:p>
            <a:endParaRPr lang="en-US" dirty="0"/>
          </a:p>
        </p:txBody>
      </p:sp>
    </p:spTree>
    <p:extLst>
      <p:ext uri="{BB962C8B-B14F-4D97-AF65-F5344CB8AC3E}">
        <p14:creationId xmlns:p14="http://schemas.microsoft.com/office/powerpoint/2010/main" val="1875012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4F4DA-5752-5E4C-953C-08DB2531885C}"/>
              </a:ext>
            </a:extLst>
          </p:cNvPr>
          <p:cNvSpPr>
            <a:spLocks noGrp="1"/>
          </p:cNvSpPr>
          <p:nvPr>
            <p:ph type="title"/>
          </p:nvPr>
        </p:nvSpPr>
        <p:spPr/>
        <p:txBody>
          <a:bodyPr>
            <a:normAutofit/>
          </a:bodyPr>
          <a:lstStyle/>
          <a:p>
            <a:r>
              <a:rPr lang="en-US" b="1" dirty="0">
                <a:latin typeface="Avenir Next LT Pro" panose="020B0504020202020204" pitchFamily="34" charset="77"/>
              </a:rPr>
              <a:t>Legal documents your parents </a:t>
            </a:r>
            <a:br>
              <a:rPr lang="en-US" b="1" dirty="0">
                <a:latin typeface="Avenir Next LT Pro" panose="020B0504020202020204" pitchFamily="34" charset="77"/>
              </a:rPr>
            </a:br>
            <a:r>
              <a:rPr lang="en-US" b="1" dirty="0">
                <a:latin typeface="Avenir Next LT Pro" panose="020B0504020202020204" pitchFamily="34" charset="77"/>
              </a:rPr>
              <a:t>(and you) need</a:t>
            </a:r>
          </a:p>
        </p:txBody>
      </p:sp>
      <p:sp>
        <p:nvSpPr>
          <p:cNvPr id="3" name="Content Placeholder 2">
            <a:extLst>
              <a:ext uri="{FF2B5EF4-FFF2-40B4-BE49-F238E27FC236}">
                <a16:creationId xmlns:a16="http://schemas.microsoft.com/office/drawing/2014/main" id="{7FF28F66-508C-3C42-874D-D1DD17EF61CF}"/>
              </a:ext>
            </a:extLst>
          </p:cNvPr>
          <p:cNvSpPr>
            <a:spLocks noGrp="1"/>
          </p:cNvSpPr>
          <p:nvPr>
            <p:ph idx="1"/>
          </p:nvPr>
        </p:nvSpPr>
        <p:spPr>
          <a:xfrm>
            <a:off x="2315497" y="1932039"/>
            <a:ext cx="7462684" cy="4409767"/>
          </a:xfrm>
        </p:spPr>
        <p:txBody>
          <a:bodyPr>
            <a:normAutofit lnSpcReduction="10000"/>
          </a:bodyPr>
          <a:lstStyle/>
          <a:p>
            <a:pPr marL="228600" lvl="1" indent="0">
              <a:buNone/>
            </a:pPr>
            <a:r>
              <a:rPr lang="en-US" sz="2600" b="1" dirty="0">
                <a:latin typeface="Avenir Next LT Pro" panose="020B0504020202020204" pitchFamily="34" charset="77"/>
              </a:rPr>
              <a:t>Will</a:t>
            </a:r>
            <a:r>
              <a:rPr lang="en-US" sz="2600" dirty="0">
                <a:latin typeface="Avenir Book" panose="02000503020000020003" pitchFamily="2" charset="0"/>
              </a:rPr>
              <a:t>: More than “who gets what”.  Details on final wishes.</a:t>
            </a:r>
          </a:p>
          <a:p>
            <a:pPr marL="228600" lvl="1" indent="0">
              <a:buNone/>
            </a:pPr>
            <a:endParaRPr lang="en-US" sz="2600" dirty="0">
              <a:latin typeface="Avenir Book" panose="02000503020000020003" pitchFamily="2" charset="0"/>
            </a:endParaRPr>
          </a:p>
          <a:p>
            <a:pPr marL="228600" lvl="1" indent="0">
              <a:buNone/>
            </a:pPr>
            <a:r>
              <a:rPr lang="en-US" sz="2600" b="1" dirty="0">
                <a:latin typeface="Avenir Next LT Pro" panose="020B0504020202020204" pitchFamily="34" charset="77"/>
              </a:rPr>
              <a:t>Power of attorney</a:t>
            </a:r>
            <a:r>
              <a:rPr lang="en-US" sz="2600" b="1" dirty="0">
                <a:latin typeface="Avenir Book" panose="02000503020000020003" pitchFamily="2" charset="0"/>
              </a:rPr>
              <a:t>: </a:t>
            </a:r>
            <a:r>
              <a:rPr lang="en-US" sz="2600" dirty="0">
                <a:latin typeface="Avenir Book" panose="02000503020000020003" pitchFamily="2" charset="0"/>
              </a:rPr>
              <a:t>The power of attorney gives you the ability to make decisions and actions on your loved one’s behalf if they are unable to do so independently. </a:t>
            </a:r>
          </a:p>
          <a:p>
            <a:pPr marL="228600" lvl="1" indent="0">
              <a:buNone/>
            </a:pPr>
            <a:endParaRPr lang="en-US" sz="2600" dirty="0">
              <a:latin typeface="Avenir Book" panose="02000503020000020003" pitchFamily="2" charset="0"/>
            </a:endParaRPr>
          </a:p>
          <a:p>
            <a:pPr marL="228600" lvl="1" indent="0">
              <a:buNone/>
            </a:pPr>
            <a:r>
              <a:rPr lang="en-US" sz="2600" b="1" dirty="0">
                <a:latin typeface="Avenir Next LT Pro" panose="020B0504020202020204" pitchFamily="34" charset="77"/>
              </a:rPr>
              <a:t>Living will/advanced healthcare directive including healthcare proxy</a:t>
            </a:r>
            <a:r>
              <a:rPr lang="en-US" sz="2600" b="1" dirty="0">
                <a:latin typeface="Avenir Book" panose="02000503020000020003" pitchFamily="2" charset="0"/>
              </a:rPr>
              <a:t>:</a:t>
            </a:r>
            <a:r>
              <a:rPr lang="en-US" sz="2600" dirty="0">
                <a:latin typeface="Avenir Book" panose="02000503020000020003" pitchFamily="2" charset="0"/>
              </a:rPr>
              <a:t> This document lets you name a healthcare proxy/surrogate who can make healthcare decisions for you. </a:t>
            </a:r>
          </a:p>
          <a:p>
            <a:pPr marL="228600" lvl="1" indent="0">
              <a:buNone/>
            </a:pPr>
            <a:endParaRPr lang="en-US" dirty="0"/>
          </a:p>
          <a:p>
            <a:pPr marL="228600" lvl="1" indent="0">
              <a:buNone/>
            </a:pPr>
            <a:endParaRPr lang="en-US" dirty="0"/>
          </a:p>
          <a:p>
            <a:pPr marL="228600" lvl="1" indent="0">
              <a:buNone/>
            </a:pPr>
            <a:endParaRPr lang="en-US" dirty="0"/>
          </a:p>
        </p:txBody>
      </p:sp>
    </p:spTree>
    <p:extLst>
      <p:ext uri="{BB962C8B-B14F-4D97-AF65-F5344CB8AC3E}">
        <p14:creationId xmlns:p14="http://schemas.microsoft.com/office/powerpoint/2010/main" val="213101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mt="8000"/>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6709E-6FA4-9D48-8ADE-83A21299860D}"/>
              </a:ext>
            </a:extLst>
          </p:cNvPr>
          <p:cNvSpPr>
            <a:spLocks noGrp="1"/>
          </p:cNvSpPr>
          <p:nvPr>
            <p:ph type="title"/>
          </p:nvPr>
        </p:nvSpPr>
        <p:spPr>
          <a:xfrm>
            <a:off x="757238" y="340432"/>
            <a:ext cx="7979028" cy="1188720"/>
          </a:xfrm>
        </p:spPr>
        <p:txBody>
          <a:bodyPr>
            <a:normAutofit/>
          </a:bodyPr>
          <a:lstStyle/>
          <a:p>
            <a:r>
              <a:rPr lang="en-US" b="1" dirty="0">
                <a:latin typeface="Avenir Next LT Pro" panose="020B0504020202020204" pitchFamily="34" charset="77"/>
              </a:rPr>
              <a:t>Asking for these documents</a:t>
            </a:r>
          </a:p>
        </p:txBody>
      </p:sp>
      <p:sp>
        <p:nvSpPr>
          <p:cNvPr id="3" name="Content Placeholder 2">
            <a:extLst>
              <a:ext uri="{FF2B5EF4-FFF2-40B4-BE49-F238E27FC236}">
                <a16:creationId xmlns:a16="http://schemas.microsoft.com/office/drawing/2014/main" id="{6EE81BDF-0058-B24B-AFAC-F2B2781DCE14}"/>
              </a:ext>
            </a:extLst>
          </p:cNvPr>
          <p:cNvSpPr>
            <a:spLocks noGrp="1"/>
          </p:cNvSpPr>
          <p:nvPr>
            <p:ph idx="1"/>
          </p:nvPr>
        </p:nvSpPr>
        <p:spPr>
          <a:xfrm>
            <a:off x="2269219" y="1366920"/>
            <a:ext cx="8274956" cy="3614348"/>
          </a:xfrm>
          <a:solidFill>
            <a:schemeClr val="bg1"/>
          </a:solidFill>
        </p:spPr>
        <p:txBody>
          <a:bodyPr>
            <a:normAutofit/>
          </a:bodyPr>
          <a:lstStyle/>
          <a:p>
            <a:pPr marL="0" indent="0">
              <a:buNone/>
            </a:pPr>
            <a:r>
              <a:rPr lang="en-US" sz="2400" i="1" dirty="0">
                <a:latin typeface="Avenir Book" panose="02000503020000020003" pitchFamily="2" charset="0"/>
              </a:rPr>
              <a:t>“Mom and Dad, do you have something in writing that spells out your final wishes?” </a:t>
            </a:r>
            <a:endParaRPr lang="en-US" sz="2400" dirty="0">
              <a:latin typeface="Avenir Book" panose="02000503020000020003" pitchFamily="2" charset="0"/>
            </a:endParaRPr>
          </a:p>
          <a:p>
            <a:pPr marL="0" indent="0">
              <a:buNone/>
            </a:pPr>
            <a:r>
              <a:rPr lang="en-US" sz="2400" dirty="0">
                <a:latin typeface="Avenir Book" panose="02000503020000020003" pitchFamily="2" charset="0"/>
              </a:rPr>
              <a:t>And they’ll say, “Oh no, because your mother/father is going to get everything” or “you’re going to get everything.” And you say: </a:t>
            </a:r>
          </a:p>
          <a:p>
            <a:pPr marL="0" indent="0">
              <a:buNone/>
            </a:pPr>
            <a:r>
              <a:rPr lang="en-US" sz="2400" i="1" dirty="0">
                <a:latin typeface="Avenir Book" panose="02000503020000020003" pitchFamily="2" charset="0"/>
              </a:rPr>
              <a:t>“Well, I know that’s what you might want, but unless you have an official will, the state has a will for you.  </a:t>
            </a:r>
            <a:r>
              <a:rPr lang="en-US" sz="2400" b="1" i="1" dirty="0">
                <a:latin typeface="Avenir Next LT Pro" panose="020B0504020202020204" pitchFamily="34" charset="77"/>
              </a:rPr>
              <a:t>And the state might divide your assets up differently than what </a:t>
            </a:r>
            <a:r>
              <a:rPr lang="en-US" sz="2400" b="1" i="1" dirty="0">
                <a:latin typeface="Avenir Book" panose="02000503020000020003" pitchFamily="2" charset="0"/>
              </a:rPr>
              <a:t>you had planned.”</a:t>
            </a:r>
            <a:endParaRPr lang="en-US" dirty="0">
              <a:latin typeface="Avenir Book" panose="02000503020000020003" pitchFamily="2" charset="0"/>
            </a:endParaRPr>
          </a:p>
          <a:p>
            <a:pPr marL="0" indent="0">
              <a:buNone/>
            </a:pPr>
            <a:endParaRPr lang="en-US" dirty="0"/>
          </a:p>
        </p:txBody>
      </p:sp>
      <p:sp>
        <p:nvSpPr>
          <p:cNvPr id="4" name="TextBox 3">
            <a:extLst>
              <a:ext uri="{FF2B5EF4-FFF2-40B4-BE49-F238E27FC236}">
                <a16:creationId xmlns:a16="http://schemas.microsoft.com/office/drawing/2014/main" id="{857C1E46-4B66-484F-88FE-37B430475C49}"/>
              </a:ext>
            </a:extLst>
          </p:cNvPr>
          <p:cNvSpPr txBox="1"/>
          <p:nvPr/>
        </p:nvSpPr>
        <p:spPr>
          <a:xfrm>
            <a:off x="2269219" y="4642009"/>
            <a:ext cx="7907168" cy="2215991"/>
          </a:xfrm>
          <a:prstGeom prst="rect">
            <a:avLst/>
          </a:prstGeom>
          <a:solidFill>
            <a:schemeClr val="bg1"/>
          </a:solidFill>
        </p:spPr>
        <p:txBody>
          <a:bodyPr wrap="square" rtlCol="0">
            <a:spAutoFit/>
          </a:bodyPr>
          <a:lstStyle/>
          <a:p>
            <a:r>
              <a:rPr lang="en-US" sz="2400" i="1" dirty="0">
                <a:latin typeface="Avenir Book" panose="02000503020000020003" pitchFamily="2" charset="0"/>
              </a:rPr>
              <a:t>“I want to know what you want. </a:t>
            </a:r>
            <a:r>
              <a:rPr lang="en-US" sz="2400" b="1" i="1" dirty="0">
                <a:latin typeface="Avenir Next LT Pro" panose="020B0504020202020204" pitchFamily="34" charset="77"/>
              </a:rPr>
              <a:t>I don’t want to have to make this decision for you. It’s not my decision to make. </a:t>
            </a:r>
            <a:r>
              <a:rPr lang="en-US" sz="2400" i="1" dirty="0">
                <a:latin typeface="Avenir Book" panose="02000503020000020003" pitchFamily="2" charset="0"/>
              </a:rPr>
              <a:t>This way, you can put it in writing and spell out what you want, so we don’t make the wrong choice for you, and so the family doesn’t end up fighting over it.” </a:t>
            </a:r>
            <a:endParaRPr lang="en-US" sz="2400" dirty="0">
              <a:latin typeface="Avenir Book" panose="02000503020000020003" pitchFamily="2" charset="0"/>
            </a:endParaRPr>
          </a:p>
          <a:p>
            <a:endParaRPr lang="en-US" dirty="0"/>
          </a:p>
        </p:txBody>
      </p:sp>
    </p:spTree>
    <p:extLst>
      <p:ext uri="{BB962C8B-B14F-4D97-AF65-F5344CB8AC3E}">
        <p14:creationId xmlns:p14="http://schemas.microsoft.com/office/powerpoint/2010/main" val="37655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92000">
              <a:schemeClr val="accent6">
                <a:lumMod val="45000"/>
                <a:lumOff val="55000"/>
              </a:schemeClr>
            </a:gs>
            <a:gs pos="88000">
              <a:schemeClr val="accent6">
                <a:lumMod val="45000"/>
                <a:lumOff val="55000"/>
                <a:alpha val="88305"/>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42B27-14E3-DA42-9125-6E98CBD0678A}"/>
              </a:ext>
            </a:extLst>
          </p:cNvPr>
          <p:cNvSpPr>
            <a:spLocks noGrp="1"/>
          </p:cNvSpPr>
          <p:nvPr>
            <p:ph type="title"/>
          </p:nvPr>
        </p:nvSpPr>
        <p:spPr/>
        <p:txBody>
          <a:bodyPr/>
          <a:lstStyle/>
          <a:p>
            <a:r>
              <a:rPr lang="en-US" b="1" dirty="0">
                <a:latin typeface="Avenir Next LT Pro" panose="020B0504020202020204" pitchFamily="34" charset="77"/>
              </a:rPr>
              <a:t>What if they’re resistant?</a:t>
            </a:r>
          </a:p>
        </p:txBody>
      </p:sp>
      <p:sp>
        <p:nvSpPr>
          <p:cNvPr id="3" name="Content Placeholder 2">
            <a:extLst>
              <a:ext uri="{FF2B5EF4-FFF2-40B4-BE49-F238E27FC236}">
                <a16:creationId xmlns:a16="http://schemas.microsoft.com/office/drawing/2014/main" id="{636903B2-761E-F54F-AA2E-2FEBEBA4A7E4}"/>
              </a:ext>
            </a:extLst>
          </p:cNvPr>
          <p:cNvSpPr>
            <a:spLocks noGrp="1"/>
          </p:cNvSpPr>
          <p:nvPr>
            <p:ph idx="1"/>
          </p:nvPr>
        </p:nvSpPr>
        <p:spPr>
          <a:xfrm>
            <a:off x="1890097" y="1911914"/>
            <a:ext cx="8596006" cy="4167187"/>
          </a:xfrm>
        </p:spPr>
        <p:txBody>
          <a:bodyPr>
            <a:noAutofit/>
          </a:bodyPr>
          <a:lstStyle/>
          <a:p>
            <a:pPr marL="0" indent="0">
              <a:buNone/>
            </a:pPr>
            <a:r>
              <a:rPr lang="en-US" sz="2400" b="1" dirty="0">
                <a:latin typeface="Avenir Next LT Pro" panose="020B0504020202020204" pitchFamily="34" charset="77"/>
              </a:rPr>
              <a:t>Gift your parents a session with a financial planner </a:t>
            </a:r>
            <a:r>
              <a:rPr lang="en-US" sz="2400" dirty="0">
                <a:latin typeface="Avenir Book" panose="02000503020000020003" pitchFamily="2" charset="0"/>
              </a:rPr>
              <a:t>who will be an objective, third party to help you evaluate your parents’ financials and create a concrete plan for their future. </a:t>
            </a:r>
          </a:p>
          <a:p>
            <a:pPr marL="0" indent="0">
              <a:buNone/>
            </a:pPr>
            <a:endParaRPr lang="en-US" sz="2400" dirty="0">
              <a:latin typeface="Avenir Book" panose="02000503020000020003" pitchFamily="2" charset="0"/>
            </a:endParaRPr>
          </a:p>
          <a:p>
            <a:pPr marL="0" indent="0">
              <a:buNone/>
            </a:pPr>
            <a:r>
              <a:rPr lang="en-US" sz="2400" b="1" dirty="0">
                <a:latin typeface="Avenir Next LT Pro" panose="020B0504020202020204" pitchFamily="34" charset="77"/>
              </a:rPr>
              <a:t>You can also start an emergency fund for your parents</a:t>
            </a:r>
            <a:r>
              <a:rPr lang="en-US" sz="2400" dirty="0">
                <a:latin typeface="Avenir Next LT Pro" panose="020B0504020202020204" pitchFamily="34" charset="77"/>
              </a:rPr>
              <a:t> </a:t>
            </a:r>
            <a:r>
              <a:rPr lang="en-US" sz="2400" dirty="0">
                <a:latin typeface="Avenir Book" panose="02000503020000020003" pitchFamily="2" charset="0"/>
              </a:rPr>
              <a:t>that you and your siblings contribute to each month, especially if your parents won’t engage in this discussion, but you’re pretty sure you’ll need to offer some support.</a:t>
            </a:r>
          </a:p>
        </p:txBody>
      </p:sp>
    </p:spTree>
    <p:extLst>
      <p:ext uri="{BB962C8B-B14F-4D97-AF65-F5344CB8AC3E}">
        <p14:creationId xmlns:p14="http://schemas.microsoft.com/office/powerpoint/2010/main" val="61392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10000"/>
            <a:lum/>
          </a:blip>
          <a:srcRect/>
          <a:stretch>
            <a:fillRect t="-5000" b="-5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7B085-B200-DEC4-5CD1-0F1A086393AB}"/>
              </a:ext>
            </a:extLst>
          </p:cNvPr>
          <p:cNvSpPr>
            <a:spLocks noGrp="1"/>
          </p:cNvSpPr>
          <p:nvPr>
            <p:ph type="title"/>
          </p:nvPr>
        </p:nvSpPr>
        <p:spPr/>
        <p:txBody>
          <a:bodyPr/>
          <a:lstStyle/>
          <a:p>
            <a:r>
              <a:rPr lang="en-US" b="1" dirty="0">
                <a:latin typeface="Avenir Next LT Pro" panose="020B0504020202020204" pitchFamily="34" charset="77"/>
              </a:rPr>
              <a:t>Estate planning is an act of love</a:t>
            </a:r>
          </a:p>
        </p:txBody>
      </p:sp>
      <p:sp>
        <p:nvSpPr>
          <p:cNvPr id="3" name="Content Placeholder 2">
            <a:extLst>
              <a:ext uri="{FF2B5EF4-FFF2-40B4-BE49-F238E27FC236}">
                <a16:creationId xmlns:a16="http://schemas.microsoft.com/office/drawing/2014/main" id="{4307CDBF-CA66-8584-C7C5-1ACDEDC681EE}"/>
              </a:ext>
            </a:extLst>
          </p:cNvPr>
          <p:cNvSpPr>
            <a:spLocks noGrp="1"/>
          </p:cNvSpPr>
          <p:nvPr>
            <p:ph idx="1"/>
          </p:nvPr>
        </p:nvSpPr>
        <p:spPr/>
        <p:txBody>
          <a:bodyPr/>
          <a:lstStyle/>
          <a:p>
            <a:pPr marL="0" indent="0" algn="ctr">
              <a:buNone/>
            </a:pPr>
            <a:r>
              <a:rPr lang="en-US" dirty="0">
                <a:latin typeface="Avenir Book" panose="02000503020000020003" pitchFamily="2" charset="0"/>
              </a:rPr>
              <a:t>No one likes ruminating on their own mortality, but it’s important to remember that estate planning is an act of love. </a:t>
            </a:r>
          </a:p>
          <a:p>
            <a:pPr marL="0" indent="0" algn="ctr">
              <a:buNone/>
            </a:pPr>
            <a:endParaRPr lang="en-US" dirty="0">
              <a:latin typeface="Avenir Book" panose="02000503020000020003" pitchFamily="2" charset="0"/>
            </a:endParaRPr>
          </a:p>
          <a:p>
            <a:pPr marL="0" indent="0" algn="ctr">
              <a:buNone/>
            </a:pPr>
            <a:r>
              <a:rPr lang="en-US" dirty="0">
                <a:latin typeface="Avenir Book" panose="02000503020000020003" pitchFamily="2" charset="0"/>
              </a:rPr>
              <a:t>You are ensuring your loved ones are not experiencing unnecessary stress in their time of grief and not having to guess about the decisions you wanted made. </a:t>
            </a:r>
          </a:p>
        </p:txBody>
      </p:sp>
    </p:spTree>
    <p:extLst>
      <p:ext uri="{BB962C8B-B14F-4D97-AF65-F5344CB8AC3E}">
        <p14:creationId xmlns:p14="http://schemas.microsoft.com/office/powerpoint/2010/main" val="222816048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2">
            <a:alphaModFix amt="14557"/>
          </a:blip>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85CAC-7236-73F5-3559-F685D2F2400D}"/>
              </a:ext>
            </a:extLst>
          </p:cNvPr>
          <p:cNvSpPr>
            <a:spLocks noGrp="1"/>
          </p:cNvSpPr>
          <p:nvPr>
            <p:ph type="title"/>
          </p:nvPr>
        </p:nvSpPr>
        <p:spPr>
          <a:xfrm>
            <a:off x="838200" y="2408237"/>
            <a:ext cx="10515600" cy="1325563"/>
          </a:xfrm>
        </p:spPr>
        <p:txBody>
          <a:bodyPr/>
          <a:lstStyle/>
          <a:p>
            <a:pPr algn="ctr"/>
            <a:r>
              <a:rPr lang="en-US" b="1" dirty="0">
                <a:latin typeface="Avenir Next LT Pro" panose="020B0504020202020204" pitchFamily="34" charset="77"/>
              </a:rPr>
              <a:t>QUESTION BREAK</a:t>
            </a:r>
          </a:p>
        </p:txBody>
      </p:sp>
    </p:spTree>
    <p:extLst>
      <p:ext uri="{BB962C8B-B14F-4D97-AF65-F5344CB8AC3E}">
        <p14:creationId xmlns:p14="http://schemas.microsoft.com/office/powerpoint/2010/main" val="25129729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18"/>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53177-7430-D643-9A32-14331ECF0F6B}"/>
              </a:ext>
            </a:extLst>
          </p:cNvPr>
          <p:cNvSpPr>
            <a:spLocks noGrp="1"/>
          </p:cNvSpPr>
          <p:nvPr>
            <p:ph type="title"/>
          </p:nvPr>
        </p:nvSpPr>
        <p:spPr/>
        <p:txBody>
          <a:bodyPr>
            <a:normAutofit fontScale="90000"/>
          </a:bodyPr>
          <a:lstStyle/>
          <a:p>
            <a:r>
              <a:rPr lang="en-US" b="1" dirty="0">
                <a:latin typeface="Avenir Next LT Pro" panose="020B0504020202020204" pitchFamily="34" charset="77"/>
              </a:rPr>
              <a:t>Another place you should be putting $$$ </a:t>
            </a:r>
            <a:br>
              <a:rPr lang="en-US" b="1" dirty="0">
                <a:latin typeface="Avenir Next LT Pro" panose="020B0504020202020204" pitchFamily="34" charset="77"/>
              </a:rPr>
            </a:br>
            <a:r>
              <a:rPr lang="en-US" b="1" dirty="0">
                <a:latin typeface="Avenir Next LT Pro" panose="020B0504020202020204" pitchFamily="34" charset="77"/>
              </a:rPr>
              <a:t>each month…</a:t>
            </a:r>
          </a:p>
        </p:txBody>
      </p:sp>
      <p:sp>
        <p:nvSpPr>
          <p:cNvPr id="3" name="Content Placeholder 2">
            <a:extLst>
              <a:ext uri="{FF2B5EF4-FFF2-40B4-BE49-F238E27FC236}">
                <a16:creationId xmlns:a16="http://schemas.microsoft.com/office/drawing/2014/main" id="{2D5913B5-6783-5946-82D5-8459A36840AF}"/>
              </a:ext>
            </a:extLst>
          </p:cNvPr>
          <p:cNvSpPr>
            <a:spLocks noGrp="1"/>
          </p:cNvSpPr>
          <p:nvPr>
            <p:ph idx="1"/>
          </p:nvPr>
        </p:nvSpPr>
        <p:spPr>
          <a:xfrm>
            <a:off x="838200" y="2141537"/>
            <a:ext cx="10515600" cy="4351338"/>
          </a:xfrm>
        </p:spPr>
        <p:txBody>
          <a:bodyPr>
            <a:normAutofit/>
          </a:bodyPr>
          <a:lstStyle/>
          <a:p>
            <a:pPr marL="0" indent="0" algn="ctr">
              <a:buNone/>
            </a:pPr>
            <a:r>
              <a:rPr lang="en-US" sz="3200" b="1" dirty="0">
                <a:latin typeface="Avenir Next LT Pro" panose="020B0504020202020204" pitchFamily="34" charset="77"/>
              </a:rPr>
              <a:t>Your retirement plan! </a:t>
            </a:r>
          </a:p>
          <a:p>
            <a:pPr marL="0" indent="0" algn="ctr">
              <a:buNone/>
            </a:pPr>
            <a:endParaRPr lang="en-US" sz="3200" dirty="0">
              <a:latin typeface="Avenir Book" panose="02000503020000020003" pitchFamily="2" charset="0"/>
            </a:endParaRPr>
          </a:p>
          <a:p>
            <a:pPr marL="0" indent="0" algn="ctr">
              <a:buNone/>
            </a:pPr>
            <a:r>
              <a:rPr lang="en-US" sz="3200" dirty="0">
                <a:latin typeface="Avenir Book" panose="02000503020000020003" pitchFamily="2" charset="0"/>
              </a:rPr>
              <a:t>Remember: You’re not “saving” for retirement, you’re </a:t>
            </a:r>
            <a:r>
              <a:rPr lang="en-US" sz="3200" b="1" dirty="0">
                <a:solidFill>
                  <a:srgbClr val="7030A0"/>
                </a:solidFill>
                <a:latin typeface="Avenir Next LT Pro" panose="020B0504020202020204" pitchFamily="34" charset="77"/>
              </a:rPr>
              <a:t>INVESTING for your future</a:t>
            </a:r>
            <a:r>
              <a:rPr lang="en-US" sz="3200" b="1" dirty="0">
                <a:latin typeface="Avenir Next LT Pro" panose="020B0504020202020204" pitchFamily="34" charset="77"/>
              </a:rPr>
              <a:t>. </a:t>
            </a:r>
          </a:p>
        </p:txBody>
      </p:sp>
    </p:spTree>
    <p:extLst>
      <p:ext uri="{BB962C8B-B14F-4D97-AF65-F5344CB8AC3E}">
        <p14:creationId xmlns:p14="http://schemas.microsoft.com/office/powerpoint/2010/main" val="93445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2031" y="474723"/>
            <a:ext cx="11197883" cy="1498276"/>
          </a:xfrm>
          <a:ln>
            <a:solidFill>
              <a:schemeClr val="tx1"/>
            </a:solidFill>
          </a:ln>
        </p:spPr>
        <p:txBody>
          <a:bodyPr>
            <a:normAutofit/>
          </a:bodyPr>
          <a:lstStyle/>
          <a:p>
            <a:pPr algn="ctr"/>
            <a:r>
              <a:rPr lang="en-US" b="1" dirty="0">
                <a:latin typeface="Avenir Next LT Pro" panose="020B0504020202020204" pitchFamily="34" charset="77"/>
              </a:rPr>
              <a:t>The difference between </a:t>
            </a:r>
            <a:br>
              <a:rPr lang="en-US" b="1" dirty="0">
                <a:latin typeface="Avenir Next LT Pro" panose="020B0504020202020204" pitchFamily="34" charset="77"/>
              </a:rPr>
            </a:br>
            <a:r>
              <a:rPr lang="en-US" b="1" i="1" dirty="0">
                <a:latin typeface="Avenir Next LT Pro" panose="020B0504020202020204" pitchFamily="34" charset="77"/>
              </a:rPr>
              <a:t>saving</a:t>
            </a:r>
            <a:r>
              <a:rPr lang="en-US" b="1" dirty="0">
                <a:latin typeface="Avenir Next LT Pro" panose="020B0504020202020204" pitchFamily="34" charset="77"/>
              </a:rPr>
              <a:t> and </a:t>
            </a:r>
            <a:r>
              <a:rPr lang="en-US" b="1" i="1" dirty="0">
                <a:latin typeface="Avenir Next LT Pro" panose="020B0504020202020204" pitchFamily="34" charset="77"/>
              </a:rPr>
              <a:t>investing</a:t>
            </a:r>
            <a:endParaRPr lang="en-US" b="1" dirty="0">
              <a:solidFill>
                <a:schemeClr val="tx1"/>
              </a:solidFill>
              <a:latin typeface="Avenir Next LT Pro" panose="020B0504020202020204" pitchFamily="34" charset="77"/>
              <a:ea typeface="Bell MT" charset="0"/>
              <a:cs typeface="Bell MT" charset="0"/>
            </a:endParaRPr>
          </a:p>
        </p:txBody>
      </p:sp>
      <p:sp>
        <p:nvSpPr>
          <p:cNvPr id="3" name="Content Placeholder 2"/>
          <p:cNvSpPr>
            <a:spLocks noGrp="1"/>
          </p:cNvSpPr>
          <p:nvPr>
            <p:ph idx="1"/>
          </p:nvPr>
        </p:nvSpPr>
        <p:spPr>
          <a:xfrm>
            <a:off x="1899620" y="2500535"/>
            <a:ext cx="4834053" cy="3213329"/>
          </a:xfrm>
        </p:spPr>
        <p:txBody>
          <a:bodyPr>
            <a:normAutofit/>
          </a:bodyPr>
          <a:lstStyle/>
          <a:p>
            <a:pPr marL="0" indent="0">
              <a:buNone/>
            </a:pPr>
            <a:r>
              <a:rPr lang="en-US" sz="2600" b="1" dirty="0">
                <a:latin typeface="Avenir Book" panose="02000503020000020003" pitchFamily="2" charset="0"/>
                <a:ea typeface="Bell MT" charset="0"/>
                <a:cs typeface="Bell MT" charset="0"/>
              </a:rPr>
              <a:t>Leslie </a:t>
            </a:r>
            <a:r>
              <a:rPr lang="en-US" sz="2600" dirty="0">
                <a:latin typeface="Avenir Book" panose="02000503020000020003" pitchFamily="2" charset="0"/>
                <a:ea typeface="Bell MT" charset="0"/>
                <a:cs typeface="Bell MT" charset="0"/>
              </a:rPr>
              <a:t>started investing </a:t>
            </a:r>
            <a:r>
              <a:rPr lang="en-US" sz="2600" dirty="0">
                <a:solidFill>
                  <a:srgbClr val="7030A0"/>
                </a:solidFill>
                <a:latin typeface="Avenir Book" panose="02000503020000020003" pitchFamily="2" charset="0"/>
                <a:ea typeface="Bell MT" charset="0"/>
                <a:cs typeface="Bell MT" charset="0"/>
              </a:rPr>
              <a:t>at 25 </a:t>
            </a:r>
            <a:r>
              <a:rPr lang="en-US" sz="2600" dirty="0">
                <a:latin typeface="Avenir Book" panose="02000503020000020003" pitchFamily="2" charset="0"/>
                <a:ea typeface="Bell MT" charset="0"/>
                <a:cs typeface="Bell MT" charset="0"/>
              </a:rPr>
              <a:t>when she first started putting money in a 403(b) Savings Plan. </a:t>
            </a:r>
          </a:p>
          <a:p>
            <a:pPr marL="0" indent="0">
              <a:buNone/>
            </a:pPr>
            <a:r>
              <a:rPr lang="en-US" sz="2600" dirty="0">
                <a:latin typeface="Avenir Book" panose="02000503020000020003" pitchFamily="2" charset="0"/>
                <a:ea typeface="Bell MT" charset="0"/>
                <a:cs typeface="Bell MT" charset="0"/>
              </a:rPr>
              <a:t>She put </a:t>
            </a:r>
            <a:r>
              <a:rPr lang="en-US" sz="2600" dirty="0">
                <a:solidFill>
                  <a:srgbClr val="7030A0"/>
                </a:solidFill>
                <a:latin typeface="Avenir Book" panose="02000503020000020003" pitchFamily="2" charset="0"/>
                <a:ea typeface="Bell MT" charset="0"/>
                <a:cs typeface="Bell MT" charset="0"/>
              </a:rPr>
              <a:t>$200 per month </a:t>
            </a:r>
            <a:r>
              <a:rPr lang="en-US" sz="2600" dirty="0">
                <a:latin typeface="Avenir Book" panose="02000503020000020003" pitchFamily="2" charset="0"/>
                <a:ea typeface="Bell MT" charset="0"/>
                <a:cs typeface="Bell MT" charset="0"/>
              </a:rPr>
              <a:t>into her 403(b). </a:t>
            </a:r>
          </a:p>
          <a:p>
            <a:pPr marL="0" indent="0">
              <a:buNone/>
            </a:pPr>
            <a:endParaRPr lang="en-US" dirty="0">
              <a:latin typeface="Bell MT" charset="0"/>
              <a:ea typeface="Bell MT" charset="0"/>
              <a:cs typeface="Bell MT" charset="0"/>
            </a:endParaRPr>
          </a:p>
        </p:txBody>
      </p:sp>
      <p:sp>
        <p:nvSpPr>
          <p:cNvPr id="6" name="TextBox 5"/>
          <p:cNvSpPr txBox="1"/>
          <p:nvPr/>
        </p:nvSpPr>
        <p:spPr>
          <a:xfrm>
            <a:off x="1399719" y="5713864"/>
            <a:ext cx="8765028" cy="669414"/>
          </a:xfrm>
          <a:prstGeom prst="rect">
            <a:avLst/>
          </a:prstGeom>
          <a:noFill/>
        </p:spPr>
        <p:txBody>
          <a:bodyPr wrap="none" rtlCol="0">
            <a:spAutoFit/>
          </a:bodyPr>
          <a:lstStyle/>
          <a:p>
            <a:r>
              <a:rPr lang="en-US" sz="2400" dirty="0">
                <a:latin typeface="Avenir Book" panose="02000503020000020003" pitchFamily="2" charset="0"/>
                <a:ea typeface="Bell MT" charset="0"/>
                <a:cs typeface="Bell MT" charset="0"/>
              </a:rPr>
              <a:t>She plans to retire at 65 and received an average 5.5% return. </a:t>
            </a:r>
          </a:p>
          <a:p>
            <a:endParaRPr lang="en-US" sz="1350" dirty="0">
              <a:latin typeface="Bell MT" charset="0"/>
              <a:ea typeface="Bell MT" charset="0"/>
              <a:cs typeface="Bell MT" charset="0"/>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3673" y="2398286"/>
            <a:ext cx="2926877" cy="2890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462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4557"/>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134975" y="2275080"/>
            <a:ext cx="5101389" cy="3404792"/>
          </a:xfrm>
        </p:spPr>
        <p:txBody>
          <a:bodyPr>
            <a:noAutofit/>
          </a:bodyPr>
          <a:lstStyle/>
          <a:p>
            <a:pPr marL="0" indent="0" algn="ctr">
              <a:buNone/>
            </a:pPr>
            <a:r>
              <a:rPr lang="en-US" sz="4000" dirty="0">
                <a:solidFill>
                  <a:schemeClr val="tx1">
                    <a:lumMod val="95000"/>
                    <a:lumOff val="5000"/>
                  </a:schemeClr>
                </a:solidFill>
                <a:latin typeface="Avenir Book" panose="02000503020000020003" pitchFamily="2" charset="0"/>
                <a:ea typeface="Bell MT" charset="0"/>
                <a:cs typeface="Bell MT" charset="0"/>
              </a:rPr>
              <a:t>$200 per month with a 5.5% return for 40 years</a:t>
            </a:r>
          </a:p>
          <a:p>
            <a:pPr marL="0" indent="0" algn="ctr">
              <a:buNone/>
            </a:pPr>
            <a:r>
              <a:rPr lang="en-US" sz="4000" dirty="0">
                <a:solidFill>
                  <a:schemeClr val="tx1">
                    <a:lumMod val="95000"/>
                    <a:lumOff val="5000"/>
                  </a:schemeClr>
                </a:solidFill>
                <a:latin typeface="Avenir Book" panose="02000503020000020003" pitchFamily="2" charset="0"/>
                <a:ea typeface="Bell MT" charset="0"/>
                <a:cs typeface="Bell MT" charset="0"/>
              </a:rPr>
              <a:t>= </a:t>
            </a:r>
            <a:r>
              <a:rPr lang="en-US" sz="4000" dirty="0">
                <a:solidFill>
                  <a:srgbClr val="7030A0"/>
                </a:solidFill>
                <a:latin typeface="Avenir Book" panose="02000503020000020003" pitchFamily="2" charset="0"/>
                <a:ea typeface="Bell MT" charset="0"/>
                <a:cs typeface="Bell MT" charset="0"/>
              </a:rPr>
              <a:t>$</a:t>
            </a:r>
            <a:r>
              <a:rPr lang="en-US" sz="4000" b="1" dirty="0">
                <a:solidFill>
                  <a:srgbClr val="7030A0"/>
                </a:solidFill>
                <a:latin typeface="Avenir Book" panose="02000503020000020003" pitchFamily="2" charset="0"/>
                <a:ea typeface="Bell MT" charset="0"/>
                <a:cs typeface="Bell MT" charset="0"/>
              </a:rPr>
              <a:t>327,853.47</a:t>
            </a:r>
            <a:endParaRPr lang="en-US" sz="4000" dirty="0">
              <a:solidFill>
                <a:srgbClr val="7030A0"/>
              </a:solidFill>
              <a:latin typeface="Avenir Book" panose="02000503020000020003" pitchFamily="2" charset="0"/>
              <a:ea typeface="Bell MT" charset="0"/>
              <a:cs typeface="Bell MT" charset="0"/>
            </a:endParaRPr>
          </a:p>
        </p:txBody>
      </p:sp>
      <p:sp>
        <p:nvSpPr>
          <p:cNvPr id="7" name="TextBox 6">
            <a:extLst>
              <a:ext uri="{FF2B5EF4-FFF2-40B4-BE49-F238E27FC236}">
                <a16:creationId xmlns:a16="http://schemas.microsoft.com/office/drawing/2014/main" id="{9E49430F-0FB9-CDA6-F3A8-C4A61788590A}"/>
              </a:ext>
            </a:extLst>
          </p:cNvPr>
          <p:cNvSpPr txBox="1"/>
          <p:nvPr/>
        </p:nvSpPr>
        <p:spPr>
          <a:xfrm>
            <a:off x="587326" y="598250"/>
            <a:ext cx="6098344" cy="769441"/>
          </a:xfrm>
          <a:prstGeom prst="rect">
            <a:avLst/>
          </a:prstGeom>
          <a:noFill/>
        </p:spPr>
        <p:txBody>
          <a:bodyPr wrap="square">
            <a:spAutoFit/>
          </a:bodyPr>
          <a:lstStyle/>
          <a:p>
            <a:r>
              <a:rPr lang="en-US" sz="4400" b="1" dirty="0">
                <a:latin typeface="Avenir Next LT Pro" panose="020B0504020202020204" pitchFamily="34" charset="77"/>
              </a:rPr>
              <a:t>Leslie’s returns</a:t>
            </a:r>
            <a:endParaRPr lang="en-US" sz="4400" dirty="0"/>
          </a:p>
        </p:txBody>
      </p:sp>
    </p:spTree>
    <p:extLst>
      <p:ext uri="{BB962C8B-B14F-4D97-AF65-F5344CB8AC3E}">
        <p14:creationId xmlns:p14="http://schemas.microsoft.com/office/powerpoint/2010/main" val="1171060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lose-up of several stacks of coins&#10;&#10;Description automatically generated with medium confidence">
            <a:extLst>
              <a:ext uri="{FF2B5EF4-FFF2-40B4-BE49-F238E27FC236}">
                <a16:creationId xmlns:a16="http://schemas.microsoft.com/office/drawing/2014/main" id="{AD97D4E0-ECD5-040E-292B-E6098CAED83F}"/>
              </a:ext>
            </a:extLst>
          </p:cNvPr>
          <p:cNvPicPr>
            <a:picLocks noChangeAspect="1"/>
          </p:cNvPicPr>
          <p:nvPr/>
        </p:nvPicPr>
        <p:blipFill rotWithShape="1">
          <a:blip r:embed="rId2"/>
          <a:srcRect l="45115" r="20241"/>
          <a:stretch/>
        </p:blipFill>
        <p:spPr>
          <a:xfrm>
            <a:off x="7968222" y="10"/>
            <a:ext cx="4223778"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2" name="Title 1">
            <a:extLst>
              <a:ext uri="{FF2B5EF4-FFF2-40B4-BE49-F238E27FC236}">
                <a16:creationId xmlns:a16="http://schemas.microsoft.com/office/drawing/2014/main" id="{12E00E6F-07DD-FE3F-E815-9F0305582031}"/>
              </a:ext>
            </a:extLst>
          </p:cNvPr>
          <p:cNvSpPr>
            <a:spLocks noGrp="1"/>
          </p:cNvSpPr>
          <p:nvPr>
            <p:ph type="title"/>
          </p:nvPr>
        </p:nvSpPr>
        <p:spPr>
          <a:xfrm>
            <a:off x="1137034" y="609600"/>
            <a:ext cx="6831188" cy="1322887"/>
          </a:xfrm>
        </p:spPr>
        <p:txBody>
          <a:bodyPr>
            <a:normAutofit/>
          </a:bodyPr>
          <a:lstStyle/>
          <a:p>
            <a:r>
              <a:rPr lang="en-US" b="1" dirty="0">
                <a:latin typeface="Avenir Next LT Pro" panose="020B0504020202020204" pitchFamily="34" charset="77"/>
                <a:ea typeface="Bell MT" charset="0"/>
                <a:cs typeface="Bell MT" charset="0"/>
              </a:rPr>
              <a:t>If she just saved that money…</a:t>
            </a:r>
            <a:endParaRPr lang="en-US" dirty="0">
              <a:latin typeface="Avenir Next LT Pro" panose="020B0504020202020204" pitchFamily="34" charset="77"/>
            </a:endParaRPr>
          </a:p>
        </p:txBody>
      </p:sp>
      <p:sp>
        <p:nvSpPr>
          <p:cNvPr id="3" name="Content Placeholder 2">
            <a:extLst>
              <a:ext uri="{FF2B5EF4-FFF2-40B4-BE49-F238E27FC236}">
                <a16:creationId xmlns:a16="http://schemas.microsoft.com/office/drawing/2014/main" id="{2A371E4E-4488-6F58-89EE-1A2BF01554EE}"/>
              </a:ext>
            </a:extLst>
          </p:cNvPr>
          <p:cNvSpPr>
            <a:spLocks noGrp="1"/>
          </p:cNvSpPr>
          <p:nvPr>
            <p:ph idx="1"/>
          </p:nvPr>
        </p:nvSpPr>
        <p:spPr>
          <a:xfrm>
            <a:off x="707923" y="1932487"/>
            <a:ext cx="7592542" cy="4728410"/>
          </a:xfrm>
        </p:spPr>
        <p:txBody>
          <a:bodyPr>
            <a:normAutofit fontScale="92500" lnSpcReduction="20000"/>
          </a:bodyPr>
          <a:lstStyle/>
          <a:p>
            <a:pPr marL="0" indent="0" algn="ctr">
              <a:buNone/>
            </a:pPr>
            <a:r>
              <a:rPr lang="en-US" sz="3300" dirty="0">
                <a:latin typeface="Avenir Book" panose="02000503020000020003" pitchFamily="2" charset="0"/>
                <a:ea typeface="Bell MT" charset="0"/>
                <a:cs typeface="Bell MT" charset="0"/>
              </a:rPr>
              <a:t>$200 per month x 40 years </a:t>
            </a:r>
          </a:p>
          <a:p>
            <a:pPr marL="0" indent="0" algn="ctr">
              <a:buNone/>
            </a:pPr>
            <a:r>
              <a:rPr lang="en-US" sz="3300" dirty="0">
                <a:latin typeface="Avenir Book" panose="02000503020000020003" pitchFamily="2" charset="0"/>
                <a:ea typeface="Bell MT" charset="0"/>
                <a:cs typeface="Bell MT" charset="0"/>
              </a:rPr>
              <a:t>= </a:t>
            </a:r>
            <a:r>
              <a:rPr lang="en-US" sz="3300" b="1" dirty="0">
                <a:solidFill>
                  <a:srgbClr val="7030A0"/>
                </a:solidFill>
                <a:latin typeface="Avenir Book" panose="02000503020000020003" pitchFamily="2" charset="0"/>
                <a:ea typeface="Bell MT" charset="0"/>
                <a:cs typeface="Bell MT" charset="0"/>
              </a:rPr>
              <a:t>$96,000</a:t>
            </a:r>
          </a:p>
          <a:p>
            <a:pPr marL="0" indent="0" algn="ctr">
              <a:buNone/>
            </a:pPr>
            <a:endParaRPr lang="en-US" sz="3300" b="1" dirty="0">
              <a:solidFill>
                <a:srgbClr val="7030A0"/>
              </a:solidFill>
              <a:latin typeface="Avenir Book" panose="02000503020000020003" pitchFamily="2" charset="0"/>
              <a:ea typeface="Bell MT" charset="0"/>
              <a:cs typeface="Bell MT" charset="0"/>
            </a:endParaRPr>
          </a:p>
          <a:p>
            <a:pPr marL="0" indent="0" algn="ctr">
              <a:buNone/>
            </a:pPr>
            <a:r>
              <a:rPr lang="en-US" sz="3300" b="1" dirty="0">
                <a:solidFill>
                  <a:schemeClr val="accent6">
                    <a:lumMod val="75000"/>
                  </a:schemeClr>
                </a:solidFill>
                <a:latin typeface="Avenir Book" panose="02000503020000020003" pitchFamily="2" charset="0"/>
                <a:ea typeface="Bell MT" charset="0"/>
                <a:cs typeface="Bell MT" charset="0"/>
              </a:rPr>
              <a:t>(Investing = $231,853.47 more)</a:t>
            </a:r>
          </a:p>
          <a:p>
            <a:pPr marL="0" indent="0" algn="ctr">
              <a:buNone/>
            </a:pPr>
            <a:endParaRPr lang="en-US" sz="3300" b="1" dirty="0">
              <a:solidFill>
                <a:srgbClr val="7030A0"/>
              </a:solidFill>
              <a:latin typeface="Avenir Book" panose="02000503020000020003" pitchFamily="2" charset="0"/>
              <a:ea typeface="Bell MT" charset="0"/>
              <a:cs typeface="Bell MT" charset="0"/>
            </a:endParaRPr>
          </a:p>
          <a:p>
            <a:pPr marL="0" indent="0" algn="ctr">
              <a:buNone/>
            </a:pPr>
            <a:r>
              <a:rPr lang="en-US" sz="3300" dirty="0">
                <a:latin typeface="Avenir Book" panose="02000503020000020003" pitchFamily="2" charset="0"/>
                <a:ea typeface="Bell MT" charset="0"/>
                <a:cs typeface="Bell MT" charset="0"/>
              </a:rPr>
              <a:t>$200 per month x 40 years </a:t>
            </a:r>
            <a:br>
              <a:rPr lang="en-US" sz="3300" dirty="0">
                <a:latin typeface="Avenir Book" panose="02000503020000020003" pitchFamily="2" charset="0"/>
                <a:ea typeface="Bell MT" charset="0"/>
                <a:cs typeface="Bell MT" charset="0"/>
              </a:rPr>
            </a:br>
            <a:r>
              <a:rPr lang="en-US" sz="3300" dirty="0">
                <a:latin typeface="Avenir Book" panose="02000503020000020003" pitchFamily="2" charset="0"/>
                <a:ea typeface="Bell MT" charset="0"/>
                <a:cs typeface="Bell MT" charset="0"/>
              </a:rPr>
              <a:t>in a high yield savings account (3% APY)</a:t>
            </a:r>
          </a:p>
          <a:p>
            <a:pPr marL="0" indent="0" algn="ctr">
              <a:buNone/>
            </a:pPr>
            <a:r>
              <a:rPr lang="en-US" sz="3300" dirty="0">
                <a:latin typeface="Avenir Book" panose="02000503020000020003" pitchFamily="2" charset="0"/>
                <a:ea typeface="Bell MT" charset="0"/>
                <a:cs typeface="Bell MT" charset="0"/>
              </a:rPr>
              <a:t>= </a:t>
            </a:r>
            <a:r>
              <a:rPr lang="en-US" sz="3300" b="1" dirty="0">
                <a:solidFill>
                  <a:srgbClr val="7030A0"/>
                </a:solidFill>
                <a:latin typeface="Avenir Book" panose="02000503020000020003" pitchFamily="2" charset="0"/>
                <a:ea typeface="Bell MT" charset="0"/>
                <a:cs typeface="Bell MT" charset="0"/>
              </a:rPr>
              <a:t>$180,963.02 </a:t>
            </a:r>
          </a:p>
          <a:p>
            <a:pPr marL="0" indent="0" algn="ctr">
              <a:buNone/>
            </a:pPr>
            <a:endParaRPr lang="en-US" sz="3300" b="1" dirty="0">
              <a:solidFill>
                <a:srgbClr val="7030A0"/>
              </a:solidFill>
              <a:latin typeface="Avenir Book" panose="02000503020000020003" pitchFamily="2" charset="0"/>
              <a:ea typeface="Bell MT" charset="0"/>
              <a:cs typeface="Bell MT" charset="0"/>
            </a:endParaRPr>
          </a:p>
          <a:p>
            <a:pPr marL="0" indent="0" algn="ctr">
              <a:buNone/>
            </a:pPr>
            <a:r>
              <a:rPr lang="en-US" sz="3300" b="1" dirty="0">
                <a:solidFill>
                  <a:schemeClr val="accent6">
                    <a:lumMod val="75000"/>
                  </a:schemeClr>
                </a:solidFill>
                <a:latin typeface="Avenir Book" panose="02000503020000020003" pitchFamily="2" charset="0"/>
                <a:ea typeface="Bell MT" charset="0"/>
                <a:cs typeface="Bell MT" charset="0"/>
              </a:rPr>
              <a:t>(Investing = $146,890.45 more)</a:t>
            </a:r>
          </a:p>
          <a:p>
            <a:pPr marL="0" indent="0" algn="ctr">
              <a:buNone/>
            </a:pPr>
            <a:endParaRPr lang="en-US" sz="3300" dirty="0">
              <a:latin typeface="Avenir Book" panose="02000503020000020003" pitchFamily="2" charset="0"/>
              <a:ea typeface="Bell MT" charset="0"/>
              <a:cs typeface="Bell MT" charset="0"/>
            </a:endParaRPr>
          </a:p>
          <a:p>
            <a:pPr marL="0" indent="0">
              <a:buNone/>
            </a:pPr>
            <a:endParaRPr lang="en-US" sz="2000" dirty="0"/>
          </a:p>
        </p:txBody>
      </p:sp>
    </p:spTree>
    <p:extLst>
      <p:ext uri="{BB962C8B-B14F-4D97-AF65-F5344CB8AC3E}">
        <p14:creationId xmlns:p14="http://schemas.microsoft.com/office/powerpoint/2010/main" val="59257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310"/>
            <a:lum/>
          </a:blip>
          <a:srcRect/>
          <a:stretch>
            <a:fillRect t="-16000" b="-1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3523-CBCF-76E2-F3EC-686B9BFB63AD}"/>
              </a:ext>
            </a:extLst>
          </p:cNvPr>
          <p:cNvSpPr>
            <a:spLocks noGrp="1"/>
          </p:cNvSpPr>
          <p:nvPr>
            <p:ph type="title"/>
          </p:nvPr>
        </p:nvSpPr>
        <p:spPr/>
        <p:txBody>
          <a:bodyPr/>
          <a:lstStyle/>
          <a:p>
            <a:r>
              <a:rPr lang="en-US" b="1" dirty="0">
                <a:latin typeface="Avenir Next LT Pro" panose="020B0504020202020204" pitchFamily="34" charset="77"/>
              </a:rPr>
              <a:t>You have a unique situation</a:t>
            </a:r>
          </a:p>
        </p:txBody>
      </p:sp>
      <p:sp>
        <p:nvSpPr>
          <p:cNvPr id="3" name="Content Placeholder 2">
            <a:extLst>
              <a:ext uri="{FF2B5EF4-FFF2-40B4-BE49-F238E27FC236}">
                <a16:creationId xmlns:a16="http://schemas.microsoft.com/office/drawing/2014/main" id="{049CDD87-BE26-B566-AF14-B2252A9AE908}"/>
              </a:ext>
            </a:extLst>
          </p:cNvPr>
          <p:cNvSpPr>
            <a:spLocks noGrp="1"/>
          </p:cNvSpPr>
          <p:nvPr>
            <p:ph idx="1"/>
          </p:nvPr>
        </p:nvSpPr>
        <p:spPr/>
        <p:txBody>
          <a:bodyPr>
            <a:normAutofit/>
          </a:bodyPr>
          <a:lstStyle/>
          <a:p>
            <a:pPr marL="0" indent="0">
              <a:buNone/>
            </a:pPr>
            <a:r>
              <a:rPr lang="en-US" dirty="0">
                <a:latin typeface="Avenir Book" panose="02000503020000020003" pitchFamily="2" charset="0"/>
              </a:rPr>
              <a:t>The Y Retirement benefit is comprised of two Plans. </a:t>
            </a:r>
            <a:br>
              <a:rPr lang="en-US" dirty="0">
                <a:latin typeface="Avenir Book" panose="02000503020000020003" pitchFamily="2" charset="0"/>
              </a:rPr>
            </a:br>
            <a:r>
              <a:rPr lang="en-US" dirty="0">
                <a:latin typeface="Avenir Book" panose="02000503020000020003" pitchFamily="2" charset="0"/>
              </a:rPr>
              <a:t>Participating Ys offer </a:t>
            </a:r>
            <a:r>
              <a:rPr lang="en-US" i="1" dirty="0">
                <a:latin typeface="Avenir Book" panose="02000503020000020003" pitchFamily="2" charset="0"/>
              </a:rPr>
              <a:t>both </a:t>
            </a:r>
            <a:r>
              <a:rPr lang="en-US" dirty="0">
                <a:latin typeface="Avenir Book" panose="02000503020000020003" pitchFamily="2" charset="0"/>
              </a:rPr>
              <a:t>Plans to their employees.</a:t>
            </a:r>
            <a:br>
              <a:rPr lang="en-US" dirty="0">
                <a:latin typeface="Avenir Book" panose="02000503020000020003" pitchFamily="2" charset="0"/>
              </a:rPr>
            </a:br>
            <a:endParaRPr lang="en-US" dirty="0">
              <a:latin typeface="Avenir Book" panose="02000503020000020003" pitchFamily="2" charset="0"/>
            </a:endParaRPr>
          </a:p>
          <a:p>
            <a:pPr lvl="1"/>
            <a:r>
              <a:rPr lang="en-US" b="1" dirty="0">
                <a:latin typeface="Avenir Next LT Pro" panose="020B0504020202020204" pitchFamily="34" charset="77"/>
              </a:rPr>
              <a:t>403(b) Savings Plan: </a:t>
            </a:r>
            <a:r>
              <a:rPr lang="en-US" dirty="0">
                <a:latin typeface="Avenir Book" panose="02000503020000020003" pitchFamily="2" charset="0"/>
              </a:rPr>
              <a:t>Employees can start saving voluntarily from their first day of employment – no waiting period or eligibility criteria. You can save as little as $5 per paycheck or more.</a:t>
            </a:r>
            <a:br>
              <a:rPr lang="en-US" dirty="0">
                <a:latin typeface="Avenir Book" panose="02000503020000020003" pitchFamily="2" charset="0"/>
              </a:rPr>
            </a:br>
            <a:endParaRPr lang="en-US" dirty="0">
              <a:latin typeface="Avenir Book" panose="02000503020000020003" pitchFamily="2" charset="0"/>
            </a:endParaRPr>
          </a:p>
          <a:p>
            <a:pPr lvl="1"/>
            <a:r>
              <a:rPr lang="en-US" b="1" dirty="0">
                <a:latin typeface="Avenir Next LT Pro" panose="020B0504020202020204" pitchFamily="34" charset="77"/>
              </a:rPr>
              <a:t>401(a) Retirement Plan: </a:t>
            </a:r>
            <a:r>
              <a:rPr lang="en-US" dirty="0">
                <a:latin typeface="Avenir Book" panose="02000503020000020003" pitchFamily="2" charset="0"/>
              </a:rPr>
              <a:t>This is the Plan that - after meeting the eligibility criteria – Ys will contribute to on behalf of employees.</a:t>
            </a:r>
          </a:p>
        </p:txBody>
      </p:sp>
    </p:spTree>
    <p:extLst>
      <p:ext uri="{BB962C8B-B14F-4D97-AF65-F5344CB8AC3E}">
        <p14:creationId xmlns:p14="http://schemas.microsoft.com/office/powerpoint/2010/main" val="296828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310"/>
            <a:lum/>
          </a:blip>
          <a:srcRect/>
          <a:stretch>
            <a:fillRect t="-16000" b="-1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6799E-3634-1FE5-C263-076BDED9C775}"/>
              </a:ext>
            </a:extLst>
          </p:cNvPr>
          <p:cNvSpPr>
            <a:spLocks noGrp="1"/>
          </p:cNvSpPr>
          <p:nvPr>
            <p:ph type="title"/>
          </p:nvPr>
        </p:nvSpPr>
        <p:spPr/>
        <p:txBody>
          <a:bodyPr>
            <a:normAutofit/>
          </a:bodyPr>
          <a:lstStyle/>
          <a:p>
            <a:r>
              <a:rPr lang="en-US" b="1" dirty="0">
                <a:latin typeface="Avenir Next LT Pro" panose="020B0504020202020204" pitchFamily="34" charset="77"/>
              </a:rPr>
              <a:t>Money in both Plans grows with daily compound interest.</a:t>
            </a:r>
          </a:p>
        </p:txBody>
      </p:sp>
      <p:sp>
        <p:nvSpPr>
          <p:cNvPr id="3" name="Content Placeholder 2">
            <a:extLst>
              <a:ext uri="{FF2B5EF4-FFF2-40B4-BE49-F238E27FC236}">
                <a16:creationId xmlns:a16="http://schemas.microsoft.com/office/drawing/2014/main" id="{7B44A7C3-F4A8-F220-97F6-5DA084388529}"/>
              </a:ext>
            </a:extLst>
          </p:cNvPr>
          <p:cNvSpPr>
            <a:spLocks noGrp="1"/>
          </p:cNvSpPr>
          <p:nvPr>
            <p:ph idx="1"/>
          </p:nvPr>
        </p:nvSpPr>
        <p:spPr>
          <a:xfrm>
            <a:off x="838200" y="1825625"/>
            <a:ext cx="10827774" cy="4667250"/>
          </a:xfrm>
        </p:spPr>
        <p:txBody>
          <a:bodyPr>
            <a:normAutofit/>
          </a:bodyPr>
          <a:lstStyle/>
          <a:p>
            <a:pPr lvl="1"/>
            <a:r>
              <a:rPr lang="en-US" dirty="0">
                <a:latin typeface="Avenir Book" panose="02000503020000020003" pitchFamily="2" charset="0"/>
              </a:rPr>
              <a:t>At retirement, you can convert either or both into a guaranteed monthly income for as long as you live. </a:t>
            </a:r>
            <a:br>
              <a:rPr lang="en-US" dirty="0">
                <a:latin typeface="Avenir Book" panose="02000503020000020003" pitchFamily="2" charset="0"/>
              </a:rPr>
            </a:br>
            <a:endParaRPr lang="en-US" dirty="0">
              <a:latin typeface="Avenir Book" panose="02000503020000020003" pitchFamily="2" charset="0"/>
            </a:endParaRPr>
          </a:p>
          <a:p>
            <a:pPr lvl="1"/>
            <a:r>
              <a:rPr lang="en-US" b="1" dirty="0">
                <a:latin typeface="Avenir Next LT Pro" panose="020B0504020202020204" pitchFamily="34" charset="77"/>
              </a:rPr>
              <a:t>Participant account balances have never gone down in the Y Retirement’s 100+ year history</a:t>
            </a:r>
            <a:r>
              <a:rPr lang="en-US" dirty="0">
                <a:latin typeface="Avenir Next LT Pro" panose="020B0504020202020204" pitchFamily="34" charset="77"/>
              </a:rPr>
              <a:t> </a:t>
            </a:r>
            <a:r>
              <a:rPr lang="en-US" dirty="0">
                <a:latin typeface="Avenir Book" panose="02000503020000020003" pitchFamily="2" charset="0"/>
              </a:rPr>
              <a:t>– not during the Great Depression, not during the 2008 recession, and not during COVID.</a:t>
            </a:r>
            <a:br>
              <a:rPr lang="en-US" dirty="0">
                <a:latin typeface="Avenir Book" panose="02000503020000020003" pitchFamily="2" charset="0"/>
              </a:rPr>
            </a:br>
            <a:endParaRPr lang="en-US" dirty="0">
              <a:latin typeface="Avenir Book" panose="02000503020000020003" pitchFamily="2" charset="0"/>
            </a:endParaRPr>
          </a:p>
          <a:p>
            <a:pPr lvl="1"/>
            <a:r>
              <a:rPr lang="en-US" dirty="0">
                <a:latin typeface="Avenir Book" panose="02000503020000020003" pitchFamily="2" charset="0"/>
              </a:rPr>
              <a:t>There’s a lot to know and learn about the uniqueness of the Y Retirement benefit, and I encourage you to go to their website and Y Retirement’s Learning Center to learn more! (</a:t>
            </a:r>
            <a:r>
              <a:rPr lang="en-US" dirty="0">
                <a:latin typeface="Avenir Book" panose="02000503020000020003" pitchFamily="2" charset="0"/>
                <a:hlinkClick r:id="rId3"/>
              </a:rPr>
              <a:t>www.yretirement.org</a:t>
            </a:r>
            <a:r>
              <a:rPr lang="en-US" dirty="0">
                <a:latin typeface="Avenir Book" panose="02000503020000020003" pitchFamily="2" charset="0"/>
              </a:rPr>
              <a:t>)</a:t>
            </a:r>
          </a:p>
        </p:txBody>
      </p:sp>
    </p:spTree>
    <p:extLst>
      <p:ext uri="{BB962C8B-B14F-4D97-AF65-F5344CB8AC3E}">
        <p14:creationId xmlns:p14="http://schemas.microsoft.com/office/powerpoint/2010/main" val="2522210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6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374203" y="1976034"/>
            <a:ext cx="5089281" cy="1167619"/>
          </a:xfrm>
        </p:spPr>
        <p:txBody>
          <a:bodyPr>
            <a:noAutofit/>
          </a:bodyPr>
          <a:lstStyle/>
          <a:p>
            <a:pPr marL="0" indent="0" algn="ctr">
              <a:buNone/>
            </a:pPr>
            <a:r>
              <a:rPr lang="en-US" sz="3200" dirty="0">
                <a:latin typeface="Avenir Book" panose="02000503020000020003" pitchFamily="2" charset="0"/>
                <a:ea typeface="Bell MT" charset="0"/>
                <a:cs typeface="Bell MT" charset="0"/>
              </a:rPr>
              <a:t>The most </a:t>
            </a:r>
            <a:r>
              <a:rPr lang="en-US" sz="3200" b="1" dirty="0">
                <a:latin typeface="Avenir Book" panose="02000503020000020003" pitchFamily="2" charset="0"/>
                <a:ea typeface="Bell MT" charset="0"/>
                <a:cs typeface="Bell MT" charset="0"/>
              </a:rPr>
              <a:t>common investing mistake</a:t>
            </a:r>
            <a:r>
              <a:rPr lang="en-US" sz="3200" dirty="0">
                <a:latin typeface="Avenir Book" panose="02000503020000020003" pitchFamily="2" charset="0"/>
                <a:ea typeface="Bell MT" charset="0"/>
                <a:cs typeface="Bell MT" charset="0"/>
              </a:rPr>
              <a:t> people make is incredibly simple:</a:t>
            </a:r>
          </a:p>
        </p:txBody>
      </p:sp>
      <p:sp>
        <p:nvSpPr>
          <p:cNvPr id="5" name="TextBox 4"/>
          <p:cNvSpPr txBox="1"/>
          <p:nvPr/>
        </p:nvSpPr>
        <p:spPr>
          <a:xfrm>
            <a:off x="3573194" y="3429000"/>
            <a:ext cx="5598941" cy="792525"/>
          </a:xfrm>
          <a:prstGeom prst="rect">
            <a:avLst/>
          </a:prstGeom>
          <a:noFill/>
        </p:spPr>
        <p:txBody>
          <a:bodyPr wrap="square" rtlCol="0">
            <a:spAutoFit/>
          </a:bodyPr>
          <a:lstStyle/>
          <a:p>
            <a:r>
              <a:rPr lang="en-US" sz="3200" b="1" dirty="0">
                <a:latin typeface="Avenir Next LT Pro" panose="020B0504020202020204" pitchFamily="34" charset="77"/>
                <a:ea typeface="Bell MT" charset="0"/>
                <a:cs typeface="Bell MT" charset="0"/>
              </a:rPr>
              <a:t>not starting early enough</a:t>
            </a:r>
            <a:r>
              <a:rPr lang="en-US" sz="3200" dirty="0">
                <a:latin typeface="Avenir Next LT Pro" panose="020B0504020202020204" pitchFamily="34" charset="77"/>
                <a:ea typeface="Bell MT" charset="0"/>
                <a:cs typeface="Bell MT" charset="0"/>
              </a:rPr>
              <a:t>.</a:t>
            </a:r>
          </a:p>
          <a:p>
            <a:endParaRPr lang="en-US" sz="1350" dirty="0"/>
          </a:p>
        </p:txBody>
      </p:sp>
      <p:sp>
        <p:nvSpPr>
          <p:cNvPr id="6" name="Title 5">
            <a:extLst>
              <a:ext uri="{FF2B5EF4-FFF2-40B4-BE49-F238E27FC236}">
                <a16:creationId xmlns:a16="http://schemas.microsoft.com/office/drawing/2014/main" id="{3B576ED3-204E-7E77-EE7A-DB2E6A8663D0}"/>
              </a:ext>
            </a:extLst>
          </p:cNvPr>
          <p:cNvSpPr>
            <a:spLocks noGrp="1"/>
          </p:cNvSpPr>
          <p:nvPr>
            <p:ph type="title"/>
          </p:nvPr>
        </p:nvSpPr>
        <p:spPr/>
        <p:txBody>
          <a:bodyPr/>
          <a:lstStyle/>
          <a:p>
            <a:r>
              <a:rPr lang="en-US" b="1" dirty="0">
                <a:latin typeface="Avenir Next LT Pro" panose="020B0504020202020204" pitchFamily="34" charset="77"/>
              </a:rPr>
              <a:t>The biggest wealth building mistake</a:t>
            </a:r>
          </a:p>
        </p:txBody>
      </p:sp>
    </p:spTree>
    <p:extLst>
      <p:ext uri="{BB962C8B-B14F-4D97-AF65-F5344CB8AC3E}">
        <p14:creationId xmlns:p14="http://schemas.microsoft.com/office/powerpoint/2010/main" val="59821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3134"/>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6C1C5-60D9-5C40-50F2-0C36F5CB33A9}"/>
              </a:ext>
            </a:extLst>
          </p:cNvPr>
          <p:cNvSpPr>
            <a:spLocks noGrp="1"/>
          </p:cNvSpPr>
          <p:nvPr>
            <p:ph type="title"/>
          </p:nvPr>
        </p:nvSpPr>
        <p:spPr/>
        <p:txBody>
          <a:bodyPr/>
          <a:lstStyle/>
          <a:p>
            <a:pPr algn="ctr"/>
            <a:r>
              <a:rPr lang="en-US" b="1" dirty="0">
                <a:latin typeface="Avenir Next LT Pro" panose="020B0504020202020204" pitchFamily="34" charset="77"/>
              </a:rPr>
              <a:t>Time</a:t>
            </a:r>
          </a:p>
        </p:txBody>
      </p:sp>
      <p:sp>
        <p:nvSpPr>
          <p:cNvPr id="3" name="Content Placeholder 2">
            <a:extLst>
              <a:ext uri="{FF2B5EF4-FFF2-40B4-BE49-F238E27FC236}">
                <a16:creationId xmlns:a16="http://schemas.microsoft.com/office/drawing/2014/main" id="{409A2724-9A4C-CA7D-14CF-6CBE2DFAF40B}"/>
              </a:ext>
            </a:extLst>
          </p:cNvPr>
          <p:cNvSpPr>
            <a:spLocks noGrp="1"/>
          </p:cNvSpPr>
          <p:nvPr>
            <p:ph idx="1"/>
          </p:nvPr>
        </p:nvSpPr>
        <p:spPr>
          <a:xfrm>
            <a:off x="2212731" y="2243725"/>
            <a:ext cx="7986346" cy="4351338"/>
          </a:xfrm>
        </p:spPr>
        <p:txBody>
          <a:bodyPr>
            <a:normAutofit/>
          </a:bodyPr>
          <a:lstStyle/>
          <a:p>
            <a:pPr marL="0" indent="0" algn="ctr">
              <a:buNone/>
            </a:pPr>
            <a:r>
              <a:rPr lang="en-US" sz="3200" dirty="0">
                <a:latin typeface="Avenir Book" panose="02000503020000020003" pitchFamily="2" charset="0"/>
                <a:ea typeface="Bell MT" charset="0"/>
                <a:cs typeface="Bell MT" charset="0"/>
              </a:rPr>
              <a:t>You need time to maximize compound interest, which is why waiting too long is the biggest mistake you can make. </a:t>
            </a:r>
            <a:br>
              <a:rPr lang="en-US" sz="3200" dirty="0">
                <a:latin typeface="Avenir Book" panose="02000503020000020003" pitchFamily="2" charset="0"/>
                <a:ea typeface="Bell MT" charset="0"/>
                <a:cs typeface="Bell MT" charset="0"/>
              </a:rPr>
            </a:br>
            <a:endParaRPr lang="en-US" sz="3200" dirty="0">
              <a:latin typeface="Avenir Book" panose="02000503020000020003" pitchFamily="2" charset="0"/>
              <a:ea typeface="Bell MT" charset="0"/>
              <a:cs typeface="Bell MT" charset="0"/>
            </a:endParaRPr>
          </a:p>
        </p:txBody>
      </p:sp>
    </p:spTree>
    <p:extLst>
      <p:ext uri="{BB962C8B-B14F-4D97-AF65-F5344CB8AC3E}">
        <p14:creationId xmlns:p14="http://schemas.microsoft.com/office/powerpoint/2010/main" val="252005896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1000"/>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D2740-9259-1AE8-28A1-463670D5988C}"/>
              </a:ext>
            </a:extLst>
          </p:cNvPr>
          <p:cNvSpPr>
            <a:spLocks noGrp="1"/>
          </p:cNvSpPr>
          <p:nvPr>
            <p:ph type="title"/>
          </p:nvPr>
        </p:nvSpPr>
        <p:spPr>
          <a:xfrm>
            <a:off x="633046" y="379192"/>
            <a:ext cx="10515600" cy="1325563"/>
          </a:xfrm>
        </p:spPr>
        <p:txBody>
          <a:bodyPr/>
          <a:lstStyle/>
          <a:p>
            <a:r>
              <a:rPr lang="en-US" b="1" dirty="0">
                <a:latin typeface="Avenir Next LT Pro" panose="020B0504020202020204" pitchFamily="34" charset="77"/>
              </a:rPr>
              <a:t>Feeling like time isn’t on your side?</a:t>
            </a:r>
          </a:p>
        </p:txBody>
      </p:sp>
      <p:sp>
        <p:nvSpPr>
          <p:cNvPr id="3" name="Content Placeholder 2">
            <a:extLst>
              <a:ext uri="{FF2B5EF4-FFF2-40B4-BE49-F238E27FC236}">
                <a16:creationId xmlns:a16="http://schemas.microsoft.com/office/drawing/2014/main" id="{8466F45A-A6CC-BC67-F463-998BB5E161B2}"/>
              </a:ext>
            </a:extLst>
          </p:cNvPr>
          <p:cNvSpPr>
            <a:spLocks noGrp="1"/>
          </p:cNvSpPr>
          <p:nvPr>
            <p:ph idx="1"/>
          </p:nvPr>
        </p:nvSpPr>
        <p:spPr>
          <a:xfrm>
            <a:off x="633046" y="1533378"/>
            <a:ext cx="10720754" cy="4643585"/>
          </a:xfrm>
        </p:spPr>
        <p:txBody>
          <a:bodyPr>
            <a:normAutofit/>
          </a:bodyPr>
          <a:lstStyle/>
          <a:p>
            <a:pPr marL="0" indent="0">
              <a:buNone/>
            </a:pPr>
            <a:r>
              <a:rPr lang="en-US" b="0" i="0" dirty="0">
                <a:solidFill>
                  <a:srgbClr val="000000"/>
                </a:solidFill>
                <a:effectLst/>
                <a:latin typeface="Avenir Book" panose="02000503020000020003" pitchFamily="2" charset="0"/>
              </a:rPr>
              <a:t>Seeing the difference in starting early can be demoralizing, BUT you still have options. </a:t>
            </a:r>
          </a:p>
          <a:p>
            <a:pPr marL="0" indent="0">
              <a:buNone/>
            </a:pPr>
            <a:endParaRPr lang="en-US" dirty="0">
              <a:solidFill>
                <a:srgbClr val="000000"/>
              </a:solidFill>
              <a:latin typeface="Avenir Book" panose="02000503020000020003" pitchFamily="2" charset="0"/>
            </a:endParaRPr>
          </a:p>
          <a:p>
            <a:pPr marL="0" indent="0">
              <a:buNone/>
            </a:pPr>
            <a:r>
              <a:rPr lang="en-US" b="0" i="0" dirty="0">
                <a:solidFill>
                  <a:srgbClr val="000000"/>
                </a:solidFill>
                <a:effectLst/>
                <a:latin typeface="Avenir Book" panose="02000503020000020003" pitchFamily="2" charset="0"/>
              </a:rPr>
              <a:t>First, start now. A year makes a significant difference. </a:t>
            </a:r>
          </a:p>
          <a:p>
            <a:pPr marL="0" indent="0">
              <a:buNone/>
            </a:pPr>
            <a:endParaRPr lang="en-US" dirty="0">
              <a:solidFill>
                <a:srgbClr val="000000"/>
              </a:solidFill>
              <a:latin typeface="Avenir Book" panose="02000503020000020003" pitchFamily="2" charset="0"/>
            </a:endParaRPr>
          </a:p>
          <a:p>
            <a:pPr marL="0" indent="0">
              <a:buNone/>
            </a:pPr>
            <a:r>
              <a:rPr lang="en-US" b="0" i="0" dirty="0">
                <a:solidFill>
                  <a:srgbClr val="000000"/>
                </a:solidFill>
                <a:effectLst/>
                <a:latin typeface="Avenir Book" panose="02000503020000020003" pitchFamily="2" charset="0"/>
              </a:rPr>
              <a:t>Second, contribute as much as you can manage</a:t>
            </a:r>
            <a:r>
              <a:rPr lang="en-US" dirty="0">
                <a:solidFill>
                  <a:srgbClr val="000000"/>
                </a:solidFill>
                <a:latin typeface="Avenir Book" panose="02000503020000020003" pitchFamily="2" charset="0"/>
              </a:rPr>
              <a:t>, even if that’s just $5. </a:t>
            </a:r>
            <a:endParaRPr lang="en-US" dirty="0">
              <a:latin typeface="Avenir Book" panose="02000503020000020003" pitchFamily="2" charset="0"/>
            </a:endParaRPr>
          </a:p>
        </p:txBody>
      </p:sp>
    </p:spTree>
    <p:extLst>
      <p:ext uri="{BB962C8B-B14F-4D97-AF65-F5344CB8AC3E}">
        <p14:creationId xmlns:p14="http://schemas.microsoft.com/office/powerpoint/2010/main" val="199804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584"/>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6F033-5379-47D6-3DF7-2615CB0FB341}"/>
              </a:ext>
            </a:extLst>
          </p:cNvPr>
          <p:cNvSpPr>
            <a:spLocks noGrp="1"/>
          </p:cNvSpPr>
          <p:nvPr>
            <p:ph type="title"/>
          </p:nvPr>
        </p:nvSpPr>
        <p:spPr/>
        <p:txBody>
          <a:bodyPr/>
          <a:lstStyle/>
          <a:p>
            <a:r>
              <a:rPr lang="en-US" b="1" dirty="0">
                <a:latin typeface="Avenir Next LT Pro" panose="020B0504020202020204" pitchFamily="34" charset="77"/>
              </a:rPr>
              <a:t>Slow steady is a-okay</a:t>
            </a:r>
          </a:p>
        </p:txBody>
      </p:sp>
      <p:sp>
        <p:nvSpPr>
          <p:cNvPr id="3" name="Content Placeholder 2">
            <a:extLst>
              <a:ext uri="{FF2B5EF4-FFF2-40B4-BE49-F238E27FC236}">
                <a16:creationId xmlns:a16="http://schemas.microsoft.com/office/drawing/2014/main" id="{C4DC0BA0-6808-BE03-4E0A-D39BE64C0241}"/>
              </a:ext>
            </a:extLst>
          </p:cNvPr>
          <p:cNvSpPr>
            <a:spLocks noGrp="1"/>
          </p:cNvSpPr>
          <p:nvPr>
            <p:ph idx="1"/>
          </p:nvPr>
        </p:nvSpPr>
        <p:spPr>
          <a:xfrm>
            <a:off x="776068" y="1558339"/>
            <a:ext cx="10515600" cy="4351338"/>
          </a:xfrm>
        </p:spPr>
        <p:txBody>
          <a:bodyPr/>
          <a:lstStyle/>
          <a:p>
            <a:pPr marL="0" indent="0">
              <a:buNone/>
            </a:pPr>
            <a:endParaRPr lang="en-US" dirty="0"/>
          </a:p>
          <a:p>
            <a:pPr marL="0" indent="0">
              <a:buNone/>
            </a:pPr>
            <a:r>
              <a:rPr lang="en-US" dirty="0">
                <a:latin typeface="Avenir Book" panose="02000503020000020003" pitchFamily="2" charset="0"/>
              </a:rPr>
              <a:t>Start by contributing 1% and increasing it by 1% every three to six months is a way to ease your way towards building a strong financial future. </a:t>
            </a:r>
          </a:p>
          <a:p>
            <a:pPr marL="0" indent="0">
              <a:buNone/>
            </a:pPr>
            <a:endParaRPr lang="en-US" dirty="0"/>
          </a:p>
        </p:txBody>
      </p:sp>
    </p:spTree>
    <p:extLst>
      <p:ext uri="{BB962C8B-B14F-4D97-AF65-F5344CB8AC3E}">
        <p14:creationId xmlns:p14="http://schemas.microsoft.com/office/powerpoint/2010/main" val="124374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8937"/>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93584-996A-A5F7-8E6B-7AADD7DBBE69}"/>
              </a:ext>
            </a:extLst>
          </p:cNvPr>
          <p:cNvSpPr>
            <a:spLocks noGrp="1"/>
          </p:cNvSpPr>
          <p:nvPr>
            <p:ph type="title"/>
          </p:nvPr>
        </p:nvSpPr>
        <p:spPr/>
        <p:txBody>
          <a:bodyPr/>
          <a:lstStyle/>
          <a:p>
            <a:r>
              <a:rPr lang="en-US" b="1" dirty="0">
                <a:latin typeface="Avenir Next LT Pro" panose="020B0504020202020204" pitchFamily="34" charset="77"/>
              </a:rPr>
              <a:t>Don’t raid your future to subsidize your children’s education</a:t>
            </a:r>
          </a:p>
        </p:txBody>
      </p:sp>
      <p:sp>
        <p:nvSpPr>
          <p:cNvPr id="3" name="Content Placeholder 2">
            <a:extLst>
              <a:ext uri="{FF2B5EF4-FFF2-40B4-BE49-F238E27FC236}">
                <a16:creationId xmlns:a16="http://schemas.microsoft.com/office/drawing/2014/main" id="{1B43B723-F252-C1EA-3280-877B3B07A230}"/>
              </a:ext>
            </a:extLst>
          </p:cNvPr>
          <p:cNvSpPr>
            <a:spLocks noGrp="1"/>
          </p:cNvSpPr>
          <p:nvPr>
            <p:ph idx="1"/>
          </p:nvPr>
        </p:nvSpPr>
        <p:spPr>
          <a:xfrm>
            <a:off x="993530" y="1832048"/>
            <a:ext cx="10204939" cy="3991976"/>
          </a:xfrm>
        </p:spPr>
        <p:txBody>
          <a:bodyPr>
            <a:normAutofit fontScale="92500" lnSpcReduction="20000"/>
          </a:bodyPr>
          <a:lstStyle/>
          <a:p>
            <a:pPr marL="0" indent="0">
              <a:buNone/>
            </a:pPr>
            <a:r>
              <a:rPr lang="en-US" dirty="0">
                <a:latin typeface="Avenir Book" panose="02000503020000020003" pitchFamily="2" charset="0"/>
              </a:rPr>
              <a:t>It’s critical to prioritize your financial health, which can be extremely difficult for parents.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Consider balancing in some saving and investing for your child’s future with a 529 Plan. </a:t>
            </a:r>
          </a:p>
          <a:p>
            <a:pPr marL="0" indent="0">
              <a:buNone/>
            </a:pPr>
            <a:endParaRPr lang="en-US" dirty="0">
              <a:latin typeface="Avenir Book" panose="02000503020000020003" pitchFamily="2" charset="0"/>
            </a:endParaRPr>
          </a:p>
          <a:p>
            <a:pPr marL="0" indent="0">
              <a:buNone/>
            </a:pPr>
            <a:r>
              <a:rPr lang="en-US" b="1" dirty="0">
                <a:latin typeface="Avenir Next LT Pro" panose="020B0504020202020204" pitchFamily="34" charset="77"/>
              </a:rPr>
              <a:t>But don’t contribute to a 529 Plan </a:t>
            </a:r>
            <a:r>
              <a:rPr lang="en-US" b="1" i="1" dirty="0">
                <a:latin typeface="Avenir Next LT Pro" panose="020B0504020202020204" pitchFamily="34" charset="77"/>
              </a:rPr>
              <a:t>over</a:t>
            </a:r>
            <a:r>
              <a:rPr lang="en-US" b="1" dirty="0">
                <a:latin typeface="Avenir Next LT Pro" panose="020B0504020202020204" pitchFamily="34" charset="77"/>
              </a:rPr>
              <a:t> investing for your own retirement.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There are scholarships and loans for college. There are no such loans for retirement.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84740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825"/>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26537-5752-2362-8C97-CF7BEAF8E2BB}"/>
              </a:ext>
            </a:extLst>
          </p:cNvPr>
          <p:cNvSpPr>
            <a:spLocks noGrp="1"/>
          </p:cNvSpPr>
          <p:nvPr>
            <p:ph type="title"/>
          </p:nvPr>
        </p:nvSpPr>
        <p:spPr/>
        <p:txBody>
          <a:bodyPr/>
          <a:lstStyle/>
          <a:p>
            <a:pPr algn="ctr"/>
            <a:r>
              <a:rPr lang="en-US" b="1" dirty="0">
                <a:latin typeface="Avenir Next LT Pro" panose="020B0504020202020204" pitchFamily="34" charset="77"/>
              </a:rPr>
              <a:t>HSA vs FSA</a:t>
            </a:r>
          </a:p>
        </p:txBody>
      </p:sp>
      <p:sp>
        <p:nvSpPr>
          <p:cNvPr id="3" name="Content Placeholder 2">
            <a:extLst>
              <a:ext uri="{FF2B5EF4-FFF2-40B4-BE49-F238E27FC236}">
                <a16:creationId xmlns:a16="http://schemas.microsoft.com/office/drawing/2014/main" id="{C5E6C2C6-BE97-F6D4-476B-AB7039783DA4}"/>
              </a:ext>
            </a:extLst>
          </p:cNvPr>
          <p:cNvSpPr>
            <a:spLocks noGrp="1"/>
          </p:cNvSpPr>
          <p:nvPr>
            <p:ph idx="1"/>
          </p:nvPr>
        </p:nvSpPr>
        <p:spPr>
          <a:xfrm>
            <a:off x="838200" y="2368551"/>
            <a:ext cx="4976813" cy="4538661"/>
          </a:xfrm>
        </p:spPr>
        <p:txBody>
          <a:bodyPr/>
          <a:lstStyle/>
          <a:p>
            <a:pPr marL="0" indent="0">
              <a:buNone/>
            </a:pPr>
            <a:r>
              <a:rPr lang="en-US" b="1" dirty="0">
                <a:latin typeface="Avenir Next LT Pro" panose="020B0504020202020204" pitchFamily="34" charset="77"/>
              </a:rPr>
              <a:t>Health Spending Account (HSA)</a:t>
            </a:r>
          </a:p>
          <a:p>
            <a:r>
              <a:rPr lang="en-US" dirty="0">
                <a:latin typeface="Avenir Book" panose="02000503020000020003" pitchFamily="2" charset="0"/>
              </a:rPr>
              <a:t>You need a high-deductible health plan (HDHP) </a:t>
            </a:r>
          </a:p>
          <a:p>
            <a:r>
              <a:rPr lang="en-US" dirty="0">
                <a:latin typeface="Avenir Book" panose="02000503020000020003" pitchFamily="2" charset="0"/>
              </a:rPr>
              <a:t>Unused money carries over year-to-year</a:t>
            </a:r>
          </a:p>
          <a:p>
            <a:r>
              <a:rPr lang="en-US" dirty="0">
                <a:latin typeface="Avenir Book" panose="02000503020000020003" pitchFamily="2" charset="0"/>
              </a:rPr>
              <a:t>You can enroll on an HSA yourself if you have a HDHP</a:t>
            </a:r>
          </a:p>
          <a:p>
            <a:r>
              <a:rPr lang="en-US" dirty="0">
                <a:latin typeface="Avenir Book" panose="02000503020000020003" pitchFamily="2" charset="0"/>
              </a:rPr>
              <a:t>You can invest the funds</a:t>
            </a:r>
          </a:p>
        </p:txBody>
      </p:sp>
      <p:sp>
        <p:nvSpPr>
          <p:cNvPr id="4" name="Content Placeholder 2">
            <a:extLst>
              <a:ext uri="{FF2B5EF4-FFF2-40B4-BE49-F238E27FC236}">
                <a16:creationId xmlns:a16="http://schemas.microsoft.com/office/drawing/2014/main" id="{3916785C-A0EB-1FB6-191F-B498F000A4A0}"/>
              </a:ext>
            </a:extLst>
          </p:cNvPr>
          <p:cNvSpPr txBox="1">
            <a:spLocks/>
          </p:cNvSpPr>
          <p:nvPr/>
        </p:nvSpPr>
        <p:spPr>
          <a:xfrm>
            <a:off x="6096000" y="2368551"/>
            <a:ext cx="4976813" cy="44037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Avenir Next LT Pro" panose="020B0504020202020204" pitchFamily="34" charset="77"/>
              </a:rPr>
              <a:t>Flexible Spending Account (FSA)</a:t>
            </a:r>
          </a:p>
          <a:p>
            <a:r>
              <a:rPr lang="en-US" dirty="0">
                <a:latin typeface="Avenir Book" panose="02000503020000020003" pitchFamily="2" charset="0"/>
              </a:rPr>
              <a:t>You don’t have to be on a specific type of health plan for eligibility </a:t>
            </a:r>
          </a:p>
          <a:p>
            <a:r>
              <a:rPr lang="en-US" dirty="0">
                <a:latin typeface="Avenir Book" panose="02000503020000020003" pitchFamily="2" charset="0"/>
              </a:rPr>
              <a:t>Use it or lose it by the end of the year. </a:t>
            </a:r>
          </a:p>
          <a:p>
            <a:r>
              <a:rPr lang="en-US" dirty="0">
                <a:latin typeface="Avenir Book" panose="02000503020000020003" pitchFamily="2" charset="0"/>
              </a:rPr>
              <a:t>You need to enroll in a plan through your employer</a:t>
            </a:r>
          </a:p>
        </p:txBody>
      </p:sp>
      <p:sp>
        <p:nvSpPr>
          <p:cNvPr id="5" name="TextBox 4">
            <a:extLst>
              <a:ext uri="{FF2B5EF4-FFF2-40B4-BE49-F238E27FC236}">
                <a16:creationId xmlns:a16="http://schemas.microsoft.com/office/drawing/2014/main" id="{760770A6-BBCC-F192-6647-12CC8FDDA2F1}"/>
              </a:ext>
            </a:extLst>
          </p:cNvPr>
          <p:cNvSpPr txBox="1"/>
          <p:nvPr/>
        </p:nvSpPr>
        <p:spPr>
          <a:xfrm>
            <a:off x="1929691" y="1394219"/>
            <a:ext cx="8928342" cy="830997"/>
          </a:xfrm>
          <a:prstGeom prst="rect">
            <a:avLst/>
          </a:prstGeom>
          <a:noFill/>
        </p:spPr>
        <p:txBody>
          <a:bodyPr wrap="none" rtlCol="0">
            <a:spAutoFit/>
          </a:bodyPr>
          <a:lstStyle/>
          <a:p>
            <a:r>
              <a:rPr lang="en-US" sz="2400" dirty="0">
                <a:latin typeface="Avenir Book" panose="02000503020000020003" pitchFamily="2" charset="0"/>
              </a:rPr>
              <a:t>Both are tax-advantaged ways to save up for medical expenses.</a:t>
            </a:r>
          </a:p>
          <a:p>
            <a:r>
              <a:rPr lang="en-US" sz="2400" dirty="0">
                <a:latin typeface="Avenir Book" panose="02000503020000020003" pitchFamily="2" charset="0"/>
              </a:rPr>
              <a:t>Both must be used for qualifying medical expenses.  </a:t>
            </a:r>
          </a:p>
        </p:txBody>
      </p:sp>
    </p:spTree>
    <p:extLst>
      <p:ext uri="{BB962C8B-B14F-4D97-AF65-F5344CB8AC3E}">
        <p14:creationId xmlns:p14="http://schemas.microsoft.com/office/powerpoint/2010/main" val="1349101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542"/>
            <a:lum/>
          </a:blip>
          <a:srcRect/>
          <a:stretch>
            <a:fillRect t="-14000" b="-1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67A93-10F7-5893-2519-088E92D7701E}"/>
              </a:ext>
            </a:extLst>
          </p:cNvPr>
          <p:cNvSpPr>
            <a:spLocks noGrp="1"/>
          </p:cNvSpPr>
          <p:nvPr>
            <p:ph type="title"/>
          </p:nvPr>
        </p:nvSpPr>
        <p:spPr/>
        <p:txBody>
          <a:bodyPr/>
          <a:lstStyle/>
          <a:p>
            <a:pPr algn="ctr"/>
            <a:r>
              <a:rPr lang="en-US" b="1" dirty="0">
                <a:latin typeface="Avenir Next LT Pro" panose="020B0504020202020204" pitchFamily="34" charset="77"/>
              </a:rPr>
              <a:t>Focus on the PERSONAL </a:t>
            </a:r>
          </a:p>
        </p:txBody>
      </p:sp>
      <p:sp>
        <p:nvSpPr>
          <p:cNvPr id="3" name="Content Placeholder 2">
            <a:extLst>
              <a:ext uri="{FF2B5EF4-FFF2-40B4-BE49-F238E27FC236}">
                <a16:creationId xmlns:a16="http://schemas.microsoft.com/office/drawing/2014/main" id="{F70677F5-47E3-98F5-B561-25F5C27C36E7}"/>
              </a:ext>
            </a:extLst>
          </p:cNvPr>
          <p:cNvSpPr>
            <a:spLocks noGrp="1"/>
          </p:cNvSpPr>
          <p:nvPr>
            <p:ph idx="1"/>
          </p:nvPr>
        </p:nvSpPr>
        <p:spPr/>
        <p:txBody>
          <a:bodyPr>
            <a:normAutofit/>
          </a:bodyPr>
          <a:lstStyle/>
          <a:p>
            <a:pPr marL="0" indent="0">
              <a:buNone/>
            </a:pPr>
            <a:r>
              <a:rPr lang="en-US" dirty="0">
                <a:latin typeface="Avenir Book" panose="02000503020000020003" pitchFamily="2" charset="0"/>
              </a:rPr>
              <a:t>Personal finance is </a:t>
            </a:r>
            <a:r>
              <a:rPr lang="en-US" i="1" dirty="0">
                <a:latin typeface="Avenir Book" panose="02000503020000020003" pitchFamily="2" charset="0"/>
              </a:rPr>
              <a:t>personal</a:t>
            </a:r>
            <a:r>
              <a:rPr lang="en-US" dirty="0">
                <a:latin typeface="Avenir Book" panose="02000503020000020003" pitchFamily="2" charset="0"/>
              </a:rPr>
              <a:t>.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You need to determine the best balance of saving, investing, and debt repayment for your life. </a:t>
            </a:r>
          </a:p>
          <a:p>
            <a:pPr marL="0" indent="0">
              <a:buNone/>
            </a:pPr>
            <a:endParaRPr lang="en-US" dirty="0">
              <a:latin typeface="Avenir Book" panose="02000503020000020003" pitchFamily="2" charset="0"/>
            </a:endParaRPr>
          </a:p>
          <a:p>
            <a:pPr marL="0" indent="0">
              <a:buNone/>
            </a:pPr>
            <a:r>
              <a:rPr lang="en-US" dirty="0">
                <a:latin typeface="Avenir Book" panose="02000503020000020003" pitchFamily="2" charset="0"/>
              </a:rPr>
              <a:t>Don’t let where you “should” be derail you from the progress you’ve made. </a:t>
            </a:r>
          </a:p>
          <a:p>
            <a:pPr marL="0" indent="0">
              <a:buNone/>
            </a:pPr>
            <a:endParaRPr lang="en-US" dirty="0"/>
          </a:p>
        </p:txBody>
      </p:sp>
    </p:spTree>
    <p:extLst>
      <p:ext uri="{BB962C8B-B14F-4D97-AF65-F5344CB8AC3E}">
        <p14:creationId xmlns:p14="http://schemas.microsoft.com/office/powerpoint/2010/main" val="33615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
            <a:lum/>
          </a:blip>
          <a:srcRect/>
          <a:stretch>
            <a:fillRect t="-13000" b="-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124221" y="976705"/>
            <a:ext cx="8301075" cy="1188720"/>
          </a:xfrm>
        </p:spPr>
        <p:txBody>
          <a:bodyPr>
            <a:noAutofit/>
          </a:bodyPr>
          <a:lstStyle/>
          <a:p>
            <a:pPr algn="ctr"/>
            <a:r>
              <a:rPr lang="en-US" b="1" dirty="0">
                <a:latin typeface="Avenir Next LT Pro" panose="020B0504020202020204" pitchFamily="34" charset="77"/>
                <a:ea typeface="Futura Medium" charset="0"/>
                <a:cs typeface="Futura Medium" charset="0"/>
              </a:rPr>
              <a:t>Determine What </a:t>
            </a:r>
            <a:r>
              <a:rPr lang="en-US" b="1" u="sng" dirty="0">
                <a:latin typeface="Avenir Next LT Pro" panose="020B0504020202020204" pitchFamily="34" charset="77"/>
                <a:ea typeface="Futura Medium" charset="0"/>
                <a:cs typeface="Futura Medium" charset="0"/>
              </a:rPr>
              <a:t>YOU</a:t>
            </a:r>
            <a:r>
              <a:rPr lang="en-US" b="1" dirty="0">
                <a:latin typeface="Avenir Next LT Pro" panose="020B0504020202020204" pitchFamily="34" charset="77"/>
                <a:ea typeface="Futura Medium" charset="0"/>
                <a:cs typeface="Futura Medium" charset="0"/>
              </a:rPr>
              <a:t> Value</a:t>
            </a:r>
          </a:p>
        </p:txBody>
      </p:sp>
      <p:pic>
        <p:nvPicPr>
          <p:cNvPr id="17" name="Content Placeholder 16" descr="Guy in Hammock.png"/>
          <p:cNvPicPr>
            <a:picLocks noGrp="1" noChangeAspect="1"/>
          </p:cNvPicPr>
          <p:nvPr>
            <p:ph idx="1"/>
          </p:nvPr>
        </p:nvPicPr>
        <p:blipFill>
          <a:blip r:embed="rId3" cstate="print">
            <a:extLst>
              <a:ext uri="{28A0092B-C50C-407E-A947-70E740481C1C}">
                <a14:useLocalDpi xmlns:a14="http://schemas.microsoft.com/office/drawing/2010/main"/>
              </a:ext>
            </a:extLst>
          </a:blip>
          <a:srcRect l="-24865" r="-24865"/>
          <a:stretch>
            <a:fillRect/>
          </a:stretch>
        </p:blipFill>
        <p:spPr>
          <a:xfrm>
            <a:off x="1444390" y="2241003"/>
            <a:ext cx="2788202" cy="1336463"/>
          </a:xfrm>
        </p:spPr>
      </p:pic>
      <p:pic>
        <p:nvPicPr>
          <p:cNvPr id="19" name="Picture 18" descr="Stork with Baby.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55367" y="4305540"/>
            <a:ext cx="1932079" cy="845913"/>
          </a:xfrm>
          <a:prstGeom prst="rect">
            <a:avLst/>
          </a:prstGeom>
        </p:spPr>
      </p:pic>
      <p:pic>
        <p:nvPicPr>
          <p:cNvPr id="20" name="Picture 19" descr="Shoe.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723544" y="3722140"/>
            <a:ext cx="1126900" cy="384056"/>
          </a:xfrm>
          <a:prstGeom prst="rect">
            <a:avLst/>
          </a:prstGeom>
        </p:spPr>
      </p:pic>
      <p:pic>
        <p:nvPicPr>
          <p:cNvPr id="22" name="Picture 21" descr="Shoe.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729688" y="3836439"/>
            <a:ext cx="1120756" cy="384056"/>
          </a:xfrm>
          <a:prstGeom prst="rect">
            <a:avLst/>
          </a:prstGeom>
        </p:spPr>
      </p:pic>
      <p:pic>
        <p:nvPicPr>
          <p:cNvPr id="23" name="Picture 22" descr="House.png"/>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8801899" y="2497666"/>
            <a:ext cx="1327976" cy="973964"/>
          </a:xfrm>
          <a:prstGeom prst="rect">
            <a:avLst/>
          </a:prstGeom>
        </p:spPr>
      </p:pic>
      <p:pic>
        <p:nvPicPr>
          <p:cNvPr id="24" name="Picture 23" descr="Latte.png"/>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232591" y="3659445"/>
            <a:ext cx="772612" cy="705130"/>
          </a:xfrm>
          <a:prstGeom prst="rect">
            <a:avLst/>
          </a:prstGeom>
        </p:spPr>
      </p:pic>
      <p:pic>
        <p:nvPicPr>
          <p:cNvPr id="25" name="Picture 24" descr="Personal Trainer.png"/>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986891" y="4438049"/>
            <a:ext cx="1902005" cy="713402"/>
          </a:xfrm>
          <a:prstGeom prst="rect">
            <a:avLst/>
          </a:prstGeom>
        </p:spPr>
      </p:pic>
      <p:pic>
        <p:nvPicPr>
          <p:cNvPr id="26" name="Picture 25" descr="Gold Rings.png"/>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004521" y="3691979"/>
            <a:ext cx="982368" cy="532871"/>
          </a:xfrm>
          <a:prstGeom prst="rect">
            <a:avLst/>
          </a:prstGeom>
        </p:spPr>
      </p:pic>
      <p:pic>
        <p:nvPicPr>
          <p:cNvPr id="27" name="Picture 26" descr="Travel Suitcase.png"/>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812521" y="5280114"/>
            <a:ext cx="703037" cy="566456"/>
          </a:xfrm>
          <a:prstGeom prst="rect">
            <a:avLst/>
          </a:prstGeom>
        </p:spPr>
      </p:pic>
      <p:pic>
        <p:nvPicPr>
          <p:cNvPr id="28" name="Picture 27" descr="Helmet.png"/>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185032" y="3659447"/>
            <a:ext cx="944845" cy="642435"/>
          </a:xfrm>
          <a:prstGeom prst="rect">
            <a:avLst/>
          </a:prstGeom>
        </p:spPr>
      </p:pic>
      <p:pic>
        <p:nvPicPr>
          <p:cNvPr id="29" name="Picture 28" descr="Muscle Car.png"/>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2356806" y="4364575"/>
            <a:ext cx="1455714" cy="823554"/>
          </a:xfrm>
          <a:prstGeom prst="rect">
            <a:avLst/>
          </a:prstGeom>
        </p:spPr>
      </p:pic>
      <p:pic>
        <p:nvPicPr>
          <p:cNvPr id="30" name="Picture 29" descr="New York Skyline.png"/>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4722981" y="2241001"/>
            <a:ext cx="2826464" cy="1066996"/>
          </a:xfrm>
          <a:prstGeom prst="rect">
            <a:avLst/>
          </a:prstGeom>
        </p:spPr>
      </p:pic>
      <p:pic>
        <p:nvPicPr>
          <p:cNvPr id="32" name="Picture 31" descr="Sushi.png"/>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611125" y="5151451"/>
            <a:ext cx="1375764" cy="758062"/>
          </a:xfrm>
          <a:prstGeom prst="rect">
            <a:avLst/>
          </a:prstGeom>
        </p:spPr>
      </p:pic>
    </p:spTree>
    <p:extLst>
      <p:ext uri="{BB962C8B-B14F-4D97-AF65-F5344CB8AC3E}">
        <p14:creationId xmlns:p14="http://schemas.microsoft.com/office/powerpoint/2010/main" val="3289313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
            <a:lum/>
          </a:blip>
          <a:srcRect/>
          <a:stretch>
            <a:fillRect t="-13000" b="-1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97602" y="964128"/>
            <a:ext cx="8046720" cy="891540"/>
          </a:xfrm>
        </p:spPr>
        <p:txBody>
          <a:bodyPr>
            <a:noAutofit/>
          </a:bodyPr>
          <a:lstStyle/>
          <a:p>
            <a:br>
              <a:rPr lang="en-US" sz="4000" b="1" dirty="0">
                <a:latin typeface="Avenir Next LT Pro" panose="020B0504020202020204" pitchFamily="34" charset="77"/>
                <a:ea typeface="Futura Medium" charset="0"/>
                <a:cs typeface="Futura Medium" charset="0"/>
              </a:rPr>
            </a:br>
            <a:r>
              <a:rPr lang="en-US" sz="4000" b="1" dirty="0">
                <a:latin typeface="Avenir Next LT Pro" panose="020B0504020202020204" pitchFamily="34" charset="77"/>
                <a:ea typeface="Futura Medium" charset="0"/>
                <a:cs typeface="Futura Medium" charset="0"/>
              </a:rPr>
              <a:t>Life is about trade offs, </a:t>
            </a:r>
            <a:br>
              <a:rPr lang="en-US" sz="4000" b="1" dirty="0">
                <a:latin typeface="Avenir Next LT Pro" panose="020B0504020202020204" pitchFamily="34" charset="77"/>
                <a:ea typeface="Futura Medium" charset="0"/>
                <a:cs typeface="Futura Medium" charset="0"/>
              </a:rPr>
            </a:br>
            <a:r>
              <a:rPr lang="en-US" sz="4000" b="1" dirty="0">
                <a:latin typeface="Avenir Next LT Pro" panose="020B0504020202020204" pitchFamily="34" charset="77"/>
                <a:ea typeface="Futura Medium" charset="0"/>
                <a:cs typeface="Futura Medium" charset="0"/>
              </a:rPr>
              <a:t>so spend on what </a:t>
            </a:r>
            <a:r>
              <a:rPr lang="en-US" sz="4000" b="1" i="1" u="sng" dirty="0">
                <a:latin typeface="Avenir Next LT Pro" panose="020B0504020202020204" pitchFamily="34" charset="77"/>
                <a:ea typeface="Futura Medium" charset="0"/>
                <a:cs typeface="Futura Medium" charset="0"/>
              </a:rPr>
              <a:t>you</a:t>
            </a:r>
            <a:r>
              <a:rPr lang="en-US" sz="4000" b="1" dirty="0">
                <a:latin typeface="Avenir Next LT Pro" panose="020B0504020202020204" pitchFamily="34" charset="77"/>
                <a:ea typeface="Futura Medium" charset="0"/>
                <a:cs typeface="Futura Medium" charset="0"/>
              </a:rPr>
              <a:t> value</a:t>
            </a:r>
            <a:br>
              <a:rPr lang="en-US" sz="4000" b="1" dirty="0">
                <a:latin typeface="Avenir Next LT Pro" panose="020B0504020202020204" pitchFamily="34" charset="77"/>
                <a:ea typeface="Futura Medium" charset="0"/>
                <a:cs typeface="Futura Medium" charset="0"/>
              </a:rPr>
            </a:br>
            <a:endParaRPr lang="en-US" sz="4000" b="1" dirty="0">
              <a:latin typeface="Avenir Next LT Pro" panose="020B0504020202020204" pitchFamily="34" charset="77"/>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0896557">
            <a:off x="1845915" y="2808989"/>
            <a:ext cx="2609338" cy="286321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18935" y="2616631"/>
            <a:ext cx="3006671" cy="400889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525781">
            <a:off x="7347265" y="3305897"/>
            <a:ext cx="3342391" cy="25067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7259223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
            <a:lum/>
          </a:blip>
          <a:srcRect/>
          <a:stretch>
            <a:fillRect t="-13000" b="-13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1357732"/>
            <a:ext cx="8229600" cy="5119269"/>
          </a:xfrm>
        </p:spPr>
        <p:txBody>
          <a:bodyPr/>
          <a:lstStyle/>
          <a:p>
            <a:pPr marL="0" indent="0">
              <a:buNone/>
            </a:pPr>
            <a:endParaRPr lang="en-US" dirty="0"/>
          </a:p>
          <a:p>
            <a:pPr marL="0" indent="0">
              <a:buNone/>
            </a:pPr>
            <a:endParaRPr lang="en-US" dirty="0"/>
          </a:p>
          <a:p>
            <a:pPr marL="0" indent="0" algn="r">
              <a:buNone/>
            </a:pPr>
            <a:endParaRPr lang="en-US" dirty="0"/>
          </a:p>
          <a:p>
            <a:pPr marL="0" indent="0">
              <a:buNone/>
            </a:pPr>
            <a:endParaRPr lang="en-US" dirty="0"/>
          </a:p>
          <a:p>
            <a:pPr marL="0" indent="0">
              <a:buNone/>
            </a:pPr>
            <a:endParaRPr lang="en-US" dirty="0"/>
          </a:p>
          <a:p>
            <a:pPr marL="0" indent="0">
              <a:buNone/>
            </a:pPr>
            <a:endParaRPr lang="en-US" dirty="0"/>
          </a:p>
        </p:txBody>
      </p:sp>
      <p:sp>
        <p:nvSpPr>
          <p:cNvPr id="10" name="TextBox 9"/>
          <p:cNvSpPr txBox="1"/>
          <p:nvPr/>
        </p:nvSpPr>
        <p:spPr>
          <a:xfrm>
            <a:off x="7744771" y="5418669"/>
            <a:ext cx="3355845" cy="769441"/>
          </a:xfrm>
          <a:prstGeom prst="rect">
            <a:avLst/>
          </a:prstGeom>
          <a:noFill/>
        </p:spPr>
        <p:txBody>
          <a:bodyPr wrap="square" rtlCol="0">
            <a:spAutoFit/>
          </a:bodyPr>
          <a:lstStyle/>
          <a:p>
            <a:endParaRPr lang="en-US" sz="2000" i="1" dirty="0">
              <a:solidFill>
                <a:srgbClr val="29B57F"/>
              </a:solidFill>
              <a:latin typeface="Cambria" charset="0"/>
              <a:ea typeface="Cambria" charset="0"/>
              <a:cs typeface="Cambria" charset="0"/>
            </a:endParaRPr>
          </a:p>
          <a:p>
            <a:r>
              <a:rPr lang="en-US" sz="2400" i="1" dirty="0">
                <a:latin typeface="Cambria" charset="0"/>
                <a:ea typeface="Cambria" charset="0"/>
                <a:cs typeface="Cambria" charset="0"/>
              </a:rPr>
              <a:t>@</a:t>
            </a:r>
            <a:r>
              <a:rPr lang="en-US" sz="2400" i="1" dirty="0" err="1">
                <a:latin typeface="Cambria" charset="0"/>
                <a:ea typeface="Cambria" charset="0"/>
                <a:cs typeface="Cambria" charset="0"/>
              </a:rPr>
              <a:t>BrokeMillennialBlog</a:t>
            </a:r>
            <a:endParaRPr lang="en-US" sz="2400" i="1" dirty="0">
              <a:latin typeface="Cambria" charset="0"/>
              <a:ea typeface="Cambria" charset="0"/>
              <a:cs typeface="Cambria" charset="0"/>
            </a:endParaRPr>
          </a:p>
        </p:txBody>
      </p:sp>
      <p:pic>
        <p:nvPicPr>
          <p:cNvPr id="11" name="Picture 10"/>
          <p:cNvPicPr>
            <a:picLocks noChangeAspect="1"/>
          </p:cNvPicPr>
          <p:nvPr/>
        </p:nvPicPr>
        <p:blipFill>
          <a:blip r:embed="rId4"/>
          <a:stretch>
            <a:fillRect/>
          </a:stretch>
        </p:blipFill>
        <p:spPr>
          <a:xfrm>
            <a:off x="7099611" y="5625255"/>
            <a:ext cx="645160" cy="645160"/>
          </a:xfrm>
          <a:prstGeom prst="rect">
            <a:avLst/>
          </a:prstGeom>
        </p:spPr>
      </p:pic>
      <p:pic>
        <p:nvPicPr>
          <p:cNvPr id="8" name="Picture 7" descr="A picture containing text, logo, label&#10;&#10;Description automatically generated">
            <a:extLst>
              <a:ext uri="{FF2B5EF4-FFF2-40B4-BE49-F238E27FC236}">
                <a16:creationId xmlns:a16="http://schemas.microsoft.com/office/drawing/2014/main" id="{6B201C1B-772B-D8CE-9710-1888AECF64CD}"/>
              </a:ext>
            </a:extLst>
          </p:cNvPr>
          <p:cNvPicPr>
            <a:picLocks noChangeAspect="1"/>
          </p:cNvPicPr>
          <p:nvPr/>
        </p:nvPicPr>
        <p:blipFill>
          <a:blip r:embed="rId5"/>
          <a:stretch>
            <a:fillRect/>
          </a:stretch>
        </p:blipFill>
        <p:spPr>
          <a:xfrm>
            <a:off x="1091384" y="879250"/>
            <a:ext cx="4924139" cy="4924139"/>
          </a:xfrm>
          <a:prstGeom prst="rect">
            <a:avLst/>
          </a:prstGeom>
        </p:spPr>
      </p:pic>
      <p:pic>
        <p:nvPicPr>
          <p:cNvPr id="4" name="Picture 3">
            <a:extLst>
              <a:ext uri="{FF2B5EF4-FFF2-40B4-BE49-F238E27FC236}">
                <a16:creationId xmlns:a16="http://schemas.microsoft.com/office/drawing/2014/main" id="{CE3F1A39-4E77-5356-931B-F7F4A9970E17}"/>
              </a:ext>
            </a:extLst>
          </p:cNvPr>
          <p:cNvPicPr>
            <a:picLocks noChangeAspect="1"/>
          </p:cNvPicPr>
          <p:nvPr/>
        </p:nvPicPr>
        <p:blipFill>
          <a:blip r:embed="rId6"/>
          <a:stretch>
            <a:fillRect/>
          </a:stretch>
        </p:blipFill>
        <p:spPr>
          <a:xfrm>
            <a:off x="6483971" y="986369"/>
            <a:ext cx="5029200" cy="4432300"/>
          </a:xfrm>
          <a:prstGeom prst="rect">
            <a:avLst/>
          </a:prstGeom>
        </p:spPr>
      </p:pic>
      <p:pic>
        <p:nvPicPr>
          <p:cNvPr id="9" name="Picture 8">
            <a:extLst>
              <a:ext uri="{FF2B5EF4-FFF2-40B4-BE49-F238E27FC236}">
                <a16:creationId xmlns:a16="http://schemas.microsoft.com/office/drawing/2014/main" id="{3A9E3C9C-EE67-78B8-C691-E07C18FC01D8}"/>
              </a:ext>
            </a:extLst>
          </p:cNvPr>
          <p:cNvPicPr>
            <a:picLocks noChangeAspect="1"/>
          </p:cNvPicPr>
          <p:nvPr/>
        </p:nvPicPr>
        <p:blipFill>
          <a:blip r:embed="rId7"/>
          <a:stretch>
            <a:fillRect/>
          </a:stretch>
        </p:blipFill>
        <p:spPr>
          <a:xfrm>
            <a:off x="8179208" y="3870029"/>
            <a:ext cx="1480986" cy="1435417"/>
          </a:xfrm>
          <a:prstGeom prst="rect">
            <a:avLst/>
          </a:prstGeom>
        </p:spPr>
      </p:pic>
    </p:spTree>
    <p:extLst>
      <p:ext uri="{BB962C8B-B14F-4D97-AF65-F5344CB8AC3E}">
        <p14:creationId xmlns:p14="http://schemas.microsoft.com/office/powerpoint/2010/main" val="4257267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Props1.xml><?xml version="1.0" encoding="utf-8"?>
<ds:datastoreItem xmlns:ds="http://schemas.openxmlformats.org/officeDocument/2006/customXml" ds:itemID="{E60F308B-7820-4734-B426-3DF4999882DD}"/>
</file>

<file path=customXml/itemProps2.xml><?xml version="1.0" encoding="utf-8"?>
<ds:datastoreItem xmlns:ds="http://schemas.openxmlformats.org/officeDocument/2006/customXml" ds:itemID="{CFE604F2-731F-44A9-927D-8F0E6A80D08D}"/>
</file>

<file path=customXml/itemProps3.xml><?xml version="1.0" encoding="utf-8"?>
<ds:datastoreItem xmlns:ds="http://schemas.openxmlformats.org/officeDocument/2006/customXml" ds:itemID="{674F68CE-1808-4A5A-B7CA-4299F40D3270}"/>
</file>

<file path=docProps/app.xml><?xml version="1.0" encoding="utf-8"?>
<Properties xmlns="http://schemas.openxmlformats.org/officeDocument/2006/extended-properties" xmlns:vt="http://schemas.openxmlformats.org/officeDocument/2006/docPropsVTypes">
  <TotalTime>25777</TotalTime>
  <Words>3087</Words>
  <Application>Microsoft Office PowerPoint</Application>
  <PresentationFormat>Widescreen</PresentationFormat>
  <Paragraphs>347</Paragraphs>
  <Slides>67</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67</vt:i4>
      </vt:variant>
    </vt:vector>
  </HeadingPairs>
  <TitlesOfParts>
    <vt:vector size="76" baseType="lpstr">
      <vt:lpstr>Arial</vt:lpstr>
      <vt:lpstr>Avenir Book</vt:lpstr>
      <vt:lpstr>Avenir Next LT Pro</vt:lpstr>
      <vt:lpstr>Bell MT</vt:lpstr>
      <vt:lpstr>Calibri</vt:lpstr>
      <vt:lpstr>Calibri Light</vt:lpstr>
      <vt:lpstr>Cambria</vt:lpstr>
      <vt:lpstr>Verdana</vt:lpstr>
      <vt:lpstr>Office Theme</vt:lpstr>
      <vt:lpstr>PowerPoint Presentation</vt:lpstr>
      <vt:lpstr>Buildings towards financial independence </vt:lpstr>
      <vt:lpstr>Erin Lowry Financial Translator</vt:lpstr>
      <vt:lpstr>“MONEY!” </vt:lpstr>
      <vt:lpstr>Your emotional relationship to money matters.</vt:lpstr>
      <vt:lpstr>What is your first memory of money?</vt:lpstr>
      <vt:lpstr>Who taught you about money?</vt:lpstr>
      <vt:lpstr>Scenario #1</vt:lpstr>
      <vt:lpstr>Scenario #2</vt:lpstr>
      <vt:lpstr>Scenario #3</vt:lpstr>
      <vt:lpstr>Scenario #4</vt:lpstr>
      <vt:lpstr>Actions &gt; Words </vt:lpstr>
      <vt:lpstr>Exercise time</vt:lpstr>
      <vt:lpstr>Exercise time</vt:lpstr>
      <vt:lpstr>Financial psychology and  your day-to-day</vt:lpstr>
      <vt:lpstr>Set up systems to protect yourself from yourself</vt:lpstr>
      <vt:lpstr>Financial psychology and  your day-to-day</vt:lpstr>
      <vt:lpstr>The ideal relationship with money is…</vt:lpstr>
      <vt:lpstr>Time to take control of your money!</vt:lpstr>
      <vt:lpstr>Challenge #1: Get informed</vt:lpstr>
      <vt:lpstr>Challenge #2: Face your numbers</vt:lpstr>
      <vt:lpstr>Almost ready…</vt:lpstr>
      <vt:lpstr>Goals are the foundation of a financial plan</vt:lpstr>
      <vt:lpstr>Goal setting</vt:lpstr>
      <vt:lpstr>Budgets need a rebrand</vt:lpstr>
      <vt:lpstr>Traditional Budgets</vt:lpstr>
      <vt:lpstr>QUESTION BREAK</vt:lpstr>
      <vt:lpstr>Bracing for the unexpected</vt:lpstr>
      <vt:lpstr>Emergency savings fund</vt:lpstr>
      <vt:lpstr>Emergency savings:  How much do you really need?</vt:lpstr>
      <vt:lpstr>Where is your money?!</vt:lpstr>
      <vt:lpstr>The math</vt:lpstr>
      <vt:lpstr>FDIC insurance</vt:lpstr>
      <vt:lpstr>Savings hacks</vt:lpstr>
      <vt:lpstr>What you need to remember  about saving</vt:lpstr>
      <vt:lpstr>Important conversations to protect your money</vt:lpstr>
      <vt:lpstr>It’s easy to let other people spend your $$$</vt:lpstr>
      <vt:lpstr>Set financial boundaries with friends</vt:lpstr>
      <vt:lpstr>Compliment sandwich method</vt:lpstr>
      <vt:lpstr>Don’t say no all the time</vt:lpstr>
      <vt:lpstr>Will you need to financially care for aging parents?</vt:lpstr>
      <vt:lpstr>How to initiate the conversation</vt:lpstr>
      <vt:lpstr>The foundation</vt:lpstr>
      <vt:lpstr>The concern</vt:lpstr>
      <vt:lpstr>The ask</vt:lpstr>
      <vt:lpstr>The ask, but personalize it</vt:lpstr>
      <vt:lpstr>Legal documents your parents  (and you) need</vt:lpstr>
      <vt:lpstr>Asking for these documents</vt:lpstr>
      <vt:lpstr>What if they’re resistant?</vt:lpstr>
      <vt:lpstr>Estate planning is an act of love</vt:lpstr>
      <vt:lpstr>QUESTION BREAK</vt:lpstr>
      <vt:lpstr>Another place you should be putting $$$  each month…</vt:lpstr>
      <vt:lpstr>The difference between  saving and investing</vt:lpstr>
      <vt:lpstr>PowerPoint Presentation</vt:lpstr>
      <vt:lpstr>If she just saved that money…</vt:lpstr>
      <vt:lpstr>You have a unique situation</vt:lpstr>
      <vt:lpstr>Money in both Plans grows with daily compound interest.</vt:lpstr>
      <vt:lpstr>The biggest wealth building mistake</vt:lpstr>
      <vt:lpstr>Time</vt:lpstr>
      <vt:lpstr>Feeling like time isn’t on your side?</vt:lpstr>
      <vt:lpstr>Slow steady is a-okay</vt:lpstr>
      <vt:lpstr>Don’t raid your future to subsidize your children’s education</vt:lpstr>
      <vt:lpstr>HSA vs FSA</vt:lpstr>
      <vt:lpstr>Focus on the PERSONAL </vt:lpstr>
      <vt:lpstr>Determine What YOU Value</vt:lpstr>
      <vt:lpstr> Life is about trade offs,  so spend on what you value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Lowry</dc:creator>
  <cp:lastModifiedBy>Scott Fahrney</cp:lastModifiedBy>
  <cp:revision>343</cp:revision>
  <dcterms:created xsi:type="dcterms:W3CDTF">2023-05-18T15:45:48Z</dcterms:created>
  <dcterms:modified xsi:type="dcterms:W3CDTF">2026-09-15T14:06:29Z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