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webextensions/webextension1.xml" ContentType="application/vnd.ms-office.webextension+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3.xml" ContentType="application/vnd.openxmlformats-officedocument.presentationml.tags+xml"/>
  <Override PartName="/ppt/notesSlides/notesSlide29.xml" ContentType="application/vnd.openxmlformats-officedocument.presentationml.notesSlide+xml"/>
  <Override PartName="/ppt/webextensions/webextension2.xml" ContentType="application/vnd.ms-office.webextension+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4.xml" ContentType="application/vnd.openxmlformats-officedocument.presentationml.tags+xml"/>
  <Override PartName="/ppt/notesSlides/notesSlide41.xml" ContentType="application/vnd.openxmlformats-officedocument.presentationml.notesSlide+xml"/>
  <Override PartName="/ppt/webextensions/webextension3.xml" ContentType="application/vnd.ms-office.webextension+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5.xml" ContentType="application/vnd.openxmlformats-officedocument.presentationml.tags+xml"/>
  <Override PartName="/ppt/notesSlides/notesSlide49.xml" ContentType="application/vnd.openxmlformats-officedocument.presentationml.notesSlide+xml"/>
  <Override PartName="/ppt/webextensions/webextension4.xml" ContentType="application/vnd.ms-office.webextension+xml"/>
  <Override PartName="/ppt/tags/tag6.xml" ContentType="application/vnd.openxmlformats-officedocument.presentationml.tags+xml"/>
  <Override PartName="/ppt/notesSlides/notesSlide50.xml" ContentType="application/vnd.openxmlformats-officedocument.presentationml.notesSlide+xml"/>
  <Override PartName="/ppt/webextensions/webextension5.xml" ContentType="application/vnd.ms-office.webextension+xml"/>
  <Override PartName="/ppt/tags/tag7.xml" ContentType="application/vnd.openxmlformats-officedocument.presentationml.tags+xml"/>
  <Override PartName="/ppt/notesSlides/notesSlide51.xml" ContentType="application/vnd.openxmlformats-officedocument.presentationml.notesSlide+xml"/>
  <Override PartName="/ppt/webextensions/webextension6.xml" ContentType="application/vnd.ms-office.webextension+xml"/>
  <Override PartName="/ppt/tags/tag8.xml" ContentType="application/vnd.openxmlformats-officedocument.presentationml.tags+xml"/>
  <Override PartName="/ppt/notesSlides/notesSlide52.xml" ContentType="application/vnd.openxmlformats-officedocument.presentationml.notesSlide+xml"/>
  <Override PartName="/ppt/webextensions/webextension7.xml" ContentType="application/vnd.ms-office.webextension+xml"/>
  <Override PartName="/ppt/tags/tag9.xml" ContentType="application/vnd.openxmlformats-officedocument.presentationml.tags+xml"/>
  <Override PartName="/ppt/notesSlides/notesSlide53.xml" ContentType="application/vnd.openxmlformats-officedocument.presentationml.notesSlide+xml"/>
  <Override PartName="/ppt/webextensions/webextension8.xml" ContentType="application/vnd.ms-office.webextension+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991" r:id="rId4"/>
    <p:sldMasterId id="2147484030" r:id="rId5"/>
    <p:sldMasterId id="2147484075" r:id="rId6"/>
    <p:sldMasterId id="2147484090" r:id="rId7"/>
    <p:sldMasterId id="2147484102" r:id="rId8"/>
  </p:sldMasterIdLst>
  <p:notesMasterIdLst>
    <p:notesMasterId r:id="rId62"/>
  </p:notesMasterIdLst>
  <p:sldIdLst>
    <p:sldId id="306" r:id="rId9"/>
    <p:sldId id="299" r:id="rId10"/>
    <p:sldId id="293" r:id="rId11"/>
    <p:sldId id="288" r:id="rId12"/>
    <p:sldId id="290" r:id="rId13"/>
    <p:sldId id="300" r:id="rId14"/>
    <p:sldId id="258" r:id="rId15"/>
    <p:sldId id="264" r:id="rId16"/>
    <p:sldId id="260" r:id="rId17"/>
    <p:sldId id="286" r:id="rId18"/>
    <p:sldId id="294" r:id="rId19"/>
    <p:sldId id="275" r:id="rId20"/>
    <p:sldId id="277" r:id="rId21"/>
    <p:sldId id="291" r:id="rId22"/>
    <p:sldId id="265" r:id="rId23"/>
    <p:sldId id="2147483647" r:id="rId24"/>
    <p:sldId id="256" r:id="rId25"/>
    <p:sldId id="257" r:id="rId26"/>
    <p:sldId id="259" r:id="rId27"/>
    <p:sldId id="269" r:id="rId28"/>
    <p:sldId id="285" r:id="rId29"/>
    <p:sldId id="278" r:id="rId30"/>
    <p:sldId id="279" r:id="rId31"/>
    <p:sldId id="280" r:id="rId32"/>
    <p:sldId id="281" r:id="rId33"/>
    <p:sldId id="282" r:id="rId34"/>
    <p:sldId id="283" r:id="rId35"/>
    <p:sldId id="273" r:id="rId36"/>
    <p:sldId id="289" r:id="rId37"/>
    <p:sldId id="272" r:id="rId38"/>
    <p:sldId id="297" r:id="rId39"/>
    <p:sldId id="2147483642" r:id="rId40"/>
    <p:sldId id="261" r:id="rId41"/>
    <p:sldId id="263" r:id="rId42"/>
    <p:sldId id="268" r:id="rId43"/>
    <p:sldId id="267" r:id="rId44"/>
    <p:sldId id="287" r:id="rId45"/>
    <p:sldId id="2147483643" r:id="rId46"/>
    <p:sldId id="274" r:id="rId47"/>
    <p:sldId id="276" r:id="rId48"/>
    <p:sldId id="301" r:id="rId49"/>
    <p:sldId id="284" r:id="rId50"/>
    <p:sldId id="262" r:id="rId51"/>
    <p:sldId id="304" r:id="rId52"/>
    <p:sldId id="266" r:id="rId53"/>
    <p:sldId id="298" r:id="rId54"/>
    <p:sldId id="302" r:id="rId55"/>
    <p:sldId id="327" r:id="rId56"/>
    <p:sldId id="292" r:id="rId57"/>
    <p:sldId id="295" r:id="rId58"/>
    <p:sldId id="296" r:id="rId59"/>
    <p:sldId id="271" r:id="rId60"/>
    <p:sldId id="303" r:id="rId61"/>
  </p:sldIdLst>
  <p:sldSz cx="9144000" cy="5143500" type="screen16x9"/>
  <p:notesSz cx="7102475" cy="9388475"/>
  <p:custDataLst>
    <p:tags r:id="rId63"/>
  </p:custDataLst>
  <p:defaultTex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p:defaultTextStyle>
  <p:extLst>
    <p:ext uri="{EFAFB233-063F-42B5-8137-9DF3F51BA10A}">
      <p15:sldGuideLst xmlns:p15="http://schemas.microsoft.com/office/powerpoint/2012/main">
        <p15:guide id="1" orient="horz" pos="1620" userDrawn="1">
          <p15:clr>
            <a:srgbClr val="A4A3A4"/>
          </p15:clr>
        </p15:guide>
        <p15:guide id="2" orient="horz" pos="717" userDrawn="1">
          <p15:clr>
            <a:srgbClr val="A4A3A4"/>
          </p15:clr>
        </p15:guide>
        <p15:guide id="3" orient="horz" pos="3074" userDrawn="1">
          <p15:clr>
            <a:srgbClr val="A4A3A4"/>
          </p15:clr>
        </p15:guide>
        <p15:guide id="4" pos="2880" userDrawn="1">
          <p15:clr>
            <a:srgbClr val="A4A3A4"/>
          </p15:clr>
        </p15:guide>
        <p15:guide id="5" pos="4135" userDrawn="1">
          <p15:clr>
            <a:srgbClr val="A4A3A4"/>
          </p15:clr>
        </p15:guide>
        <p15:guide id="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D35A03-F32E-9302-DD79-8BDBEFD51A27}" name="Heather Hodge" initials="HH" userId="S::Heather.Hodge@YMCA.NET::f79cb122-ecad-4aba-908e-cbbd14807159" providerId="AD"/>
  <p188:author id="{C24B3C09-23D3-1D84-02E7-06F2E1F1D05C}" name="Seana Hasson" initials="SH" userId="S::Seana.Hasson@YMCA.NET::965b04dc-a0cb-4f2d-be5a-acb39ea0754e" providerId="AD"/>
  <p188:author id="{F3206D94-64B0-7E1A-78A6-715362EFA24C}" name="Emily Greenberg" initials="EG" userId="S::Emily.Greenberg@YMCA.NET::164d0427-5c9b-47e4-8242-e7ac7827d448" providerId="AD"/>
  <p188:author id="{0F3826B3-BD0D-83F7-DD4F-31949F7D42AE}" name="Heather Hodge" initials="HH" userId="S::heather.hodge@ymca.net::f79cb122-ecad-4aba-908e-cbbd1480715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AB0E9"/>
    <a:srgbClr val="E8AAE7"/>
    <a:srgbClr val="ECCADB"/>
    <a:srgbClr val="C12071"/>
    <a:srgbClr val="0060AF"/>
    <a:srgbClr val="C6168D"/>
    <a:srgbClr val="5C2E91"/>
    <a:srgbClr val="007D7E"/>
    <a:srgbClr val="19C8CA"/>
    <a:srgbClr val="DD5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4A71FD-CF80-437A-ACE8-8AC02E746D64}" v="455" dt="2026-09-14T20:59:41.248"/>
    <p1510:client id="{99720FD5-B7BC-4787-BF3A-3B5A2DC739BD}" v="937" dt="2026-09-14T20:26:39.468"/>
    <p1510:client id="{F4E451DC-6CC7-45B2-9749-3212BB7190F3}" v="2773" dt="2026-09-15T18:13:43.4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orient="horz" pos="717"/>
        <p:guide orient="horz" pos="3074"/>
        <p:guide pos="2880"/>
        <p:guide pos="4135"/>
        <p:guide/>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tags" Target="tags/tag1.xml"/><Relationship Id="rId68"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presProps" Target="presProps.xml"/><Relationship Id="rId69"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90B080-249D-4F78-8769-1D6CE123B604}"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US"/>
        </a:p>
      </dgm:t>
    </dgm:pt>
    <dgm:pt modelId="{75841604-94B4-4B3E-9B41-4FE015FC15AC}">
      <dgm:prSet phldrT="[Text]" custT="1"/>
      <dgm:spPr/>
      <dgm:t>
        <a:bodyPr/>
        <a:lstStyle/>
        <a:p>
          <a:pPr>
            <a:buFont typeface="Arial" panose="020B0604020202020204" pitchFamily="34" charset="0"/>
            <a:buChar char="•"/>
          </a:pPr>
          <a:r>
            <a:rPr lang="en-US" sz="1400" b="1"/>
            <a:t>Individual level (People): </a:t>
          </a:r>
          <a:endParaRPr lang="en-US" sz="1400"/>
        </a:p>
      </dgm:t>
    </dgm:pt>
    <dgm:pt modelId="{2D0F97AB-E645-4AC8-8945-93574CDA09F0}" type="parTrans" cxnId="{7B172430-8762-4D98-9DAB-108F0D5E8174}">
      <dgm:prSet/>
      <dgm:spPr/>
      <dgm:t>
        <a:bodyPr/>
        <a:lstStyle/>
        <a:p>
          <a:endParaRPr lang="en-US"/>
        </a:p>
      </dgm:t>
    </dgm:pt>
    <dgm:pt modelId="{A9B13F05-4A51-4776-ABC1-D55D94E1A169}" type="sibTrans" cxnId="{7B172430-8762-4D98-9DAB-108F0D5E8174}">
      <dgm:prSet/>
      <dgm:spPr/>
      <dgm:t>
        <a:bodyPr/>
        <a:lstStyle/>
        <a:p>
          <a:endParaRPr lang="en-US"/>
        </a:p>
      </dgm:t>
    </dgm:pt>
    <dgm:pt modelId="{E1B4BCF0-6208-4F37-B6EB-0DB0E53CB590}">
      <dgm:prSet phldrT="[Text]"/>
      <dgm:spPr/>
      <dgm:t>
        <a:bodyPr/>
        <a:lstStyle/>
        <a:p>
          <a:pPr>
            <a:buFont typeface="Arial" panose="020B0604020202020204" pitchFamily="34" charset="0"/>
            <a:buChar char="•"/>
          </a:pPr>
          <a:r>
            <a:rPr lang="en-US" b="1"/>
            <a:t>Are individuals experiencing more achievement, relationships, belonging, connection, and contribution through experiences with the Y?</a:t>
          </a:r>
        </a:p>
      </dgm:t>
    </dgm:pt>
    <dgm:pt modelId="{48AD05E1-B42F-4203-8B61-FFA4410D5559}" type="parTrans" cxnId="{226B24B0-A44D-4440-A2D0-193B9425F340}">
      <dgm:prSet/>
      <dgm:spPr/>
      <dgm:t>
        <a:bodyPr/>
        <a:lstStyle/>
        <a:p>
          <a:endParaRPr lang="en-US"/>
        </a:p>
      </dgm:t>
    </dgm:pt>
    <dgm:pt modelId="{89E8582D-C14C-4B49-A39C-BA83EB69EC5C}" type="sibTrans" cxnId="{226B24B0-A44D-4440-A2D0-193B9425F340}">
      <dgm:prSet/>
      <dgm:spPr/>
      <dgm:t>
        <a:bodyPr/>
        <a:lstStyle/>
        <a:p>
          <a:endParaRPr lang="en-US"/>
        </a:p>
      </dgm:t>
    </dgm:pt>
    <dgm:pt modelId="{D0F73301-C275-4A67-8907-2788D71EFC71}">
      <dgm:prSet phldrT="[Text]" custT="1"/>
      <dgm:spPr/>
      <dgm:t>
        <a:bodyPr/>
        <a:lstStyle/>
        <a:p>
          <a:pPr>
            <a:buFont typeface="Arial" panose="020B0604020202020204" pitchFamily="34" charset="0"/>
            <a:buChar char="•"/>
          </a:pPr>
          <a:r>
            <a:rPr lang="en-US" sz="1400" b="1"/>
            <a:t>Organizational level (Ys): </a:t>
          </a:r>
          <a:endParaRPr lang="en-US" sz="1400"/>
        </a:p>
      </dgm:t>
    </dgm:pt>
    <dgm:pt modelId="{612C9CC0-14F2-4C89-808B-3F5FEA4FA7BF}" type="parTrans" cxnId="{5D586810-C915-4282-9A26-C7D66E8468FB}">
      <dgm:prSet/>
      <dgm:spPr/>
      <dgm:t>
        <a:bodyPr/>
        <a:lstStyle/>
        <a:p>
          <a:endParaRPr lang="en-US"/>
        </a:p>
      </dgm:t>
    </dgm:pt>
    <dgm:pt modelId="{C4483ED9-83F4-451E-86DB-C5F87C1046E7}" type="sibTrans" cxnId="{5D586810-C915-4282-9A26-C7D66E8468FB}">
      <dgm:prSet/>
      <dgm:spPr/>
      <dgm:t>
        <a:bodyPr/>
        <a:lstStyle/>
        <a:p>
          <a:endParaRPr lang="en-US"/>
        </a:p>
      </dgm:t>
    </dgm:pt>
    <dgm:pt modelId="{CF162317-70A1-4508-A24A-6DE257A28EE6}">
      <dgm:prSet phldrT="[Text]"/>
      <dgm:spPr/>
      <dgm:t>
        <a:bodyPr/>
        <a:lstStyle/>
        <a:p>
          <a:pPr>
            <a:buFont typeface="Arial" panose="020B0604020202020204" pitchFamily="34" charset="0"/>
            <a:buChar char="•"/>
          </a:pPr>
          <a:r>
            <a:rPr lang="en-US" b="1"/>
            <a:t>Are Ys creating the internal conditions that support quality, connection‑centered experiences?</a:t>
          </a:r>
        </a:p>
      </dgm:t>
    </dgm:pt>
    <dgm:pt modelId="{93470C13-99BF-460A-9002-FC18590961E7}" type="parTrans" cxnId="{45B0BC82-0D69-4DFC-B447-F9EAEE5671BA}">
      <dgm:prSet/>
      <dgm:spPr/>
      <dgm:t>
        <a:bodyPr/>
        <a:lstStyle/>
        <a:p>
          <a:endParaRPr lang="en-US"/>
        </a:p>
      </dgm:t>
    </dgm:pt>
    <dgm:pt modelId="{0F4F4859-C0B5-4609-97C6-AE9DF67F44CF}" type="sibTrans" cxnId="{45B0BC82-0D69-4DFC-B447-F9EAEE5671BA}">
      <dgm:prSet/>
      <dgm:spPr/>
      <dgm:t>
        <a:bodyPr/>
        <a:lstStyle/>
        <a:p>
          <a:endParaRPr lang="en-US"/>
        </a:p>
      </dgm:t>
    </dgm:pt>
    <dgm:pt modelId="{5E828293-1644-42C2-8BFD-047D2F2114A5}">
      <dgm:prSet phldrT="[Text]" custT="1"/>
      <dgm:spPr/>
      <dgm:t>
        <a:bodyPr/>
        <a:lstStyle/>
        <a:p>
          <a:pPr>
            <a:buFont typeface="Arial" panose="020B0604020202020204" pitchFamily="34" charset="0"/>
            <a:buChar char="•"/>
          </a:pPr>
          <a:r>
            <a:rPr lang="en-US" sz="1400" b="1"/>
            <a:t>Community level (Communities): </a:t>
          </a:r>
          <a:endParaRPr lang="en-US" sz="1400"/>
        </a:p>
      </dgm:t>
    </dgm:pt>
    <dgm:pt modelId="{996DFD4D-2254-4B67-943E-8A15FE44C394}" type="parTrans" cxnId="{EAE2E52F-8EC7-4EF1-A0F3-93C7E441D463}">
      <dgm:prSet/>
      <dgm:spPr/>
      <dgm:t>
        <a:bodyPr/>
        <a:lstStyle/>
        <a:p>
          <a:endParaRPr lang="en-US"/>
        </a:p>
      </dgm:t>
    </dgm:pt>
    <dgm:pt modelId="{8932330E-F941-4862-A3A3-9424D250B129}" type="sibTrans" cxnId="{EAE2E52F-8EC7-4EF1-A0F3-93C7E441D463}">
      <dgm:prSet/>
      <dgm:spPr/>
      <dgm:t>
        <a:bodyPr/>
        <a:lstStyle/>
        <a:p>
          <a:endParaRPr lang="en-US"/>
        </a:p>
      </dgm:t>
    </dgm:pt>
    <dgm:pt modelId="{DC6B676B-A8DF-4AE3-AD62-1B10C025D280}">
      <dgm:prSet phldrT="[Text]"/>
      <dgm:spPr/>
      <dgm:t>
        <a:bodyPr/>
        <a:lstStyle/>
        <a:p>
          <a:pPr>
            <a:buFont typeface="Arial" panose="020B0604020202020204" pitchFamily="34" charset="0"/>
            <a:buChar char="•"/>
          </a:pPr>
          <a:r>
            <a:rPr lang="en-US" b="1"/>
            <a:t>Are community conditions related to connection and belonging improving over time?</a:t>
          </a:r>
        </a:p>
      </dgm:t>
    </dgm:pt>
    <dgm:pt modelId="{AF2A1773-4C90-4AE8-BB75-0FDD2AD178DC}" type="parTrans" cxnId="{D13F5AC8-FD7F-4E0B-9E92-1ABE20E41243}">
      <dgm:prSet/>
      <dgm:spPr/>
      <dgm:t>
        <a:bodyPr/>
        <a:lstStyle/>
        <a:p>
          <a:endParaRPr lang="en-US"/>
        </a:p>
      </dgm:t>
    </dgm:pt>
    <dgm:pt modelId="{97682F0E-342B-4317-8132-0A7AEDAF2C29}" type="sibTrans" cxnId="{D13F5AC8-FD7F-4E0B-9E92-1ABE20E41243}">
      <dgm:prSet/>
      <dgm:spPr/>
      <dgm:t>
        <a:bodyPr/>
        <a:lstStyle/>
        <a:p>
          <a:endParaRPr lang="en-US"/>
        </a:p>
      </dgm:t>
    </dgm:pt>
    <dgm:pt modelId="{299FBAD9-CF45-4F03-B655-A60F4946EA36}">
      <dgm:prSet phldrT="[Text]"/>
      <dgm:spPr/>
      <dgm:t>
        <a:bodyPr/>
        <a:lstStyle/>
        <a:p>
          <a:pPr>
            <a:buFont typeface="Arial" panose="020B0604020202020204" pitchFamily="34" charset="0"/>
            <a:buChar char="•"/>
          </a:pPr>
          <a:endParaRPr lang="en-US" b="1"/>
        </a:p>
      </dgm:t>
    </dgm:pt>
    <dgm:pt modelId="{05311C19-4E9A-460D-9EFB-7B1423CDC7E0}" type="parTrans" cxnId="{0525F054-CD40-406C-A298-B002BB277664}">
      <dgm:prSet/>
      <dgm:spPr/>
      <dgm:t>
        <a:bodyPr/>
        <a:lstStyle/>
        <a:p>
          <a:endParaRPr lang="en-US"/>
        </a:p>
      </dgm:t>
    </dgm:pt>
    <dgm:pt modelId="{8C31E46A-3113-4C35-9727-287CD4430F0C}" type="sibTrans" cxnId="{0525F054-CD40-406C-A298-B002BB277664}">
      <dgm:prSet/>
      <dgm:spPr/>
      <dgm:t>
        <a:bodyPr/>
        <a:lstStyle/>
        <a:p>
          <a:endParaRPr lang="en-US"/>
        </a:p>
      </dgm:t>
    </dgm:pt>
    <dgm:pt modelId="{44742C7D-30B3-41BE-9319-A20CCF520777}">
      <dgm:prSet phldrT="[Text]"/>
      <dgm:spPr/>
      <dgm:t>
        <a:bodyPr/>
        <a:lstStyle/>
        <a:p>
          <a:pPr>
            <a:buFont typeface="Arial" panose="020B0604020202020204" pitchFamily="34" charset="0"/>
            <a:buChar char="•"/>
          </a:pPr>
          <a:r>
            <a:rPr lang="en-US"/>
            <a:t>Looks at organizational strength, practices, and quality aligned to ARBCC</a:t>
          </a:r>
          <a:endParaRPr lang="en-US" b="1"/>
        </a:p>
      </dgm:t>
    </dgm:pt>
    <dgm:pt modelId="{32989E12-E795-4DD3-9CCE-23BC7888FC5F}" type="parTrans" cxnId="{D1597506-CF31-4F20-BC8D-85DE39DB1C33}">
      <dgm:prSet/>
      <dgm:spPr/>
      <dgm:t>
        <a:bodyPr/>
        <a:lstStyle/>
        <a:p>
          <a:endParaRPr lang="en-US"/>
        </a:p>
      </dgm:t>
    </dgm:pt>
    <dgm:pt modelId="{2A36B14A-2AA4-49B1-920B-AE8109F42E17}" type="sibTrans" cxnId="{D1597506-CF31-4F20-BC8D-85DE39DB1C33}">
      <dgm:prSet/>
      <dgm:spPr/>
      <dgm:t>
        <a:bodyPr/>
        <a:lstStyle/>
        <a:p>
          <a:endParaRPr lang="en-US"/>
        </a:p>
      </dgm:t>
    </dgm:pt>
    <dgm:pt modelId="{8D1BA50E-987D-4888-8799-6A02415699AD}">
      <dgm:prSet phldrT="[Text]"/>
      <dgm:spPr/>
      <dgm:t>
        <a:bodyPr/>
        <a:lstStyle/>
        <a:p>
          <a:pPr>
            <a:buFont typeface="Arial" panose="020B0604020202020204" pitchFamily="34" charset="0"/>
            <a:buChar char="•"/>
          </a:pPr>
          <a:endParaRPr lang="en-US" b="1"/>
        </a:p>
      </dgm:t>
    </dgm:pt>
    <dgm:pt modelId="{7CDEC6F1-E602-4D4D-8A5D-BD6B65463F24}" type="parTrans" cxnId="{BAC6427A-FFDC-465B-B23C-DD4D183CCB97}">
      <dgm:prSet/>
      <dgm:spPr/>
      <dgm:t>
        <a:bodyPr/>
        <a:lstStyle/>
        <a:p>
          <a:endParaRPr lang="en-US"/>
        </a:p>
      </dgm:t>
    </dgm:pt>
    <dgm:pt modelId="{7C4051A8-4440-4E7C-A9CD-D7653E53547A}" type="sibTrans" cxnId="{BAC6427A-FFDC-465B-B23C-DD4D183CCB97}">
      <dgm:prSet/>
      <dgm:spPr/>
      <dgm:t>
        <a:bodyPr/>
        <a:lstStyle/>
        <a:p>
          <a:endParaRPr lang="en-US"/>
        </a:p>
      </dgm:t>
    </dgm:pt>
    <dgm:pt modelId="{FCE23E2C-FC99-4A82-BD0E-2B3F263B7BE7}">
      <dgm:prSet phldrT="[Text]"/>
      <dgm:spPr/>
      <dgm:t>
        <a:bodyPr/>
        <a:lstStyle/>
        <a:p>
          <a:pPr>
            <a:buFont typeface="Arial" panose="020B0604020202020204" pitchFamily="34" charset="0"/>
            <a:buChar char="•"/>
          </a:pPr>
          <a:r>
            <a:rPr lang="en-US"/>
            <a:t>Uses community data, surveys, and local stories to understand reach and influence</a:t>
          </a:r>
          <a:endParaRPr lang="en-US" b="1"/>
        </a:p>
      </dgm:t>
    </dgm:pt>
    <dgm:pt modelId="{413E64CC-2730-4F1D-AEB2-8AB03FB6E863}" type="parTrans" cxnId="{D4D80516-8C8B-4314-B9B6-0D3E147AD4CE}">
      <dgm:prSet/>
      <dgm:spPr/>
      <dgm:t>
        <a:bodyPr/>
        <a:lstStyle/>
        <a:p>
          <a:endParaRPr lang="en-US"/>
        </a:p>
      </dgm:t>
    </dgm:pt>
    <dgm:pt modelId="{921B9657-F144-421C-BBD6-78A8B6CD61CB}" type="sibTrans" cxnId="{D4D80516-8C8B-4314-B9B6-0D3E147AD4CE}">
      <dgm:prSet/>
      <dgm:spPr/>
      <dgm:t>
        <a:bodyPr/>
        <a:lstStyle/>
        <a:p>
          <a:endParaRPr lang="en-US"/>
        </a:p>
      </dgm:t>
    </dgm:pt>
    <dgm:pt modelId="{44B96D55-D1FD-4AEA-A79F-90F582778B04}">
      <dgm:prSet phldrT="[Text]"/>
      <dgm:spPr/>
      <dgm:t>
        <a:bodyPr/>
        <a:lstStyle/>
        <a:p>
          <a:pPr>
            <a:buFont typeface="Arial" panose="020B0604020202020204" pitchFamily="34" charset="0"/>
            <a:buChar char="•"/>
          </a:pPr>
          <a:endParaRPr lang="en-US" b="1"/>
        </a:p>
      </dgm:t>
    </dgm:pt>
    <dgm:pt modelId="{8CB18D99-5D00-4712-8E99-B5383B9FB0EB}" type="parTrans" cxnId="{3C6D1303-C51D-4FCA-AE72-BC7D9B4B3EBE}">
      <dgm:prSet/>
      <dgm:spPr/>
      <dgm:t>
        <a:bodyPr/>
        <a:lstStyle/>
        <a:p>
          <a:endParaRPr lang="en-US"/>
        </a:p>
      </dgm:t>
    </dgm:pt>
    <dgm:pt modelId="{14A29631-A66B-45BE-94D2-85EA4918062C}" type="sibTrans" cxnId="{3C6D1303-C51D-4FCA-AE72-BC7D9B4B3EBE}">
      <dgm:prSet/>
      <dgm:spPr/>
      <dgm:t>
        <a:bodyPr/>
        <a:lstStyle/>
        <a:p>
          <a:endParaRPr lang="en-US"/>
        </a:p>
      </dgm:t>
    </dgm:pt>
    <dgm:pt modelId="{7E3AE3DB-F5DE-4391-BC4A-DA3B1D681988}">
      <dgm:prSet phldrT="[Text]"/>
      <dgm:spPr/>
      <dgm:t>
        <a:bodyPr/>
        <a:lstStyle/>
        <a:p>
          <a:pPr>
            <a:buFont typeface="Arial" panose="020B0604020202020204" pitchFamily="34" charset="0"/>
            <a:buChar char="•"/>
          </a:pPr>
          <a:r>
            <a:rPr lang="en-US"/>
            <a:t>Uses brief surveys with research-backed scales to measure dimensions of ARBCC relevant to the experience delivered</a:t>
          </a:r>
          <a:endParaRPr lang="en-US" b="1"/>
        </a:p>
      </dgm:t>
    </dgm:pt>
    <dgm:pt modelId="{9DB8884F-A88C-4FB2-AA27-925A17D613E1}" type="parTrans" cxnId="{23E2AA82-DFFB-46DD-9DBA-0730ACEEB9D3}">
      <dgm:prSet/>
      <dgm:spPr/>
      <dgm:t>
        <a:bodyPr/>
        <a:lstStyle/>
        <a:p>
          <a:endParaRPr lang="en-US"/>
        </a:p>
      </dgm:t>
    </dgm:pt>
    <dgm:pt modelId="{B0AB6B1E-2C0A-4DC8-BFE4-BA3D8ECC300E}" type="sibTrans" cxnId="{23E2AA82-DFFB-46DD-9DBA-0730ACEEB9D3}">
      <dgm:prSet/>
      <dgm:spPr/>
      <dgm:t>
        <a:bodyPr/>
        <a:lstStyle/>
        <a:p>
          <a:endParaRPr lang="en-US"/>
        </a:p>
      </dgm:t>
    </dgm:pt>
    <dgm:pt modelId="{E60B9F05-9FE6-414E-85E0-558196CDE1ED}" type="pres">
      <dgm:prSet presAssocID="{C090B080-249D-4F78-8769-1D6CE123B604}" presName="Name0" presStyleCnt="0">
        <dgm:presLayoutVars>
          <dgm:dir/>
          <dgm:animLvl val="lvl"/>
          <dgm:resizeHandles val="exact"/>
        </dgm:presLayoutVars>
      </dgm:prSet>
      <dgm:spPr/>
    </dgm:pt>
    <dgm:pt modelId="{5E2C3FC8-F830-40B0-BE1C-E890E0C92C61}" type="pres">
      <dgm:prSet presAssocID="{75841604-94B4-4B3E-9B41-4FE015FC15AC}" presName="composite" presStyleCnt="0"/>
      <dgm:spPr/>
    </dgm:pt>
    <dgm:pt modelId="{F9476049-5242-431E-B996-0050E75FD34E}" type="pres">
      <dgm:prSet presAssocID="{75841604-94B4-4B3E-9B41-4FE015FC15AC}" presName="parTx" presStyleLbl="alignNode1" presStyleIdx="0" presStyleCnt="3">
        <dgm:presLayoutVars>
          <dgm:chMax val="0"/>
          <dgm:chPref val="0"/>
          <dgm:bulletEnabled val="1"/>
        </dgm:presLayoutVars>
      </dgm:prSet>
      <dgm:spPr/>
    </dgm:pt>
    <dgm:pt modelId="{CE67F1E1-A015-4644-B3E2-B89692875E7C}" type="pres">
      <dgm:prSet presAssocID="{75841604-94B4-4B3E-9B41-4FE015FC15AC}" presName="desTx" presStyleLbl="alignAccFollowNode1" presStyleIdx="0" presStyleCnt="3">
        <dgm:presLayoutVars>
          <dgm:bulletEnabled val="1"/>
        </dgm:presLayoutVars>
      </dgm:prSet>
      <dgm:spPr/>
    </dgm:pt>
    <dgm:pt modelId="{63F3A652-4EEF-4898-8010-3A36FD249326}" type="pres">
      <dgm:prSet presAssocID="{A9B13F05-4A51-4776-ABC1-D55D94E1A169}" presName="space" presStyleCnt="0"/>
      <dgm:spPr/>
    </dgm:pt>
    <dgm:pt modelId="{DD3B9755-0CD9-45DC-9CA5-F9461C6EDDC0}" type="pres">
      <dgm:prSet presAssocID="{D0F73301-C275-4A67-8907-2788D71EFC71}" presName="composite" presStyleCnt="0"/>
      <dgm:spPr/>
    </dgm:pt>
    <dgm:pt modelId="{9F915408-6D59-4D98-88C6-3E94AA18DC1E}" type="pres">
      <dgm:prSet presAssocID="{D0F73301-C275-4A67-8907-2788D71EFC71}" presName="parTx" presStyleLbl="alignNode1" presStyleIdx="1" presStyleCnt="3">
        <dgm:presLayoutVars>
          <dgm:chMax val="0"/>
          <dgm:chPref val="0"/>
          <dgm:bulletEnabled val="1"/>
        </dgm:presLayoutVars>
      </dgm:prSet>
      <dgm:spPr/>
    </dgm:pt>
    <dgm:pt modelId="{D1C95F5D-D3EC-47B5-8C82-D79C47EC534A}" type="pres">
      <dgm:prSet presAssocID="{D0F73301-C275-4A67-8907-2788D71EFC71}" presName="desTx" presStyleLbl="alignAccFollowNode1" presStyleIdx="1" presStyleCnt="3">
        <dgm:presLayoutVars>
          <dgm:bulletEnabled val="1"/>
        </dgm:presLayoutVars>
      </dgm:prSet>
      <dgm:spPr/>
    </dgm:pt>
    <dgm:pt modelId="{A372EED4-E677-4D9B-814C-0A8B7B21E44C}" type="pres">
      <dgm:prSet presAssocID="{C4483ED9-83F4-451E-86DB-C5F87C1046E7}" presName="space" presStyleCnt="0"/>
      <dgm:spPr/>
    </dgm:pt>
    <dgm:pt modelId="{115753D8-3BFF-4E5D-8FA2-1A8DACEB7DF0}" type="pres">
      <dgm:prSet presAssocID="{5E828293-1644-42C2-8BFD-047D2F2114A5}" presName="composite" presStyleCnt="0"/>
      <dgm:spPr/>
    </dgm:pt>
    <dgm:pt modelId="{FD04D05F-0818-4D3C-96FD-F04DA6BF6DF1}" type="pres">
      <dgm:prSet presAssocID="{5E828293-1644-42C2-8BFD-047D2F2114A5}" presName="parTx" presStyleLbl="alignNode1" presStyleIdx="2" presStyleCnt="3">
        <dgm:presLayoutVars>
          <dgm:chMax val="0"/>
          <dgm:chPref val="0"/>
          <dgm:bulletEnabled val="1"/>
        </dgm:presLayoutVars>
      </dgm:prSet>
      <dgm:spPr/>
    </dgm:pt>
    <dgm:pt modelId="{072367ED-73C4-4A12-B3D5-F21610F56B1D}" type="pres">
      <dgm:prSet presAssocID="{5E828293-1644-42C2-8BFD-047D2F2114A5}" presName="desTx" presStyleLbl="alignAccFollowNode1" presStyleIdx="2" presStyleCnt="3">
        <dgm:presLayoutVars>
          <dgm:bulletEnabled val="1"/>
        </dgm:presLayoutVars>
      </dgm:prSet>
      <dgm:spPr/>
    </dgm:pt>
  </dgm:ptLst>
  <dgm:cxnLst>
    <dgm:cxn modelId="{3C6D1303-C51D-4FCA-AE72-BC7D9B4B3EBE}" srcId="{75841604-94B4-4B3E-9B41-4FE015FC15AC}" destId="{44B96D55-D1FD-4AEA-A79F-90F582778B04}" srcOrd="1" destOrd="0" parTransId="{8CB18D99-5D00-4712-8E99-B5383B9FB0EB}" sibTransId="{14A29631-A66B-45BE-94D2-85EA4918062C}"/>
    <dgm:cxn modelId="{D1597506-CF31-4F20-BC8D-85DE39DB1C33}" srcId="{D0F73301-C275-4A67-8907-2788D71EFC71}" destId="{44742C7D-30B3-41BE-9319-A20CCF520777}" srcOrd="2" destOrd="0" parTransId="{32989E12-E795-4DD3-9CCE-23BC7888FC5F}" sibTransId="{2A36B14A-2AA4-49B1-920B-AE8109F42E17}"/>
    <dgm:cxn modelId="{5D586810-C915-4282-9A26-C7D66E8468FB}" srcId="{C090B080-249D-4F78-8769-1D6CE123B604}" destId="{D0F73301-C275-4A67-8907-2788D71EFC71}" srcOrd="1" destOrd="0" parTransId="{612C9CC0-14F2-4C89-808B-3F5FEA4FA7BF}" sibTransId="{C4483ED9-83F4-451E-86DB-C5F87C1046E7}"/>
    <dgm:cxn modelId="{D4D80516-8C8B-4314-B9B6-0D3E147AD4CE}" srcId="{5E828293-1644-42C2-8BFD-047D2F2114A5}" destId="{FCE23E2C-FC99-4A82-BD0E-2B3F263B7BE7}" srcOrd="2" destOrd="0" parTransId="{413E64CC-2730-4F1D-AEB2-8AB03FB6E863}" sibTransId="{921B9657-F144-421C-BBD6-78A8B6CD61CB}"/>
    <dgm:cxn modelId="{6739511F-C5C6-4EB3-833F-277F0783B730}" type="presOf" srcId="{5E828293-1644-42C2-8BFD-047D2F2114A5}" destId="{FD04D05F-0818-4D3C-96FD-F04DA6BF6DF1}" srcOrd="0" destOrd="0" presId="urn:microsoft.com/office/officeart/2005/8/layout/hList1"/>
    <dgm:cxn modelId="{EAE2E52F-8EC7-4EF1-A0F3-93C7E441D463}" srcId="{C090B080-249D-4F78-8769-1D6CE123B604}" destId="{5E828293-1644-42C2-8BFD-047D2F2114A5}" srcOrd="2" destOrd="0" parTransId="{996DFD4D-2254-4B67-943E-8A15FE44C394}" sibTransId="{8932330E-F941-4862-A3A3-9424D250B129}"/>
    <dgm:cxn modelId="{7B172430-8762-4D98-9DAB-108F0D5E8174}" srcId="{C090B080-249D-4F78-8769-1D6CE123B604}" destId="{75841604-94B4-4B3E-9B41-4FE015FC15AC}" srcOrd="0" destOrd="0" parTransId="{2D0F97AB-E645-4AC8-8945-93574CDA09F0}" sibTransId="{A9B13F05-4A51-4776-ABC1-D55D94E1A169}"/>
    <dgm:cxn modelId="{3CFCA85B-E823-4D5B-8771-374DFC955358}" type="presOf" srcId="{44742C7D-30B3-41BE-9319-A20CCF520777}" destId="{D1C95F5D-D3EC-47B5-8C82-D79C47EC534A}" srcOrd="0" destOrd="2" presId="urn:microsoft.com/office/officeart/2005/8/layout/hList1"/>
    <dgm:cxn modelId="{28D2F94D-BE24-43F4-87EE-8FECFABDCA26}" type="presOf" srcId="{E1B4BCF0-6208-4F37-B6EB-0DB0E53CB590}" destId="{CE67F1E1-A015-4644-B3E2-B89692875E7C}" srcOrd="0" destOrd="0" presId="urn:microsoft.com/office/officeart/2005/8/layout/hList1"/>
    <dgm:cxn modelId="{0525F054-CD40-406C-A298-B002BB277664}" srcId="{D0F73301-C275-4A67-8907-2788D71EFC71}" destId="{299FBAD9-CF45-4F03-B655-A60F4946EA36}" srcOrd="1" destOrd="0" parTransId="{05311C19-4E9A-460D-9EFB-7B1423CDC7E0}" sibTransId="{8C31E46A-3113-4C35-9727-287CD4430F0C}"/>
    <dgm:cxn modelId="{0F7C2757-107E-4B66-B87C-AFFA32EBB62B}" type="presOf" srcId="{7E3AE3DB-F5DE-4391-BC4A-DA3B1D681988}" destId="{CE67F1E1-A015-4644-B3E2-B89692875E7C}" srcOrd="0" destOrd="2" presId="urn:microsoft.com/office/officeart/2005/8/layout/hList1"/>
    <dgm:cxn modelId="{9198AC58-DA46-4306-B72C-3D3CC3E6E8DF}" type="presOf" srcId="{DC6B676B-A8DF-4AE3-AD62-1B10C025D280}" destId="{072367ED-73C4-4A12-B3D5-F21610F56B1D}" srcOrd="0" destOrd="0" presId="urn:microsoft.com/office/officeart/2005/8/layout/hList1"/>
    <dgm:cxn modelId="{BAC6427A-FFDC-465B-B23C-DD4D183CCB97}" srcId="{5E828293-1644-42C2-8BFD-047D2F2114A5}" destId="{8D1BA50E-987D-4888-8799-6A02415699AD}" srcOrd="1" destOrd="0" parTransId="{7CDEC6F1-E602-4D4D-8A5D-BD6B65463F24}" sibTransId="{7C4051A8-4440-4E7C-A9CD-D7653E53547A}"/>
    <dgm:cxn modelId="{5EE3D05A-197B-4026-A4E3-DD1B599CBB45}" type="presOf" srcId="{CF162317-70A1-4508-A24A-6DE257A28EE6}" destId="{D1C95F5D-D3EC-47B5-8C82-D79C47EC534A}" srcOrd="0" destOrd="0" presId="urn:microsoft.com/office/officeart/2005/8/layout/hList1"/>
    <dgm:cxn modelId="{706AAA82-7F84-4637-85A9-2AA5A0741DA9}" type="presOf" srcId="{D0F73301-C275-4A67-8907-2788D71EFC71}" destId="{9F915408-6D59-4D98-88C6-3E94AA18DC1E}" srcOrd="0" destOrd="0" presId="urn:microsoft.com/office/officeart/2005/8/layout/hList1"/>
    <dgm:cxn modelId="{23E2AA82-DFFB-46DD-9DBA-0730ACEEB9D3}" srcId="{75841604-94B4-4B3E-9B41-4FE015FC15AC}" destId="{7E3AE3DB-F5DE-4391-BC4A-DA3B1D681988}" srcOrd="2" destOrd="0" parTransId="{9DB8884F-A88C-4FB2-AA27-925A17D613E1}" sibTransId="{B0AB6B1E-2C0A-4DC8-BFE4-BA3D8ECC300E}"/>
    <dgm:cxn modelId="{45B0BC82-0D69-4DFC-B447-F9EAEE5671BA}" srcId="{D0F73301-C275-4A67-8907-2788D71EFC71}" destId="{CF162317-70A1-4508-A24A-6DE257A28EE6}" srcOrd="0" destOrd="0" parTransId="{93470C13-99BF-460A-9002-FC18590961E7}" sibTransId="{0F4F4859-C0B5-4609-97C6-AE9DF67F44CF}"/>
    <dgm:cxn modelId="{226B24B0-A44D-4440-A2D0-193B9425F340}" srcId="{75841604-94B4-4B3E-9B41-4FE015FC15AC}" destId="{E1B4BCF0-6208-4F37-B6EB-0DB0E53CB590}" srcOrd="0" destOrd="0" parTransId="{48AD05E1-B42F-4203-8B61-FFA4410D5559}" sibTransId="{89E8582D-C14C-4B49-A39C-BA83EB69EC5C}"/>
    <dgm:cxn modelId="{1B824DB8-062C-4E8D-8866-3FC7B3069D50}" type="presOf" srcId="{44B96D55-D1FD-4AEA-A79F-90F582778B04}" destId="{CE67F1E1-A015-4644-B3E2-B89692875E7C}" srcOrd="0" destOrd="1" presId="urn:microsoft.com/office/officeart/2005/8/layout/hList1"/>
    <dgm:cxn modelId="{2FD6A1B9-6795-4EA6-A0FC-158DC4EF758B}" type="presOf" srcId="{C090B080-249D-4F78-8769-1D6CE123B604}" destId="{E60B9F05-9FE6-414E-85E0-558196CDE1ED}" srcOrd="0" destOrd="0" presId="urn:microsoft.com/office/officeart/2005/8/layout/hList1"/>
    <dgm:cxn modelId="{D13F5AC8-FD7F-4E0B-9E92-1ABE20E41243}" srcId="{5E828293-1644-42C2-8BFD-047D2F2114A5}" destId="{DC6B676B-A8DF-4AE3-AD62-1B10C025D280}" srcOrd="0" destOrd="0" parTransId="{AF2A1773-4C90-4AE8-BB75-0FDD2AD178DC}" sibTransId="{97682F0E-342B-4317-8132-0A7AEDAF2C29}"/>
    <dgm:cxn modelId="{C43E67DE-94CA-4E89-9B53-3BC1A1F58A8A}" type="presOf" srcId="{75841604-94B4-4B3E-9B41-4FE015FC15AC}" destId="{F9476049-5242-431E-B996-0050E75FD34E}" srcOrd="0" destOrd="0" presId="urn:microsoft.com/office/officeart/2005/8/layout/hList1"/>
    <dgm:cxn modelId="{AF03CDE2-0132-42B7-BC14-F7C901713E80}" type="presOf" srcId="{FCE23E2C-FC99-4A82-BD0E-2B3F263B7BE7}" destId="{072367ED-73C4-4A12-B3D5-F21610F56B1D}" srcOrd="0" destOrd="2" presId="urn:microsoft.com/office/officeart/2005/8/layout/hList1"/>
    <dgm:cxn modelId="{E3C546FC-C9D5-4E08-9123-99C84BB3ED31}" type="presOf" srcId="{299FBAD9-CF45-4F03-B655-A60F4946EA36}" destId="{D1C95F5D-D3EC-47B5-8C82-D79C47EC534A}" srcOrd="0" destOrd="1" presId="urn:microsoft.com/office/officeart/2005/8/layout/hList1"/>
    <dgm:cxn modelId="{268FB9FC-AF63-4939-8D5D-95C884430138}" type="presOf" srcId="{8D1BA50E-987D-4888-8799-6A02415699AD}" destId="{072367ED-73C4-4A12-B3D5-F21610F56B1D}" srcOrd="0" destOrd="1" presId="urn:microsoft.com/office/officeart/2005/8/layout/hList1"/>
    <dgm:cxn modelId="{4D5344E7-A4C6-411E-8CED-EB0533FA1634}" type="presParOf" srcId="{E60B9F05-9FE6-414E-85E0-558196CDE1ED}" destId="{5E2C3FC8-F830-40B0-BE1C-E890E0C92C61}" srcOrd="0" destOrd="0" presId="urn:microsoft.com/office/officeart/2005/8/layout/hList1"/>
    <dgm:cxn modelId="{115EC64F-8C7A-4B68-9BC9-E3A779474FA7}" type="presParOf" srcId="{5E2C3FC8-F830-40B0-BE1C-E890E0C92C61}" destId="{F9476049-5242-431E-B996-0050E75FD34E}" srcOrd="0" destOrd="0" presId="urn:microsoft.com/office/officeart/2005/8/layout/hList1"/>
    <dgm:cxn modelId="{97FEFE30-674E-43CB-893E-10E771C82CFB}" type="presParOf" srcId="{5E2C3FC8-F830-40B0-BE1C-E890E0C92C61}" destId="{CE67F1E1-A015-4644-B3E2-B89692875E7C}" srcOrd="1" destOrd="0" presId="urn:microsoft.com/office/officeart/2005/8/layout/hList1"/>
    <dgm:cxn modelId="{FB824206-5082-49AE-B565-5926F7ED96AC}" type="presParOf" srcId="{E60B9F05-9FE6-414E-85E0-558196CDE1ED}" destId="{63F3A652-4EEF-4898-8010-3A36FD249326}" srcOrd="1" destOrd="0" presId="urn:microsoft.com/office/officeart/2005/8/layout/hList1"/>
    <dgm:cxn modelId="{19A72412-BAC5-41A6-A4B0-B65F82415FD8}" type="presParOf" srcId="{E60B9F05-9FE6-414E-85E0-558196CDE1ED}" destId="{DD3B9755-0CD9-45DC-9CA5-F9461C6EDDC0}" srcOrd="2" destOrd="0" presId="urn:microsoft.com/office/officeart/2005/8/layout/hList1"/>
    <dgm:cxn modelId="{40F4DC17-BBFF-4568-B001-0CEAFA6B60D3}" type="presParOf" srcId="{DD3B9755-0CD9-45DC-9CA5-F9461C6EDDC0}" destId="{9F915408-6D59-4D98-88C6-3E94AA18DC1E}" srcOrd="0" destOrd="0" presId="urn:microsoft.com/office/officeart/2005/8/layout/hList1"/>
    <dgm:cxn modelId="{6B464F11-8814-46D6-826E-79CDE408F32B}" type="presParOf" srcId="{DD3B9755-0CD9-45DC-9CA5-F9461C6EDDC0}" destId="{D1C95F5D-D3EC-47B5-8C82-D79C47EC534A}" srcOrd="1" destOrd="0" presId="urn:microsoft.com/office/officeart/2005/8/layout/hList1"/>
    <dgm:cxn modelId="{2F2390EB-BB4B-46C8-82D8-BE53160C9AD1}" type="presParOf" srcId="{E60B9F05-9FE6-414E-85E0-558196CDE1ED}" destId="{A372EED4-E677-4D9B-814C-0A8B7B21E44C}" srcOrd="3" destOrd="0" presId="urn:microsoft.com/office/officeart/2005/8/layout/hList1"/>
    <dgm:cxn modelId="{C3767635-6FFB-4B7C-8979-20C6D26BE0E3}" type="presParOf" srcId="{E60B9F05-9FE6-414E-85E0-558196CDE1ED}" destId="{115753D8-3BFF-4E5D-8FA2-1A8DACEB7DF0}" srcOrd="4" destOrd="0" presId="urn:microsoft.com/office/officeart/2005/8/layout/hList1"/>
    <dgm:cxn modelId="{C0C65B88-FF62-4C55-A7D4-D469B78A84A1}" type="presParOf" srcId="{115753D8-3BFF-4E5D-8FA2-1A8DACEB7DF0}" destId="{FD04D05F-0818-4D3C-96FD-F04DA6BF6DF1}" srcOrd="0" destOrd="0" presId="urn:microsoft.com/office/officeart/2005/8/layout/hList1"/>
    <dgm:cxn modelId="{E492BEA3-AC13-48E3-AA74-A5E3E92FDB25}" type="presParOf" srcId="{115753D8-3BFF-4E5D-8FA2-1A8DACEB7DF0}" destId="{072367ED-73C4-4A12-B3D5-F21610F56B1D}"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476049-5242-431E-B996-0050E75FD34E}">
      <dsp:nvSpPr>
        <dsp:cNvPr id="0" name=""/>
        <dsp:cNvSpPr/>
      </dsp:nvSpPr>
      <dsp:spPr>
        <a:xfrm>
          <a:off x="2703" y="143086"/>
          <a:ext cx="2635939" cy="522793"/>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kern="1200"/>
            <a:t>Individual level (People): </a:t>
          </a:r>
          <a:endParaRPr lang="en-US" sz="1400" kern="1200"/>
        </a:p>
      </dsp:txBody>
      <dsp:txXfrm>
        <a:off x="2703" y="143086"/>
        <a:ext cx="2635939" cy="522793"/>
      </dsp:txXfrm>
    </dsp:sp>
    <dsp:sp modelId="{CE67F1E1-A015-4644-B3E2-B89692875E7C}">
      <dsp:nvSpPr>
        <dsp:cNvPr id="0" name=""/>
        <dsp:cNvSpPr/>
      </dsp:nvSpPr>
      <dsp:spPr>
        <a:xfrm>
          <a:off x="2703" y="665879"/>
          <a:ext cx="2635939" cy="2239920"/>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en-US" sz="1200" b="1" kern="1200"/>
            <a:t>Are individuals experiencing more achievement, relationships, belonging, connection, and contribution through experiences with the Y?</a:t>
          </a:r>
        </a:p>
        <a:p>
          <a:pPr marL="114300" lvl="1" indent="-114300" algn="l" defTabSz="533400">
            <a:lnSpc>
              <a:spcPct val="90000"/>
            </a:lnSpc>
            <a:spcBef>
              <a:spcPct val="0"/>
            </a:spcBef>
            <a:spcAft>
              <a:spcPct val="15000"/>
            </a:spcAft>
            <a:buFont typeface="Arial" panose="020B0604020202020204" pitchFamily="34" charset="0"/>
            <a:buChar char="•"/>
          </a:pPr>
          <a:endParaRPr lang="en-US" sz="1200" b="1" kern="1200"/>
        </a:p>
        <a:p>
          <a:pPr marL="114300" lvl="1" indent="-114300" algn="l" defTabSz="533400">
            <a:lnSpc>
              <a:spcPct val="90000"/>
            </a:lnSpc>
            <a:spcBef>
              <a:spcPct val="0"/>
            </a:spcBef>
            <a:spcAft>
              <a:spcPct val="15000"/>
            </a:spcAft>
            <a:buFont typeface="Arial" panose="020B0604020202020204" pitchFamily="34" charset="0"/>
            <a:buChar char="•"/>
          </a:pPr>
          <a:r>
            <a:rPr lang="en-US" sz="1200" kern="1200"/>
            <a:t>Uses brief surveys with research-backed scales to measure dimensions of ARBCC relevant to the experience delivered</a:t>
          </a:r>
          <a:endParaRPr lang="en-US" sz="1200" b="1" kern="1200"/>
        </a:p>
      </dsp:txBody>
      <dsp:txXfrm>
        <a:off x="2703" y="665879"/>
        <a:ext cx="2635939" cy="2239920"/>
      </dsp:txXfrm>
    </dsp:sp>
    <dsp:sp modelId="{9F915408-6D59-4D98-88C6-3E94AA18DC1E}">
      <dsp:nvSpPr>
        <dsp:cNvPr id="0" name=""/>
        <dsp:cNvSpPr/>
      </dsp:nvSpPr>
      <dsp:spPr>
        <a:xfrm>
          <a:off x="3007675" y="143086"/>
          <a:ext cx="2635939" cy="522793"/>
        </a:xfrm>
        <a:prstGeom prst="rect">
          <a:avLst/>
        </a:prstGeom>
        <a:solidFill>
          <a:schemeClr val="accent3">
            <a:hueOff val="-3036032"/>
            <a:satOff val="21082"/>
            <a:lumOff val="2255"/>
            <a:alphaOff val="0"/>
          </a:schemeClr>
        </a:solidFill>
        <a:ln w="25400" cap="flat" cmpd="sng" algn="ctr">
          <a:solidFill>
            <a:schemeClr val="accent3">
              <a:hueOff val="-3036032"/>
              <a:satOff val="21082"/>
              <a:lumOff val="225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kern="1200"/>
            <a:t>Organizational level (Ys): </a:t>
          </a:r>
          <a:endParaRPr lang="en-US" sz="1400" kern="1200"/>
        </a:p>
      </dsp:txBody>
      <dsp:txXfrm>
        <a:off x="3007675" y="143086"/>
        <a:ext cx="2635939" cy="522793"/>
      </dsp:txXfrm>
    </dsp:sp>
    <dsp:sp modelId="{D1C95F5D-D3EC-47B5-8C82-D79C47EC534A}">
      <dsp:nvSpPr>
        <dsp:cNvPr id="0" name=""/>
        <dsp:cNvSpPr/>
      </dsp:nvSpPr>
      <dsp:spPr>
        <a:xfrm>
          <a:off x="3007675" y="665879"/>
          <a:ext cx="2635939" cy="2239920"/>
        </a:xfrm>
        <a:prstGeom prst="rect">
          <a:avLst/>
        </a:prstGeom>
        <a:solidFill>
          <a:schemeClr val="accent3">
            <a:tint val="40000"/>
            <a:alpha val="90000"/>
            <a:hueOff val="-2640975"/>
            <a:satOff val="15921"/>
            <a:lumOff val="1622"/>
            <a:alphaOff val="0"/>
          </a:schemeClr>
        </a:solidFill>
        <a:ln w="25400" cap="flat" cmpd="sng" algn="ctr">
          <a:solidFill>
            <a:schemeClr val="accent3">
              <a:tint val="40000"/>
              <a:alpha val="90000"/>
              <a:hueOff val="-2640975"/>
              <a:satOff val="15921"/>
              <a:lumOff val="16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en-US" sz="1200" b="1" kern="1200"/>
            <a:t>Are Ys creating the internal conditions that support quality, connection‑centered experiences?</a:t>
          </a:r>
        </a:p>
        <a:p>
          <a:pPr marL="114300" lvl="1" indent="-114300" algn="l" defTabSz="533400">
            <a:lnSpc>
              <a:spcPct val="90000"/>
            </a:lnSpc>
            <a:spcBef>
              <a:spcPct val="0"/>
            </a:spcBef>
            <a:spcAft>
              <a:spcPct val="15000"/>
            </a:spcAft>
            <a:buFont typeface="Arial" panose="020B0604020202020204" pitchFamily="34" charset="0"/>
            <a:buChar char="•"/>
          </a:pPr>
          <a:endParaRPr lang="en-US" sz="1200" b="1" kern="1200"/>
        </a:p>
        <a:p>
          <a:pPr marL="114300" lvl="1" indent="-114300" algn="l" defTabSz="533400">
            <a:lnSpc>
              <a:spcPct val="90000"/>
            </a:lnSpc>
            <a:spcBef>
              <a:spcPct val="0"/>
            </a:spcBef>
            <a:spcAft>
              <a:spcPct val="15000"/>
            </a:spcAft>
            <a:buFont typeface="Arial" panose="020B0604020202020204" pitchFamily="34" charset="0"/>
            <a:buChar char="•"/>
          </a:pPr>
          <a:r>
            <a:rPr lang="en-US" sz="1200" kern="1200"/>
            <a:t>Looks at organizational strength, practices, and quality aligned to ARBCC</a:t>
          </a:r>
          <a:endParaRPr lang="en-US" sz="1200" b="1" kern="1200"/>
        </a:p>
      </dsp:txBody>
      <dsp:txXfrm>
        <a:off x="3007675" y="665879"/>
        <a:ext cx="2635939" cy="2239920"/>
      </dsp:txXfrm>
    </dsp:sp>
    <dsp:sp modelId="{FD04D05F-0818-4D3C-96FD-F04DA6BF6DF1}">
      <dsp:nvSpPr>
        <dsp:cNvPr id="0" name=""/>
        <dsp:cNvSpPr/>
      </dsp:nvSpPr>
      <dsp:spPr>
        <a:xfrm>
          <a:off x="6012646" y="143086"/>
          <a:ext cx="2635939" cy="522793"/>
        </a:xfrm>
        <a:prstGeom prst="rect">
          <a:avLst/>
        </a:prstGeom>
        <a:solidFill>
          <a:schemeClr val="accent3">
            <a:hueOff val="-6072064"/>
            <a:satOff val="42164"/>
            <a:lumOff val="4509"/>
            <a:alphaOff val="0"/>
          </a:schemeClr>
        </a:solidFill>
        <a:ln w="25400" cap="flat" cmpd="sng" algn="ctr">
          <a:solidFill>
            <a:schemeClr val="accent3">
              <a:hueOff val="-6072064"/>
              <a:satOff val="42164"/>
              <a:lumOff val="450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US" sz="1400" b="1" kern="1200"/>
            <a:t>Community level (Communities): </a:t>
          </a:r>
          <a:endParaRPr lang="en-US" sz="1400" kern="1200"/>
        </a:p>
      </dsp:txBody>
      <dsp:txXfrm>
        <a:off x="6012646" y="143086"/>
        <a:ext cx="2635939" cy="522793"/>
      </dsp:txXfrm>
    </dsp:sp>
    <dsp:sp modelId="{072367ED-73C4-4A12-B3D5-F21610F56B1D}">
      <dsp:nvSpPr>
        <dsp:cNvPr id="0" name=""/>
        <dsp:cNvSpPr/>
      </dsp:nvSpPr>
      <dsp:spPr>
        <a:xfrm>
          <a:off x="6012646" y="665879"/>
          <a:ext cx="2635939" cy="2239920"/>
        </a:xfrm>
        <a:prstGeom prst="rect">
          <a:avLst/>
        </a:prstGeom>
        <a:solidFill>
          <a:schemeClr val="accent3">
            <a:tint val="40000"/>
            <a:alpha val="90000"/>
            <a:hueOff val="-5281950"/>
            <a:satOff val="31842"/>
            <a:lumOff val="3244"/>
            <a:alphaOff val="0"/>
          </a:schemeClr>
        </a:solidFill>
        <a:ln w="25400" cap="flat" cmpd="sng" algn="ctr">
          <a:solidFill>
            <a:schemeClr val="accent3">
              <a:tint val="40000"/>
              <a:alpha val="90000"/>
              <a:hueOff val="-5281950"/>
              <a:satOff val="31842"/>
              <a:lumOff val="324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en-US" sz="1200" b="1" kern="1200"/>
            <a:t>Are community conditions related to connection and belonging improving over time?</a:t>
          </a:r>
        </a:p>
        <a:p>
          <a:pPr marL="114300" lvl="1" indent="-114300" algn="l" defTabSz="533400">
            <a:lnSpc>
              <a:spcPct val="90000"/>
            </a:lnSpc>
            <a:spcBef>
              <a:spcPct val="0"/>
            </a:spcBef>
            <a:spcAft>
              <a:spcPct val="15000"/>
            </a:spcAft>
            <a:buFont typeface="Arial" panose="020B0604020202020204" pitchFamily="34" charset="0"/>
            <a:buChar char="•"/>
          </a:pPr>
          <a:endParaRPr lang="en-US" sz="1200" b="1" kern="1200"/>
        </a:p>
        <a:p>
          <a:pPr marL="114300" lvl="1" indent="-114300" algn="l" defTabSz="533400">
            <a:lnSpc>
              <a:spcPct val="90000"/>
            </a:lnSpc>
            <a:spcBef>
              <a:spcPct val="0"/>
            </a:spcBef>
            <a:spcAft>
              <a:spcPct val="15000"/>
            </a:spcAft>
            <a:buFont typeface="Arial" panose="020B0604020202020204" pitchFamily="34" charset="0"/>
            <a:buChar char="•"/>
          </a:pPr>
          <a:r>
            <a:rPr lang="en-US" sz="1200" kern="1200"/>
            <a:t>Uses community data, surveys, and local stories to understand reach and influence</a:t>
          </a:r>
          <a:endParaRPr lang="en-US" sz="1200" b="1" kern="1200"/>
        </a:p>
      </dsp:txBody>
      <dsp:txXfrm>
        <a:off x="6012646" y="665879"/>
        <a:ext cx="2635939" cy="223992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77739" cy="469424"/>
          </a:xfrm>
          <a:prstGeom prst="rect">
            <a:avLst/>
          </a:prstGeom>
          <a:noFill/>
          <a:ln w="9525">
            <a:noFill/>
            <a:miter lim="800000"/>
            <a:headEnd/>
            <a:tailEnd/>
          </a:ln>
        </p:spPr>
        <p:txBody>
          <a:bodyPr vert="horz" wrap="square" lIns="94229" tIns="47114" rIns="94229" bIns="47114" numCol="1" anchor="t"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099" name="Rectangle 3"/>
          <p:cNvSpPr>
            <a:spLocks noGrp="1" noChangeArrowheads="1"/>
          </p:cNvSpPr>
          <p:nvPr>
            <p:ph type="dt" idx="1"/>
          </p:nvPr>
        </p:nvSpPr>
        <p:spPr bwMode="auto">
          <a:xfrm>
            <a:off x="4024736" y="0"/>
            <a:ext cx="3077739" cy="469424"/>
          </a:xfrm>
          <a:prstGeom prst="rect">
            <a:avLst/>
          </a:prstGeom>
          <a:noFill/>
          <a:ln w="9525">
            <a:noFill/>
            <a:miter lim="800000"/>
            <a:headEnd/>
            <a:tailEnd/>
          </a:ln>
        </p:spPr>
        <p:txBody>
          <a:bodyPr vert="horz" wrap="square" lIns="94229" tIns="47114" rIns="94229" bIns="47114" numCol="1" anchor="t"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123908" name="Rectangle 4"/>
          <p:cNvSpPr>
            <a:spLocks noGrp="1" noRot="1" noChangeAspect="1" noChangeArrowheads="1" noTextEdit="1"/>
          </p:cNvSpPr>
          <p:nvPr>
            <p:ph type="sldImg" idx="2"/>
          </p:nvPr>
        </p:nvSpPr>
        <p:spPr bwMode="auto">
          <a:xfrm>
            <a:off x="422275" y="704850"/>
            <a:ext cx="6257925" cy="3519488"/>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46997" y="4459526"/>
            <a:ext cx="5208482" cy="4224814"/>
          </a:xfrm>
          <a:prstGeom prst="rect">
            <a:avLst/>
          </a:prstGeom>
          <a:noFill/>
          <a:ln w="9525">
            <a:noFill/>
            <a:miter lim="800000"/>
            <a:headEnd/>
            <a:tailEnd/>
          </a:ln>
        </p:spPr>
        <p:txBody>
          <a:bodyPr vert="horz" wrap="square" lIns="94229" tIns="47114" rIns="94229" bIns="4711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919051"/>
            <a:ext cx="3077739" cy="469424"/>
          </a:xfrm>
          <a:prstGeom prst="rect">
            <a:avLst/>
          </a:prstGeom>
          <a:noFill/>
          <a:ln w="9525">
            <a:noFill/>
            <a:miter lim="800000"/>
            <a:headEnd/>
            <a:tailEnd/>
          </a:ln>
        </p:spPr>
        <p:txBody>
          <a:bodyPr vert="horz" wrap="square" lIns="94229" tIns="47114" rIns="94229" bIns="47114" numCol="1" anchor="b"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103" name="Rectangle 7"/>
          <p:cNvSpPr>
            <a:spLocks noGrp="1" noChangeArrowheads="1"/>
          </p:cNvSpPr>
          <p:nvPr>
            <p:ph type="sldNum" sz="quarter" idx="5"/>
          </p:nvPr>
        </p:nvSpPr>
        <p:spPr bwMode="auto">
          <a:xfrm>
            <a:off x="4024736" y="8919051"/>
            <a:ext cx="3077739" cy="469424"/>
          </a:xfrm>
          <a:prstGeom prst="rect">
            <a:avLst/>
          </a:prstGeom>
          <a:noFill/>
          <a:ln w="9525">
            <a:noFill/>
            <a:miter lim="800000"/>
            <a:headEnd/>
            <a:tailEnd/>
          </a:ln>
        </p:spPr>
        <p:txBody>
          <a:bodyPr vert="horz" wrap="square" lIns="94229" tIns="47114" rIns="94229" bIns="47114" numCol="1" anchor="b"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fld id="{F50C3D00-B2F6-4D83-A049-FE51B6E62AD3}" type="slidenum">
              <a:rPr lang="en-US"/>
              <a:pPr>
                <a:defRPr/>
              </a:pPr>
              <a:t>‹#›</a:t>
            </a:fld>
            <a:endParaRPr lang="en-US"/>
          </a:p>
        </p:txBody>
      </p:sp>
    </p:spTree>
    <p:extLst>
      <p:ext uri="{BB962C8B-B14F-4D97-AF65-F5344CB8AC3E}">
        <p14:creationId xmlns:p14="http://schemas.microsoft.com/office/powerpoint/2010/main" val="30065839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ＭＳ Ｐゴシック" pitchFamily="64" charset="-128"/>
      </a:defRPr>
    </a:lvl1pPr>
    <a:lvl2pPr marL="342839"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2pPr>
    <a:lvl3pPr marL="685681"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3pPr>
    <a:lvl4pPr marL="102852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4pPr>
    <a:lvl5pPr marL="137136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5pPr>
    <a:lvl6pPr marL="1714205" algn="l" defTabSz="342839" rtl="0" eaLnBrk="1" latinLnBrk="0" hangingPunct="1">
      <a:defRPr sz="900" kern="1200">
        <a:solidFill>
          <a:schemeClr val="tx1"/>
        </a:solidFill>
        <a:latin typeface="+mn-lt"/>
        <a:ea typeface="+mn-ea"/>
        <a:cs typeface="+mn-cs"/>
      </a:defRPr>
    </a:lvl6pPr>
    <a:lvl7pPr marL="2057042" algn="l" defTabSz="342839" rtl="0" eaLnBrk="1" latinLnBrk="0" hangingPunct="1">
      <a:defRPr sz="900" kern="1200">
        <a:solidFill>
          <a:schemeClr val="tx1"/>
        </a:solidFill>
        <a:latin typeface="+mn-lt"/>
        <a:ea typeface="+mn-ea"/>
        <a:cs typeface="+mn-cs"/>
      </a:defRPr>
    </a:lvl7pPr>
    <a:lvl8pPr marL="2399880" algn="l" defTabSz="342839" rtl="0" eaLnBrk="1" latinLnBrk="0" hangingPunct="1">
      <a:defRPr sz="900" kern="1200">
        <a:solidFill>
          <a:schemeClr val="tx1"/>
        </a:solidFill>
        <a:latin typeface="+mn-lt"/>
        <a:ea typeface="+mn-ea"/>
        <a:cs typeface="+mn-cs"/>
      </a:defRPr>
    </a:lvl8pPr>
    <a:lvl9pPr marL="2742719" algn="l" defTabSz="342839"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EO</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a:t>
            </a:fld>
            <a:endParaRPr lang="en-US"/>
          </a:p>
        </p:txBody>
      </p:sp>
    </p:spTree>
    <p:extLst>
      <p:ext uri="{BB962C8B-B14F-4D97-AF65-F5344CB8AC3E}">
        <p14:creationId xmlns:p14="http://schemas.microsoft.com/office/powerpoint/2010/main" val="1337320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EO</a:t>
            </a:r>
          </a:p>
          <a:p>
            <a:endParaRPr lang="en-US"/>
          </a:p>
          <a:p>
            <a:r>
              <a:rPr lang="en-US"/>
              <a:t>NOTES: this is our agenda for today’s session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a:t>
            </a:fld>
            <a:endParaRPr lang="en-US"/>
          </a:p>
        </p:txBody>
      </p:sp>
    </p:spTree>
    <p:extLst>
      <p:ext uri="{BB962C8B-B14F-4D97-AF65-F5344CB8AC3E}">
        <p14:creationId xmlns:p14="http://schemas.microsoft.com/office/powerpoint/2010/main" val="354351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EO </a:t>
            </a:r>
          </a:p>
          <a:p>
            <a:endParaRPr lang="en-US"/>
          </a:p>
          <a:p>
            <a:r>
              <a:rPr lang="en-US"/>
              <a:t>NOTES: the next slide is a </a:t>
            </a:r>
            <a:r>
              <a:rPr lang="en-US" err="1"/>
              <a:t>mentimeter</a:t>
            </a:r>
            <a:r>
              <a:rPr lang="en-US"/>
              <a:t> for Ys to scan a QR code and answer the question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a:t>
            </a:fld>
            <a:endParaRPr lang="en-US"/>
          </a:p>
        </p:txBody>
      </p:sp>
    </p:spTree>
    <p:extLst>
      <p:ext uri="{BB962C8B-B14F-4D97-AF65-F5344CB8AC3E}">
        <p14:creationId xmlns:p14="http://schemas.microsoft.com/office/powerpoint/2010/main" val="757071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EO</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4</a:t>
            </a:fld>
            <a:endParaRPr lang="en-US"/>
          </a:p>
        </p:txBody>
      </p:sp>
    </p:spTree>
    <p:extLst>
      <p:ext uri="{BB962C8B-B14F-4D97-AF65-F5344CB8AC3E}">
        <p14:creationId xmlns:p14="http://schemas.microsoft.com/office/powerpoint/2010/main" val="3292627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60F84-64E9-4F76-A505-F7B59F1EEC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2862EC-2BB0-55CB-E99E-69DA38FEBD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5C5EF3-6151-8616-679F-5CEDFF5AAD78}"/>
              </a:ext>
            </a:extLst>
          </p:cNvPr>
          <p:cNvSpPr>
            <a:spLocks noGrp="1"/>
          </p:cNvSpPr>
          <p:nvPr>
            <p:ph type="body" idx="1"/>
          </p:nvPr>
        </p:nvSpPr>
        <p:spPr/>
        <p:txBody>
          <a:bodyPr/>
          <a:lstStyle/>
          <a:p>
            <a:r>
              <a:rPr lang="en-US"/>
              <a:t>EO</a:t>
            </a:r>
          </a:p>
          <a:p>
            <a:endParaRPr lang="en-US"/>
          </a:p>
          <a:p>
            <a:r>
              <a:rPr lang="en-US"/>
              <a:t>NOTES: this is our long-term, shared vision for strengthening community through meaningful human connection. </a:t>
            </a:r>
          </a:p>
        </p:txBody>
      </p:sp>
      <p:sp>
        <p:nvSpPr>
          <p:cNvPr id="4" name="Slide Number Placeholder 3">
            <a:extLst>
              <a:ext uri="{FF2B5EF4-FFF2-40B4-BE49-F238E27FC236}">
                <a16:creationId xmlns:a16="http://schemas.microsoft.com/office/drawing/2014/main" id="{58A840EB-0105-801F-8C36-5C3A882D2288}"/>
              </a:ext>
            </a:extLst>
          </p:cNvPr>
          <p:cNvSpPr>
            <a:spLocks noGrp="1"/>
          </p:cNvSpPr>
          <p:nvPr>
            <p:ph type="sldNum" sz="quarter" idx="5"/>
          </p:nvPr>
        </p:nvSpPr>
        <p:spPr/>
        <p:txBody>
          <a:bodyPr/>
          <a:lstStyle/>
          <a:p>
            <a:pPr defTabSz="942289" eaLnBrk="1" fontAlgn="auto" hangingPunct="1">
              <a:spcBef>
                <a:spcPts val="0"/>
              </a:spcBef>
              <a:spcAft>
                <a:spcPts val="0"/>
              </a:spcAft>
              <a:defRPr/>
            </a:pPr>
            <a:fld id="{6C6C971A-780A-4C76-9EA9-2369E45028AA}" type="slidenum">
              <a:rPr lang="en-US">
                <a:solidFill>
                  <a:prstClr val="black"/>
                </a:solidFill>
                <a:latin typeface="Aptos" panose="02110004020202020204"/>
                <a:ea typeface="+mn-ea"/>
                <a:cs typeface="+mn-cs"/>
              </a:rPr>
              <a:pPr defTabSz="942289" eaLnBrk="1" fontAlgn="auto" hangingPunct="1">
                <a:spcBef>
                  <a:spcPts val="0"/>
                </a:spcBef>
                <a:spcAft>
                  <a:spcPts val="0"/>
                </a:spcAft>
                <a:defRPr/>
              </a:pPr>
              <a:t>5</a:t>
            </a:fld>
            <a:endParaRPr lang="en-US">
              <a:solidFill>
                <a:prstClr val="black"/>
              </a:solidFill>
              <a:latin typeface="Aptos" panose="02110004020202020204"/>
              <a:ea typeface="+mn-ea"/>
              <a:cs typeface="+mn-cs"/>
            </a:endParaRPr>
          </a:p>
        </p:txBody>
      </p:sp>
    </p:spTree>
    <p:extLst>
      <p:ext uri="{BB962C8B-B14F-4D97-AF65-F5344CB8AC3E}">
        <p14:creationId xmlns:p14="http://schemas.microsoft.com/office/powerpoint/2010/main" val="732497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RAI</a:t>
            </a:r>
          </a:p>
          <a:p>
            <a:r>
              <a:rPr lang="en-US"/>
              <a:t>As we move into this section, we'll look at what the research tells us about loneliness and social isolation, and why organizations like the Y are uniquely positioned to be part of the solution.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6</a:t>
            </a:fld>
            <a:endParaRPr lang="en-US"/>
          </a:p>
        </p:txBody>
      </p:sp>
    </p:spTree>
    <p:extLst>
      <p:ext uri="{BB962C8B-B14F-4D97-AF65-F5344CB8AC3E}">
        <p14:creationId xmlns:p14="http://schemas.microsoft.com/office/powerpoint/2010/main" val="3699004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RAI</a:t>
            </a:r>
          </a:p>
          <a:p>
            <a:r>
              <a:rPr lang="en-US"/>
              <a:t>Why connection, and why now?  It’s an epidemic.  How many have heard the stat that loneliness poses the same health risks as smoking 15 cigarettes a day?</a:t>
            </a:r>
          </a:p>
          <a:p>
            <a:r>
              <a:rPr lang="en-US"/>
              <a:t>The evidence makes it clear that across the country, and world, people are feeling more disconnected than ever. </a:t>
            </a:r>
          </a:p>
          <a:p>
            <a:endParaRPr lang="en-US"/>
          </a:p>
          <a:p>
            <a:r>
              <a:rPr lang="en-US"/>
              <a:t>We live in a paradox: technology connects us globally, yet many people report feeling alone or without shared purpose.</a:t>
            </a:r>
          </a:p>
          <a:p>
            <a:endParaRPr lang="en-US"/>
          </a:p>
          <a:p>
            <a:r>
              <a:rPr lang="en-US"/>
              <a:t>This disconnection is a longstanding challenge shaped by cultural, technological, economic, workplace, and environmental forces; importantly, it’s not simply an individual problem. It affects health, organizations, civic life, and community resilience.</a:t>
            </a:r>
          </a:p>
          <a:p>
            <a:endParaRPr lang="en-US"/>
          </a:p>
          <a:p>
            <a:r>
              <a:rPr lang="en-US"/>
              <a:t>We want to walk you through a few key points of evidence that can lay the groundwork for what this work might look like at your Y.</a:t>
            </a: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7</a:t>
            </a:fld>
            <a:endParaRPr lang="en-US"/>
          </a:p>
        </p:txBody>
      </p:sp>
    </p:spTree>
    <p:extLst>
      <p:ext uri="{BB962C8B-B14F-4D97-AF65-F5344CB8AC3E}">
        <p14:creationId xmlns:p14="http://schemas.microsoft.com/office/powerpoint/2010/main" val="3742998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a:extLst>
            <a:ext uri="{FF2B5EF4-FFF2-40B4-BE49-F238E27FC236}">
              <a16:creationId xmlns:a16="http://schemas.microsoft.com/office/drawing/2014/main" id="{DF08AC76-9551-E37A-6525-3777F1F88422}"/>
            </a:ext>
          </a:extLst>
        </p:cNvPr>
        <p:cNvGrpSpPr/>
        <p:nvPr/>
      </p:nvGrpSpPr>
      <p:grpSpPr>
        <a:xfrm>
          <a:off x="0" y="0"/>
          <a:ext cx="0" cy="0"/>
          <a:chOff x="0" y="0"/>
          <a:chExt cx="0" cy="0"/>
        </a:xfrm>
      </p:grpSpPr>
      <p:sp>
        <p:nvSpPr>
          <p:cNvPr id="354" name="Google Shape;354;g346e62894b3_3_252:notes">
            <a:extLst>
              <a:ext uri="{FF2B5EF4-FFF2-40B4-BE49-F238E27FC236}">
                <a16:creationId xmlns:a16="http://schemas.microsoft.com/office/drawing/2014/main" id="{252C37E1-223B-8C35-EAD2-F819A57933EC}"/>
              </a:ext>
            </a:extLst>
          </p:cNvPr>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346e62894b3_3_252:notes">
            <a:extLst>
              <a:ext uri="{FF2B5EF4-FFF2-40B4-BE49-F238E27FC236}">
                <a16:creationId xmlns:a16="http://schemas.microsoft.com/office/drawing/2014/main" id="{4859E22D-A767-86AF-FB6A-0667BC5845C0}"/>
              </a:ext>
            </a:extLst>
          </p:cNvPr>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a:spcBef>
                <a:spcPts val="0"/>
              </a:spcBef>
              <a:spcAft>
                <a:spcPts val="0"/>
              </a:spcAft>
              <a:buClr>
                <a:schemeClr val="dk1"/>
              </a:buClr>
              <a:buSzPts val="1100"/>
            </a:pPr>
            <a:r>
              <a:rPr lang="en-US" sz="1400">
                <a:latin typeface="+mn-lt"/>
              </a:rPr>
              <a:t>RAI</a:t>
            </a:r>
          </a:p>
          <a:p>
            <a:pPr>
              <a:spcBef>
                <a:spcPts val="0"/>
              </a:spcBef>
              <a:spcAft>
                <a:spcPts val="0"/>
              </a:spcAft>
              <a:buClr>
                <a:schemeClr val="dk1"/>
              </a:buClr>
              <a:buSzPts val="1100"/>
            </a:pPr>
            <a:r>
              <a:rPr lang="en" sz="1400">
                <a:solidFill>
                  <a:schemeClr val="dk1"/>
                </a:solidFill>
                <a:latin typeface="+mn-lt"/>
                <a:ea typeface="Calibri"/>
                <a:cs typeface="Calibri"/>
                <a:sym typeface="Calibri"/>
              </a:rPr>
              <a:t>Why is connection important now? Connection underpins our health.</a:t>
            </a:r>
          </a:p>
          <a:p>
            <a:pPr>
              <a:spcBef>
                <a:spcPts val="0"/>
              </a:spcBef>
              <a:spcAft>
                <a:spcPts val="0"/>
              </a:spcAft>
              <a:buClr>
                <a:schemeClr val="dk1"/>
              </a:buClr>
              <a:buSzPts val="1100"/>
            </a:pPr>
            <a:r>
              <a:rPr lang="en" sz="1400">
                <a:solidFill>
                  <a:schemeClr val="dk1"/>
                </a:solidFill>
                <a:latin typeface="+mn-lt"/>
                <a:ea typeface="Calibri"/>
                <a:cs typeface="Calibri"/>
                <a:sym typeface="Calibri"/>
              </a:rPr>
              <a:t>People who feel a sense of belonging are more than 2.5 times more likely to say they are in great health.</a:t>
            </a:r>
          </a:p>
          <a:p>
            <a:pPr defTabSz="942289">
              <a:spcBef>
                <a:spcPts val="0"/>
              </a:spcBef>
              <a:spcAft>
                <a:spcPts val="0"/>
              </a:spcAft>
              <a:buClr>
                <a:schemeClr val="dk1"/>
              </a:buClr>
              <a:buSzPts val="1100"/>
              <a:defRPr/>
            </a:pPr>
            <a:r>
              <a:rPr lang="en-US" sz="1400">
                <a:latin typeface="+mn-lt"/>
              </a:rPr>
              <a:t>Strong relationships can help people manage stress, build healthier habits, and strengthen our ability to cope.</a:t>
            </a:r>
          </a:p>
          <a:p>
            <a:pPr>
              <a:spcBef>
                <a:spcPts val="0"/>
              </a:spcBef>
              <a:spcAft>
                <a:spcPts val="0"/>
              </a:spcAft>
              <a:buClr>
                <a:schemeClr val="dk1"/>
              </a:buClr>
              <a:buSzPts val="1100"/>
            </a:pPr>
            <a:endParaRPr lang="en" sz="1600">
              <a:solidFill>
                <a:schemeClr val="dk1"/>
              </a:solidFill>
              <a:latin typeface="Calibri"/>
              <a:ea typeface="Calibri"/>
              <a:cs typeface="Calibri"/>
              <a:sym typeface="Calibri"/>
            </a:endParaRPr>
          </a:p>
          <a:p>
            <a:pPr>
              <a:spcBef>
                <a:spcPts val="0"/>
              </a:spcBef>
              <a:spcAft>
                <a:spcPts val="0"/>
              </a:spcAft>
            </a:pPr>
            <a:endParaRPr/>
          </a:p>
        </p:txBody>
      </p:sp>
    </p:spTree>
    <p:extLst>
      <p:ext uri="{BB962C8B-B14F-4D97-AF65-F5344CB8AC3E}">
        <p14:creationId xmlns:p14="http://schemas.microsoft.com/office/powerpoint/2010/main" val="955947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a:extLst>
            <a:ext uri="{FF2B5EF4-FFF2-40B4-BE49-F238E27FC236}">
              <a16:creationId xmlns:a16="http://schemas.microsoft.com/office/drawing/2014/main" id="{43A785C7-7AFE-2D35-8DD8-723FD7B24614}"/>
            </a:ext>
          </a:extLst>
        </p:cNvPr>
        <p:cNvGrpSpPr/>
        <p:nvPr/>
      </p:nvGrpSpPr>
      <p:grpSpPr>
        <a:xfrm>
          <a:off x="0" y="0"/>
          <a:ext cx="0" cy="0"/>
          <a:chOff x="0" y="0"/>
          <a:chExt cx="0" cy="0"/>
        </a:xfrm>
      </p:grpSpPr>
      <p:sp>
        <p:nvSpPr>
          <p:cNvPr id="363" name="Google Shape;363;g35405eee29b_0_1307:notes">
            <a:extLst>
              <a:ext uri="{FF2B5EF4-FFF2-40B4-BE49-F238E27FC236}">
                <a16:creationId xmlns:a16="http://schemas.microsoft.com/office/drawing/2014/main" id="{42EAF30D-8A11-5C11-EE70-3A05C713B9FB}"/>
              </a:ext>
            </a:extLst>
          </p:cNvPr>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35405eee29b_0_1307:notes">
            <a:extLst>
              <a:ext uri="{FF2B5EF4-FFF2-40B4-BE49-F238E27FC236}">
                <a16:creationId xmlns:a16="http://schemas.microsoft.com/office/drawing/2014/main" id="{6F5373AF-01B9-4970-7907-2350B8AC1F3C}"/>
              </a:ext>
            </a:extLst>
          </p:cNvPr>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a:spcBef>
                <a:spcPts val="0"/>
              </a:spcBef>
              <a:spcAft>
                <a:spcPts val="0"/>
              </a:spcAft>
              <a:buClr>
                <a:schemeClr val="dk1"/>
              </a:buClr>
              <a:buSzPts val="1100"/>
            </a:pPr>
            <a:r>
              <a:rPr lang="en-US" sz="1600"/>
              <a:t>RAI</a:t>
            </a:r>
          </a:p>
          <a:p>
            <a:pPr>
              <a:spcBef>
                <a:spcPts val="0"/>
              </a:spcBef>
              <a:spcAft>
                <a:spcPts val="0"/>
              </a:spcAft>
              <a:buClr>
                <a:schemeClr val="dk1"/>
              </a:buClr>
              <a:buSzPts val="1100"/>
            </a:pPr>
            <a:r>
              <a:rPr lang="en" sz="1600">
                <a:solidFill>
                  <a:schemeClr val="dk1"/>
                </a:solidFill>
                <a:latin typeface="Calibri"/>
                <a:ea typeface="Calibri"/>
                <a:cs typeface="Calibri"/>
                <a:sym typeface="Calibri"/>
              </a:rPr>
              <a:t>Another reason connection matters and matters now – it’s intertwined with meaning and purpose.  People need to feel individually valued and also to know that they can make a meaningful difference.  </a:t>
            </a:r>
          </a:p>
          <a:p>
            <a:pPr>
              <a:spcBef>
                <a:spcPts val="0"/>
              </a:spcBef>
              <a:spcAft>
                <a:spcPts val="0"/>
              </a:spcAft>
              <a:buClr>
                <a:schemeClr val="dk1"/>
              </a:buClr>
              <a:buSzPts val="1100"/>
            </a:pPr>
            <a:r>
              <a:rPr lang="en" sz="1600">
                <a:solidFill>
                  <a:schemeClr val="dk1"/>
                </a:solidFill>
                <a:latin typeface="Calibri"/>
                <a:ea typeface="Calibri"/>
                <a:cs typeface="Calibri"/>
                <a:sym typeface="Calibri"/>
              </a:rPr>
              <a:t>When people share their time, talents, and voice, they strengthen relationships and the collective good.</a:t>
            </a:r>
          </a:p>
          <a:p>
            <a:pPr>
              <a:spcBef>
                <a:spcPts val="0"/>
              </a:spcBef>
              <a:spcAft>
                <a:spcPts val="0"/>
              </a:spcAft>
              <a:buClr>
                <a:schemeClr val="dk1"/>
              </a:buClr>
              <a:buSzPts val="1100"/>
            </a:pPr>
            <a:endParaRPr lang="en" sz="16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36791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5EB23F75-9490-BE68-CB79-1240E92ACD6A}"/>
            </a:ext>
          </a:extLst>
        </p:cNvPr>
        <p:cNvGrpSpPr/>
        <p:nvPr/>
      </p:nvGrpSpPr>
      <p:grpSpPr>
        <a:xfrm>
          <a:off x="0" y="0"/>
          <a:ext cx="0" cy="0"/>
          <a:chOff x="0" y="0"/>
          <a:chExt cx="0" cy="0"/>
        </a:xfrm>
      </p:grpSpPr>
      <p:sp>
        <p:nvSpPr>
          <p:cNvPr id="372" name="Google Shape;372;g35405eee29b_0_1506:notes">
            <a:extLst>
              <a:ext uri="{FF2B5EF4-FFF2-40B4-BE49-F238E27FC236}">
                <a16:creationId xmlns:a16="http://schemas.microsoft.com/office/drawing/2014/main" id="{9E4B1223-71A7-F182-CF28-187632CFE1E9}"/>
              </a:ext>
            </a:extLst>
          </p:cNvPr>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5405eee29b_0_1506:notes">
            <a:extLst>
              <a:ext uri="{FF2B5EF4-FFF2-40B4-BE49-F238E27FC236}">
                <a16:creationId xmlns:a16="http://schemas.microsoft.com/office/drawing/2014/main" id="{18D1BFD8-1A18-2572-8102-14CEEA5BBF41}"/>
              </a:ext>
            </a:extLst>
          </p:cNvPr>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a:spcBef>
                <a:spcPts val="0"/>
              </a:spcBef>
              <a:spcAft>
                <a:spcPts val="0"/>
              </a:spcAft>
              <a:buClr>
                <a:schemeClr val="dk1"/>
              </a:buClr>
              <a:buSzPts val="1100"/>
            </a:pPr>
            <a:r>
              <a:rPr lang="en-US" sz="1600"/>
              <a:t>RAI</a:t>
            </a:r>
          </a:p>
          <a:p>
            <a:pPr>
              <a:spcBef>
                <a:spcPts val="0"/>
              </a:spcBef>
              <a:spcAft>
                <a:spcPts val="0"/>
              </a:spcAft>
              <a:buClr>
                <a:schemeClr val="dk1"/>
              </a:buClr>
              <a:buSzPts val="1100"/>
            </a:pPr>
            <a:r>
              <a:rPr lang="en-US" sz="1200">
                <a:latin typeface="+mn-lt"/>
              </a:rPr>
              <a:t>And people want to connect, it’s just challenging to do so.  This report tells us that the U.S. does not suffer from a lack of willingness to connect—but from a lack of structured, everyday opportunities and reinforcing social norms that make connection easy, safe, and routine.  </a:t>
            </a:r>
          </a:p>
          <a:p>
            <a:pPr>
              <a:spcBef>
                <a:spcPts val="0"/>
              </a:spcBef>
              <a:spcAft>
                <a:spcPts val="0"/>
              </a:spcAft>
              <a:buClr>
                <a:schemeClr val="dk1"/>
              </a:buClr>
              <a:buSzPts val="1100"/>
            </a:pPr>
            <a:endParaRPr lang="en-US" sz="1200">
              <a:latin typeface="+mn-lt"/>
            </a:endParaRPr>
          </a:p>
          <a:p>
            <a:pPr>
              <a:spcBef>
                <a:spcPts val="0"/>
              </a:spcBef>
              <a:spcAft>
                <a:spcPts val="0"/>
              </a:spcAft>
              <a:buClr>
                <a:schemeClr val="dk1"/>
              </a:buClr>
              <a:buSzPts val="1100"/>
            </a:pPr>
            <a:r>
              <a:rPr lang="en-US" sz="1200">
                <a:latin typeface="+mn-lt"/>
              </a:rPr>
              <a:t>Interestingly, not only are Americans spending less time with each other overall, but they are spending even less time with those who are different from them – leaving their opinions of each other able to be influenced by the narratives of others rather than their own lived experiences.</a:t>
            </a:r>
          </a:p>
          <a:p>
            <a:pPr>
              <a:spcBef>
                <a:spcPts val="0"/>
              </a:spcBef>
              <a:spcAft>
                <a:spcPts val="0"/>
              </a:spcAft>
              <a:buClr>
                <a:schemeClr val="dk1"/>
              </a:buClr>
              <a:buSzPts val="1100"/>
            </a:pPr>
            <a:endParaRPr lang="en-US" sz="1200">
              <a:latin typeface="+mn-lt"/>
            </a:endParaRPr>
          </a:p>
          <a:p>
            <a:pPr>
              <a:spcBef>
                <a:spcPts val="0"/>
              </a:spcBef>
              <a:spcAft>
                <a:spcPts val="0"/>
              </a:spcAft>
              <a:buClr>
                <a:schemeClr val="dk1"/>
              </a:buClr>
              <a:buSzPts val="1100"/>
            </a:pPr>
            <a:r>
              <a:rPr lang="en" sz="1200">
                <a:solidFill>
                  <a:schemeClr val="dk1"/>
                </a:solidFill>
                <a:latin typeface="+mn-lt"/>
                <a:ea typeface="Calibri"/>
                <a:cs typeface="Calibri"/>
                <a:sym typeface="Calibri"/>
              </a:rPr>
              <a:t>One of the solutions this report yields is that an effective way for people to connect across differences is by sharing a mutual goal.</a:t>
            </a:r>
          </a:p>
          <a:p>
            <a:pPr>
              <a:spcBef>
                <a:spcPts val="0"/>
              </a:spcBef>
              <a:spcAft>
                <a:spcPts val="0"/>
              </a:spcAft>
              <a:buClr>
                <a:schemeClr val="dk1"/>
              </a:buClr>
              <a:buSzPts val="1100"/>
            </a:pPr>
            <a:endParaRPr lang="en" sz="1200">
              <a:solidFill>
                <a:schemeClr val="dk1"/>
              </a:solidFill>
              <a:latin typeface="+mn-lt"/>
              <a:ea typeface="Calibri"/>
              <a:cs typeface="Calibri"/>
              <a:sym typeface="Calibri"/>
            </a:endParaRPr>
          </a:p>
          <a:p>
            <a:pPr>
              <a:spcBef>
                <a:spcPts val="0"/>
              </a:spcBef>
              <a:spcAft>
                <a:spcPts val="0"/>
              </a:spcAft>
              <a:buClr>
                <a:schemeClr val="dk1"/>
              </a:buClr>
              <a:buSzPts val="1100"/>
            </a:pPr>
            <a:r>
              <a:rPr lang="en" sz="1200">
                <a:solidFill>
                  <a:schemeClr val="dk1"/>
                </a:solidFill>
                <a:latin typeface="+mn-lt"/>
                <a:ea typeface="Calibri"/>
                <a:cs typeface="Calibri"/>
                <a:sym typeface="Calibri"/>
              </a:rPr>
              <a:t>Making connection easy, safe, and routine, and connecting people with mutual goals is what the Y has always done and with intentionality can really make a difference in the social connection crisis.</a:t>
            </a:r>
            <a:endParaRPr lang="en-US" sz="1200">
              <a:latin typeface="+mn-lt"/>
            </a:endParaRPr>
          </a:p>
        </p:txBody>
      </p:sp>
    </p:spTree>
    <p:extLst>
      <p:ext uri="{BB962C8B-B14F-4D97-AF65-F5344CB8AC3E}">
        <p14:creationId xmlns:p14="http://schemas.microsoft.com/office/powerpoint/2010/main" val="689997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a:extLst>
            <a:ext uri="{FF2B5EF4-FFF2-40B4-BE49-F238E27FC236}">
              <a16:creationId xmlns:a16="http://schemas.microsoft.com/office/drawing/2014/main" id="{7E286887-E9F8-AB10-70F7-B15B9E273B5B}"/>
            </a:ext>
          </a:extLst>
        </p:cNvPr>
        <p:cNvGrpSpPr/>
        <p:nvPr/>
      </p:nvGrpSpPr>
      <p:grpSpPr>
        <a:xfrm>
          <a:off x="0" y="0"/>
          <a:ext cx="0" cy="0"/>
          <a:chOff x="0" y="0"/>
          <a:chExt cx="0" cy="0"/>
        </a:xfrm>
      </p:grpSpPr>
      <p:sp>
        <p:nvSpPr>
          <p:cNvPr id="384" name="Google Shape;384;g354aae7ce67_0_838:notes">
            <a:extLst>
              <a:ext uri="{FF2B5EF4-FFF2-40B4-BE49-F238E27FC236}">
                <a16:creationId xmlns:a16="http://schemas.microsoft.com/office/drawing/2014/main" id="{CADD3862-D44F-75B4-5880-FA18453CF588}"/>
              </a:ext>
            </a:extLst>
          </p:cNvPr>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354aae7ce67_0_838:notes">
            <a:extLst>
              <a:ext uri="{FF2B5EF4-FFF2-40B4-BE49-F238E27FC236}">
                <a16:creationId xmlns:a16="http://schemas.microsoft.com/office/drawing/2014/main" id="{7A44BF0F-82AC-C754-D3D0-3E810263A5DB}"/>
              </a:ext>
            </a:extLst>
          </p:cNvPr>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a:spcBef>
                <a:spcPts val="0"/>
              </a:spcBef>
              <a:spcAft>
                <a:spcPts val="0"/>
              </a:spcAft>
            </a:pPr>
            <a:r>
              <a:rPr lang="en-US" sz="1200"/>
              <a:t>RAI</a:t>
            </a:r>
          </a:p>
          <a:p>
            <a:pPr>
              <a:spcBef>
                <a:spcPts val="0"/>
              </a:spcBef>
              <a:spcAft>
                <a:spcPts val="0"/>
              </a:spcAft>
            </a:pPr>
            <a:r>
              <a:rPr lang="en-US" sz="1200">
                <a:solidFill>
                  <a:schemeClr val="dk1"/>
                </a:solidFill>
                <a:latin typeface="Calibri"/>
                <a:ea typeface="Calibri"/>
                <a:cs typeface="Calibri"/>
                <a:sym typeface="Calibri"/>
              </a:rPr>
              <a:t>The evidence is embedded in all the sciences, including the hard sciences -  this quote is from a modern, well-known, influential neuroscientist who studies and writes about the very real relationship between the nervous system and a sense of connection.  We are, in fact, hardwired to connect.</a:t>
            </a:r>
          </a:p>
        </p:txBody>
      </p:sp>
    </p:spTree>
    <p:extLst>
      <p:ext uri="{BB962C8B-B14F-4D97-AF65-F5344CB8AC3E}">
        <p14:creationId xmlns:p14="http://schemas.microsoft.com/office/powerpoint/2010/main" val="1891316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5405eee29b_0_1653: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35405eee29b_0_1653: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a:spcBef>
                <a:spcPts val="0"/>
              </a:spcBef>
              <a:spcAft>
                <a:spcPts val="0"/>
              </a:spcAft>
              <a:buClr>
                <a:schemeClr val="dk1"/>
              </a:buClr>
              <a:buSzPts val="1100"/>
            </a:pPr>
            <a:r>
              <a:rPr lang="en-US" sz="1600"/>
              <a:t>RAI</a:t>
            </a:r>
          </a:p>
          <a:p>
            <a:pPr>
              <a:spcBef>
                <a:spcPts val="0"/>
              </a:spcBef>
              <a:spcAft>
                <a:spcPts val="0"/>
              </a:spcAft>
              <a:buClr>
                <a:schemeClr val="dk1"/>
              </a:buClr>
              <a:buSzPts val="1100"/>
            </a:pPr>
            <a:r>
              <a:rPr lang="en" sz="1600">
                <a:solidFill>
                  <a:schemeClr val="dk1"/>
                </a:solidFill>
                <a:latin typeface="Calibri"/>
                <a:ea typeface="Calibri"/>
                <a:cs typeface="Calibri"/>
                <a:sym typeface="Calibri"/>
              </a:rPr>
              <a:t>It’s also worth noting that the science supports the importance of connection throughout all life stages --- just li</a:t>
            </a:r>
            <a:r>
              <a:rPr lang="en-US" sz="1600" err="1">
                <a:solidFill>
                  <a:schemeClr val="dk1"/>
                </a:solidFill>
                <a:latin typeface="Calibri"/>
                <a:ea typeface="Calibri"/>
                <a:cs typeface="Calibri"/>
                <a:sym typeface="Calibri"/>
              </a:rPr>
              <a:t>ke</a:t>
            </a:r>
            <a:r>
              <a:rPr lang="en" sz="1600">
                <a:solidFill>
                  <a:schemeClr val="dk1"/>
                </a:solidFill>
                <a:latin typeface="Calibri"/>
                <a:ea typeface="Calibri"/>
                <a:cs typeface="Calibri"/>
                <a:sym typeface="Calibri"/>
              </a:rPr>
              <a:t> YMCAs reach people at all life stages. You might encounter news or studies about social connection as important to a specific age group, like teens or older adults, and yes the gaps are bigger for some than others.  But in fact the need for connection spans the life cycle ---  It shapes how young people form identity, how adults manage transitions, and how older adults maintain resilience.</a:t>
            </a:r>
            <a:endParaRPr sz="1600">
              <a:solidFill>
                <a:schemeClr val="dk1"/>
              </a:solidFill>
              <a:latin typeface="Calibri"/>
              <a:ea typeface="Calibri"/>
              <a:cs typeface="Calibri"/>
              <a:sym typeface="Calibri"/>
            </a:endParaRPr>
          </a:p>
          <a:p>
            <a:pPr>
              <a:lnSpc>
                <a:spcPct val="115000"/>
              </a:lnSpc>
              <a:spcBef>
                <a:spcPts val="1237"/>
              </a:spcBef>
              <a:spcAft>
                <a:spcPts val="0"/>
              </a:spcAft>
            </a:pPr>
            <a:endParaRPr lang="en-US" sz="1200">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5405eee29b_0_1619: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35405eee29b_0_1619: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a:spcBef>
                <a:spcPts val="0"/>
              </a:spcBef>
              <a:spcAft>
                <a:spcPts val="0"/>
              </a:spcAft>
            </a:pPr>
            <a:r>
              <a:rPr lang="en-US" sz="1600"/>
              <a:t>RAI</a:t>
            </a:r>
          </a:p>
          <a:p>
            <a:pPr>
              <a:spcBef>
                <a:spcPts val="0"/>
              </a:spcBef>
              <a:spcAft>
                <a:spcPts val="0"/>
              </a:spcAft>
            </a:pPr>
            <a:r>
              <a:rPr lang="en" sz="1600">
                <a:solidFill>
                  <a:schemeClr val="dk1"/>
                </a:solidFill>
                <a:latin typeface="Calibri"/>
                <a:ea typeface="Calibri"/>
                <a:cs typeface="Calibri"/>
                <a:sym typeface="Calibri"/>
              </a:rPr>
              <a:t>Connection matters to purpose and matters even more when purpose becomes contribution.  Contribution is a real amplifier for connection --- connection is fhe foundation but contribution can both really help people connect, and connection can drive contribution. </a:t>
            </a:r>
          </a:p>
          <a:p>
            <a:pPr>
              <a:spcBef>
                <a:spcPts val="0"/>
              </a:spcBef>
              <a:spcAft>
                <a:spcPts val="0"/>
              </a:spcAft>
            </a:pPr>
            <a:endParaRPr lang="en" sz="1600">
              <a:solidFill>
                <a:schemeClr val="dk1"/>
              </a:solidFill>
              <a:latin typeface="Calibri"/>
              <a:ea typeface="Calibri"/>
              <a:cs typeface="Calibri"/>
              <a:sym typeface="Calibri"/>
            </a:endParaRPr>
          </a:p>
          <a:p>
            <a:pPr>
              <a:spcBef>
                <a:spcPts val="0"/>
              </a:spcBef>
              <a:spcAft>
                <a:spcPts val="0"/>
              </a:spcAft>
            </a:pPr>
            <a:r>
              <a:rPr lang="en" sz="1600">
                <a:solidFill>
                  <a:schemeClr val="dk1"/>
                </a:solidFill>
                <a:latin typeface="Calibri"/>
                <a:ea typeface="Calibri"/>
                <a:cs typeface="Calibri"/>
                <a:sym typeface="Calibri"/>
              </a:rPr>
              <a:t>I’ll share more later about what we mean by contribution, but for now the point is we mean it broadly --- and the evidence is clear that helping others isn’t a side benefit—it’s a primary path to well-being. </a:t>
            </a:r>
          </a:p>
          <a:p>
            <a:pPr>
              <a:spcBef>
                <a:spcPts val="0"/>
              </a:spcBef>
              <a:spcAft>
                <a:spcPts val="0"/>
              </a:spcAft>
            </a:pPr>
            <a:endParaRPr lang="en" sz="1600">
              <a:solidFill>
                <a:schemeClr val="dk1"/>
              </a:solidFill>
              <a:latin typeface="Calibri"/>
              <a:ea typeface="Calibri"/>
              <a:cs typeface="Calibri"/>
              <a:sym typeface="Calibri"/>
            </a:endParaRPr>
          </a:p>
          <a:p>
            <a:pPr>
              <a:spcBef>
                <a:spcPts val="0"/>
              </a:spcBef>
              <a:spcAft>
                <a:spcPts val="0"/>
              </a:spcAft>
            </a:pPr>
            <a:r>
              <a:rPr lang="en" sz="1600">
                <a:solidFill>
                  <a:schemeClr val="dk1"/>
                </a:solidFill>
                <a:latin typeface="Calibri"/>
                <a:ea typeface="Calibri"/>
                <a:cs typeface="Calibri"/>
                <a:sym typeface="Calibri"/>
              </a:rPr>
              <a:t>A report by the group U.S. Chamber of Connection cites a lot of evidence behind the community service flavor of contribution</a:t>
            </a:r>
            <a:r>
              <a:rPr lang="en-US" sz="1600">
                <a:solidFill>
                  <a:schemeClr val="dk1"/>
                </a:solidFill>
                <a:latin typeface="Calibri"/>
                <a:ea typeface="Calibri"/>
                <a:cs typeface="Calibri"/>
                <a:sym typeface="Calibri"/>
              </a:rPr>
              <a:t>, including studies from our keynote speaker Dr. Holt-Lunstad, as well as long-time Y favorite Robert Putnam:</a:t>
            </a:r>
          </a:p>
          <a:p>
            <a:pPr>
              <a:spcBef>
                <a:spcPts val="0"/>
              </a:spcBef>
              <a:spcAft>
                <a:spcPts val="0"/>
              </a:spcAft>
            </a:pPr>
            <a:r>
              <a:rPr lang="en-US" sz="1600">
                <a:solidFill>
                  <a:schemeClr val="dk1"/>
                </a:solidFill>
                <a:latin typeface="Calibri"/>
                <a:ea typeface="Calibri"/>
                <a:cs typeface="Calibri"/>
                <a:sym typeface="Calibri"/>
              </a:rPr>
              <a:t> - Purpose-driven service reduces loneliness</a:t>
            </a:r>
          </a:p>
          <a:p>
            <a:pPr>
              <a:spcBef>
                <a:spcPts val="0"/>
              </a:spcBef>
              <a:spcAft>
                <a:spcPts val="0"/>
              </a:spcAft>
            </a:pPr>
            <a:r>
              <a:rPr lang="en-US" sz="1600">
                <a:solidFill>
                  <a:schemeClr val="dk1"/>
                </a:solidFill>
                <a:latin typeface="Calibri"/>
                <a:ea typeface="Calibri"/>
                <a:cs typeface="Calibri"/>
                <a:sym typeface="Calibri"/>
              </a:rPr>
              <a:t> - Volunteering connects people across difference</a:t>
            </a:r>
          </a:p>
          <a:p>
            <a:pPr>
              <a:spcBef>
                <a:spcPts val="0"/>
              </a:spcBef>
              <a:spcAft>
                <a:spcPts val="0"/>
              </a:spcAft>
            </a:pPr>
            <a:r>
              <a:rPr lang="en-US" sz="1600">
                <a:solidFill>
                  <a:schemeClr val="dk1"/>
                </a:solidFill>
                <a:latin typeface="Calibri"/>
                <a:ea typeface="Calibri"/>
                <a:cs typeface="Calibri"/>
                <a:sym typeface="Calibri"/>
              </a:rPr>
              <a:t> - Service cultures build trust and participation. </a:t>
            </a:r>
          </a:p>
          <a:p>
            <a:pPr>
              <a:spcBef>
                <a:spcPts val="0"/>
              </a:spcBef>
              <a:spcAft>
                <a:spcPts val="0"/>
              </a:spcAft>
            </a:pPr>
            <a:endParaRPr lang="en-US" sz="1600">
              <a:solidFill>
                <a:schemeClr val="dk1"/>
              </a:solidFill>
              <a:latin typeface="Calibri"/>
              <a:ea typeface="Calibri"/>
              <a:cs typeface="Calibri"/>
              <a:sym typeface="Calibri"/>
            </a:endParaRPr>
          </a:p>
          <a:p>
            <a:pPr>
              <a:spcBef>
                <a:spcPts val="0"/>
              </a:spcBef>
              <a:spcAft>
                <a:spcPts val="0"/>
              </a:spcAft>
            </a:pPr>
            <a:r>
              <a:rPr lang="en-US" sz="1600">
                <a:solidFill>
                  <a:schemeClr val="dk1"/>
                </a:solidFill>
                <a:latin typeface="Calibri"/>
                <a:ea typeface="Calibri"/>
                <a:cs typeface="Calibri"/>
                <a:sym typeface="Calibri"/>
              </a:rPr>
              <a:t>Yet another good time to point how this is in the Y’s DNA with our history of volunteerism, service learning, group exercise, child care and more --- meeting the needs of community?  It’s how we show up.</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RAI</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14</a:t>
            </a:fld>
            <a:endParaRPr lang="en-US"/>
          </a:p>
        </p:txBody>
      </p:sp>
    </p:spTree>
    <p:extLst>
      <p:ext uri="{BB962C8B-B14F-4D97-AF65-F5344CB8AC3E}">
        <p14:creationId xmlns:p14="http://schemas.microsoft.com/office/powerpoint/2010/main" val="1567587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RAI</a:t>
            </a:r>
          </a:p>
          <a:p>
            <a:r>
              <a:rPr lang="en-US"/>
              <a:t>While the growing concerns around loneliness and social isolation help explain why connection matters, we also wanted to understand what organizations like the Y can do about it. </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15</a:t>
            </a:fld>
            <a:endParaRPr lang="en-US"/>
          </a:p>
        </p:txBody>
      </p:sp>
    </p:spTree>
    <p:extLst>
      <p:ext uri="{BB962C8B-B14F-4D97-AF65-F5344CB8AC3E}">
        <p14:creationId xmlns:p14="http://schemas.microsoft.com/office/powerpoint/2010/main" val="205425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RAI</a:t>
            </a:r>
          </a:p>
          <a:p>
            <a:r>
              <a:rPr lang="en-US"/>
              <a:t>So we did our own research, which was an environmental scan conducted by Community Initiatives, and included looking at the academic evidence, but also talking to subject matter experts and other organizations working in this space, and getting input from the Y movement and Practice Leaders.  </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16</a:t>
            </a:fld>
            <a:endParaRPr lang="en-US"/>
          </a:p>
        </p:txBody>
      </p:sp>
    </p:spTree>
    <p:extLst>
      <p:ext uri="{BB962C8B-B14F-4D97-AF65-F5344CB8AC3E}">
        <p14:creationId xmlns:p14="http://schemas.microsoft.com/office/powerpoint/2010/main" val="2484920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RAI</a:t>
            </a:r>
          </a:p>
          <a:p>
            <a:pPr defTabSz="942289">
              <a:defRPr/>
            </a:pPr>
            <a:r>
              <a:rPr lang="en-US"/>
              <a:t>The environmental scan validated that loneliness and disconnection are increasing, with impacts that extend beyond individual well-being to health, burnout, engagement, and civic life. </a:t>
            </a:r>
          </a:p>
          <a:p>
            <a:pPr defTabSz="942289">
              <a:defRPr/>
            </a:pPr>
            <a:r>
              <a:rPr lang="en-US"/>
              <a:t>At the same time, the scan showed that connection can be intentionally designed, strengthened, and measured. </a:t>
            </a:r>
          </a:p>
          <a:p>
            <a:pPr defTabSz="942289">
              <a:defRPr/>
            </a:pPr>
            <a:endParaRPr lang="en-US"/>
          </a:p>
          <a:p>
            <a:pPr defTabSz="942289">
              <a:defRPr/>
            </a:pPr>
            <a:r>
              <a:rPr lang="en-US"/>
              <a:t>Overall, the findings position Creating Connected Communities as a strategic response that aligns directly with both the Y's mission and its unique strengths. Whether inside our facilities or throughout the broader community, the Y is uniquely positioned to create the conditions that help people connect, thrive, and contribute to something larger than themselves.</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17</a:t>
            </a:fld>
            <a:endParaRPr lang="en-US"/>
          </a:p>
        </p:txBody>
      </p:sp>
    </p:spTree>
    <p:extLst>
      <p:ext uri="{BB962C8B-B14F-4D97-AF65-F5344CB8AC3E}">
        <p14:creationId xmlns:p14="http://schemas.microsoft.com/office/powerpoint/2010/main" val="554338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RAI</a:t>
            </a:r>
          </a:p>
          <a:p>
            <a:r>
              <a:rPr lang="en-US"/>
              <a:t>Based on this evidence, our theory of change follows a simple logic: if we intentionally bring people together through experiences of achievement, relationships, and belonging, we strengthen connection and contribution, improve individual well-being, and help build stronger, more connected communities.</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18</a:t>
            </a:fld>
            <a:endParaRPr lang="en-US"/>
          </a:p>
        </p:txBody>
      </p:sp>
    </p:spTree>
    <p:extLst>
      <p:ext uri="{BB962C8B-B14F-4D97-AF65-F5344CB8AC3E}">
        <p14:creationId xmlns:p14="http://schemas.microsoft.com/office/powerpoint/2010/main" val="1010850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EO</a:t>
            </a:r>
          </a:p>
          <a:p>
            <a:pPr defTabSz="942289">
              <a:defRPr/>
            </a:pPr>
            <a:endParaRPr lang="en-US"/>
          </a:p>
          <a:p>
            <a:pPr defTabSz="942289"/>
            <a:r>
              <a:rPr lang="en-US"/>
              <a:t>NOTES: From all of this research, the Six Levers of Connection emerged: a practical framework for creating experiences that help people build relationships, foster belonging, and deepen their connection to community. We'll explore each of these levers in more detail shortly.</a:t>
            </a: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19</a:t>
            </a:fld>
            <a:endParaRPr lang="en-US"/>
          </a:p>
        </p:txBody>
      </p:sp>
    </p:spTree>
    <p:extLst>
      <p:ext uri="{BB962C8B-B14F-4D97-AF65-F5344CB8AC3E}">
        <p14:creationId xmlns:p14="http://schemas.microsoft.com/office/powerpoint/2010/main" val="3460154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EO</a:t>
            </a:r>
          </a:p>
          <a:p>
            <a:endParaRPr lang="en-US"/>
          </a:p>
          <a:p>
            <a:r>
              <a:rPr lang="en-US"/>
              <a:t>NOTES: Emphasize the </a:t>
            </a:r>
            <a:r>
              <a:rPr lang="en-US" b="1">
                <a:solidFill>
                  <a:srgbClr val="92278F"/>
                </a:solidFill>
                <a:latin typeface="Verdana" panose="020B0604030504040204" pitchFamily="34" charset="0"/>
                <a:ea typeface="Verdana" panose="020B0604030504040204" pitchFamily="34" charset="0"/>
              </a:rPr>
              <a:t>Six Levers of Connection </a:t>
            </a:r>
            <a:r>
              <a:rPr lang="en-US">
                <a:solidFill>
                  <a:prstClr val="black">
                    <a:lumMod val="75000"/>
                    <a:lumOff val="25000"/>
                  </a:prstClr>
                </a:solidFill>
                <a:latin typeface="Verdana" panose="020B0604030504040204" pitchFamily="34" charset="0"/>
                <a:ea typeface="Verdana" panose="020B0604030504040204" pitchFamily="34" charset="0"/>
              </a:rPr>
              <a:t>are practical ways to make connection more intentional across programs, practices, spaces, partnerships, and community systems.</a:t>
            </a:r>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20</a:t>
            </a:fld>
            <a:endParaRPr lang="en-US"/>
          </a:p>
        </p:txBody>
      </p:sp>
    </p:spTree>
    <p:extLst>
      <p:ext uri="{BB962C8B-B14F-4D97-AF65-F5344CB8AC3E}">
        <p14:creationId xmlns:p14="http://schemas.microsoft.com/office/powerpoint/2010/main" val="2433617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EO</a:t>
            </a:r>
          </a:p>
          <a:p>
            <a:r>
              <a:rPr lang="en-US"/>
              <a:t>We learned through our scans, and tested with Ys, six levers of connection --- ways to be intentional within the work that is in our DNA.</a:t>
            </a:r>
          </a:p>
          <a:p>
            <a:endParaRPr lang="en-US"/>
          </a:p>
          <a:p>
            <a:r>
              <a:rPr lang="en-US"/>
              <a:t>NOTE: Don’t spend too much time here – we have one slide per lever to come. </a:t>
            </a:r>
          </a:p>
          <a:p>
            <a:endParaRPr lang="en-US"/>
          </a:p>
          <a:p>
            <a:r>
              <a:rPr lang="en-US"/>
              <a:t>Focused on how we make sure we are elevating connection, using shared language and storytelling to strengthen purpose and connection, how we practice skills and ensure our culture and staff are reinforcing what makes connection possible.  Opportunities for us to embed connection in everything we do, as intentional moments of connection in the work we are already doing.</a:t>
            </a:r>
          </a:p>
          <a:p>
            <a:r>
              <a:rPr lang="en-US"/>
              <a:t>Create conditions for connection in physical and digital spaces</a:t>
            </a:r>
          </a:p>
          <a:p>
            <a:r>
              <a:rPr lang="en-US"/>
              <a:t>And support – address the conditions that impact community members and enable them to thrive.</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21</a:t>
            </a:fld>
            <a:endParaRPr lang="en-US"/>
          </a:p>
        </p:txBody>
      </p:sp>
    </p:spTree>
    <p:extLst>
      <p:ext uri="{BB962C8B-B14F-4D97-AF65-F5344CB8AC3E}">
        <p14:creationId xmlns:p14="http://schemas.microsoft.com/office/powerpoint/2010/main" val="16990479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n-US"/>
              <a:t>EO</a:t>
            </a: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22</a:t>
            </a:fld>
            <a:endParaRPr lang="en-US"/>
          </a:p>
        </p:txBody>
      </p:sp>
    </p:spTree>
    <p:extLst>
      <p:ext uri="{BB962C8B-B14F-4D97-AF65-F5344CB8AC3E}">
        <p14:creationId xmlns:p14="http://schemas.microsoft.com/office/powerpoint/2010/main" val="37229027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n-US"/>
              <a:t>EO</a:t>
            </a: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23</a:t>
            </a:fld>
            <a:endParaRPr lang="en-US"/>
          </a:p>
        </p:txBody>
      </p:sp>
    </p:spTree>
    <p:extLst>
      <p:ext uri="{BB962C8B-B14F-4D97-AF65-F5344CB8AC3E}">
        <p14:creationId xmlns:p14="http://schemas.microsoft.com/office/powerpoint/2010/main" val="3774202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n-US"/>
              <a:t>EO</a:t>
            </a: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24</a:t>
            </a:fld>
            <a:endParaRPr lang="en-US"/>
          </a:p>
        </p:txBody>
      </p:sp>
    </p:spTree>
    <p:extLst>
      <p:ext uri="{BB962C8B-B14F-4D97-AF65-F5344CB8AC3E}">
        <p14:creationId xmlns:p14="http://schemas.microsoft.com/office/powerpoint/2010/main" val="2700899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n-US"/>
              <a:t>EO</a:t>
            </a: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25</a:t>
            </a:fld>
            <a:endParaRPr lang="en-US"/>
          </a:p>
        </p:txBody>
      </p:sp>
    </p:spTree>
    <p:extLst>
      <p:ext uri="{BB962C8B-B14F-4D97-AF65-F5344CB8AC3E}">
        <p14:creationId xmlns:p14="http://schemas.microsoft.com/office/powerpoint/2010/main" val="41236623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n-US"/>
              <a:t>EO</a:t>
            </a: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26</a:t>
            </a:fld>
            <a:endParaRPr lang="en-US"/>
          </a:p>
        </p:txBody>
      </p:sp>
    </p:spTree>
    <p:extLst>
      <p:ext uri="{BB962C8B-B14F-4D97-AF65-F5344CB8AC3E}">
        <p14:creationId xmlns:p14="http://schemas.microsoft.com/office/powerpoint/2010/main" val="11301432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n-US"/>
              <a:t>EO</a:t>
            </a: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27</a:t>
            </a:fld>
            <a:endParaRPr lang="en-US"/>
          </a:p>
        </p:txBody>
      </p:sp>
    </p:spTree>
    <p:extLst>
      <p:ext uri="{BB962C8B-B14F-4D97-AF65-F5344CB8AC3E}">
        <p14:creationId xmlns:p14="http://schemas.microsoft.com/office/powerpoint/2010/main" val="9558787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n-US"/>
              <a:t>EO</a:t>
            </a: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28</a:t>
            </a:fld>
            <a:endParaRPr lang="en-US"/>
          </a:p>
        </p:txBody>
      </p:sp>
    </p:spTree>
    <p:extLst>
      <p:ext uri="{BB962C8B-B14F-4D97-AF65-F5344CB8AC3E}">
        <p14:creationId xmlns:p14="http://schemas.microsoft.com/office/powerpoint/2010/main" val="3440738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n-US"/>
              <a:t>EO</a:t>
            </a: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29</a:t>
            </a:fld>
            <a:endParaRPr lang="en-US"/>
          </a:p>
        </p:txBody>
      </p:sp>
    </p:spTree>
    <p:extLst>
      <p:ext uri="{BB962C8B-B14F-4D97-AF65-F5344CB8AC3E}">
        <p14:creationId xmlns:p14="http://schemas.microsoft.com/office/powerpoint/2010/main" val="26274716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RAI</a:t>
            </a:r>
          </a:p>
          <a:p>
            <a:r>
              <a:rPr lang="en-US"/>
              <a:t>Now we’ll share how we’ll measure the impact of this work.</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30</a:t>
            </a:fld>
            <a:endParaRPr lang="en-US"/>
          </a:p>
        </p:txBody>
      </p:sp>
    </p:spTree>
    <p:extLst>
      <p:ext uri="{BB962C8B-B14F-4D97-AF65-F5344CB8AC3E}">
        <p14:creationId xmlns:p14="http://schemas.microsoft.com/office/powerpoint/2010/main" val="18062565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t>RAI</a:t>
            </a:r>
          </a:p>
          <a:p>
            <a:pPr fontAlgn="t"/>
            <a:r>
              <a:rPr lang="en-US"/>
              <a:t>As we strengthen connection across the Y, measurement helps us understand what is working, for whom, and under what conditions.</a:t>
            </a:r>
          </a:p>
          <a:p>
            <a:pPr fontAlgn="t"/>
            <a:r>
              <a:rPr lang="en-US"/>
              <a:t>Measurement is not just about demonstrating impact. It gives us information we can use to learn, adapt, and improve along the way, ensuring that connection is not just a value, but a measurable outcome.</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31</a:t>
            </a:fld>
            <a:endParaRPr lang="en-US"/>
          </a:p>
        </p:txBody>
      </p:sp>
    </p:spTree>
    <p:extLst>
      <p:ext uri="{BB962C8B-B14F-4D97-AF65-F5344CB8AC3E}">
        <p14:creationId xmlns:p14="http://schemas.microsoft.com/office/powerpoint/2010/main" val="15763510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C1AB2-8960-4EC9-1B32-FA2C43087A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C94694-69E8-2BAA-0E1B-9CFF7B809B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5E84B6-A2C7-E6E1-03FE-0FEAB08DED71}"/>
              </a:ext>
            </a:extLst>
          </p:cNvPr>
          <p:cNvSpPr>
            <a:spLocks noGrp="1"/>
          </p:cNvSpPr>
          <p:nvPr>
            <p:ph type="body" idx="1"/>
          </p:nvPr>
        </p:nvSpPr>
        <p:spPr/>
        <p:txBody>
          <a:bodyPr/>
          <a:lstStyle/>
          <a:p>
            <a:pPr fontAlgn="t"/>
            <a:r>
              <a:rPr lang="en-US"/>
              <a:t>RAI</a:t>
            </a:r>
          </a:p>
          <a:p>
            <a:pPr fontAlgn="t"/>
            <a:r>
              <a:rPr lang="en-US"/>
              <a:t>We are measuring the impact of Creating Connected Communities on individuals through these five dimensions: Achievement, Relationships, Belonging, Connection, and Contribution.</a:t>
            </a:r>
          </a:p>
          <a:p>
            <a:pPr fontAlgn="t"/>
            <a:r>
              <a:rPr lang="en-US"/>
              <a:t>Together, these dimensions help us understand if Y experiences are creating conditions for building meaningful relationships, feeling included, finding purpose, and contributing to their communities. ARBCC gives us a shared language for measuring and strengthening connection across the Y.</a:t>
            </a:r>
          </a:p>
          <a:p>
            <a:pPr fontAlgn="t"/>
            <a:r>
              <a:rPr lang="en-US"/>
              <a:t>These five are pretty common outcomes for a variety of Y experiences, and we have done evaluations that shows they are possible across a wide range of Y programs and activities --- and we also want to flag that not every experience will address all five of these equally.  Your goal is to identify which outcomes are most relevant to the experiences your Y is offering, and then use measurement of them to guide learning and effectiveness.</a:t>
            </a:r>
          </a:p>
          <a:p>
            <a:endParaRPr lang="en-US"/>
          </a:p>
        </p:txBody>
      </p:sp>
      <p:sp>
        <p:nvSpPr>
          <p:cNvPr id="4" name="Slide Number Placeholder 3">
            <a:extLst>
              <a:ext uri="{FF2B5EF4-FFF2-40B4-BE49-F238E27FC236}">
                <a16:creationId xmlns:a16="http://schemas.microsoft.com/office/drawing/2014/main" id="{3D6031A4-4B4D-DA9F-F1A2-56BB45B44644}"/>
              </a:ext>
            </a:extLst>
          </p:cNvPr>
          <p:cNvSpPr>
            <a:spLocks noGrp="1"/>
          </p:cNvSpPr>
          <p:nvPr>
            <p:ph type="sldNum" sz="quarter" idx="5"/>
          </p:nvPr>
        </p:nvSpPr>
        <p:spPr/>
        <p:txBody>
          <a:bodyPr/>
          <a:lstStyle/>
          <a:p>
            <a:pPr defTabSz="971029">
              <a:defRPr/>
            </a:pPr>
            <a:fld id="{F50C3D00-B2F6-4D83-A049-FE51B6E62AD3}" type="slidenum">
              <a:rPr lang="en-US">
                <a:solidFill>
                  <a:srgbClr val="000000"/>
                </a:solidFill>
              </a:rPr>
              <a:pPr defTabSz="971029">
                <a:defRPr/>
              </a:pPr>
              <a:t>32</a:t>
            </a:fld>
            <a:endParaRPr lang="en-US">
              <a:solidFill>
                <a:srgbClr val="000000"/>
              </a:solidFill>
            </a:endParaRPr>
          </a:p>
        </p:txBody>
      </p:sp>
    </p:spTree>
    <p:extLst>
      <p:ext uri="{BB962C8B-B14F-4D97-AF65-F5344CB8AC3E}">
        <p14:creationId xmlns:p14="http://schemas.microsoft.com/office/powerpoint/2010/main" val="16289517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62CE5-3D59-EE45-7E94-5EE37026D2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F7E39-C245-6D43-A059-98A787AA75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EA4717-3B74-3AAC-7CCB-37FC28EBCE50}"/>
              </a:ext>
            </a:extLst>
          </p:cNvPr>
          <p:cNvSpPr>
            <a:spLocks noGrp="1"/>
          </p:cNvSpPr>
          <p:nvPr>
            <p:ph type="body" idx="1"/>
          </p:nvPr>
        </p:nvSpPr>
        <p:spPr/>
        <p:txBody>
          <a:bodyPr/>
          <a:lstStyle/>
          <a:p>
            <a:pPr fontAlgn="t"/>
            <a:r>
              <a:rPr lang="en-US"/>
              <a:t>RAI</a:t>
            </a:r>
          </a:p>
          <a:p>
            <a:pPr fontAlgn="t"/>
            <a:r>
              <a:rPr lang="en-US"/>
              <a:t>In addition, CCC can be measured across three levels to help us understand impact from multiple perspectives.</a:t>
            </a:r>
          </a:p>
          <a:p>
            <a:pPr fontAlgn="t"/>
            <a:r>
              <a:rPr lang="en-US"/>
              <a:t>At the individual level, we assess whether people are experiencing growth in achievement, relationships, belonging, connection, and contribution through their experiences with the Y. </a:t>
            </a:r>
          </a:p>
          <a:p>
            <a:pPr fontAlgn="t"/>
            <a:r>
              <a:rPr lang="en-US"/>
              <a:t>At the organizational level, we examine whether Ys are creating the conditions and practices, through the levers, that support these outcomes. At the community level, we look at broader changes in connection and belonging, using community data and local stories to understand reach and influence.</a:t>
            </a:r>
          </a:p>
          <a:p>
            <a:pPr fontAlgn="t"/>
            <a:r>
              <a:rPr lang="en-US"/>
              <a:t>Together, these three levels help us connect individual experiences to organizational practice and community impact.</a:t>
            </a:r>
          </a:p>
        </p:txBody>
      </p:sp>
      <p:sp>
        <p:nvSpPr>
          <p:cNvPr id="4" name="Slide Number Placeholder 3">
            <a:extLst>
              <a:ext uri="{FF2B5EF4-FFF2-40B4-BE49-F238E27FC236}">
                <a16:creationId xmlns:a16="http://schemas.microsoft.com/office/drawing/2014/main" id="{FBDB6BFE-A422-EE05-9FB9-B58B993C2337}"/>
              </a:ext>
            </a:extLst>
          </p:cNvPr>
          <p:cNvSpPr>
            <a:spLocks noGrp="1"/>
          </p:cNvSpPr>
          <p:nvPr>
            <p:ph type="sldNum" sz="quarter" idx="5"/>
          </p:nvPr>
        </p:nvSpPr>
        <p:spPr/>
        <p:txBody>
          <a:bodyPr/>
          <a:lstStyle/>
          <a:p>
            <a:pPr defTabSz="971029">
              <a:defRPr/>
            </a:pPr>
            <a:fld id="{F50C3D00-B2F6-4D83-A049-FE51B6E62AD3}" type="slidenum">
              <a:rPr lang="en-US">
                <a:solidFill>
                  <a:srgbClr val="000000"/>
                </a:solidFill>
              </a:rPr>
              <a:pPr defTabSz="971029">
                <a:defRPr/>
              </a:pPr>
              <a:t>33</a:t>
            </a:fld>
            <a:endParaRPr lang="en-US">
              <a:solidFill>
                <a:srgbClr val="000000"/>
              </a:solidFill>
            </a:endParaRPr>
          </a:p>
        </p:txBody>
      </p:sp>
    </p:spTree>
    <p:extLst>
      <p:ext uri="{BB962C8B-B14F-4D97-AF65-F5344CB8AC3E}">
        <p14:creationId xmlns:p14="http://schemas.microsoft.com/office/powerpoint/2010/main" val="3736756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RAI</a:t>
            </a:r>
          </a:p>
          <a:p>
            <a:r>
              <a:rPr lang="en-US"/>
              <a:t>Before we share some of what was learned from the inaugural cohort Ys, let’s reflect. </a:t>
            </a:r>
          </a:p>
          <a:p>
            <a:endParaRPr lang="en-US"/>
          </a:p>
          <a:p>
            <a:r>
              <a:rPr lang="en-US"/>
              <a:t>ASK FIRST QUESTION AND HAVE ATTENDEES KEEP THEIR HANDS UP AS YOU CLICK TO THE NEXT QUESTION (NOTE HOW MANY HANDS GO DOWN – SAME FOR NEXT QUESTION)</a:t>
            </a:r>
          </a:p>
          <a:p>
            <a:endParaRPr lang="en-US"/>
          </a:p>
          <a:p>
            <a:pPr defTabSz="942289">
              <a:defRPr/>
            </a:pPr>
            <a:r>
              <a:rPr lang="en-US"/>
              <a:t>If hands decrease: What I see in this room is a tremendous strength. The foundation is already there. We share a belief that connection matters. Our opportunity now is to become more intentional about how we design experiences that foster connection and how we learn from the impact those experiences have on people and communities</a:t>
            </a:r>
          </a:p>
          <a:p>
            <a:endParaRPr lang="en-US"/>
          </a:p>
          <a:p>
            <a:pPr defTabSz="942289">
              <a:defRPr/>
            </a:pPr>
            <a:r>
              <a:rPr lang="en-US"/>
              <a:t>If hands stay the same: That's encouraging to see. Not only do we view connection as central to our mission, but many of you are already intentionally designing for it and thinking about how to measure it. That tells me the Y movement is ready for this conversation.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34</a:t>
            </a:fld>
            <a:endParaRPr lang="en-US"/>
          </a:p>
        </p:txBody>
      </p:sp>
    </p:spTree>
    <p:extLst>
      <p:ext uri="{BB962C8B-B14F-4D97-AF65-F5344CB8AC3E}">
        <p14:creationId xmlns:p14="http://schemas.microsoft.com/office/powerpoint/2010/main" val="32997865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EO</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35</a:t>
            </a:fld>
            <a:endParaRPr lang="en-US"/>
          </a:p>
        </p:txBody>
      </p:sp>
    </p:spTree>
    <p:extLst>
      <p:ext uri="{BB962C8B-B14F-4D97-AF65-F5344CB8AC3E}">
        <p14:creationId xmlns:p14="http://schemas.microsoft.com/office/powerpoint/2010/main" val="29082175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t>EO</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36</a:t>
            </a:fld>
            <a:endParaRPr lang="en-US"/>
          </a:p>
        </p:txBody>
      </p:sp>
    </p:spTree>
    <p:extLst>
      <p:ext uri="{BB962C8B-B14F-4D97-AF65-F5344CB8AC3E}">
        <p14:creationId xmlns:p14="http://schemas.microsoft.com/office/powerpoint/2010/main" val="15508713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EO</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37</a:t>
            </a:fld>
            <a:endParaRPr lang="en-US"/>
          </a:p>
        </p:txBody>
      </p:sp>
    </p:spTree>
    <p:extLst>
      <p:ext uri="{BB962C8B-B14F-4D97-AF65-F5344CB8AC3E}">
        <p14:creationId xmlns:p14="http://schemas.microsoft.com/office/powerpoint/2010/main" val="37501891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EO</a:t>
            </a:r>
          </a:p>
          <a:p>
            <a:r>
              <a:rPr lang="en-US"/>
              <a:t>We recently wrapped testing with one cohort and kicked off two more </a:t>
            </a:r>
            <a:br>
              <a:rPr lang="en-US"/>
            </a:br>
            <a:r>
              <a:rPr lang="en-US"/>
              <a:t>   • The inaugural group of 27 YMCAs started in 2025, focusing on connection within organizations and communities.</a:t>
            </a:r>
            <a:br>
              <a:rPr lang="en-US"/>
            </a:br>
            <a:r>
              <a:rPr lang="en-US"/>
              <a:t>   • This new cohort for older adults in rural areas launches today, partnering with State Alliances and Ys across eight states.</a:t>
            </a:r>
            <a:br>
              <a:rPr lang="en-US"/>
            </a:br>
            <a:r>
              <a:rPr lang="en-US"/>
              <a:t>   • Rural CCC is kicking off next week</a:t>
            </a:r>
            <a:br>
              <a:rPr lang="en-US"/>
            </a:br>
            <a:r>
              <a:rPr lang="en-US"/>
              <a:t>• All cohorts are learning about and using the levers to intentionally embed connection into programs, spaces, and practices, aligned with CCC principles, with a focus on measurement of achievement, relationships, belonging, connection, and contribution</a:t>
            </a:r>
            <a:br>
              <a:rPr lang="en-US"/>
            </a:br>
            <a:br>
              <a:rPr lang="en-US"/>
            </a:br>
            <a:r>
              <a:rPr lang="en-US"/>
              <a:t>These efforts will help us learn, adapt, and scale what works for building connected communities.</a:t>
            </a:r>
          </a:p>
        </p:txBody>
      </p:sp>
      <p:sp>
        <p:nvSpPr>
          <p:cNvPr id="4" name="Slide Number Placeholder 3"/>
          <p:cNvSpPr>
            <a:spLocks noGrp="1"/>
          </p:cNvSpPr>
          <p:nvPr>
            <p:ph type="sldNum" sz="quarter" idx="5"/>
          </p:nvPr>
        </p:nvSpPr>
        <p:spPr/>
        <p:txBody>
          <a:bodyPr/>
          <a:lstStyle/>
          <a:p>
            <a:pPr defTabSz="971029">
              <a:defRPr/>
            </a:pPr>
            <a:fld id="{F50C3D00-B2F6-4D83-A049-FE51B6E62AD3}" type="slidenum">
              <a:rPr lang="en-US">
                <a:solidFill>
                  <a:srgbClr val="000000"/>
                </a:solidFill>
              </a:rPr>
              <a:pPr defTabSz="971029">
                <a:defRPr/>
              </a:pPr>
              <a:t>38</a:t>
            </a:fld>
            <a:endParaRPr lang="en-US">
              <a:solidFill>
                <a:srgbClr val="000000"/>
              </a:solidFill>
            </a:endParaRPr>
          </a:p>
        </p:txBody>
      </p:sp>
    </p:spTree>
    <p:extLst>
      <p:ext uri="{BB962C8B-B14F-4D97-AF65-F5344CB8AC3E}">
        <p14:creationId xmlns:p14="http://schemas.microsoft.com/office/powerpoint/2010/main" val="9385715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EO</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39</a:t>
            </a:fld>
            <a:endParaRPr lang="en-US"/>
          </a:p>
        </p:txBody>
      </p:sp>
    </p:spTree>
    <p:extLst>
      <p:ext uri="{BB962C8B-B14F-4D97-AF65-F5344CB8AC3E}">
        <p14:creationId xmlns:p14="http://schemas.microsoft.com/office/powerpoint/2010/main" val="28353244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3C950-7CD1-1E36-ACAB-E6000DE35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1A9FF1-ED5A-8193-B426-309DC06529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39D173-BFD7-095E-3C90-964691A05087}"/>
              </a:ext>
            </a:extLst>
          </p:cNvPr>
          <p:cNvSpPr>
            <a:spLocks noGrp="1"/>
          </p:cNvSpPr>
          <p:nvPr>
            <p:ph type="body" idx="1"/>
          </p:nvPr>
        </p:nvSpPr>
        <p:spPr/>
        <p:txBody>
          <a:bodyPr/>
          <a:lstStyle/>
          <a:p>
            <a:pPr fontAlgn="t"/>
            <a:r>
              <a:rPr lang="en-US"/>
              <a:t>EO</a:t>
            </a:r>
          </a:p>
        </p:txBody>
      </p:sp>
      <p:sp>
        <p:nvSpPr>
          <p:cNvPr id="4" name="Slide Number Placeholder 3">
            <a:extLst>
              <a:ext uri="{FF2B5EF4-FFF2-40B4-BE49-F238E27FC236}">
                <a16:creationId xmlns:a16="http://schemas.microsoft.com/office/drawing/2014/main" id="{91494303-4936-D467-805A-5D2FB756CFFB}"/>
              </a:ext>
            </a:extLst>
          </p:cNvPr>
          <p:cNvSpPr>
            <a:spLocks noGrp="1"/>
          </p:cNvSpPr>
          <p:nvPr>
            <p:ph type="sldNum" sz="quarter" idx="5"/>
          </p:nvPr>
        </p:nvSpPr>
        <p:spPr/>
        <p:txBody>
          <a:bodyPr/>
          <a:lstStyle/>
          <a:p>
            <a:pPr>
              <a:defRPr/>
            </a:pPr>
            <a:fld id="{F50C3D00-B2F6-4D83-A049-FE51B6E62AD3}" type="slidenum">
              <a:rPr lang="en-US" smtClean="0"/>
              <a:pPr>
                <a:defRPr/>
              </a:pPr>
              <a:t>40</a:t>
            </a:fld>
            <a:endParaRPr lang="en-US"/>
          </a:p>
        </p:txBody>
      </p:sp>
    </p:spTree>
    <p:extLst>
      <p:ext uri="{BB962C8B-B14F-4D97-AF65-F5344CB8AC3E}">
        <p14:creationId xmlns:p14="http://schemas.microsoft.com/office/powerpoint/2010/main" val="11447241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0B809-2B4E-DCCA-046B-CEB2638A3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FA73A7-CEFF-54D3-EB12-5D85AD4E73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E6779C-043E-986E-0CA7-8222B700D3DA}"/>
              </a:ext>
            </a:extLst>
          </p:cNvPr>
          <p:cNvSpPr>
            <a:spLocks noGrp="1"/>
          </p:cNvSpPr>
          <p:nvPr>
            <p:ph type="body" idx="1"/>
          </p:nvPr>
        </p:nvSpPr>
        <p:spPr/>
        <p:txBody>
          <a:bodyPr/>
          <a:lstStyle/>
          <a:p>
            <a:pPr fontAlgn="t"/>
            <a:r>
              <a:rPr lang="en-US"/>
              <a:t>EO</a:t>
            </a:r>
          </a:p>
        </p:txBody>
      </p:sp>
      <p:sp>
        <p:nvSpPr>
          <p:cNvPr id="4" name="Slide Number Placeholder 3">
            <a:extLst>
              <a:ext uri="{FF2B5EF4-FFF2-40B4-BE49-F238E27FC236}">
                <a16:creationId xmlns:a16="http://schemas.microsoft.com/office/drawing/2014/main" id="{4BED584E-386F-05A5-1B47-82F54C7DFB18}"/>
              </a:ext>
            </a:extLst>
          </p:cNvPr>
          <p:cNvSpPr>
            <a:spLocks noGrp="1"/>
          </p:cNvSpPr>
          <p:nvPr>
            <p:ph type="sldNum" sz="quarter" idx="5"/>
          </p:nvPr>
        </p:nvSpPr>
        <p:spPr/>
        <p:txBody>
          <a:bodyPr/>
          <a:lstStyle/>
          <a:p>
            <a:pPr>
              <a:defRPr/>
            </a:pPr>
            <a:fld id="{F50C3D00-B2F6-4D83-A049-FE51B6E62AD3}" type="slidenum">
              <a:rPr lang="en-US" smtClean="0"/>
              <a:pPr>
                <a:defRPr/>
              </a:pPr>
              <a:t>41</a:t>
            </a:fld>
            <a:endParaRPr lang="en-US"/>
          </a:p>
        </p:txBody>
      </p:sp>
    </p:spTree>
    <p:extLst>
      <p:ext uri="{BB962C8B-B14F-4D97-AF65-F5344CB8AC3E}">
        <p14:creationId xmlns:p14="http://schemas.microsoft.com/office/powerpoint/2010/main" val="36106296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0CE63-995E-14B3-DB68-09A3EDC292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071BF6-ED4D-6D6F-D624-3755120E69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C8D94F-6555-CD94-B45F-A9935077DFD6}"/>
              </a:ext>
            </a:extLst>
          </p:cNvPr>
          <p:cNvSpPr>
            <a:spLocks noGrp="1"/>
          </p:cNvSpPr>
          <p:nvPr>
            <p:ph type="body" idx="1"/>
          </p:nvPr>
        </p:nvSpPr>
        <p:spPr/>
        <p:txBody>
          <a:bodyPr/>
          <a:lstStyle/>
          <a:p>
            <a:r>
              <a:rPr lang="en-US"/>
              <a:t>EO</a:t>
            </a:r>
          </a:p>
        </p:txBody>
      </p:sp>
      <p:sp>
        <p:nvSpPr>
          <p:cNvPr id="4" name="Slide Number Placeholder 3">
            <a:extLst>
              <a:ext uri="{FF2B5EF4-FFF2-40B4-BE49-F238E27FC236}">
                <a16:creationId xmlns:a16="http://schemas.microsoft.com/office/drawing/2014/main" id="{3F9BBB11-40E5-5A4E-7DA7-632B9EDB60E4}"/>
              </a:ext>
            </a:extLst>
          </p:cNvPr>
          <p:cNvSpPr>
            <a:spLocks noGrp="1"/>
          </p:cNvSpPr>
          <p:nvPr>
            <p:ph type="sldNum" sz="quarter" idx="5"/>
          </p:nvPr>
        </p:nvSpPr>
        <p:spPr/>
        <p:txBody>
          <a:bodyPr/>
          <a:lstStyle/>
          <a:p>
            <a:pPr defTabSz="942289">
              <a:defRPr/>
            </a:pPr>
            <a:fld id="{F50C3D00-B2F6-4D83-A049-FE51B6E62AD3}" type="slidenum">
              <a:rPr lang="en-US">
                <a:solidFill>
                  <a:srgbClr val="000000"/>
                </a:solidFill>
              </a:rPr>
              <a:pPr defTabSz="942289">
                <a:defRPr/>
              </a:pPr>
              <a:t>42</a:t>
            </a:fld>
            <a:endParaRPr lang="en-US">
              <a:solidFill>
                <a:srgbClr val="000000"/>
              </a:solidFill>
            </a:endParaRPr>
          </a:p>
        </p:txBody>
      </p:sp>
    </p:spTree>
    <p:extLst>
      <p:ext uri="{BB962C8B-B14F-4D97-AF65-F5344CB8AC3E}">
        <p14:creationId xmlns:p14="http://schemas.microsoft.com/office/powerpoint/2010/main" val="4026872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1ECDF-798C-6F0A-23AC-8E8CB4D527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1996BD-57A4-2EBC-27F1-2A2317F231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467BB9-4235-3959-ED6D-B00829BAB642}"/>
              </a:ext>
            </a:extLst>
          </p:cNvPr>
          <p:cNvSpPr>
            <a:spLocks noGrp="1"/>
          </p:cNvSpPr>
          <p:nvPr>
            <p:ph type="body" idx="1"/>
          </p:nvPr>
        </p:nvSpPr>
        <p:spPr/>
        <p:txBody>
          <a:bodyPr/>
          <a:lstStyle/>
          <a:p>
            <a:r>
              <a:rPr lang="en-US"/>
              <a:t>EO</a:t>
            </a:r>
          </a:p>
        </p:txBody>
      </p:sp>
      <p:sp>
        <p:nvSpPr>
          <p:cNvPr id="4" name="Slide Number Placeholder 3">
            <a:extLst>
              <a:ext uri="{FF2B5EF4-FFF2-40B4-BE49-F238E27FC236}">
                <a16:creationId xmlns:a16="http://schemas.microsoft.com/office/drawing/2014/main" id="{5FE13CEF-9664-6AAC-FD22-C6753AB842F4}"/>
              </a:ext>
            </a:extLst>
          </p:cNvPr>
          <p:cNvSpPr>
            <a:spLocks noGrp="1"/>
          </p:cNvSpPr>
          <p:nvPr>
            <p:ph type="sldNum" sz="quarter" idx="5"/>
          </p:nvPr>
        </p:nvSpPr>
        <p:spPr/>
        <p:txBody>
          <a:bodyPr/>
          <a:lstStyle/>
          <a:p>
            <a:pPr defTabSz="942289">
              <a:defRPr/>
            </a:pPr>
            <a:fld id="{F50C3D00-B2F6-4D83-A049-FE51B6E62AD3}" type="slidenum">
              <a:rPr lang="en-US">
                <a:solidFill>
                  <a:srgbClr val="000000"/>
                </a:solidFill>
              </a:rPr>
              <a:pPr defTabSz="942289">
                <a:defRPr/>
              </a:pPr>
              <a:t>43</a:t>
            </a:fld>
            <a:endParaRPr lang="en-US">
              <a:solidFill>
                <a:srgbClr val="000000"/>
              </a:solidFill>
            </a:endParaRPr>
          </a:p>
        </p:txBody>
      </p:sp>
    </p:spTree>
    <p:extLst>
      <p:ext uri="{BB962C8B-B14F-4D97-AF65-F5344CB8AC3E}">
        <p14:creationId xmlns:p14="http://schemas.microsoft.com/office/powerpoint/2010/main" val="26863241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EO</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44</a:t>
            </a:fld>
            <a:endParaRPr lang="en-US"/>
          </a:p>
        </p:txBody>
      </p:sp>
    </p:spTree>
    <p:extLst>
      <p:ext uri="{BB962C8B-B14F-4D97-AF65-F5344CB8AC3E}">
        <p14:creationId xmlns:p14="http://schemas.microsoft.com/office/powerpoint/2010/main" val="24804633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C32D2-42E1-7F90-5DCF-CC01D36466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E93F9C-2315-74DD-609C-AF15639BBA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E630A9-BDFB-D8FE-CD07-E4A7A3E21EEE}"/>
              </a:ext>
            </a:extLst>
          </p:cNvPr>
          <p:cNvSpPr>
            <a:spLocks noGrp="1"/>
          </p:cNvSpPr>
          <p:nvPr>
            <p:ph type="body" idx="1"/>
          </p:nvPr>
        </p:nvSpPr>
        <p:spPr/>
        <p:txBody>
          <a:bodyPr/>
          <a:lstStyle/>
          <a:p>
            <a:r>
              <a:rPr lang="en-US"/>
              <a:t>EO</a:t>
            </a:r>
          </a:p>
        </p:txBody>
      </p:sp>
      <p:sp>
        <p:nvSpPr>
          <p:cNvPr id="4" name="Slide Number Placeholder 3">
            <a:extLst>
              <a:ext uri="{FF2B5EF4-FFF2-40B4-BE49-F238E27FC236}">
                <a16:creationId xmlns:a16="http://schemas.microsoft.com/office/drawing/2014/main" id="{4E715F2B-5586-53AE-514F-645663EB06A2}"/>
              </a:ext>
            </a:extLst>
          </p:cNvPr>
          <p:cNvSpPr>
            <a:spLocks noGrp="1"/>
          </p:cNvSpPr>
          <p:nvPr>
            <p:ph type="sldNum" sz="quarter" idx="5"/>
          </p:nvPr>
        </p:nvSpPr>
        <p:spPr/>
        <p:txBody>
          <a:bodyPr/>
          <a:lstStyle/>
          <a:p>
            <a:pPr defTabSz="942289">
              <a:defRPr/>
            </a:pPr>
            <a:fld id="{F50C3D00-B2F6-4D83-A049-FE51B6E62AD3}" type="slidenum">
              <a:rPr lang="en-US">
                <a:solidFill>
                  <a:srgbClr val="000000"/>
                </a:solidFill>
              </a:rPr>
              <a:pPr defTabSz="942289">
                <a:defRPr/>
              </a:pPr>
              <a:t>45</a:t>
            </a:fld>
            <a:endParaRPr lang="en-US">
              <a:solidFill>
                <a:srgbClr val="000000"/>
              </a:solidFill>
            </a:endParaRPr>
          </a:p>
        </p:txBody>
      </p:sp>
    </p:spTree>
    <p:extLst>
      <p:ext uri="{BB962C8B-B14F-4D97-AF65-F5344CB8AC3E}">
        <p14:creationId xmlns:p14="http://schemas.microsoft.com/office/powerpoint/2010/main" val="37353324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EO</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46</a:t>
            </a:fld>
            <a:endParaRPr lang="en-US"/>
          </a:p>
        </p:txBody>
      </p:sp>
    </p:spTree>
    <p:extLst>
      <p:ext uri="{BB962C8B-B14F-4D97-AF65-F5344CB8AC3E}">
        <p14:creationId xmlns:p14="http://schemas.microsoft.com/office/powerpoint/2010/main" val="42788331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EO</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47</a:t>
            </a:fld>
            <a:endParaRPr lang="en-US"/>
          </a:p>
        </p:txBody>
      </p:sp>
    </p:spTree>
    <p:extLst>
      <p:ext uri="{BB962C8B-B14F-4D97-AF65-F5344CB8AC3E}">
        <p14:creationId xmlns:p14="http://schemas.microsoft.com/office/powerpoint/2010/main" val="16272192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48</a:t>
            </a:fld>
            <a:endParaRPr lang="en-US"/>
          </a:p>
        </p:txBody>
      </p:sp>
    </p:spTree>
    <p:extLst>
      <p:ext uri="{BB962C8B-B14F-4D97-AF65-F5344CB8AC3E}">
        <p14:creationId xmlns:p14="http://schemas.microsoft.com/office/powerpoint/2010/main" val="28696447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49</a:t>
            </a:fld>
            <a:endParaRPr lang="en-US"/>
          </a:p>
        </p:txBody>
      </p:sp>
    </p:spTree>
    <p:extLst>
      <p:ext uri="{BB962C8B-B14F-4D97-AF65-F5344CB8AC3E}">
        <p14:creationId xmlns:p14="http://schemas.microsoft.com/office/powerpoint/2010/main" val="17308226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50</a:t>
            </a:fld>
            <a:endParaRPr lang="en-US"/>
          </a:p>
        </p:txBody>
      </p:sp>
    </p:spTree>
    <p:extLst>
      <p:ext uri="{BB962C8B-B14F-4D97-AF65-F5344CB8AC3E}">
        <p14:creationId xmlns:p14="http://schemas.microsoft.com/office/powerpoint/2010/main" val="23689849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51</a:t>
            </a:fld>
            <a:endParaRPr lang="en-US"/>
          </a:p>
        </p:txBody>
      </p:sp>
    </p:spTree>
    <p:extLst>
      <p:ext uri="{BB962C8B-B14F-4D97-AF65-F5344CB8AC3E}">
        <p14:creationId xmlns:p14="http://schemas.microsoft.com/office/powerpoint/2010/main" val="40450390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52</a:t>
            </a:fld>
            <a:endParaRPr lang="en-US"/>
          </a:p>
        </p:txBody>
      </p:sp>
    </p:spTree>
    <p:extLst>
      <p:ext uri="{BB962C8B-B14F-4D97-AF65-F5344CB8AC3E}">
        <p14:creationId xmlns:p14="http://schemas.microsoft.com/office/powerpoint/2010/main" val="19070085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0B809-2B4E-DCCA-046B-CEB2638A3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FA73A7-CEFF-54D3-EB12-5D85AD4E73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E6779C-043E-986E-0CA7-8222B700D3DA}"/>
              </a:ext>
            </a:extLst>
          </p:cNvPr>
          <p:cNvSpPr>
            <a:spLocks noGrp="1"/>
          </p:cNvSpPr>
          <p:nvPr>
            <p:ph type="body" idx="1"/>
          </p:nvPr>
        </p:nvSpPr>
        <p:spPr/>
        <p:txBody>
          <a:bodyPr/>
          <a:lstStyle/>
          <a:p>
            <a:pPr fontAlgn="t"/>
            <a:endParaRPr lang="en-US"/>
          </a:p>
        </p:txBody>
      </p:sp>
      <p:sp>
        <p:nvSpPr>
          <p:cNvPr id="4" name="Slide Number Placeholder 3">
            <a:extLst>
              <a:ext uri="{FF2B5EF4-FFF2-40B4-BE49-F238E27FC236}">
                <a16:creationId xmlns:a16="http://schemas.microsoft.com/office/drawing/2014/main" id="{4BED584E-386F-05A5-1B47-82F54C7DFB18}"/>
              </a:ext>
            </a:extLst>
          </p:cNvPr>
          <p:cNvSpPr>
            <a:spLocks noGrp="1"/>
          </p:cNvSpPr>
          <p:nvPr>
            <p:ph type="sldNum" sz="quarter" idx="5"/>
          </p:nvPr>
        </p:nvSpPr>
        <p:spPr/>
        <p:txBody>
          <a:bodyPr/>
          <a:lstStyle/>
          <a:p>
            <a:pPr>
              <a:defRPr/>
            </a:pPr>
            <a:fld id="{F50C3D00-B2F6-4D83-A049-FE51B6E62AD3}" type="slidenum">
              <a:rPr lang="en-US" smtClean="0"/>
              <a:pPr>
                <a:defRPr/>
              </a:pPr>
              <a:t>53</a:t>
            </a:fld>
            <a:endParaRPr lang="en-US"/>
          </a:p>
        </p:txBody>
      </p:sp>
    </p:spTree>
    <p:extLst>
      <p:ext uri="{BB962C8B-B14F-4D97-AF65-F5344CB8AC3E}">
        <p14:creationId xmlns:p14="http://schemas.microsoft.com/office/powerpoint/2010/main" val="36106296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5.svg"/><Relationship Id="rId1" Type="http://schemas.openxmlformats.org/officeDocument/2006/relationships/slideMaster" Target="../slideMasters/slideMaster5.xml"/><Relationship Id="rId4" Type="http://schemas.openxmlformats.org/officeDocument/2006/relationships/image" Target="../media/image14.sv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5.svg"/><Relationship Id="rId1" Type="http://schemas.openxmlformats.org/officeDocument/2006/relationships/slideMaster" Target="../slideMasters/slideMaster5.xml"/><Relationship Id="rId4" Type="http://schemas.openxmlformats.org/officeDocument/2006/relationships/image" Target="../media/image14.sv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pic>
        <p:nvPicPr>
          <p:cNvPr id="2" name="Picture 1"/>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7" name="Picture 6"/>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7207758" y="801624"/>
            <a:ext cx="1268730" cy="34500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85"/>
            <a:ext cx="8732520" cy="2054249"/>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4" name="Picture 3"/>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404813" y="349758"/>
            <a:ext cx="1028700" cy="78867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pic>
        <p:nvPicPr>
          <p:cNvPr id="8" name="Picture 7"/>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7" name="Picture 6"/>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7207758" y="801624"/>
            <a:ext cx="1268730" cy="345004"/>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pic>
        <p:nvPicPr>
          <p:cNvPr id="2" name="Picture 1"/>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7207758" y="801624"/>
            <a:ext cx="1268730" cy="345004"/>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8" name="Picture 7"/>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402093" y="350044"/>
            <a:ext cx="1028700" cy="78867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8" name="Picture 7"/>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402093" y="350044"/>
            <a:ext cx="1028700" cy="788670"/>
          </a:xfrm>
          <a:prstGeom prst="rect">
            <a:avLst/>
          </a:prstGeom>
        </p:spPr>
      </p:pic>
      <p:pic>
        <p:nvPicPr>
          <p:cNvPr id="2" name="Picture 1"/>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7207758" y="801624"/>
            <a:ext cx="1268730" cy="345004"/>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7207758" y="802389"/>
            <a:ext cx="1268730" cy="345004"/>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404813" y="349758"/>
            <a:ext cx="1028700" cy="78867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7207758" y="802389"/>
            <a:ext cx="1268730" cy="345004"/>
          </a:xfrm>
          <a:prstGeom prst="rect">
            <a:avLst/>
          </a:pr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7207758" y="802389"/>
            <a:ext cx="1268730" cy="345004"/>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cstate="screen">
            <a:extLst>
              <a:ext uri="{28A0092B-C50C-407E-A947-70E740481C1C}">
                <a14:useLocalDpi xmlns:a14="http://schemas.microsoft.com/office/drawing/2010/main"/>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7207758" y="802389"/>
            <a:ext cx="1268730" cy="345004"/>
          </a:xfrm>
          <a:prstGeom prst="rect">
            <a:avLst/>
          </a:pr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694501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1076745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1299100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623088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844299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5677578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0157977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7524517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7015163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3125518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0565974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ontent Full Text">
  <p:cSld name="Content Full Tex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514351"/>
            <a:ext cx="8229600" cy="53160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rgbClr val="000000"/>
              </a:buClr>
              <a:buSzPts val="1400"/>
              <a:buFont typeface="Arial"/>
              <a:buNone/>
              <a:defRPr sz="2100" b="1"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457200" y="1439425"/>
            <a:ext cx="8229600" cy="3075300"/>
          </a:xfrm>
          <a:prstGeom prst="rect">
            <a:avLst/>
          </a:prstGeom>
          <a:noFill/>
          <a:ln>
            <a:noFill/>
          </a:ln>
        </p:spPr>
        <p:txBody>
          <a:bodyPr spcFirstLastPara="1" wrap="square" lIns="0" tIns="0" rIns="0" bIns="0" anchor="t" anchorCtr="0">
            <a:noAutofit/>
          </a:bodyPr>
          <a:lstStyle>
            <a:lvl1pPr marL="457200" marR="0" lvl="0" indent="-228600" algn="l">
              <a:lnSpc>
                <a:spcPct val="100000"/>
              </a:lnSpc>
              <a:spcBef>
                <a:spcPts val="0"/>
              </a:spcBef>
              <a:spcAft>
                <a:spcPts val="0"/>
              </a:spcAft>
              <a:buClr>
                <a:srgbClr val="000000"/>
              </a:buClr>
              <a:buSzPts val="1400"/>
              <a:buFont typeface="Arial"/>
              <a:buNone/>
              <a:defRPr sz="1500" b="0" i="0" u="none" strike="noStrike" cap="none">
                <a:solidFill>
                  <a:srgbClr val="000000"/>
                </a:solidFill>
                <a:latin typeface="Arial"/>
                <a:ea typeface="Arial"/>
                <a:cs typeface="Arial"/>
                <a:sym typeface="Arial"/>
              </a:defRPr>
            </a:lvl1pPr>
            <a:lvl2pPr marL="914400" marR="0" lvl="1" indent="-228600" algn="l">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L="1371600" marR="0" lvl="2" indent="-228600" algn="l">
              <a:lnSpc>
                <a:spcPct val="100000"/>
              </a:lnSpc>
              <a:spcBef>
                <a:spcPts val="0"/>
              </a:spcBef>
              <a:spcAft>
                <a:spcPts val="0"/>
              </a:spcAft>
              <a:buClr>
                <a:srgbClr val="000000"/>
              </a:buClr>
              <a:buSzPts val="1400"/>
              <a:buFont typeface="Arial"/>
              <a:buNone/>
              <a:defRPr sz="1200" b="0" i="0" u="none" strike="noStrike" cap="none">
                <a:solidFill>
                  <a:srgbClr val="000000"/>
                </a:solidFill>
                <a:latin typeface="Arial"/>
                <a:ea typeface="Arial"/>
                <a:cs typeface="Arial"/>
                <a:sym typeface="Arial"/>
              </a:defRPr>
            </a:lvl3pPr>
            <a:lvl4pPr marL="1828800" marR="0" lvl="3" indent="-228600" algn="l">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4pPr>
            <a:lvl5pPr marL="2286000" marR="0" lvl="4" indent="-228600" algn="l">
              <a:lnSpc>
                <a:spcPct val="100000"/>
              </a:lnSpc>
              <a:spcBef>
                <a:spcPts val="0"/>
              </a:spcBef>
              <a:spcAft>
                <a:spcPts val="0"/>
              </a:spcAft>
              <a:buClr>
                <a:srgbClr val="000000"/>
              </a:buClr>
              <a:buSzPts val="1400"/>
              <a:buFont typeface="Arial"/>
              <a:buNone/>
              <a:defRPr sz="900" b="0" i="0" u="none" strike="noStrike" cap="none">
                <a:solidFill>
                  <a:srgbClr val="000000"/>
                </a:solidFill>
                <a:latin typeface="Arial"/>
                <a:ea typeface="Arial"/>
                <a:cs typeface="Arial"/>
                <a:sym typeface="Arial"/>
              </a:defRPr>
            </a:lvl5pPr>
            <a:lvl6pPr marL="2743200" marR="0" lvl="5" indent="-22860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 name="Google Shape;53;p13"/>
          <p:cNvSpPr txBox="1">
            <a:spLocks noGrp="1"/>
          </p:cNvSpPr>
          <p:nvPr>
            <p:ph type="body" idx="2"/>
          </p:nvPr>
        </p:nvSpPr>
        <p:spPr>
          <a:xfrm>
            <a:off x="454377" y="931011"/>
            <a:ext cx="1990800" cy="155700"/>
          </a:xfrm>
          <a:prstGeom prst="rect">
            <a:avLst/>
          </a:prstGeom>
          <a:noFill/>
          <a:ln>
            <a:noFill/>
          </a:ln>
        </p:spPr>
        <p:txBody>
          <a:bodyPr spcFirstLastPara="1" wrap="square" lIns="0" tIns="0" rIns="0" bIns="0" anchor="t" anchorCtr="0">
            <a:spAutoFit/>
          </a:bodyPr>
          <a:lstStyle>
            <a:lvl1pPr marL="457200" marR="0" lvl="0" indent="-228600" algn="l">
              <a:lnSpc>
                <a:spcPct val="100000"/>
              </a:lnSpc>
              <a:spcBef>
                <a:spcPts val="0"/>
              </a:spcBef>
              <a:spcAft>
                <a:spcPts val="0"/>
              </a:spcAft>
              <a:buClr>
                <a:srgbClr val="000000"/>
              </a:buClr>
              <a:buSzPts val="1350"/>
              <a:buFont typeface="Arial"/>
              <a:buNone/>
              <a:defRPr sz="1350" b="0" i="0" u="none" strike="noStrike" cap="none">
                <a:solidFill>
                  <a:schemeClr val="accent4"/>
                </a:solidFill>
                <a:latin typeface="Arial"/>
                <a:ea typeface="Arial"/>
                <a:cs typeface="Arial"/>
                <a:sym typeface="Arial"/>
              </a:defRPr>
            </a:lvl1pPr>
            <a:lvl2pPr marL="914400" marR="0" lvl="1" indent="-22860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 name="Google Shape;54;p1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solidFill>
                  <a:srgbClr val="000000"/>
                </a:solidFill>
              </a:defRPr>
            </a:lvl1pPr>
            <a:lvl2pPr lvl="1">
              <a:buNone/>
              <a:defRPr sz="1300">
                <a:solidFill>
                  <a:srgbClr val="000000"/>
                </a:solidFill>
              </a:defRPr>
            </a:lvl2pPr>
            <a:lvl3pPr lvl="2">
              <a:buNone/>
              <a:defRPr sz="1300">
                <a:solidFill>
                  <a:srgbClr val="000000"/>
                </a:solidFill>
              </a:defRPr>
            </a:lvl3pPr>
            <a:lvl4pPr lvl="3">
              <a:buNone/>
              <a:defRPr sz="1300">
                <a:solidFill>
                  <a:srgbClr val="000000"/>
                </a:solidFill>
              </a:defRPr>
            </a:lvl4pPr>
            <a:lvl5pPr lvl="4">
              <a:buNone/>
              <a:defRPr sz="1300">
                <a:solidFill>
                  <a:srgbClr val="000000"/>
                </a:solidFill>
              </a:defRPr>
            </a:lvl5pPr>
            <a:lvl6pPr lvl="5">
              <a:buNone/>
              <a:defRPr sz="1300">
                <a:solidFill>
                  <a:srgbClr val="000000"/>
                </a:solidFill>
              </a:defRPr>
            </a:lvl6pPr>
            <a:lvl7pPr lvl="6">
              <a:buNone/>
              <a:defRPr sz="1300">
                <a:solidFill>
                  <a:srgbClr val="000000"/>
                </a:solidFill>
              </a:defRPr>
            </a:lvl7pPr>
            <a:lvl8pPr lvl="7">
              <a:buNone/>
              <a:defRPr sz="1300">
                <a:solidFill>
                  <a:srgbClr val="000000"/>
                </a:solidFill>
              </a:defRPr>
            </a:lvl8pPr>
            <a:lvl9pPr lvl="8">
              <a:buNone/>
              <a:defRPr sz="1300">
                <a:solidFill>
                  <a:srgbClr val="000000"/>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7460702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Autofit/>
          </a:bodyPr>
          <a:lstStyle>
            <a:lvl1pPr marR="0" lvl="0" algn="l">
              <a:lnSpc>
                <a:spcPct val="90000"/>
              </a:lnSpc>
              <a:spcBef>
                <a:spcPts val="0"/>
              </a:spcBef>
              <a:spcAft>
                <a:spcPts val="0"/>
              </a:spcAft>
              <a:buClr>
                <a:schemeClr val="dk1"/>
              </a:buClr>
              <a:buSzPts val="1800"/>
              <a:buFont typeface="Arial"/>
              <a:buNone/>
              <a:defRPr sz="3200" b="1"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7" name="Google Shape;57;p14"/>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Autofit/>
          </a:bodyPr>
          <a:lstStyle>
            <a:lvl1pPr marL="457200" marR="0" lvl="0" indent="-342900" algn="l">
              <a:lnSpc>
                <a:spcPct val="90000"/>
              </a:lnSpc>
              <a:spcBef>
                <a:spcPts val="75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1pPr>
            <a:lvl2pPr marL="914400" marR="0" lvl="1" indent="-342900" algn="l">
              <a:lnSpc>
                <a:spcPct val="90000"/>
              </a:lnSpc>
              <a:spcBef>
                <a:spcPts val="375"/>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a:lnSpc>
                <a:spcPct val="90000"/>
              </a:lnSpc>
              <a:spcBef>
                <a:spcPts val="375"/>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3pPr>
            <a:lvl4pPr marL="1828800" marR="0" lvl="3" indent="-342900" algn="l">
              <a:lnSpc>
                <a:spcPct val="90000"/>
              </a:lnSpc>
              <a:spcBef>
                <a:spcPts val="375"/>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4pPr>
            <a:lvl5pPr marL="2286000" marR="0" lvl="4" indent="-342900" algn="l">
              <a:lnSpc>
                <a:spcPct val="90000"/>
              </a:lnSpc>
              <a:spcBef>
                <a:spcPts val="375"/>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5pPr>
            <a:lvl6pPr marL="2743200" marR="0" lvl="5" indent="-342900" algn="l">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8" name="Google Shape;58;p14"/>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9" name="Google Shape;59;p14"/>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pic>
        <p:nvPicPr>
          <p:cNvPr id="60" name="Google Shape;60;p1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151035" y="4812505"/>
            <a:ext cx="503424" cy="273843"/>
          </a:xfrm>
          <a:prstGeom prst="rect">
            <a:avLst/>
          </a:prstGeom>
          <a:noFill/>
          <a:ln>
            <a:noFill/>
          </a:ln>
        </p:spPr>
      </p:pic>
    </p:spTree>
    <p:extLst>
      <p:ext uri="{BB962C8B-B14F-4D97-AF65-F5344CB8AC3E}">
        <p14:creationId xmlns:p14="http://schemas.microsoft.com/office/powerpoint/2010/main" val="23593803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02088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212"/>
            <a:ext cx="3886200" cy="735013"/>
          </a:xfrm>
        </p:spPr>
        <p:txBody>
          <a:bodyPr/>
          <a:lstStyle/>
          <a:p>
            <a:r>
              <a:rPr lang="en-US"/>
              <a:t>Click to edit Master title style</a:t>
            </a:r>
          </a:p>
        </p:txBody>
      </p:sp>
      <p:sp>
        <p:nvSpPr>
          <p:cNvPr id="3" name="Subtitle 2"/>
          <p:cNvSpPr>
            <a:spLocks noGrp="1"/>
          </p:cNvSpPr>
          <p:nvPr>
            <p:ph type="subTitle" idx="1"/>
          </p:nvPr>
        </p:nvSpPr>
        <p:spPr>
          <a:xfrm>
            <a:off x="685800" y="1943100"/>
            <a:ext cx="3200400" cy="8763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093558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68807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203450"/>
            <a:ext cx="3886200" cy="681038"/>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453357"/>
            <a:ext cx="3886200" cy="750094"/>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895045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928841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767556"/>
            <a:ext cx="2020094"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087438"/>
            <a:ext cx="2020094"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767556"/>
            <a:ext cx="2020888"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087438"/>
            <a:ext cx="2020888"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31571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283770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560953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525"/>
            <a:ext cx="1504157" cy="581025"/>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36525"/>
            <a:ext cx="2555875" cy="2926557"/>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717550"/>
            <a:ext cx="1504157" cy="2345532"/>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774045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2400300"/>
            <a:ext cx="2743200" cy="283369"/>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306388"/>
            <a:ext cx="2743200" cy="20574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2683669"/>
            <a:ext cx="2743200" cy="402431"/>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047773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9712180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37319"/>
            <a:ext cx="1028700" cy="2925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37319"/>
            <a:ext cx="3009900" cy="292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93614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888109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44843947-D317-3F37-509A-B5EC81E91991}"/>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3"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20145144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Title Slide with Background">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0E72F4C-24DF-3D78-D4D4-4098524899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2116"/>
            <a:ext cx="9147769" cy="5141384"/>
          </a:xfrm>
          <a:prstGeom prst="rect">
            <a:avLst/>
          </a:prstGeom>
        </p:spPr>
      </p:pic>
      <p:sp>
        <p:nvSpPr>
          <p:cNvPr id="7" name="Freeform 7">
            <a:extLst>
              <a:ext uri="{FF2B5EF4-FFF2-40B4-BE49-F238E27FC236}">
                <a16:creationId xmlns:a16="http://schemas.microsoft.com/office/drawing/2014/main" id="{44843947-D317-3F37-509A-B5EC81E91991}"/>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2" y="485441"/>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3"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59276928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1939924-0BFB-0E77-8BAF-03FC3827C933}"/>
              </a:ext>
            </a:extLst>
          </p:cNvPr>
          <p:cNvSpPr>
            <a:spLocks noGrp="1"/>
          </p:cNvSpPr>
          <p:nvPr>
            <p:ph type="title"/>
          </p:nvPr>
        </p:nvSpPr>
        <p:spPr>
          <a:xfrm>
            <a:off x="328613" y="348650"/>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B81580D3-EDDA-D905-37F3-6F0C3D33ABAD}"/>
              </a:ext>
            </a:extLst>
          </p:cNvPr>
          <p:cNvSpPr>
            <a:spLocks noGrp="1"/>
          </p:cNvSpPr>
          <p:nvPr>
            <p:ph idx="1" hasCustomPrompt="1"/>
          </p:nvPr>
        </p:nvSpPr>
        <p:spPr>
          <a:xfrm>
            <a:off x="354021" y="1163854"/>
            <a:ext cx="8339137" cy="3096947"/>
          </a:xfrm>
          <a:prstGeom prst="rect">
            <a:avLst/>
          </a:prstGeom>
        </p:spPr>
        <p:txBody>
          <a:bodyPr/>
          <a:lstStyle>
            <a:lvl1pPr>
              <a:defRPr sz="2000"/>
            </a:lvl1pPr>
            <a:lvl2pPr>
              <a:defRPr sz="2000"/>
            </a:lvl2pPr>
            <a:lvl3pPr>
              <a:defRPr sz="2000"/>
            </a:lvl3pPr>
            <a:lvl4pPr>
              <a:defRPr sz="2000"/>
            </a:lvl4pPr>
            <a:lvl5pPr>
              <a:defRPr sz="2000"/>
            </a:lvl5pPr>
          </a:lstStyle>
          <a:p>
            <a:pPr lvl="0"/>
            <a:r>
              <a:rPr lang="en-US"/>
              <a:t>TEXT, ALL CAPS</a:t>
            </a:r>
          </a:p>
          <a:p>
            <a:pPr lvl="1"/>
            <a:r>
              <a:rPr lang="en-US"/>
              <a:t>Second level</a:t>
            </a:r>
          </a:p>
          <a:p>
            <a:pPr lvl="2"/>
            <a:r>
              <a:rPr lang="en-US"/>
              <a:t>Third level</a:t>
            </a:r>
          </a:p>
          <a:p>
            <a:pPr lvl="3"/>
            <a:r>
              <a:rPr lang="en-US"/>
              <a:t>Fourth level</a:t>
            </a:r>
          </a:p>
          <a:p>
            <a:pPr lvl="4"/>
            <a:r>
              <a:rPr lang="en-US"/>
              <a:t>Fifth level</a:t>
            </a:r>
          </a:p>
        </p:txBody>
      </p:sp>
      <p:sp>
        <p:nvSpPr>
          <p:cNvPr id="10" name="Rectangle 6">
            <a:extLst>
              <a:ext uri="{FF2B5EF4-FFF2-40B4-BE49-F238E27FC236}">
                <a16:creationId xmlns:a16="http://schemas.microsoft.com/office/drawing/2014/main" id="{6F29C736-40A0-E1FF-15F6-270B1EE130F6}"/>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1" name="Footer Placeholder 10">
            <a:extLst>
              <a:ext uri="{FF2B5EF4-FFF2-40B4-BE49-F238E27FC236}">
                <a16:creationId xmlns:a16="http://schemas.microsoft.com/office/drawing/2014/main" id="{466171A1-5231-6399-1DE2-7DBE65EAE4D5}"/>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38376750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180DA07-6AB9-0023-99D2-8655D25FC67A}"/>
              </a:ext>
            </a:extLst>
          </p:cNvPr>
          <p:cNvSpPr>
            <a:spLocks noGrp="1"/>
          </p:cNvSpPr>
          <p:nvPr>
            <p:ph type="title"/>
          </p:nvPr>
        </p:nvSpPr>
        <p:spPr>
          <a:xfrm>
            <a:off x="328613" y="348650"/>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326406C6-0FE4-1CEC-A835-8DFA937FD866}"/>
              </a:ext>
            </a:extLst>
          </p:cNvPr>
          <p:cNvSpPr>
            <a:spLocks noGrp="1"/>
          </p:cNvSpPr>
          <p:nvPr>
            <p:ph idx="1" hasCustomPrompt="1"/>
          </p:nvPr>
        </p:nvSpPr>
        <p:spPr>
          <a:xfrm>
            <a:off x="354022" y="1163854"/>
            <a:ext cx="4151990" cy="3096947"/>
          </a:xfrm>
          <a:prstGeom prst="rect">
            <a:avLst/>
          </a:prstGeom>
        </p:spPr>
        <p:txBody>
          <a:bodyPr/>
          <a:lstStyle>
            <a:lvl1pPr>
              <a:defRPr sz="2000"/>
            </a:lvl1pPr>
          </a:lstStyle>
          <a:p>
            <a:pPr lvl="0"/>
            <a:r>
              <a:rPr lang="en-US"/>
              <a:t>TEXT, ALL CAPS</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diam </a:t>
            </a:r>
            <a:r>
              <a:rPr lang="en-US" err="1"/>
              <a:t>erat</a:t>
            </a:r>
            <a:r>
              <a:rPr lang="en-US"/>
              <a:t>, tempus sed </a:t>
            </a:r>
            <a:r>
              <a:rPr lang="en-US" err="1"/>
              <a:t>ullamcorper</a:t>
            </a:r>
            <a:r>
              <a:rPr lang="en-US"/>
              <a:t> </a:t>
            </a:r>
            <a:r>
              <a:rPr lang="en-US" err="1"/>
              <a:t>suscipit</a:t>
            </a:r>
            <a:r>
              <a:rPr lang="en-US"/>
              <a:t>, fermentum. Ut auctor </a:t>
            </a:r>
            <a:r>
              <a:rPr lang="en-US" err="1"/>
              <a:t>turpis</a:t>
            </a:r>
            <a:r>
              <a:rPr lang="en-US"/>
              <a:t> </a:t>
            </a:r>
            <a:r>
              <a:rPr lang="en-US" err="1"/>
              <a:t>orci</a:t>
            </a:r>
            <a:r>
              <a:rPr lang="en-US"/>
              <a:t>, </a:t>
            </a:r>
            <a:r>
              <a:rPr lang="en-US" err="1"/>
              <a:t>eu</a:t>
            </a:r>
            <a:r>
              <a:rPr lang="en-US"/>
              <a:t> </a:t>
            </a:r>
            <a:r>
              <a:rPr lang="en-US" err="1"/>
              <a:t>feugiat</a:t>
            </a:r>
            <a:r>
              <a:rPr lang="en-US"/>
              <a:t> </a:t>
            </a:r>
            <a:r>
              <a:rPr lang="en-US" err="1"/>
              <a:t>erat</a:t>
            </a:r>
            <a:r>
              <a:rPr lang="en-US"/>
              <a:t> </a:t>
            </a:r>
            <a:r>
              <a:rPr lang="en-US" err="1"/>
              <a:t>rutrum</a:t>
            </a:r>
            <a:r>
              <a:rPr lang="en-US"/>
              <a:t> </a:t>
            </a:r>
            <a:r>
              <a:rPr lang="en-US" err="1"/>
              <a:t>ut.</a:t>
            </a:r>
            <a:endParaRPr lang="en-US"/>
          </a:p>
        </p:txBody>
      </p:sp>
      <p:sp>
        <p:nvSpPr>
          <p:cNvPr id="8" name="Content Placeholder 2">
            <a:extLst>
              <a:ext uri="{FF2B5EF4-FFF2-40B4-BE49-F238E27FC236}">
                <a16:creationId xmlns:a16="http://schemas.microsoft.com/office/drawing/2014/main" id="{C1B1E320-0125-E51F-6447-8040DC96CE7D}"/>
              </a:ext>
            </a:extLst>
          </p:cNvPr>
          <p:cNvSpPr>
            <a:spLocks noGrp="1"/>
          </p:cNvSpPr>
          <p:nvPr>
            <p:ph idx="12" hasCustomPrompt="1"/>
          </p:nvPr>
        </p:nvSpPr>
        <p:spPr>
          <a:xfrm>
            <a:off x="4728059" y="1163854"/>
            <a:ext cx="3976575" cy="3096947"/>
          </a:xfrm>
          <a:prstGeom prst="rect">
            <a:avLst/>
          </a:prstGeom>
        </p:spPr>
        <p:txBody>
          <a:bodyPr/>
          <a:lstStyle>
            <a:lvl1pPr>
              <a:defRPr sz="2000"/>
            </a:lvl1pPr>
          </a:lstStyle>
          <a:p>
            <a:pPr lvl="0"/>
            <a:r>
              <a:rPr lang="en-US"/>
              <a:t>Image</a:t>
            </a:r>
          </a:p>
        </p:txBody>
      </p:sp>
      <p:sp>
        <p:nvSpPr>
          <p:cNvPr id="9" name="Rectangle 6">
            <a:extLst>
              <a:ext uri="{FF2B5EF4-FFF2-40B4-BE49-F238E27FC236}">
                <a16:creationId xmlns:a16="http://schemas.microsoft.com/office/drawing/2014/main" id="{7FC1B9EB-2544-47A6-CFD2-F63FDDA0C7EC}"/>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0" name="Rectangle 10">
            <a:extLst>
              <a:ext uri="{FF2B5EF4-FFF2-40B4-BE49-F238E27FC236}">
                <a16:creationId xmlns:a16="http://schemas.microsoft.com/office/drawing/2014/main" id="{82DDE939-833B-2BF2-FF8C-F98DDC1AB3B9}"/>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14682960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ivider">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Tree>
    <p:extLst>
      <p:ext uri="{BB962C8B-B14F-4D97-AF65-F5344CB8AC3E}">
        <p14:creationId xmlns:p14="http://schemas.microsoft.com/office/powerpoint/2010/main" val="4365823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vider with Background">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6BE0DF2-BFA9-0CA7-989A-0C50698112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2116"/>
            <a:ext cx="9147769" cy="5141384"/>
          </a:xfrm>
          <a:prstGeom prst="rect">
            <a:avLst/>
          </a:prstGeom>
        </p:spPr>
      </p:pic>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Tree>
    <p:extLst>
      <p:ext uri="{BB962C8B-B14F-4D97-AF65-F5344CB8AC3E}">
        <p14:creationId xmlns:p14="http://schemas.microsoft.com/office/powerpoint/2010/main" val="28503343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hank You">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003608"/>
            <a:ext cx="8258490" cy="1487216"/>
          </a:xfrm>
        </p:spPr>
        <p:txBody>
          <a:bodyPr anchor="b"/>
          <a:lstStyle>
            <a:lvl1pPr algn="ctr">
              <a:lnSpc>
                <a:spcPts val="7500"/>
              </a:lnSpc>
              <a:defRPr sz="7500"/>
            </a:lvl1pPr>
          </a:lstStyle>
          <a:p>
            <a:r>
              <a:rPr lang="en-US"/>
              <a:t>Thank you</a:t>
            </a:r>
          </a:p>
        </p:txBody>
      </p:sp>
      <p:sp>
        <p:nvSpPr>
          <p:cNvPr id="6" name="Text Placeholder 4">
            <a:extLst>
              <a:ext uri="{FF2B5EF4-FFF2-40B4-BE49-F238E27FC236}">
                <a16:creationId xmlns:a16="http://schemas.microsoft.com/office/drawing/2014/main" id="{0072EE44-0C08-5E13-EF46-08E87D033753}"/>
              </a:ext>
            </a:extLst>
          </p:cNvPr>
          <p:cNvSpPr>
            <a:spLocks noGrp="1"/>
          </p:cNvSpPr>
          <p:nvPr>
            <p:ph type="body" sz="quarter" idx="10" hasCustomPrompt="1"/>
          </p:nvPr>
        </p:nvSpPr>
        <p:spPr>
          <a:xfrm>
            <a:off x="442753" y="2357686"/>
            <a:ext cx="8258491" cy="1443038"/>
          </a:xfrm>
          <a:prstGeom prst="rect">
            <a:avLst/>
          </a:prstGeom>
        </p:spPr>
        <p:txBody>
          <a:bodyPr/>
          <a:lstStyle>
            <a:lvl1pPr algn="ctr">
              <a:spcBef>
                <a:spcPts val="150"/>
              </a:spcBef>
              <a:defRPr b="0">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spTree>
    <p:extLst>
      <p:ext uri="{BB962C8B-B14F-4D97-AF65-F5344CB8AC3E}">
        <p14:creationId xmlns:p14="http://schemas.microsoft.com/office/powerpoint/2010/main" val="17812753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5126639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0" fontAlgn="base" latinLnBrk="0" hangingPunct="0">
              <a:lnSpc>
                <a:spcPct val="100000"/>
              </a:lnSpc>
              <a:spcBef>
                <a:spcPts val="0"/>
              </a:spcBef>
              <a:spcAft>
                <a:spcPts val="0"/>
              </a:spcAft>
              <a:buClrTx/>
              <a:buSzTx/>
              <a:buFontTx/>
              <a:buNone/>
              <a:tabLst/>
              <a:defRPr/>
            </a:pPr>
            <a:fld id="{00000000-1234-1234-1234-123412341234}" type="slidenum">
              <a:rPr kumimoji="0" lang="en" sz="900" b="0" i="0" u="none" strike="noStrike" kern="1200" cap="none" spc="0" normalizeH="0" baseline="0" noProof="0">
                <a:ln>
                  <a:noFill/>
                </a:ln>
                <a:solidFill>
                  <a:srgbClr val="FFFFFF"/>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ts val="0"/>
                </a:spcBef>
                <a:spcAft>
                  <a:spcPts val="0"/>
                </a:spcAft>
                <a:buClrTx/>
                <a:buSzTx/>
                <a:buFontTx/>
                <a:buNone/>
                <a:tabLst/>
                <a:defRPr/>
              </a:pPr>
              <a:t>‹#›</a:t>
            </a:fld>
            <a:endParaRPr kumimoji="0" sz="900" b="0" i="0" u="none" strike="noStrike" kern="1200" cap="none" spc="0" normalizeH="0" baseline="0" noProof="0">
              <a:ln>
                <a:noFill/>
              </a:ln>
              <a:solidFill>
                <a:srgbClr val="FFFFFF"/>
              </a:solidFill>
              <a:effectLst/>
              <a:uLnTx/>
              <a:uFillTx/>
              <a:latin typeface="Verdana" pitchFamily="64" charset="0"/>
              <a:ea typeface="ＭＳ Ｐゴシック" pitchFamily="64" charset="-128"/>
            </a:endParaRPr>
          </a:p>
        </p:txBody>
      </p:sp>
    </p:spTree>
    <p:extLst>
      <p:ext uri="{BB962C8B-B14F-4D97-AF65-F5344CB8AC3E}">
        <p14:creationId xmlns:p14="http://schemas.microsoft.com/office/powerpoint/2010/main" val="1084282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theme" Target="../theme/theme3.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5" Type="http://schemas.openxmlformats.org/officeDocument/2006/relationships/slideLayout" Target="../slideLayouts/slideLayout63.xml"/><Relationship Id="rId10" Type="http://schemas.openxmlformats.org/officeDocument/2006/relationships/theme" Target="../theme/theme5.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4003" r:id="rId4"/>
    <p:sldLayoutId id="2147484071"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56" r:id="rId14"/>
    <p:sldLayoutId id="2147484057" r:id="rId15"/>
    <p:sldLayoutId id="2147484058" r:id="rId16"/>
  </p:sldLayoutIdLst>
  <p:hf hdr="0" ftr="0" dt="0"/>
  <p:txStyles>
    <p:titleStyle>
      <a:lvl1pPr algn="l" rtl="0" eaLnBrk="1" fontAlgn="base" hangingPunct="1">
        <a:spcBef>
          <a:spcPct val="0"/>
        </a:spcBef>
        <a:spcAft>
          <a:spcPct val="0"/>
        </a:spcAft>
        <a:defRPr sz="1950" b="1" cap="all" baseline="0">
          <a:solidFill>
            <a:schemeClr val="accent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74" r:id="rId5"/>
    <p:sldLayoutId id="2147484035" r:id="rId6"/>
    <p:sldLayoutId id="2147484036" r:id="rId7"/>
    <p:sldLayoutId id="2147484037" r:id="rId8"/>
    <p:sldLayoutId id="2147484038" r:id="rId9"/>
    <p:sldLayoutId id="2147484039" r:id="rId10"/>
    <p:sldLayoutId id="2147484040" r:id="rId11"/>
    <p:sldLayoutId id="2147484041" r:id="rId12"/>
    <p:sldLayoutId id="2147484042" r:id="rId13"/>
    <p:sldLayoutId id="2147484065" r:id="rId14"/>
    <p:sldLayoutId id="2147484066" r:id="rId15"/>
    <p:sldLayoutId id="2147484067" r:id="rId16"/>
  </p:sldLayoutIdLst>
  <p:hf hdr="0" ftr="0" dt="0"/>
  <p:txStyles>
    <p:title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889218276"/>
      </p:ext>
    </p:extLst>
  </p:cSld>
  <p:clrMap bg1="lt1" tx1="dk1" bg2="dk2" tx2="lt2" accent1="accent1" accent2="accent2" accent3="accent3" accent4="accent4" accent5="accent5" accent6="accent6" hlink="hlink" folHlink="folHlink"/>
  <p:sldLayoutIdLst>
    <p:sldLayoutId id="2147484076" r:id="rId1"/>
    <p:sldLayoutId id="2147484077" r:id="rId2"/>
    <p:sldLayoutId id="2147484078" r:id="rId3"/>
    <p:sldLayoutId id="2147484079" r:id="rId4"/>
    <p:sldLayoutId id="2147484080" r:id="rId5"/>
    <p:sldLayoutId id="2147484081" r:id="rId6"/>
    <p:sldLayoutId id="2147484082" r:id="rId7"/>
    <p:sldLayoutId id="2147484083" r:id="rId8"/>
    <p:sldLayoutId id="2147484084" r:id="rId9"/>
    <p:sldLayoutId id="2147484085" r:id="rId10"/>
    <p:sldLayoutId id="2147484086" r:id="rId11"/>
    <p:sldLayoutId id="2147484087" r:id="rId12"/>
    <p:sldLayoutId id="2147484088" r:id="rId13"/>
    <p:sldLayoutId id="2147484089"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37319"/>
            <a:ext cx="4114800" cy="571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800100"/>
            <a:ext cx="4114800" cy="22629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3178175"/>
            <a:ext cx="1066800" cy="182563"/>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1562100" y="3178175"/>
            <a:ext cx="1447800" cy="182563"/>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3178175"/>
            <a:ext cx="1066800" cy="182563"/>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644556294"/>
      </p:ext>
    </p:extLst>
  </p:cSld>
  <p:clrMap bg1="lt1" tx1="dk1" bg2="lt2" tx2="dk2" accent1="accent1" accent2="accent2" accent3="accent3" accent4="accent4" accent5="accent5" accent6="accent6" hlink="hlink" folHlink="folHlink"/>
  <p:sldLayoutIdLst>
    <p:sldLayoutId id="2147484091" r:id="rId1"/>
    <p:sldLayoutId id="2147484092" r:id="rId2"/>
    <p:sldLayoutId id="2147484093" r:id="rId3"/>
    <p:sldLayoutId id="2147484094" r:id="rId4"/>
    <p:sldLayoutId id="2147484095" r:id="rId5"/>
    <p:sldLayoutId id="2147484096" r:id="rId6"/>
    <p:sldLayoutId id="2147484097" r:id="rId7"/>
    <p:sldLayoutId id="2147484098" r:id="rId8"/>
    <p:sldLayoutId id="2147484099" r:id="rId9"/>
    <p:sldLayoutId id="2147484100" r:id="rId10"/>
    <p:sldLayoutId id="2147484101" r:id="rId11"/>
    <p:sldLayoutId id="2147484113" r:id="rId12"/>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5800D22-FA84-FFA4-3756-637E83E6D0E3}"/>
              </a:ext>
            </a:extLst>
          </p:cNvPr>
          <p:cNvSpPr>
            <a:spLocks noGrp="1" noChangeArrowheads="1"/>
          </p:cNvSpPr>
          <p:nvPr>
            <p:ph type="title"/>
          </p:nvPr>
        </p:nvSpPr>
        <p:spPr bwMode="black">
          <a:xfrm>
            <a:off x="328613" y="348650"/>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 name="Rectangle 3">
            <a:extLst>
              <a:ext uri="{FF2B5EF4-FFF2-40B4-BE49-F238E27FC236}">
                <a16:creationId xmlns:a16="http://schemas.microsoft.com/office/drawing/2014/main" id="{BC891E9D-E601-CB20-9C5F-F217ACFC3D96}"/>
              </a:ext>
            </a:extLst>
          </p:cNvPr>
          <p:cNvSpPr>
            <a:spLocks noGrp="1" noChangeArrowheads="1"/>
          </p:cNvSpPr>
          <p:nvPr>
            <p:ph type="body" idx="1"/>
          </p:nvPr>
        </p:nvSpPr>
        <p:spPr bwMode="black">
          <a:xfrm>
            <a:off x="354021" y="1163854"/>
            <a:ext cx="8339137" cy="30969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a:extLst>
              <a:ext uri="{FF2B5EF4-FFF2-40B4-BE49-F238E27FC236}">
                <a16:creationId xmlns:a16="http://schemas.microsoft.com/office/drawing/2014/main" id="{8BC5AF54-EAE1-3015-B9DE-2B516EE93B12}"/>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9" name="Rectangle 10">
            <a:extLst>
              <a:ext uri="{FF2B5EF4-FFF2-40B4-BE49-F238E27FC236}">
                <a16:creationId xmlns:a16="http://schemas.microsoft.com/office/drawing/2014/main" id="{2C0CB35F-39D5-0111-08F2-EFB48A99A6A3}"/>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3467646491"/>
      </p:ext>
    </p:extLst>
  </p:cSld>
  <p:clrMap bg1="lt1" tx1="dk1" bg2="lt2" tx2="dk2" accent1="accent1" accent2="accent2" accent3="accent3" accent4="accent4" accent5="accent5" accent6="accent6" hlink="hlink" folHlink="fol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Lst>
  <p:hf hdr="0" ftr="0" dt="0"/>
  <p:txStyles>
    <p:titleStyle>
      <a:lvl1pPr algn="l" rtl="0" eaLnBrk="1" fontAlgn="base" hangingPunct="1">
        <a:spcBef>
          <a:spcPct val="0"/>
        </a:spcBef>
        <a:spcAft>
          <a:spcPct val="0"/>
        </a:spcAft>
        <a:defRPr sz="310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sz="2000">
          <a:solidFill>
            <a:schemeClr val="bg1"/>
          </a:solidFill>
          <a:latin typeface="+mn-lt"/>
          <a:ea typeface="+mn-ea"/>
          <a:cs typeface="+mn-cs"/>
        </a:defRPr>
      </a:lvl1pPr>
      <a:lvl2pPr marL="167851" indent="-166660" algn="l" rtl="0" eaLnBrk="1" fontAlgn="base" hangingPunct="1">
        <a:spcBef>
          <a:spcPct val="100000"/>
        </a:spcBef>
        <a:spcAft>
          <a:spcPct val="0"/>
        </a:spcAft>
        <a:buSzPct val="80000"/>
        <a:buChar char="•"/>
        <a:defRPr sz="2000">
          <a:solidFill>
            <a:schemeClr val="bg1"/>
          </a:solidFill>
          <a:latin typeface="+mn-lt"/>
          <a:ea typeface="+mn-ea"/>
        </a:defRPr>
      </a:lvl2pPr>
      <a:lvl3pPr marL="520213" indent="-171422" algn="l" rtl="0" eaLnBrk="1" fontAlgn="base" hangingPunct="1">
        <a:spcBef>
          <a:spcPct val="25000"/>
        </a:spcBef>
        <a:spcAft>
          <a:spcPct val="0"/>
        </a:spcAft>
        <a:buChar char="–"/>
        <a:defRPr sz="2000">
          <a:solidFill>
            <a:schemeClr val="bg1"/>
          </a:solidFill>
          <a:latin typeface="+mn-lt"/>
          <a:ea typeface="+mn-ea"/>
        </a:defRPr>
      </a:lvl3pPr>
      <a:lvl4pPr marL="840434" indent="-171422" algn="l" rtl="0" eaLnBrk="1" fontAlgn="base" hangingPunct="1">
        <a:spcBef>
          <a:spcPct val="25000"/>
        </a:spcBef>
        <a:spcAft>
          <a:spcPct val="0"/>
        </a:spcAft>
        <a:buSzPct val="80000"/>
        <a:buChar char="•"/>
        <a:defRPr sz="2000">
          <a:solidFill>
            <a:schemeClr val="bg1"/>
          </a:solidFill>
          <a:latin typeface="+mn-lt"/>
          <a:ea typeface="+mn-ea"/>
        </a:defRPr>
      </a:lvl4pPr>
      <a:lvl5pPr marL="1205894" indent="-171422" algn="l" rtl="0" eaLnBrk="1" fontAlgn="base" hangingPunct="1">
        <a:spcBef>
          <a:spcPct val="25000"/>
        </a:spcBef>
        <a:spcAft>
          <a:spcPct val="0"/>
        </a:spcAft>
        <a:buChar char="–"/>
        <a:defRPr sz="200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20.png"/><Relationship Id="rId2" Type="http://schemas.openxmlformats.org/officeDocument/2006/relationships/slideLayout" Target="../slideLayouts/slideLayout18.xml"/><Relationship Id="rId1" Type="http://schemas.openxmlformats.org/officeDocument/2006/relationships/tags" Target="../tags/tag2.xml"/><Relationship Id="rId6" Type="http://schemas.microsoft.com/office/2011/relationships/webextension" Target="../webextensions/webextension1.xml"/><Relationship Id="rId5" Type="http://schemas.openxmlformats.org/officeDocument/2006/relationships/image" Target="../media/image19.pn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17.jpe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67.xml"/><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67.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21.xml"/><Relationship Id="rId1" Type="http://schemas.openxmlformats.org/officeDocument/2006/relationships/slideLayout" Target="../slideLayouts/slideLayout53.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22.xml"/><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23.xml"/><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notesSlide" Target="../notesSlides/notesSlide24.xml"/><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notesSlide" Target="../notesSlides/notesSlide25.xml"/><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notesSlide" Target="../notesSlides/notesSlide26.xml"/><Relationship Id="rId1" Type="http://schemas.openxmlformats.org/officeDocument/2006/relationships/slideLayout" Target="../slideLayouts/slideLayout53.xml"/></Relationships>
</file>

<file path=ppt/slides/_rels/slide27.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27.xml"/><Relationship Id="rId1" Type="http://schemas.openxmlformats.org/officeDocument/2006/relationships/slideLayout" Target="../slideLayouts/slideLayout53.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58.xml"/><Relationship Id="rId4" Type="http://schemas.openxmlformats.org/officeDocument/2006/relationships/image" Target="../media/image52.sv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2.xml"/><Relationship Id="rId1" Type="http://schemas.openxmlformats.org/officeDocument/2006/relationships/tags" Target="../tags/tag3.xml"/><Relationship Id="rId5" Type="http://schemas.openxmlformats.org/officeDocument/2006/relationships/image" Target="../media/image53.png"/><Relationship Id="rId4" Type="http://schemas.microsoft.com/office/2011/relationships/webextension" Target="../webextensions/webextension2.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58.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48.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8.xml"/><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7.jpeg"/><Relationship Id="rId7" Type="http://schemas.openxmlformats.org/officeDocument/2006/relationships/diagramColors" Target="../diagrams/colors1.xml"/><Relationship Id="rId2" Type="http://schemas.openxmlformats.org/officeDocument/2006/relationships/notesSlide" Target="../notesSlides/notesSlide33.xml"/><Relationship Id="rId1" Type="http://schemas.openxmlformats.org/officeDocument/2006/relationships/slideLayout" Target="../slideLayouts/slideLayout1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notesSlide" Target="../notesSlides/notesSlide37.xml"/><Relationship Id="rId1" Type="http://schemas.openxmlformats.org/officeDocument/2006/relationships/slideLayout" Target="../slideLayouts/slideLayout18.xml"/><Relationship Id="rId6" Type="http://schemas.openxmlformats.org/officeDocument/2006/relationships/image" Target="../media/image59.svg"/><Relationship Id="rId5" Type="http://schemas.openxmlformats.org/officeDocument/2006/relationships/image" Target="../media/image58.svg"/><Relationship Id="rId4" Type="http://schemas.openxmlformats.org/officeDocument/2006/relationships/image" Target="../media/image57.svg"/></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0.xml"/><Relationship Id="rId1" Type="http://schemas.openxmlformats.org/officeDocument/2006/relationships/slideLayout" Target="../slideLayouts/slideLayout18.xml"/><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4.xml"/><Relationship Id="rId1" Type="http://schemas.openxmlformats.org/officeDocument/2006/relationships/tags" Target="../tags/tag4.xml"/><Relationship Id="rId5" Type="http://schemas.openxmlformats.org/officeDocument/2006/relationships/image" Target="../media/image62.png"/><Relationship Id="rId4" Type="http://schemas.microsoft.com/office/2011/relationships/webextension" Target="../webextensions/webextension3.xml"/></Relationships>
</file>

<file path=ppt/slides/_rels/slide42.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notesSlide" Target="../notesSlides/notesSlide42.xml"/><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3.xml"/><Relationship Id="rId1" Type="http://schemas.openxmlformats.org/officeDocument/2006/relationships/slideLayout" Target="../slideLayouts/slideLayout19.xml"/><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4.xml"/><Relationship Id="rId1" Type="http://schemas.openxmlformats.org/officeDocument/2006/relationships/slideLayout" Target="../slideLayouts/slideLayout23.xml"/><Relationship Id="rId5" Type="http://schemas.openxmlformats.org/officeDocument/2006/relationships/image" Target="../media/image66.png"/><Relationship Id="rId4" Type="http://schemas.openxmlformats.org/officeDocument/2006/relationships/image" Target="../media/image65.png"/></Relationships>
</file>

<file path=ppt/slides/_rels/slide4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5.xml"/><Relationship Id="rId1" Type="http://schemas.openxmlformats.org/officeDocument/2006/relationships/slideLayout" Target="../slideLayouts/slideLayout19.xml"/><Relationship Id="rId4" Type="http://schemas.openxmlformats.org/officeDocument/2006/relationships/image" Target="../media/image67.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8.xml"/><Relationship Id="rId1" Type="http://schemas.openxmlformats.org/officeDocument/2006/relationships/video" Target="https://player.vimeo.com/video/1224018846?h=ca80cbe8bb&amp;amp;app_id=122963" TargetMode="External"/><Relationship Id="rId5" Type="http://schemas.openxmlformats.org/officeDocument/2006/relationships/image" Target="../media/image68.jpeg"/><Relationship Id="rId4" Type="http://schemas.openxmlformats.org/officeDocument/2006/relationships/image" Target="../media/image17.jpeg"/></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7.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8.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7" Type="http://schemas.openxmlformats.org/officeDocument/2006/relationships/image" Target="../media/image69.png"/><Relationship Id="rId2" Type="http://schemas.openxmlformats.org/officeDocument/2006/relationships/slideLayout" Target="../slideLayouts/slideLayout18.xml"/><Relationship Id="rId1" Type="http://schemas.openxmlformats.org/officeDocument/2006/relationships/tags" Target="../tags/tag5.xml"/><Relationship Id="rId6" Type="http://schemas.microsoft.com/office/2011/relationships/webextension" Target="../webextensions/webextension4.xml"/><Relationship Id="rId5" Type="http://schemas.openxmlformats.org/officeDocument/2006/relationships/image" Target="../media/image19.png"/><Relationship Id="rId4" Type="http://schemas.openxmlformats.org/officeDocument/2006/relationships/image" Target="../media/image17.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7" Type="http://schemas.openxmlformats.org/officeDocument/2006/relationships/image" Target="../media/image69.png"/><Relationship Id="rId2" Type="http://schemas.openxmlformats.org/officeDocument/2006/relationships/slideLayout" Target="../slideLayouts/slideLayout58.xml"/><Relationship Id="rId1" Type="http://schemas.openxmlformats.org/officeDocument/2006/relationships/tags" Target="../tags/tag6.xml"/><Relationship Id="rId6" Type="http://schemas.microsoft.com/office/2011/relationships/webextension" Target="../webextensions/webextension5.xml"/><Relationship Id="rId5" Type="http://schemas.openxmlformats.org/officeDocument/2006/relationships/image" Target="../media/image52.svg"/><Relationship Id="rId4" Type="http://schemas.openxmlformats.org/officeDocument/2006/relationships/image" Target="../media/image17.jpe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7" Type="http://schemas.openxmlformats.org/officeDocument/2006/relationships/image" Target="../media/image69.png"/><Relationship Id="rId2" Type="http://schemas.openxmlformats.org/officeDocument/2006/relationships/slideLayout" Target="../slideLayouts/slideLayout58.xml"/><Relationship Id="rId1" Type="http://schemas.openxmlformats.org/officeDocument/2006/relationships/tags" Target="../tags/tag7.xml"/><Relationship Id="rId6" Type="http://schemas.microsoft.com/office/2011/relationships/webextension" Target="../webextensions/webextension6.xml"/><Relationship Id="rId5" Type="http://schemas.openxmlformats.org/officeDocument/2006/relationships/image" Target="../media/image52.svg"/><Relationship Id="rId4" Type="http://schemas.openxmlformats.org/officeDocument/2006/relationships/image" Target="../media/image17.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image" Target="../media/image70.png"/><Relationship Id="rId2" Type="http://schemas.openxmlformats.org/officeDocument/2006/relationships/slideLayout" Target="../slideLayouts/slideLayout18.xml"/><Relationship Id="rId1" Type="http://schemas.openxmlformats.org/officeDocument/2006/relationships/tags" Target="../tags/tag8.xml"/><Relationship Id="rId6" Type="http://schemas.microsoft.com/office/2011/relationships/webextension" Target="../webextensions/webextension7.xml"/><Relationship Id="rId5" Type="http://schemas.openxmlformats.org/officeDocument/2006/relationships/image" Target="../media/image19.png"/><Relationship Id="rId4" Type="http://schemas.openxmlformats.org/officeDocument/2006/relationships/image" Target="../media/image17.jpe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4.xml"/><Relationship Id="rId1" Type="http://schemas.openxmlformats.org/officeDocument/2006/relationships/tags" Target="../tags/tag9.xml"/><Relationship Id="rId5" Type="http://schemas.openxmlformats.org/officeDocument/2006/relationships/image" Target="../media/image69.png"/><Relationship Id="rId4" Type="http://schemas.microsoft.com/office/2011/relationships/webextension" Target="../webextensions/webextension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6A5F1B-D136-7452-FE51-81CDAD9A34D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568" y="-7049"/>
            <a:ext cx="9148568" cy="5221075"/>
          </a:xfrm>
          <a:prstGeom prst="rect">
            <a:avLst/>
          </a:prstGeom>
        </p:spPr>
      </p:pic>
      <p:sp>
        <p:nvSpPr>
          <p:cNvPr id="3" name="Title 5">
            <a:extLst>
              <a:ext uri="{FF2B5EF4-FFF2-40B4-BE49-F238E27FC236}">
                <a16:creationId xmlns:a16="http://schemas.microsoft.com/office/drawing/2014/main" id="{BAB4D555-EBB1-57B7-B227-624BA6151B89}"/>
              </a:ext>
            </a:extLst>
          </p:cNvPr>
          <p:cNvSpPr txBox="1">
            <a:spLocks/>
          </p:cNvSpPr>
          <p:nvPr/>
        </p:nvSpPr>
        <p:spPr bwMode="black">
          <a:xfrm>
            <a:off x="1618424" y="1628196"/>
            <a:ext cx="6992175" cy="1034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800"/>
              <a:t>The Power of Connection: Creating Meaningful Change</a:t>
            </a:r>
          </a:p>
          <a:p>
            <a:r>
              <a:rPr lang="en-US" sz="2500" b="0" kern="0" cap="none">
                <a:latin typeface="Verdana" panose="020B0604030504040204" pitchFamily="34" charset="0"/>
                <a:ea typeface="Verdana" panose="020B0604030504040204" pitchFamily="34" charset="0"/>
                <a:cs typeface="Verdana" panose="020B0604030504040204" pitchFamily="34" charset="0"/>
              </a:rPr>
              <a:t>Mamta Gakhar, Emily Greenberg, </a:t>
            </a:r>
          </a:p>
          <a:p>
            <a:r>
              <a:rPr lang="en-US" sz="2500" b="0" kern="0" cap="none">
                <a:latin typeface="Verdana" panose="020B0604030504040204" pitchFamily="34" charset="0"/>
                <a:ea typeface="Verdana" panose="020B0604030504040204" pitchFamily="34" charset="0"/>
                <a:cs typeface="Verdana" panose="020B0604030504040204" pitchFamily="34" charset="0"/>
              </a:rPr>
              <a:t>Seana Hasson, Heather Hodge</a:t>
            </a:r>
          </a:p>
          <a:p>
            <a:endParaRPr lang="en-US" sz="2500" b="0" kern="0" cap="none">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8036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7E7881-8473-4F63-4807-EB1038C7D54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9" name="Title 8">
            <a:extLst>
              <a:ext uri="{FF2B5EF4-FFF2-40B4-BE49-F238E27FC236}">
                <a16:creationId xmlns:a16="http://schemas.microsoft.com/office/drawing/2014/main" id="{D4A116F2-4A69-51CA-547F-39A0EFBD06A8}"/>
              </a:ext>
            </a:extLst>
          </p:cNvPr>
          <p:cNvSpPr>
            <a:spLocks noGrp="1"/>
          </p:cNvSpPr>
          <p:nvPr>
            <p:ph type="title"/>
          </p:nvPr>
        </p:nvSpPr>
        <p:spPr>
          <a:xfrm>
            <a:off x="383648" y="295687"/>
            <a:ext cx="8366760" cy="1064902"/>
          </a:xfrm>
        </p:spPr>
        <p:txBody>
          <a:bodyPr/>
          <a:lstStyle/>
          <a:p>
            <a:r>
              <a:rPr lang="en-US" sz="2800">
                <a:solidFill>
                  <a:srgbClr val="0060AF"/>
                </a:solidFill>
              </a:rPr>
              <a:t>Our time together</a:t>
            </a:r>
          </a:p>
        </p:txBody>
      </p:sp>
      <p:sp>
        <p:nvSpPr>
          <p:cNvPr id="10" name="Content Placeholder 10">
            <a:extLst>
              <a:ext uri="{FF2B5EF4-FFF2-40B4-BE49-F238E27FC236}">
                <a16:creationId xmlns:a16="http://schemas.microsoft.com/office/drawing/2014/main" id="{12EE8EA1-765E-6A3B-072C-D88BFA48B11B}"/>
              </a:ext>
            </a:extLst>
          </p:cNvPr>
          <p:cNvSpPr txBox="1">
            <a:spLocks/>
          </p:cNvSpPr>
          <p:nvPr/>
        </p:nvSpPr>
        <p:spPr bwMode="black">
          <a:xfrm>
            <a:off x="417629" y="1360589"/>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r>
              <a:rPr lang="en-US" sz="1800" kern="0">
                <a:solidFill>
                  <a:schemeClr val="tx2"/>
                </a:solidFill>
              </a:rPr>
              <a:t>Why connection</a:t>
            </a:r>
          </a:p>
          <a:p>
            <a:r>
              <a:rPr lang="en-US" sz="1800" kern="0">
                <a:solidFill>
                  <a:schemeClr val="tx2"/>
                </a:solidFill>
              </a:rPr>
              <a:t>Environmental scan</a:t>
            </a:r>
          </a:p>
          <a:p>
            <a:r>
              <a:rPr lang="en-US" sz="1800" kern="0">
                <a:solidFill>
                  <a:schemeClr val="tx2"/>
                </a:solidFill>
              </a:rPr>
              <a:t>Our Opportunity and response</a:t>
            </a:r>
          </a:p>
          <a:p>
            <a:r>
              <a:rPr lang="en-US" sz="1800" kern="0">
                <a:solidFill>
                  <a:schemeClr val="tx2"/>
                </a:solidFill>
              </a:rPr>
              <a:t>Measuring impact</a:t>
            </a:r>
          </a:p>
          <a:p>
            <a:r>
              <a:rPr lang="en-US" sz="1800" kern="0">
                <a:solidFill>
                  <a:schemeClr val="tx2"/>
                </a:solidFill>
              </a:rPr>
              <a:t>Testing in the field</a:t>
            </a:r>
          </a:p>
          <a:p>
            <a:r>
              <a:rPr lang="en-US" sz="1800" kern="0">
                <a:solidFill>
                  <a:schemeClr val="tx2"/>
                </a:solidFill>
              </a:rPr>
              <a:t>Exploring connection</a:t>
            </a:r>
          </a:p>
          <a:p>
            <a:r>
              <a:rPr lang="en-US" sz="1800" kern="0">
                <a:solidFill>
                  <a:schemeClr val="tx2"/>
                </a:solidFill>
              </a:rPr>
              <a:t>Advancing your work</a:t>
            </a:r>
          </a:p>
          <a:p>
            <a:endParaRPr lang="en-US" sz="1800" kern="0">
              <a:solidFill>
                <a:schemeClr val="tx2"/>
              </a:solidFill>
            </a:endParaRPr>
          </a:p>
        </p:txBody>
      </p:sp>
    </p:spTree>
    <p:extLst>
      <p:ext uri="{BB962C8B-B14F-4D97-AF65-F5344CB8AC3E}">
        <p14:creationId xmlns:p14="http://schemas.microsoft.com/office/powerpoint/2010/main" val="3342744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790FA11-6EB6-E419-0E78-01091C39725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6" name="Title 5"/>
          <p:cNvSpPr>
            <a:spLocks noGrp="1"/>
          </p:cNvSpPr>
          <p:nvPr>
            <p:ph type="title"/>
          </p:nvPr>
        </p:nvSpPr>
        <p:spPr/>
        <p:txBody>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WELCOME connection</a:t>
            </a:r>
            <a:b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400">
                <a:solidFill>
                  <a:srgbClr val="0060AF"/>
                </a:solidFill>
                <a:latin typeface="Verdana" panose="020B0604030504040204" pitchFamily="34" charset="0"/>
                <a:ea typeface="Verdana" panose="020B0604030504040204" pitchFamily="34" charset="0"/>
                <a:cs typeface="Verdana" panose="020B0604030504040204" pitchFamily="34" charset="0"/>
              </a:rPr>
              <a:t>reflection</a:t>
            </a: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2" name="Content Placeholder 1">
            <a:extLst>
              <a:ext uri="{FF2B5EF4-FFF2-40B4-BE49-F238E27FC236}">
                <a16:creationId xmlns:a16="http://schemas.microsoft.com/office/drawing/2014/main" id="{3093E14A-1E24-5251-5158-2E12FF53C33E}"/>
              </a:ext>
            </a:extLst>
          </p:cNvPr>
          <p:cNvSpPr>
            <a:spLocks noGrp="1"/>
          </p:cNvSpPr>
          <p:nvPr>
            <p:ph idx="1"/>
          </p:nvPr>
        </p:nvSpPr>
        <p:spPr>
          <a:xfrm>
            <a:off x="451298" y="1509213"/>
            <a:ext cx="3464000" cy="3281363"/>
          </a:xfrm>
        </p:spPr>
        <p:txBody>
          <a:bodyPr/>
          <a:lstStyle/>
          <a:p>
            <a:r>
              <a:rPr lang="en-US" sz="2400">
                <a:solidFill>
                  <a:srgbClr val="0060AF"/>
                </a:solidFill>
              </a:rPr>
              <a:t>When you hear the word "connection," what is the first word that comes to mind?</a:t>
            </a:r>
          </a:p>
        </p:txBody>
      </p:sp>
      <p:pic>
        <p:nvPicPr>
          <p:cNvPr id="4" name="Picture 3">
            <a:extLst>
              <a:ext uri="{FF2B5EF4-FFF2-40B4-BE49-F238E27FC236}">
                <a16:creationId xmlns:a16="http://schemas.microsoft.com/office/drawing/2014/main" id="{0C3320A5-1557-6D76-ECA3-5C7736EF1CE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03862" y="953311"/>
            <a:ext cx="3505778" cy="306285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599BB-CD2C-516E-1717-7500728CD05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5B07F45A-21CD-46C1-3C3F-24033333517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6" name="Title 5" hidden="1">
            <a:extLst>
              <a:ext uri="{FF2B5EF4-FFF2-40B4-BE49-F238E27FC236}">
                <a16:creationId xmlns:a16="http://schemas.microsoft.com/office/drawing/2014/main" id="{AF60489C-B2E3-EF95-5A79-B6E375C29F64}"/>
              </a:ext>
            </a:extLst>
          </p:cNvPr>
          <p:cNvSpPr>
            <a:spLocks noGrp="1"/>
          </p:cNvSpPr>
          <p:nvPr>
            <p:ph type="title"/>
          </p:nvPr>
        </p:nvSpPr>
        <p:spPr/>
        <p:txBody>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When you heard the word "connection", what is the first word that comes to mind?</a:t>
            </a: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2" name="Content Placeholder 1">
            <a:extLst>
              <a:ext uri="{FF2B5EF4-FFF2-40B4-BE49-F238E27FC236}">
                <a16:creationId xmlns:a16="http://schemas.microsoft.com/office/drawing/2014/main" id="{208A0696-2CBF-7927-42D4-0B933D983296}"/>
              </a:ext>
            </a:extLst>
          </p:cNvPr>
          <p:cNvSpPr>
            <a:spLocks noGrp="1"/>
          </p:cNvSpPr>
          <p:nvPr>
            <p:ph idx="1"/>
          </p:nvPr>
        </p:nvSpPr>
        <p:spPr/>
        <p:txBody>
          <a:bodyPr/>
          <a:lstStyle/>
          <a:p>
            <a:r>
              <a:rPr lang="en-US"/>
              <a:t>When you hear the word "connection," what is the first word that comes to mind?</a:t>
            </a:r>
          </a:p>
        </p:txBody>
      </p:sp>
      <p:pic>
        <p:nvPicPr>
          <p:cNvPr id="7" name="Picture 6">
            <a:extLst>
              <a:ext uri="{FF2B5EF4-FFF2-40B4-BE49-F238E27FC236}">
                <a16:creationId xmlns:a16="http://schemas.microsoft.com/office/drawing/2014/main" id="{CF8D3839-48B3-413E-C0B9-ED017B2FE52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32964" y="1930400"/>
            <a:ext cx="2381250" cy="2381250"/>
          </a:xfrm>
          <a:prstGeom prst="rect">
            <a:avLst/>
          </a:prstGeom>
        </p:spPr>
      </p:pic>
      <mc:AlternateContent xmlns:mc="http://schemas.openxmlformats.org/markup-compatibility/2006" xmlns:we="http://schemas.microsoft.com/office/webextensions/webextension/2010/11" xmlns:pca="http://schemas.microsoft.com/office/powerpoint/2013/contentapp">
        <mc:Choice Requires="we pca">
          <p:graphicFrame>
            <p:nvGraphicFramePr>
              <p:cNvPr id="3" name="Add-in 2" title="Interactive content from Mentimeter">
                <a:extLst>
                  <a:ext uri="{FF2B5EF4-FFF2-40B4-BE49-F238E27FC236}">
                    <a16:creationId xmlns:a16="http://schemas.microsoft.com/office/drawing/2014/main" id="{2B177A2C-09AC-5F33-66B1-21F4880D4DB2}"/>
                  </a:ext>
                </a:extLst>
              </p:cNvPr>
              <p:cNvGraphicFramePr>
                <a:graphicFrameLocks noGrp="1"/>
              </p:cNvGraphicFramePr>
              <p:nvPr>
                <p:extLst>
                  <p:ext uri="{D42A27DB-BD31-4B8C-83A1-F6EECF244321}">
                    <p14:modId xmlns:p14="http://schemas.microsoft.com/office/powerpoint/2010/main" val="2071916478"/>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6"/>
              </a:graphicData>
            </a:graphic>
          </p:graphicFrame>
        </mc:Choice>
        <mc:Fallback xmlns="">
          <p:pic>
            <p:nvPicPr>
              <p:cNvPr id="3" name="Add-in 2" title="Interactive content from Mentimeter">
                <a:extLst>
                  <a:ext uri="{FF2B5EF4-FFF2-40B4-BE49-F238E27FC236}">
                    <a16:creationId xmlns:a16="http://schemas.microsoft.com/office/drawing/2014/main" id="{2B177A2C-09AC-5F33-66B1-21F4880D4DB2}"/>
                  </a:ext>
                </a:extLst>
              </p:cNvPr>
              <p:cNvPicPr>
                <a:picLocks noGrp="1" noRot="1" noChangeAspect="1" noMove="1" noResize="1" noEditPoints="1" noAdjustHandles="1" noChangeArrowheads="1" noChangeShapeType="1"/>
              </p:cNvPicPr>
              <p:nvPr/>
            </p:nvPicPr>
            <p:blipFill>
              <a:blip r:embed="rId7"/>
              <a:stretch>
                <a:fillRect/>
              </a:stretch>
            </p:blipFill>
            <p:spPr>
              <a:xfrm>
                <a:off x="0" y="0"/>
                <a:ext cx="9144000" cy="5143500"/>
              </a:xfrm>
              <a:prstGeom prst="rect">
                <a:avLst/>
              </a:prstGeom>
            </p:spPr>
          </p:pic>
        </mc:Fallback>
      </mc:AlternateContent>
    </p:spTree>
    <p:custDataLst>
      <p:tags r:id="rId1"/>
    </p:custDataLst>
    <p:extLst>
      <p:ext uri="{BB962C8B-B14F-4D97-AF65-F5344CB8AC3E}">
        <p14:creationId xmlns:p14="http://schemas.microsoft.com/office/powerpoint/2010/main" val="693371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E8EAB-C7A2-EC62-4023-B000A5D76BF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82E2A05-AFF6-1B56-2134-2C969EC2A4A1}"/>
              </a:ext>
            </a:extLst>
          </p:cNvPr>
          <p:cNvSpPr txBox="1"/>
          <p:nvPr/>
        </p:nvSpPr>
        <p:spPr>
          <a:xfrm>
            <a:off x="308618" y="4762671"/>
            <a:ext cx="1951303" cy="184666"/>
          </a:xfrm>
          <a:prstGeom prst="rect">
            <a:avLst/>
          </a:prstGeom>
          <a:noFill/>
        </p:spPr>
        <p:txBody>
          <a:bodyPr wrap="square" rtlCol="0">
            <a:spAutoFit/>
          </a:bodyPr>
          <a:lstStyle/>
          <a:p>
            <a:pPr defTabSz="685800" eaLnBrk="1" fontAlgn="auto" hangingPunct="1">
              <a:spcBef>
                <a:spcPts val="0"/>
              </a:spcBef>
              <a:spcAft>
                <a:spcPts val="0"/>
              </a:spcAft>
            </a:pPr>
            <a:r>
              <a:rPr lang="en-US" sz="600">
                <a:solidFill>
                  <a:srgbClr val="000000"/>
                </a:solidFill>
                <a:latin typeface="Verdana" panose="020B0604030504040204" pitchFamily="34" charset="0"/>
                <a:ea typeface="Verdana" panose="020B0604030504040204" pitchFamily="34" charset="0"/>
              </a:rPr>
              <a:t>© 2026 YMCA of the USA</a:t>
            </a:r>
          </a:p>
        </p:txBody>
      </p:sp>
      <p:sp>
        <p:nvSpPr>
          <p:cNvPr id="4" name="Rectangle: Rounded Corners 3">
            <a:extLst>
              <a:ext uri="{FF2B5EF4-FFF2-40B4-BE49-F238E27FC236}">
                <a16:creationId xmlns:a16="http://schemas.microsoft.com/office/drawing/2014/main" id="{C887633D-18F6-5C0D-8214-FABABE9FE2A1}"/>
              </a:ext>
            </a:extLst>
          </p:cNvPr>
          <p:cNvSpPr/>
          <p:nvPr/>
        </p:nvSpPr>
        <p:spPr bwMode="auto">
          <a:xfrm>
            <a:off x="292471" y="775102"/>
            <a:ext cx="8534678" cy="4200248"/>
          </a:xfrm>
          <a:prstGeom prst="roundRect">
            <a:avLst>
              <a:gd name="adj" fmla="val 2774"/>
            </a:avLst>
          </a:prstGeom>
          <a:solidFill>
            <a:srgbClr val="00A1E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a:endParaRPr lang="en-US">
              <a:solidFill>
                <a:srgbClr val="000000"/>
              </a:solidFill>
              <a:latin typeface="Verdana" pitchFamily="64" charset="0"/>
              <a:ea typeface="ＭＳ Ｐゴシック" pitchFamily="64" charset="-128"/>
              <a:cs typeface="ＭＳ Ｐゴシック" pitchFamily="64" charset="-128"/>
            </a:endParaRPr>
          </a:p>
        </p:txBody>
      </p:sp>
      <p:sp>
        <p:nvSpPr>
          <p:cNvPr id="11" name="Rectangle: Rounded Corners 10">
            <a:extLst>
              <a:ext uri="{FF2B5EF4-FFF2-40B4-BE49-F238E27FC236}">
                <a16:creationId xmlns:a16="http://schemas.microsoft.com/office/drawing/2014/main" id="{DF872C43-7D08-35E4-5518-189F9B50BF73}"/>
              </a:ext>
            </a:extLst>
          </p:cNvPr>
          <p:cNvSpPr/>
          <p:nvPr/>
        </p:nvSpPr>
        <p:spPr bwMode="auto">
          <a:xfrm>
            <a:off x="402723" y="885016"/>
            <a:ext cx="8293087" cy="774794"/>
          </a:xfrm>
          <a:prstGeom prst="roundRect">
            <a:avLst>
              <a:gd name="adj" fmla="val 7011"/>
            </a:avLst>
          </a:prstGeom>
          <a:solidFill>
            <a:schemeClr val="bg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80" tIns="34290" rIns="68580" bIns="34290" numCol="1" rtlCol="0" anchor="t" anchorCtr="0" compatLnSpc="1">
            <a:prstTxWarp prst="textNoShape">
              <a:avLst/>
            </a:prstTxWarp>
          </a:bodyPr>
          <a:lstStyle/>
          <a:p>
            <a:pPr defTabSz="685800"/>
            <a:endParaRPr lang="en-US">
              <a:solidFill>
                <a:srgbClr val="000000"/>
              </a:solidFill>
              <a:latin typeface="Verdana" pitchFamily="64" charset="0"/>
              <a:ea typeface="ＭＳ Ｐゴシック" pitchFamily="64" charset="-128"/>
              <a:cs typeface="ＭＳ Ｐゴシック" pitchFamily="64" charset="-128"/>
            </a:endParaRPr>
          </a:p>
        </p:txBody>
      </p:sp>
      <p:sp>
        <p:nvSpPr>
          <p:cNvPr id="12" name="Rectangle: Rounded Corners 11">
            <a:extLst>
              <a:ext uri="{FF2B5EF4-FFF2-40B4-BE49-F238E27FC236}">
                <a16:creationId xmlns:a16="http://schemas.microsoft.com/office/drawing/2014/main" id="{0D41D15B-689C-13B5-45CE-618C82EE9145}"/>
              </a:ext>
            </a:extLst>
          </p:cNvPr>
          <p:cNvSpPr/>
          <p:nvPr/>
        </p:nvSpPr>
        <p:spPr bwMode="auto">
          <a:xfrm>
            <a:off x="434459" y="1808346"/>
            <a:ext cx="8261351" cy="3040475"/>
          </a:xfrm>
          <a:prstGeom prst="roundRect">
            <a:avLst>
              <a:gd name="adj" fmla="val 1987"/>
            </a:avLst>
          </a:prstGeom>
          <a:solidFill>
            <a:srgbClr val="FFFFFF"/>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205740" tIns="205740" rIns="68580" bIns="34290" numCol="1" rtlCol="0" anchor="t" anchorCtr="0" compatLnSpc="1">
            <a:prstTxWarp prst="textNoShape">
              <a:avLst/>
            </a:prstTxWarp>
          </a:bodyPr>
          <a:lstStyle/>
          <a:p>
            <a:pPr defTabSz="685800"/>
            <a:endParaRPr lang="en-US" b="1">
              <a:solidFill>
                <a:srgbClr val="00A1E4"/>
              </a:solidFill>
              <a:latin typeface="Verdana" pitchFamily="64" charset="0"/>
              <a:ea typeface="ＭＳ Ｐゴシック" pitchFamily="64" charset="-128"/>
              <a:cs typeface="ＭＳ Ｐゴシック" pitchFamily="64" charset="-128"/>
            </a:endParaRPr>
          </a:p>
        </p:txBody>
      </p:sp>
      <p:sp>
        <p:nvSpPr>
          <p:cNvPr id="19" name="TextBox 18">
            <a:extLst>
              <a:ext uri="{FF2B5EF4-FFF2-40B4-BE49-F238E27FC236}">
                <a16:creationId xmlns:a16="http://schemas.microsoft.com/office/drawing/2014/main" id="{A3E6B119-C59A-A890-A38B-4B450DEC4E36}"/>
              </a:ext>
            </a:extLst>
          </p:cNvPr>
          <p:cNvSpPr txBox="1"/>
          <p:nvPr/>
        </p:nvSpPr>
        <p:spPr>
          <a:xfrm>
            <a:off x="415537" y="929058"/>
            <a:ext cx="8325740" cy="692497"/>
          </a:xfrm>
          <a:prstGeom prst="rect">
            <a:avLst/>
          </a:prstGeom>
          <a:noFill/>
        </p:spPr>
        <p:txBody>
          <a:bodyPr wrap="square" lIns="68580" tIns="34290" rIns="68580" bIns="34290" rtlCol="0" anchor="t">
            <a:spAutoFit/>
          </a:bodyPr>
          <a:lstStyle/>
          <a:p>
            <a:pPr defTabSz="685800" eaLnBrk="1" fontAlgn="auto" hangingPunct="1">
              <a:spcBef>
                <a:spcPts val="0"/>
              </a:spcBef>
              <a:spcAft>
                <a:spcPts val="0"/>
              </a:spcAft>
              <a:defRPr/>
            </a:pPr>
            <a:r>
              <a:rPr lang="en-US" sz="1350" spc="-20">
                <a:solidFill>
                  <a:srgbClr val="4D2C72"/>
                </a:solidFill>
                <a:latin typeface="Verdana" panose="020B0604030504040204" pitchFamily="34" charset="0"/>
                <a:ea typeface="Verdana" panose="020B0604030504040204" pitchFamily="34" charset="0"/>
              </a:rPr>
              <a:t>The epidemic of isolation, loneliness, and mistrust is diminishing the physical, mental, spiritual, and social health of individuals and communities throughout the U.S. This is a moment where we need the Y more than ever – and our calling is </a:t>
            </a:r>
            <a:r>
              <a:rPr lang="en-US" sz="1350" b="1" spc="-20">
                <a:solidFill>
                  <a:srgbClr val="92278F"/>
                </a:solidFill>
                <a:latin typeface="Verdana"/>
                <a:ea typeface="Verdana"/>
              </a:rPr>
              <a:t>Creating Connected Communities.</a:t>
            </a:r>
            <a:endParaRPr lang="en-US" sz="1350" spc="-20">
              <a:solidFill>
                <a:srgbClr val="92278F"/>
              </a:solidFill>
              <a:latin typeface="Cachet Medium"/>
              <a:ea typeface="ＭＳ Ｐゴシック"/>
            </a:endParaRPr>
          </a:p>
        </p:txBody>
      </p:sp>
      <p:sp>
        <p:nvSpPr>
          <p:cNvPr id="2" name="Slide Number Placeholder 1">
            <a:extLst>
              <a:ext uri="{FF2B5EF4-FFF2-40B4-BE49-F238E27FC236}">
                <a16:creationId xmlns:a16="http://schemas.microsoft.com/office/drawing/2014/main" id="{9FC659FE-6873-0FFA-E67E-F6C616BBF971}"/>
              </a:ext>
            </a:extLst>
          </p:cNvPr>
          <p:cNvSpPr>
            <a:spLocks noGrp="1"/>
          </p:cNvSpPr>
          <p:nvPr>
            <p:ph type="sldNum" sz="quarter" idx="12"/>
          </p:nvPr>
        </p:nvSpPr>
        <p:spPr>
          <a:ln>
            <a:noFill/>
          </a:ln>
        </p:spPr>
        <p:txBody>
          <a:bodyPr/>
          <a:lstStyle/>
          <a:p>
            <a:pPr defTabSz="685800" eaLnBrk="1" fontAlgn="auto" hangingPunct="1">
              <a:spcBef>
                <a:spcPts val="0"/>
              </a:spcBef>
              <a:spcAft>
                <a:spcPts val="0"/>
              </a:spcAft>
              <a:defRPr/>
            </a:pPr>
            <a:fld id="{BE633B82-8894-43EB-AAAA-4552159BCBEB}" type="slidenum">
              <a:rPr lang="en-US">
                <a:solidFill>
                  <a:srgbClr val="FFFFFF"/>
                </a:solidFill>
              </a:rPr>
              <a:pPr defTabSz="685800" eaLnBrk="1" fontAlgn="auto" hangingPunct="1">
                <a:spcBef>
                  <a:spcPts val="0"/>
                </a:spcBef>
                <a:spcAft>
                  <a:spcPts val="0"/>
                </a:spcAft>
                <a:defRPr/>
              </a:pPr>
              <a:t>5</a:t>
            </a:fld>
            <a:endParaRPr lang="en-US">
              <a:solidFill>
                <a:srgbClr val="FFFFFF"/>
              </a:solidFill>
            </a:endParaRPr>
          </a:p>
        </p:txBody>
      </p:sp>
      <p:sp>
        <p:nvSpPr>
          <p:cNvPr id="6" name="TextBox 5">
            <a:extLst>
              <a:ext uri="{FF2B5EF4-FFF2-40B4-BE49-F238E27FC236}">
                <a16:creationId xmlns:a16="http://schemas.microsoft.com/office/drawing/2014/main" id="{BB8FC735-CAEF-7478-3C01-D45B609B1B6E}"/>
              </a:ext>
            </a:extLst>
          </p:cNvPr>
          <p:cNvSpPr txBox="1"/>
          <p:nvPr/>
        </p:nvSpPr>
        <p:spPr>
          <a:xfrm>
            <a:off x="2912125" y="1970819"/>
            <a:ext cx="5220107" cy="1061829"/>
          </a:xfrm>
          <a:prstGeom prst="rect">
            <a:avLst/>
          </a:prstGeom>
          <a:noFill/>
        </p:spPr>
        <p:txBody>
          <a:bodyPr wrap="square">
            <a:spAutoFit/>
          </a:bodyPr>
          <a:lstStyle/>
          <a:p>
            <a:pPr defTabSz="685800" eaLnBrk="1" fontAlgn="auto" hangingPunct="1">
              <a:spcBef>
                <a:spcPts val="0"/>
              </a:spcBef>
              <a:spcAft>
                <a:spcPts val="0"/>
              </a:spcAft>
            </a:pPr>
            <a:r>
              <a:rPr lang="en-US" sz="1350">
                <a:solidFill>
                  <a:srgbClr val="4D2C72"/>
                </a:solidFill>
                <a:latin typeface="Verdana" panose="020B0604030504040204" pitchFamily="34" charset="0"/>
                <a:ea typeface="Verdana" panose="020B0604030504040204" pitchFamily="34" charset="0"/>
              </a:rPr>
              <a:t>To achieve this, we are fueled by our shared long-term vision - a compelling picture of the preferred future that the Y’s work will create.</a:t>
            </a:r>
          </a:p>
          <a:p>
            <a:pPr defTabSz="685800" eaLnBrk="1" fontAlgn="auto" hangingPunct="1">
              <a:spcBef>
                <a:spcPts val="0"/>
              </a:spcBef>
              <a:spcAft>
                <a:spcPts val="0"/>
              </a:spcAft>
            </a:pPr>
            <a:endParaRPr lang="en-US" sz="900">
              <a:solidFill>
                <a:srgbClr val="4D2C72"/>
              </a:solidFill>
              <a:latin typeface="Verdana" panose="020B0604030504040204" pitchFamily="34" charset="0"/>
              <a:ea typeface="Verdana" panose="020B0604030504040204" pitchFamily="34" charset="0"/>
            </a:endParaRPr>
          </a:p>
          <a:p>
            <a:pPr defTabSz="685800" eaLnBrk="1" fontAlgn="auto" hangingPunct="1">
              <a:spcBef>
                <a:spcPts val="0"/>
              </a:spcBef>
              <a:spcAft>
                <a:spcPts val="0"/>
              </a:spcAft>
            </a:pPr>
            <a:r>
              <a:rPr lang="en-US" sz="1350">
                <a:solidFill>
                  <a:srgbClr val="4D2C72"/>
                </a:solidFill>
                <a:latin typeface="Verdana" panose="020B0604030504040204" pitchFamily="34" charset="0"/>
                <a:ea typeface="Verdana" panose="020B0604030504040204" pitchFamily="34" charset="0"/>
              </a:rPr>
              <a:t>Observable. Actionable. Measurable.</a:t>
            </a:r>
          </a:p>
        </p:txBody>
      </p:sp>
      <p:sp>
        <p:nvSpPr>
          <p:cNvPr id="7" name="TextBox 6">
            <a:extLst>
              <a:ext uri="{FF2B5EF4-FFF2-40B4-BE49-F238E27FC236}">
                <a16:creationId xmlns:a16="http://schemas.microsoft.com/office/drawing/2014/main" id="{696A97DB-8284-E1B7-556C-FBBCAE69A55B}"/>
              </a:ext>
            </a:extLst>
          </p:cNvPr>
          <p:cNvSpPr txBox="1"/>
          <p:nvPr/>
        </p:nvSpPr>
        <p:spPr>
          <a:xfrm>
            <a:off x="2912124" y="3172038"/>
            <a:ext cx="5571222" cy="1292662"/>
          </a:xfrm>
          <a:prstGeom prst="rect">
            <a:avLst/>
          </a:prstGeom>
          <a:noFill/>
        </p:spPr>
        <p:txBody>
          <a:bodyPr wrap="square" lIns="68580" tIns="34290" rIns="68580" bIns="34290" rtlCol="0" anchor="t">
            <a:spAutoFit/>
          </a:bodyPr>
          <a:lstStyle/>
          <a:p>
            <a:pPr defTabSz="685800" eaLnBrk="1" fontAlgn="auto" hangingPunct="1">
              <a:spcBef>
                <a:spcPts val="0"/>
              </a:spcBef>
              <a:spcAft>
                <a:spcPts val="0"/>
              </a:spcAft>
              <a:defRPr/>
            </a:pPr>
            <a:r>
              <a:rPr lang="en-US" b="1">
                <a:solidFill>
                  <a:srgbClr val="4D2C72"/>
                </a:solidFill>
                <a:latin typeface="Verdana" panose="020B0604030504040204" pitchFamily="34" charset="0"/>
                <a:ea typeface="Verdana" panose="020B0604030504040204" pitchFamily="34" charset="0"/>
              </a:rPr>
              <a:t>And our long-term vision is </a:t>
            </a:r>
          </a:p>
          <a:p>
            <a:pPr defTabSz="685800" eaLnBrk="1" fontAlgn="auto" hangingPunct="1">
              <a:spcBef>
                <a:spcPts val="0"/>
              </a:spcBef>
              <a:spcAft>
                <a:spcPts val="0"/>
              </a:spcAft>
              <a:defRPr/>
            </a:pPr>
            <a:r>
              <a:rPr lang="en-US" sz="2400" b="1">
                <a:solidFill>
                  <a:srgbClr val="92278F"/>
                </a:solidFill>
                <a:latin typeface="Verdana" panose="020B0604030504040204" pitchFamily="34" charset="0"/>
                <a:ea typeface="Verdana" panose="020B0604030504040204" pitchFamily="34" charset="0"/>
              </a:rPr>
              <a:t>creating connected communities</a:t>
            </a:r>
            <a:r>
              <a:rPr lang="en-US" sz="2100" b="1">
                <a:solidFill>
                  <a:srgbClr val="92278F"/>
                </a:solidFill>
                <a:latin typeface="Verdana" panose="020B0604030504040204" pitchFamily="34" charset="0"/>
                <a:ea typeface="Verdana" panose="020B0604030504040204" pitchFamily="34" charset="0"/>
              </a:rPr>
              <a:t>. </a:t>
            </a:r>
          </a:p>
          <a:p>
            <a:pPr defTabSz="685800" eaLnBrk="1" fontAlgn="auto" hangingPunct="1">
              <a:spcBef>
                <a:spcPts val="0"/>
              </a:spcBef>
              <a:spcAft>
                <a:spcPts val="0"/>
              </a:spcAft>
              <a:defRPr/>
            </a:pPr>
            <a:endParaRPr lang="en-US" sz="1350">
              <a:solidFill>
                <a:srgbClr val="4D2C72"/>
              </a:solidFill>
              <a:latin typeface="Verdana" panose="020B0604030504040204" pitchFamily="34" charset="0"/>
              <a:ea typeface="Verdana" panose="020B0604030504040204" pitchFamily="34" charset="0"/>
            </a:endParaRPr>
          </a:p>
        </p:txBody>
      </p:sp>
      <p:sp>
        <p:nvSpPr>
          <p:cNvPr id="8" name="Freeform 3">
            <a:extLst>
              <a:ext uri="{FF2B5EF4-FFF2-40B4-BE49-F238E27FC236}">
                <a16:creationId xmlns:a16="http://schemas.microsoft.com/office/drawing/2014/main" id="{94DD1C31-58C7-D7B7-B74C-E83FAC4E137F}"/>
              </a:ext>
            </a:extLst>
          </p:cNvPr>
          <p:cNvSpPr/>
          <p:nvPr/>
        </p:nvSpPr>
        <p:spPr>
          <a:xfrm>
            <a:off x="529708" y="2155289"/>
            <a:ext cx="2731910" cy="2693532"/>
          </a:xfrm>
          <a:custGeom>
            <a:avLst/>
            <a:gdLst/>
            <a:ahLst/>
            <a:cxnLst/>
            <a:rect l="l" t="t" r="r" b="b"/>
            <a:pathLst>
              <a:path w="3108960" h="2871902">
                <a:moveTo>
                  <a:pt x="0" y="0"/>
                </a:moveTo>
                <a:lnTo>
                  <a:pt x="3108960" y="0"/>
                </a:lnTo>
                <a:lnTo>
                  <a:pt x="3108960" y="2871902"/>
                </a:lnTo>
                <a:lnTo>
                  <a:pt x="0" y="28719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00" eaLnBrk="1" fontAlgn="auto" hangingPunct="1">
              <a:spcBef>
                <a:spcPts val="0"/>
              </a:spcBef>
              <a:spcAft>
                <a:spcPts val="0"/>
              </a:spcAft>
            </a:pPr>
            <a:endParaRPr lang="en-US" sz="1350">
              <a:solidFill>
                <a:srgbClr val="000000"/>
              </a:solidFill>
              <a:latin typeface="Cachet Medium"/>
              <a:ea typeface="ＭＳ Ｐゴシック"/>
            </a:endParaRPr>
          </a:p>
        </p:txBody>
      </p:sp>
      <p:sp>
        <p:nvSpPr>
          <p:cNvPr id="10" name="Title 3">
            <a:extLst>
              <a:ext uri="{FF2B5EF4-FFF2-40B4-BE49-F238E27FC236}">
                <a16:creationId xmlns:a16="http://schemas.microsoft.com/office/drawing/2014/main" id="{A934B142-F85B-95DB-5E0E-8721A42F4C30}"/>
              </a:ext>
            </a:extLst>
          </p:cNvPr>
          <p:cNvSpPr txBox="1">
            <a:spLocks/>
          </p:cNvSpPr>
          <p:nvPr/>
        </p:nvSpPr>
        <p:spPr>
          <a:xfrm>
            <a:off x="285740" y="228027"/>
            <a:ext cx="8116107" cy="628633"/>
          </a:xfrm>
          <a:prstGeom prst="rect">
            <a:avLst/>
          </a:prstGeom>
        </p:spPr>
        <p:txBody>
          <a:bodyPr/>
          <a:lstStyle>
            <a:lvl1pPr algn="l" defTabSz="902865" rtl="0" eaLnBrk="1" latinLnBrk="0" hangingPunct="1">
              <a:spcBef>
                <a:spcPct val="0"/>
              </a:spcBef>
              <a:buNone/>
              <a:defRPr sz="2963" b="0" kern="1200">
                <a:solidFill>
                  <a:schemeClr val="tx2"/>
                </a:solidFill>
                <a:latin typeface="+mn-lt"/>
                <a:ea typeface="+mj-ea"/>
                <a:cs typeface="+mj-cs"/>
              </a:defRPr>
            </a:lvl1pPr>
          </a:lstStyle>
          <a:p>
            <a:pPr defTabSz="677149" fontAlgn="auto">
              <a:spcAft>
                <a:spcPts val="0"/>
              </a:spcAft>
              <a:defRPr/>
            </a:pPr>
            <a:r>
              <a:rPr lang="en-US" sz="2100" b="1">
                <a:solidFill>
                  <a:srgbClr val="0089D0"/>
                </a:solidFill>
                <a:latin typeface="Verdana" panose="020B0604030504040204" pitchFamily="34" charset="0"/>
                <a:ea typeface="Verdana" panose="020B0604030504040204" pitchFamily="34" charset="0"/>
              </a:rPr>
              <a:t>OUR LONG-TERM VISION</a:t>
            </a:r>
            <a:endParaRPr lang="en-US" sz="3300" b="1">
              <a:solidFill>
                <a:srgbClr val="0089D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98821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AD7CA2-5945-AA65-5C1A-B206EDCC8DF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98759D88-26E9-B4D6-4504-594AABD6B1B2}"/>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600" kern="0"/>
              <a:t>Why Connection,</a:t>
            </a:r>
          </a:p>
          <a:p>
            <a:r>
              <a:rPr lang="en-US" sz="3600" kern="0"/>
              <a:t>Why now</a:t>
            </a:r>
          </a:p>
        </p:txBody>
      </p:sp>
      <p:sp>
        <p:nvSpPr>
          <p:cNvPr id="4" name="TextBox 3">
            <a:extLst>
              <a:ext uri="{FF2B5EF4-FFF2-40B4-BE49-F238E27FC236}">
                <a16:creationId xmlns:a16="http://schemas.microsoft.com/office/drawing/2014/main" id="{95AEEB84-3FF0-ACDA-4ACC-45DE6A530322}"/>
              </a:ext>
            </a:extLst>
          </p:cNvPr>
          <p:cNvSpPr txBox="1"/>
          <p:nvPr/>
        </p:nvSpPr>
        <p:spPr>
          <a:xfrm>
            <a:off x="2286000" y="2389200"/>
            <a:ext cx="4572000" cy="369332"/>
          </a:xfrm>
          <a:prstGeom prst="rect">
            <a:avLst/>
          </a:prstGeom>
          <a:noFill/>
        </p:spPr>
        <p:txBody>
          <a:bodyPr wrap="square">
            <a:spAutoFit/>
          </a:bodyPr>
          <a:lstStyle/>
          <a:p>
            <a:r>
              <a:rPr lang="en-US" b="0">
                <a:effectLst/>
              </a:rPr>
              <a:t> </a:t>
            </a:r>
            <a:endParaRPr lang="en-US"/>
          </a:p>
        </p:txBody>
      </p:sp>
    </p:spTree>
    <p:extLst>
      <p:ext uri="{BB962C8B-B14F-4D97-AF65-F5344CB8AC3E}">
        <p14:creationId xmlns:p14="http://schemas.microsoft.com/office/powerpoint/2010/main" val="1371326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EEE4E-0A23-024F-9438-837D8018F9E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51E37AA-7122-D95A-A847-475B9F03F31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1" y="2678"/>
            <a:ext cx="9134474" cy="5138142"/>
          </a:xfrm>
          <a:prstGeom prst="rect">
            <a:avLst/>
          </a:prstGeom>
        </p:spPr>
      </p:pic>
      <p:grpSp>
        <p:nvGrpSpPr>
          <p:cNvPr id="30" name="Group 29">
            <a:extLst>
              <a:ext uri="{FF2B5EF4-FFF2-40B4-BE49-F238E27FC236}">
                <a16:creationId xmlns:a16="http://schemas.microsoft.com/office/drawing/2014/main" id="{10BDA8C5-0F7B-D1B4-022E-B70ED32E5EC6}"/>
              </a:ext>
            </a:extLst>
          </p:cNvPr>
          <p:cNvGrpSpPr>
            <a:grpSpLocks noChangeAspect="1"/>
          </p:cNvGrpSpPr>
          <p:nvPr/>
        </p:nvGrpSpPr>
        <p:grpSpPr>
          <a:xfrm>
            <a:off x="462021" y="877610"/>
            <a:ext cx="8219958" cy="3550611"/>
            <a:chOff x="104113" y="985188"/>
            <a:chExt cx="8934737" cy="3859361"/>
          </a:xfrm>
        </p:grpSpPr>
        <p:pic>
          <p:nvPicPr>
            <p:cNvPr id="3" name="Google Shape;153;p19">
              <a:extLst>
                <a:ext uri="{FF2B5EF4-FFF2-40B4-BE49-F238E27FC236}">
                  <a16:creationId xmlns:a16="http://schemas.microsoft.com/office/drawing/2014/main" id="{D031D08A-4C92-C5F1-C4B7-05201BA3797B}"/>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04125" y="1023000"/>
              <a:ext cx="1380275" cy="1792926"/>
            </a:xfrm>
            <a:prstGeom prst="rect">
              <a:avLst/>
            </a:prstGeom>
            <a:noFill/>
            <a:ln>
              <a:noFill/>
            </a:ln>
          </p:spPr>
        </p:pic>
        <p:pic>
          <p:nvPicPr>
            <p:cNvPr id="7" name="Google Shape;154;p19" title="Screenshot 2025-05-03 at 5.44.02 PM.png">
              <a:extLst>
                <a:ext uri="{FF2B5EF4-FFF2-40B4-BE49-F238E27FC236}">
                  <a16:creationId xmlns:a16="http://schemas.microsoft.com/office/drawing/2014/main" id="{732ECCE6-3711-D061-979E-BD4EADA191B2}"/>
                </a:ext>
              </a:extLst>
            </p:cNvPr>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7515150" y="998038"/>
              <a:ext cx="1443350" cy="1842858"/>
            </a:xfrm>
            <a:prstGeom prst="rect">
              <a:avLst/>
            </a:prstGeom>
            <a:noFill/>
            <a:ln>
              <a:noFill/>
            </a:ln>
          </p:spPr>
        </p:pic>
        <p:pic>
          <p:nvPicPr>
            <p:cNvPr id="11" name="Google Shape;155;p19" title="Screenshot 2025-05-03 at 5.36.51 PM.png">
              <a:extLst>
                <a:ext uri="{FF2B5EF4-FFF2-40B4-BE49-F238E27FC236}">
                  <a16:creationId xmlns:a16="http://schemas.microsoft.com/office/drawing/2014/main" id="{028BA26A-17D1-05E9-CE3D-05ABF9D1A0B0}"/>
                </a:ext>
              </a:extLst>
            </p:cNvPr>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1540125" y="1023000"/>
              <a:ext cx="1380275" cy="1832675"/>
            </a:xfrm>
            <a:prstGeom prst="rect">
              <a:avLst/>
            </a:prstGeom>
            <a:noFill/>
            <a:ln>
              <a:noFill/>
            </a:ln>
          </p:spPr>
        </p:pic>
        <p:pic>
          <p:nvPicPr>
            <p:cNvPr id="13" name="Google Shape;156;p19" title="Screenshot 2025-05-03 at 5.49.28 PM.png">
              <a:extLst>
                <a:ext uri="{FF2B5EF4-FFF2-40B4-BE49-F238E27FC236}">
                  <a16:creationId xmlns:a16="http://schemas.microsoft.com/office/drawing/2014/main" id="{BD523A73-5909-EC6F-0193-96F6F34A2E15}"/>
                </a:ext>
              </a:extLst>
            </p:cNvPr>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2976112" y="996025"/>
              <a:ext cx="1407176" cy="1846905"/>
            </a:xfrm>
            <a:prstGeom prst="rect">
              <a:avLst/>
            </a:prstGeom>
            <a:noFill/>
            <a:ln>
              <a:noFill/>
            </a:ln>
          </p:spPr>
        </p:pic>
        <p:pic>
          <p:nvPicPr>
            <p:cNvPr id="15" name="Google Shape;157;p19" title="Screenshot 2025-05-03 at 5.44.40 PM.png">
              <a:extLst>
                <a:ext uri="{FF2B5EF4-FFF2-40B4-BE49-F238E27FC236}">
                  <a16:creationId xmlns:a16="http://schemas.microsoft.com/office/drawing/2014/main" id="{F9C93834-135C-9DD6-581E-4C4DE4735E7B}"/>
                </a:ext>
              </a:extLst>
            </p:cNvPr>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4519038" y="985188"/>
              <a:ext cx="1443344" cy="1868601"/>
            </a:xfrm>
            <a:prstGeom prst="rect">
              <a:avLst/>
            </a:prstGeom>
            <a:noFill/>
            <a:ln>
              <a:noFill/>
            </a:ln>
          </p:spPr>
        </p:pic>
        <p:pic>
          <p:nvPicPr>
            <p:cNvPr id="17" name="Google Shape;158;p19" title="Screenshot 2025-05-03 at 5.50.46 PM.png">
              <a:extLst>
                <a:ext uri="{FF2B5EF4-FFF2-40B4-BE49-F238E27FC236}">
                  <a16:creationId xmlns:a16="http://schemas.microsoft.com/office/drawing/2014/main" id="{4467F363-97F8-B4E6-36DB-04E405708C1F}"/>
                </a:ext>
              </a:extLst>
            </p:cNvPr>
            <p:cNvPicPr preferRelativeResize="0"/>
            <p:nvPr/>
          </p:nvPicPr>
          <p:blipFill>
            <a:blip r:embed="rId9" cstate="screen">
              <a:alphaModFix/>
              <a:extLst>
                <a:ext uri="{28A0092B-C50C-407E-A947-70E740481C1C}">
                  <a14:useLocalDpi xmlns:a14="http://schemas.microsoft.com/office/drawing/2010/main"/>
                </a:ext>
              </a:extLst>
            </a:blip>
            <a:stretch>
              <a:fillRect/>
            </a:stretch>
          </p:blipFill>
          <p:spPr>
            <a:xfrm>
              <a:off x="6098136" y="985200"/>
              <a:ext cx="1230454" cy="1868600"/>
            </a:xfrm>
            <a:prstGeom prst="rect">
              <a:avLst/>
            </a:prstGeom>
            <a:noFill/>
            <a:ln>
              <a:noFill/>
            </a:ln>
          </p:spPr>
        </p:pic>
        <p:pic>
          <p:nvPicPr>
            <p:cNvPr id="19" name="Google Shape;159;p19" title="Screenshot 2025-05-03 at 5.52.52 PM.png">
              <a:extLst>
                <a:ext uri="{FF2B5EF4-FFF2-40B4-BE49-F238E27FC236}">
                  <a16:creationId xmlns:a16="http://schemas.microsoft.com/office/drawing/2014/main" id="{F8014751-645E-1DBA-4B5B-246EAA7686AC}"/>
                </a:ext>
              </a:extLst>
            </p:cNvPr>
            <p:cNvPicPr preferRelativeResize="0"/>
            <p:nvPr/>
          </p:nvPicPr>
          <p:blipFill>
            <a:blip r:embed="rId10" cstate="screen">
              <a:alphaModFix/>
              <a:extLst>
                <a:ext uri="{28A0092B-C50C-407E-A947-70E740481C1C}">
                  <a14:useLocalDpi xmlns:a14="http://schemas.microsoft.com/office/drawing/2010/main"/>
                </a:ext>
              </a:extLst>
            </a:blip>
            <a:stretch>
              <a:fillRect/>
            </a:stretch>
          </p:blipFill>
          <p:spPr>
            <a:xfrm>
              <a:off x="104113" y="2960238"/>
              <a:ext cx="1476850" cy="1850782"/>
            </a:xfrm>
            <a:prstGeom prst="rect">
              <a:avLst/>
            </a:prstGeom>
            <a:noFill/>
            <a:ln>
              <a:noFill/>
            </a:ln>
          </p:spPr>
        </p:pic>
        <p:pic>
          <p:nvPicPr>
            <p:cNvPr id="21" name="Google Shape;160;p19" title="Screenshot 2025-05-03 at 5.37.39 PM.png">
              <a:extLst>
                <a:ext uri="{FF2B5EF4-FFF2-40B4-BE49-F238E27FC236}">
                  <a16:creationId xmlns:a16="http://schemas.microsoft.com/office/drawing/2014/main" id="{063CBAE9-2B20-26C9-7B94-557000E1669A}"/>
                </a:ext>
              </a:extLst>
            </p:cNvPr>
            <p:cNvPicPr preferRelativeResize="0"/>
            <p:nvPr/>
          </p:nvPicPr>
          <p:blipFill>
            <a:blip r:embed="rId11" cstate="screen">
              <a:alphaModFix/>
              <a:extLst>
                <a:ext uri="{28A0092B-C50C-407E-A947-70E740481C1C}">
                  <a14:useLocalDpi xmlns:a14="http://schemas.microsoft.com/office/drawing/2010/main"/>
                </a:ext>
              </a:extLst>
            </a:blip>
            <a:stretch>
              <a:fillRect/>
            </a:stretch>
          </p:blipFill>
          <p:spPr>
            <a:xfrm>
              <a:off x="2989562" y="2978425"/>
              <a:ext cx="1380276" cy="1863658"/>
            </a:xfrm>
            <a:prstGeom prst="rect">
              <a:avLst/>
            </a:prstGeom>
            <a:noFill/>
            <a:ln>
              <a:noFill/>
            </a:ln>
          </p:spPr>
        </p:pic>
        <p:pic>
          <p:nvPicPr>
            <p:cNvPr id="23" name="Google Shape;161;p19">
              <a:extLst>
                <a:ext uri="{FF2B5EF4-FFF2-40B4-BE49-F238E27FC236}">
                  <a16:creationId xmlns:a16="http://schemas.microsoft.com/office/drawing/2014/main" id="{97ED4205-B0D6-BCED-5D44-494267DB482B}"/>
                </a:ext>
              </a:extLst>
            </p:cNvPr>
            <p:cNvPicPr preferRelativeResize="0"/>
            <p:nvPr/>
          </p:nvPicPr>
          <p:blipFill>
            <a:blip r:embed="rId12" cstate="screen">
              <a:alphaModFix/>
              <a:extLst>
                <a:ext uri="{28A0092B-C50C-407E-A947-70E740481C1C}">
                  <a14:useLocalDpi xmlns:a14="http://schemas.microsoft.com/office/drawing/2010/main"/>
                </a:ext>
              </a:extLst>
            </a:blip>
            <a:stretch>
              <a:fillRect/>
            </a:stretch>
          </p:blipFill>
          <p:spPr>
            <a:xfrm>
              <a:off x="4464900" y="2975950"/>
              <a:ext cx="1476856" cy="1868599"/>
            </a:xfrm>
            <a:prstGeom prst="rect">
              <a:avLst/>
            </a:prstGeom>
            <a:noFill/>
            <a:ln>
              <a:noFill/>
            </a:ln>
          </p:spPr>
        </p:pic>
        <p:pic>
          <p:nvPicPr>
            <p:cNvPr id="25" name="Google Shape;162;p19" title="Screenshot 2025-05-03 at 5.34.25 PM.png">
              <a:extLst>
                <a:ext uri="{FF2B5EF4-FFF2-40B4-BE49-F238E27FC236}">
                  <a16:creationId xmlns:a16="http://schemas.microsoft.com/office/drawing/2014/main" id="{C853AC08-F326-970F-510A-4698BBC02456}"/>
                </a:ext>
              </a:extLst>
            </p:cNvPr>
            <p:cNvPicPr preferRelativeResize="0"/>
            <p:nvPr/>
          </p:nvPicPr>
          <p:blipFill>
            <a:blip r:embed="rId13" cstate="screen">
              <a:alphaModFix/>
              <a:extLst>
                <a:ext uri="{28A0092B-C50C-407E-A947-70E740481C1C}">
                  <a14:useLocalDpi xmlns:a14="http://schemas.microsoft.com/office/drawing/2010/main"/>
                </a:ext>
              </a:extLst>
            </a:blip>
            <a:stretch>
              <a:fillRect/>
            </a:stretch>
          </p:blipFill>
          <p:spPr>
            <a:xfrm>
              <a:off x="1634175" y="2952564"/>
              <a:ext cx="1260329" cy="1868600"/>
            </a:xfrm>
            <a:prstGeom prst="rect">
              <a:avLst/>
            </a:prstGeom>
            <a:noFill/>
            <a:ln>
              <a:noFill/>
            </a:ln>
          </p:spPr>
        </p:pic>
        <p:pic>
          <p:nvPicPr>
            <p:cNvPr id="27" name="Google Shape;163;p19">
              <a:extLst>
                <a:ext uri="{FF2B5EF4-FFF2-40B4-BE49-F238E27FC236}">
                  <a16:creationId xmlns:a16="http://schemas.microsoft.com/office/drawing/2014/main" id="{3656DCB2-076D-0649-BEA0-7C47260D0045}"/>
                </a:ext>
              </a:extLst>
            </p:cNvPr>
            <p:cNvPicPr preferRelativeResize="0"/>
            <p:nvPr/>
          </p:nvPicPr>
          <p:blipFill>
            <a:blip r:embed="rId14" cstate="screen">
              <a:alphaModFix/>
              <a:extLst>
                <a:ext uri="{28A0092B-C50C-407E-A947-70E740481C1C}">
                  <a14:useLocalDpi xmlns:a14="http://schemas.microsoft.com/office/drawing/2010/main"/>
                </a:ext>
              </a:extLst>
            </a:blip>
            <a:stretch>
              <a:fillRect/>
            </a:stretch>
          </p:blipFill>
          <p:spPr>
            <a:xfrm>
              <a:off x="6036800" y="2888375"/>
              <a:ext cx="1302950" cy="1947760"/>
            </a:xfrm>
            <a:prstGeom prst="rect">
              <a:avLst/>
            </a:prstGeom>
            <a:noFill/>
            <a:ln>
              <a:noFill/>
            </a:ln>
          </p:spPr>
        </p:pic>
        <p:pic>
          <p:nvPicPr>
            <p:cNvPr id="29" name="Google Shape;164;p19">
              <a:extLst>
                <a:ext uri="{FF2B5EF4-FFF2-40B4-BE49-F238E27FC236}">
                  <a16:creationId xmlns:a16="http://schemas.microsoft.com/office/drawing/2014/main" id="{2776BFCA-1925-D5BE-E91F-BADF97A4F7D1}"/>
                </a:ext>
              </a:extLst>
            </p:cNvPr>
            <p:cNvPicPr preferRelativeResize="0"/>
            <p:nvPr/>
          </p:nvPicPr>
          <p:blipFill>
            <a:blip r:embed="rId15" cstate="screen">
              <a:alphaModFix/>
              <a:extLst>
                <a:ext uri="{28A0092B-C50C-407E-A947-70E740481C1C}">
                  <a14:useLocalDpi xmlns:a14="http://schemas.microsoft.com/office/drawing/2010/main"/>
                </a:ext>
              </a:extLst>
            </a:blip>
            <a:stretch>
              <a:fillRect/>
            </a:stretch>
          </p:blipFill>
          <p:spPr>
            <a:xfrm>
              <a:off x="7434789" y="2888362"/>
              <a:ext cx="1604061" cy="1947775"/>
            </a:xfrm>
            <a:prstGeom prst="rect">
              <a:avLst/>
            </a:prstGeom>
            <a:noFill/>
            <a:ln w="9525" cap="flat" cmpd="sng">
              <a:solidFill>
                <a:schemeClr val="lt2"/>
              </a:solidFill>
              <a:prstDash val="solid"/>
              <a:round/>
              <a:headEnd type="none" w="sm" len="sm"/>
              <a:tailEnd type="none" w="sm" len="sm"/>
            </a:ln>
          </p:spPr>
        </p:pic>
      </p:grpSp>
      <p:sp>
        <p:nvSpPr>
          <p:cNvPr id="33" name="Title 5">
            <a:extLst>
              <a:ext uri="{FF2B5EF4-FFF2-40B4-BE49-F238E27FC236}">
                <a16:creationId xmlns:a16="http://schemas.microsoft.com/office/drawing/2014/main" id="{8DBB7D6F-D93A-1874-F8E7-0938D0E09770}"/>
              </a:ext>
            </a:extLst>
          </p:cNvPr>
          <p:cNvSpPr>
            <a:spLocks noGrp="1"/>
          </p:cNvSpPr>
          <p:nvPr>
            <p:ph type="title"/>
          </p:nvPr>
        </p:nvSpPr>
        <p:spPr>
          <a:xfrm>
            <a:off x="320675" y="239713"/>
            <a:ext cx="8366125" cy="631825"/>
          </a:xfrm>
        </p:spPr>
        <p:txBody>
          <a:bodyPr/>
          <a:lstStyle/>
          <a:p>
            <a:r>
              <a:rPr lang="en-US" sz="280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An EPIDEMIC</a:t>
            </a:r>
            <a:endParaRPr lang="en-US" sz="1800" b="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83758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56">
          <a:extLst>
            <a:ext uri="{FF2B5EF4-FFF2-40B4-BE49-F238E27FC236}">
              <a16:creationId xmlns:a16="http://schemas.microsoft.com/office/drawing/2014/main" id="{5701074E-78A8-0B4B-74AF-B10C139A0B3F}"/>
            </a:ext>
          </a:extLst>
        </p:cNvPr>
        <p:cNvGrpSpPr/>
        <p:nvPr/>
      </p:nvGrpSpPr>
      <p:grpSpPr>
        <a:xfrm>
          <a:off x="0" y="0"/>
          <a:ext cx="0" cy="0"/>
          <a:chOff x="0" y="0"/>
          <a:chExt cx="0" cy="0"/>
        </a:xfrm>
      </p:grpSpPr>
      <p:sp>
        <p:nvSpPr>
          <p:cNvPr id="357" name="Google Shape;357;p30">
            <a:extLst>
              <a:ext uri="{FF2B5EF4-FFF2-40B4-BE49-F238E27FC236}">
                <a16:creationId xmlns:a16="http://schemas.microsoft.com/office/drawing/2014/main" id="{90B14F0D-0D3A-79FB-6718-09C8A274F908}"/>
              </a:ext>
            </a:extLst>
          </p:cNvPr>
          <p:cNvSpPr/>
          <p:nvPr/>
        </p:nvSpPr>
        <p:spPr>
          <a:xfrm>
            <a:off x="0" y="0"/>
            <a:ext cx="9144000" cy="915300"/>
          </a:xfrm>
          <a:prstGeom prst="rect">
            <a:avLst/>
          </a:prstGeom>
          <a:solidFill>
            <a:srgbClr val="5C2E9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15000"/>
              </a:lnSpc>
              <a:spcBef>
                <a:spcPts val="1200"/>
              </a:spcBef>
              <a:spcAft>
                <a:spcPts val="1200"/>
              </a:spcAft>
              <a:buClr>
                <a:srgbClr val="000000"/>
              </a:buClr>
              <a:buSzTx/>
              <a:buFont typeface="Arial"/>
              <a:buNone/>
              <a:tabLst/>
              <a:defRPr/>
            </a:pPr>
            <a:r>
              <a:rPr kumimoji="0" lang="en" sz="1500" b="0" i="0" u="none" strike="noStrike" kern="0" cap="none" spc="0" normalizeH="0" baseline="0" noProof="0">
                <a:ln>
                  <a:noFill/>
                </a:ln>
                <a:solidFill>
                  <a:srgbClr val="000000"/>
                </a:solidFill>
                <a:effectLst/>
                <a:uLnTx/>
                <a:uFillTx/>
                <a:latin typeface="Arial"/>
                <a:ea typeface="ＭＳ Ｐゴシック" pitchFamily="80" charset="-128"/>
                <a:cs typeface="Arial"/>
                <a:sym typeface="Arial"/>
              </a:rPr>
              <a:t>    </a:t>
            </a:r>
            <a:endParaRPr kumimoji="0" sz="1500" b="0" i="0" u="none" strike="noStrike" kern="0" cap="none" spc="0" normalizeH="0" baseline="30000" noProof="0">
              <a:ln>
                <a:noFill/>
              </a:ln>
              <a:solidFill>
                <a:srgbClr val="FFFFFF"/>
              </a:solidFill>
              <a:effectLst/>
              <a:uLnTx/>
              <a:uFillTx/>
              <a:latin typeface="Arial"/>
              <a:ea typeface="ＭＳ Ｐゴシック" pitchFamily="80" charset="-128"/>
              <a:cs typeface="Arial"/>
              <a:sym typeface="Arial"/>
            </a:endParaRPr>
          </a:p>
        </p:txBody>
      </p:sp>
      <p:sp>
        <p:nvSpPr>
          <p:cNvPr id="358" name="Google Shape;358;p30">
            <a:extLst>
              <a:ext uri="{FF2B5EF4-FFF2-40B4-BE49-F238E27FC236}">
                <a16:creationId xmlns:a16="http://schemas.microsoft.com/office/drawing/2014/main" id="{7E65F8DA-A19B-8264-5E70-508E8E4B5481}"/>
              </a:ext>
            </a:extLst>
          </p:cNvPr>
          <p:cNvSpPr txBox="1"/>
          <p:nvPr/>
        </p:nvSpPr>
        <p:spPr>
          <a:xfrm>
            <a:off x="189150" y="149850"/>
            <a:ext cx="8765700" cy="769411"/>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Verdana"/>
                <a:ea typeface="Verdana"/>
                <a:cs typeface="Verdana"/>
                <a:sym typeface="Verdana"/>
              </a:rPr>
              <a:t>CONNECTION BOOSTS OUR HEALTH</a:t>
            </a:r>
          </a:p>
        </p:txBody>
      </p:sp>
      <p:pic>
        <p:nvPicPr>
          <p:cNvPr id="359" name="Google Shape;359;p30" title="belonging health.png">
            <a:extLst>
              <a:ext uri="{FF2B5EF4-FFF2-40B4-BE49-F238E27FC236}">
                <a16:creationId xmlns:a16="http://schemas.microsoft.com/office/drawing/2014/main" id="{C6AAC93B-9A9E-844A-AE95-02829CAE2587}"/>
              </a:ext>
            </a:extLst>
          </p:cNvPr>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15000" y="1170325"/>
            <a:ext cx="3380951" cy="3380951"/>
          </a:xfrm>
          <a:prstGeom prst="rect">
            <a:avLst/>
          </a:prstGeom>
          <a:noFill/>
          <a:ln>
            <a:noFill/>
          </a:ln>
        </p:spPr>
      </p:pic>
      <p:pic>
        <p:nvPicPr>
          <p:cNvPr id="360" name="Google Shape;360;p30" title="Y CCC Photos (1).png">
            <a:extLst>
              <a:ext uri="{FF2B5EF4-FFF2-40B4-BE49-F238E27FC236}">
                <a16:creationId xmlns:a16="http://schemas.microsoft.com/office/drawing/2014/main" id="{8EDEC716-A449-72BE-FDA5-F74F549372DD}"/>
              </a:ext>
            </a:extLst>
          </p:cNvPr>
          <p:cNvPicPr preferRelativeResize="0"/>
          <p:nvPr/>
        </p:nvPicPr>
        <p:blipFill>
          <a:blip r:embed="rId4" cstate="screen">
            <a:alphaModFix amt="80000"/>
            <a:extLst>
              <a:ext uri="{28A0092B-C50C-407E-A947-70E740481C1C}">
                <a14:useLocalDpi xmlns:a14="http://schemas.microsoft.com/office/drawing/2010/main"/>
              </a:ext>
            </a:extLst>
          </a:blip>
          <a:stretch>
            <a:fillRect/>
          </a:stretch>
        </p:blipFill>
        <p:spPr>
          <a:xfrm>
            <a:off x="4072575" y="1170325"/>
            <a:ext cx="5071423" cy="3380949"/>
          </a:xfrm>
          <a:prstGeom prst="rect">
            <a:avLst/>
          </a:prstGeom>
          <a:noFill/>
          <a:ln>
            <a:noFill/>
          </a:ln>
        </p:spPr>
      </p:pic>
      <p:sp>
        <p:nvSpPr>
          <p:cNvPr id="361" name="Google Shape;361;p30">
            <a:extLst>
              <a:ext uri="{FF2B5EF4-FFF2-40B4-BE49-F238E27FC236}">
                <a16:creationId xmlns:a16="http://schemas.microsoft.com/office/drawing/2014/main" id="{80B0AABB-8349-0940-ACCC-F608BEC01262}"/>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ＭＳ Ｐゴシック" pitchFamily="64" charset="-128"/>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000" b="0" i="0" u="none" strike="noStrike" kern="0" cap="none" spc="0" normalizeH="0" baseline="0" noProof="0">
              <a:ln>
                <a:noFill/>
              </a:ln>
              <a:solidFill>
                <a:srgbClr val="595959"/>
              </a:solidFill>
              <a:effectLst/>
              <a:uLnTx/>
              <a:uFillTx/>
              <a:latin typeface="Arial"/>
              <a:ea typeface="ＭＳ Ｐゴシック" pitchFamily="64" charset="-128"/>
              <a:cs typeface="Arial"/>
              <a:sym typeface="Arial"/>
            </a:endParaRPr>
          </a:p>
        </p:txBody>
      </p:sp>
    </p:spTree>
    <p:extLst>
      <p:ext uri="{BB962C8B-B14F-4D97-AF65-F5344CB8AC3E}">
        <p14:creationId xmlns:p14="http://schemas.microsoft.com/office/powerpoint/2010/main" val="3375577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65">
          <a:extLst>
            <a:ext uri="{FF2B5EF4-FFF2-40B4-BE49-F238E27FC236}">
              <a16:creationId xmlns:a16="http://schemas.microsoft.com/office/drawing/2014/main" id="{74F223DE-FE30-64C5-3F15-E917DD104E8C}"/>
            </a:ext>
          </a:extLst>
        </p:cNvPr>
        <p:cNvGrpSpPr/>
        <p:nvPr/>
      </p:nvGrpSpPr>
      <p:grpSpPr>
        <a:xfrm>
          <a:off x="0" y="0"/>
          <a:ext cx="0" cy="0"/>
          <a:chOff x="0" y="0"/>
          <a:chExt cx="0" cy="0"/>
        </a:xfrm>
      </p:grpSpPr>
      <p:sp>
        <p:nvSpPr>
          <p:cNvPr id="366" name="Google Shape;366;p31">
            <a:extLst>
              <a:ext uri="{FF2B5EF4-FFF2-40B4-BE49-F238E27FC236}">
                <a16:creationId xmlns:a16="http://schemas.microsoft.com/office/drawing/2014/main" id="{47EDF500-5F6E-F6B3-5DA2-6C348C5A5511}"/>
              </a:ext>
            </a:extLst>
          </p:cNvPr>
          <p:cNvSpPr/>
          <p:nvPr/>
        </p:nvSpPr>
        <p:spPr>
          <a:xfrm>
            <a:off x="0" y="0"/>
            <a:ext cx="9144000" cy="915300"/>
          </a:xfrm>
          <a:prstGeom prst="rect">
            <a:avLst/>
          </a:prstGeom>
          <a:solidFill>
            <a:srgbClr val="92278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15000"/>
              </a:lnSpc>
              <a:spcBef>
                <a:spcPts val="1200"/>
              </a:spcBef>
              <a:spcAft>
                <a:spcPts val="1200"/>
              </a:spcAft>
              <a:buClr>
                <a:srgbClr val="000000"/>
              </a:buClr>
              <a:buSzTx/>
              <a:buFont typeface="Arial"/>
              <a:buNone/>
              <a:tabLst/>
              <a:defRPr/>
            </a:pPr>
            <a:r>
              <a:rPr kumimoji="0" lang="en" sz="1500" b="0" i="0" u="none" strike="noStrike" kern="0" cap="none" spc="0" normalizeH="0" baseline="0" noProof="0">
                <a:ln>
                  <a:noFill/>
                </a:ln>
                <a:solidFill>
                  <a:srgbClr val="000000"/>
                </a:solidFill>
                <a:effectLst/>
                <a:uLnTx/>
                <a:uFillTx/>
                <a:latin typeface="Arial"/>
                <a:ea typeface="ＭＳ Ｐゴシック" pitchFamily="80" charset="-128"/>
                <a:cs typeface="Arial"/>
                <a:sym typeface="Arial"/>
              </a:rPr>
              <a:t>    </a:t>
            </a:r>
            <a:endParaRPr kumimoji="0" sz="1500" b="0" i="0" u="none" strike="noStrike" kern="0" cap="none" spc="0" normalizeH="0" baseline="30000" noProof="0">
              <a:ln>
                <a:noFill/>
              </a:ln>
              <a:solidFill>
                <a:srgbClr val="FFFFFF"/>
              </a:solidFill>
              <a:effectLst/>
              <a:uLnTx/>
              <a:uFillTx/>
              <a:latin typeface="Arial"/>
              <a:ea typeface="ＭＳ Ｐゴシック" pitchFamily="80" charset="-128"/>
              <a:cs typeface="Arial"/>
              <a:sym typeface="Arial"/>
            </a:endParaRPr>
          </a:p>
        </p:txBody>
      </p:sp>
      <p:sp>
        <p:nvSpPr>
          <p:cNvPr id="367" name="Google Shape;367;p31">
            <a:extLst>
              <a:ext uri="{FF2B5EF4-FFF2-40B4-BE49-F238E27FC236}">
                <a16:creationId xmlns:a16="http://schemas.microsoft.com/office/drawing/2014/main" id="{8409D1C8-3A62-27DF-7CE6-DF7EF91C37B3}"/>
              </a:ext>
            </a:extLst>
          </p:cNvPr>
          <p:cNvSpPr txBox="1"/>
          <p:nvPr/>
        </p:nvSpPr>
        <p:spPr>
          <a:xfrm>
            <a:off x="189150" y="149850"/>
            <a:ext cx="8765700" cy="769411"/>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Verdana"/>
                <a:ea typeface="Verdana"/>
                <a:cs typeface="Verdana"/>
                <a:sym typeface="Verdana"/>
              </a:rPr>
              <a:t>PURPOSE SHAPES OUR HEALTH</a:t>
            </a:r>
          </a:p>
        </p:txBody>
      </p:sp>
      <p:pic>
        <p:nvPicPr>
          <p:cNvPr id="368" name="Google Shape;368;p31" title="purpose depression (1).png">
            <a:extLst>
              <a:ext uri="{FF2B5EF4-FFF2-40B4-BE49-F238E27FC236}">
                <a16:creationId xmlns:a16="http://schemas.microsoft.com/office/drawing/2014/main" id="{981B4CD0-7039-9FE0-78BD-5FD9910DF6A3}"/>
              </a:ext>
            </a:extLst>
          </p:cNvPr>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241500" y="1337950"/>
            <a:ext cx="3248475" cy="3248475"/>
          </a:xfrm>
          <a:prstGeom prst="rect">
            <a:avLst/>
          </a:prstGeom>
          <a:noFill/>
          <a:ln>
            <a:noFill/>
          </a:ln>
        </p:spPr>
      </p:pic>
      <p:pic>
        <p:nvPicPr>
          <p:cNvPr id="369" name="Google Shape;369;p31" title="Y CCC Photos.png">
            <a:extLst>
              <a:ext uri="{FF2B5EF4-FFF2-40B4-BE49-F238E27FC236}">
                <a16:creationId xmlns:a16="http://schemas.microsoft.com/office/drawing/2014/main" id="{0ADD66AB-C8CF-CBB9-DDBB-EF8A6219A709}"/>
              </a:ext>
            </a:extLst>
          </p:cNvPr>
          <p:cNvPicPr preferRelativeResize="0"/>
          <p:nvPr/>
        </p:nvPicPr>
        <p:blipFill>
          <a:blip r:embed="rId4" cstate="screen">
            <a:alphaModFix amt="94000"/>
            <a:extLst>
              <a:ext uri="{28A0092B-C50C-407E-A947-70E740481C1C}">
                <a14:useLocalDpi xmlns:a14="http://schemas.microsoft.com/office/drawing/2010/main"/>
              </a:ext>
            </a:extLst>
          </a:blip>
          <a:stretch>
            <a:fillRect/>
          </a:stretch>
        </p:blipFill>
        <p:spPr>
          <a:xfrm>
            <a:off x="0" y="1337961"/>
            <a:ext cx="4872726" cy="3248475"/>
          </a:xfrm>
          <a:prstGeom prst="rect">
            <a:avLst/>
          </a:prstGeom>
          <a:noFill/>
          <a:ln>
            <a:noFill/>
          </a:ln>
        </p:spPr>
      </p:pic>
      <p:sp>
        <p:nvSpPr>
          <p:cNvPr id="370" name="Google Shape;370;p31">
            <a:extLst>
              <a:ext uri="{FF2B5EF4-FFF2-40B4-BE49-F238E27FC236}">
                <a16:creationId xmlns:a16="http://schemas.microsoft.com/office/drawing/2014/main" id="{D731C2C4-0182-E62F-B68E-B8677C56110E}"/>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ＭＳ Ｐゴシック" pitchFamily="64" charset="-128"/>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000" b="0" i="0" u="none" strike="noStrike" kern="0" cap="none" spc="0" normalizeH="0" baseline="0" noProof="0">
              <a:ln>
                <a:noFill/>
              </a:ln>
              <a:solidFill>
                <a:srgbClr val="595959"/>
              </a:solidFill>
              <a:effectLst/>
              <a:uLnTx/>
              <a:uFillTx/>
              <a:latin typeface="Arial"/>
              <a:ea typeface="ＭＳ Ｐゴシック" pitchFamily="64" charset="-128"/>
              <a:cs typeface="Arial"/>
              <a:sym typeface="Arial"/>
            </a:endParaRPr>
          </a:p>
        </p:txBody>
      </p:sp>
    </p:spTree>
    <p:extLst>
      <p:ext uri="{BB962C8B-B14F-4D97-AF65-F5344CB8AC3E}">
        <p14:creationId xmlns:p14="http://schemas.microsoft.com/office/powerpoint/2010/main" val="4084941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74">
          <a:extLst>
            <a:ext uri="{FF2B5EF4-FFF2-40B4-BE49-F238E27FC236}">
              <a16:creationId xmlns:a16="http://schemas.microsoft.com/office/drawing/2014/main" id="{E3D773CC-45D4-6F02-9424-ED85A660D2AB}"/>
            </a:ext>
          </a:extLst>
        </p:cNvPr>
        <p:cNvGrpSpPr/>
        <p:nvPr/>
      </p:nvGrpSpPr>
      <p:grpSpPr>
        <a:xfrm>
          <a:off x="0" y="0"/>
          <a:ext cx="0" cy="0"/>
          <a:chOff x="0" y="0"/>
          <a:chExt cx="0" cy="0"/>
        </a:xfrm>
      </p:grpSpPr>
      <p:sp>
        <p:nvSpPr>
          <p:cNvPr id="375" name="Google Shape;375;p32">
            <a:extLst>
              <a:ext uri="{FF2B5EF4-FFF2-40B4-BE49-F238E27FC236}">
                <a16:creationId xmlns:a16="http://schemas.microsoft.com/office/drawing/2014/main" id="{056DB734-ED53-F13E-EA30-B55DFAD63053}"/>
              </a:ext>
            </a:extLst>
          </p:cNvPr>
          <p:cNvSpPr/>
          <p:nvPr/>
        </p:nvSpPr>
        <p:spPr>
          <a:xfrm>
            <a:off x="0" y="0"/>
            <a:ext cx="9144000" cy="915300"/>
          </a:xfrm>
          <a:prstGeom prst="rect">
            <a:avLst/>
          </a:prstGeom>
          <a:solidFill>
            <a:srgbClr val="0060A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15000"/>
              </a:lnSpc>
              <a:spcBef>
                <a:spcPts val="1200"/>
              </a:spcBef>
              <a:spcAft>
                <a:spcPts val="1200"/>
              </a:spcAft>
              <a:buClr>
                <a:srgbClr val="000000"/>
              </a:buClr>
              <a:buSzTx/>
              <a:buFont typeface="Arial"/>
              <a:buNone/>
              <a:tabLst/>
              <a:defRPr/>
            </a:pPr>
            <a:r>
              <a:rPr kumimoji="0" lang="en" sz="1500" b="0" i="0" u="none" strike="noStrike" kern="0" cap="none" spc="0" normalizeH="0" baseline="0" noProof="0">
                <a:ln>
                  <a:noFill/>
                </a:ln>
                <a:solidFill>
                  <a:srgbClr val="000000"/>
                </a:solidFill>
                <a:effectLst/>
                <a:uLnTx/>
                <a:uFillTx/>
                <a:latin typeface="Arial"/>
                <a:ea typeface="ＭＳ Ｐゴシック" pitchFamily="80" charset="-128"/>
                <a:cs typeface="Arial"/>
                <a:sym typeface="Arial"/>
              </a:rPr>
              <a:t>    </a:t>
            </a:r>
            <a:endParaRPr kumimoji="0" sz="1500" b="0" i="0" u="none" strike="noStrike" kern="0" cap="none" spc="0" normalizeH="0" baseline="30000" noProof="0">
              <a:ln>
                <a:noFill/>
              </a:ln>
              <a:solidFill>
                <a:srgbClr val="FFFFFF"/>
              </a:solidFill>
              <a:effectLst/>
              <a:uLnTx/>
              <a:uFillTx/>
              <a:latin typeface="Arial"/>
              <a:ea typeface="ＭＳ Ｐゴシック" pitchFamily="80" charset="-128"/>
              <a:cs typeface="Arial"/>
              <a:sym typeface="Arial"/>
            </a:endParaRPr>
          </a:p>
        </p:txBody>
      </p:sp>
      <p:sp>
        <p:nvSpPr>
          <p:cNvPr id="376" name="Google Shape;376;p32">
            <a:extLst>
              <a:ext uri="{FF2B5EF4-FFF2-40B4-BE49-F238E27FC236}">
                <a16:creationId xmlns:a16="http://schemas.microsoft.com/office/drawing/2014/main" id="{2758E034-A985-DE76-3ED8-F22013C3B8E1}"/>
              </a:ext>
            </a:extLst>
          </p:cNvPr>
          <p:cNvSpPr txBox="1"/>
          <p:nvPr/>
        </p:nvSpPr>
        <p:spPr>
          <a:xfrm>
            <a:off x="0" y="149850"/>
            <a:ext cx="9144100" cy="746328"/>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1200"/>
              </a:spcAft>
              <a:buClr>
                <a:srgbClr val="000000"/>
              </a:buClr>
              <a:buSzTx/>
              <a:buFont typeface="Arial"/>
              <a:buNone/>
              <a:tabLst/>
              <a:defRPr/>
            </a:pPr>
            <a:r>
              <a:rPr kumimoji="0" lang="en-US" sz="2650" b="1" i="0" u="none" strike="noStrike" kern="0" cap="none" spc="0" normalizeH="0" baseline="0" noProof="0">
                <a:ln>
                  <a:noFill/>
                </a:ln>
                <a:solidFill>
                  <a:srgbClr val="FFFFFF"/>
                </a:solidFill>
                <a:effectLst/>
                <a:uLnTx/>
                <a:uFillTx/>
                <a:latin typeface="Verdana"/>
                <a:ea typeface="Verdana"/>
                <a:cs typeface="Verdana"/>
                <a:sym typeface="Verdana"/>
              </a:rPr>
              <a:t>AMERICANS VALUE PURPOSEFUL CONNECTION</a:t>
            </a:r>
          </a:p>
        </p:txBody>
      </p:sp>
      <p:pic>
        <p:nvPicPr>
          <p:cNvPr id="377" name="Google Shape;377;p32">
            <a:extLst>
              <a:ext uri="{FF2B5EF4-FFF2-40B4-BE49-F238E27FC236}">
                <a16:creationId xmlns:a16="http://schemas.microsoft.com/office/drawing/2014/main" id="{3BB24DC2-B157-E2DC-1DA9-6AF3FE242380}"/>
              </a:ext>
            </a:extLst>
          </p:cNvPr>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35625" y="1004450"/>
            <a:ext cx="2968500" cy="3846700"/>
          </a:xfrm>
          <a:prstGeom prst="rect">
            <a:avLst/>
          </a:prstGeom>
          <a:noFill/>
          <a:ln>
            <a:noFill/>
          </a:ln>
        </p:spPr>
      </p:pic>
      <p:sp>
        <p:nvSpPr>
          <p:cNvPr id="378" name="Google Shape;378;p32">
            <a:extLst>
              <a:ext uri="{FF2B5EF4-FFF2-40B4-BE49-F238E27FC236}">
                <a16:creationId xmlns:a16="http://schemas.microsoft.com/office/drawing/2014/main" id="{74416A1E-2028-E48D-6700-A46DC1033F33}"/>
              </a:ext>
            </a:extLst>
          </p:cNvPr>
          <p:cNvSpPr txBox="1"/>
          <p:nvPr/>
        </p:nvSpPr>
        <p:spPr>
          <a:xfrm>
            <a:off x="3734875" y="1352100"/>
            <a:ext cx="5247600" cy="2104800"/>
          </a:xfrm>
          <a:prstGeom prst="rect">
            <a:avLst/>
          </a:prstGeom>
          <a:noFill/>
          <a:ln>
            <a:noFill/>
          </a:ln>
        </p:spPr>
        <p:txBody>
          <a:bodyPr spcFirstLastPara="1" wrap="square" lIns="91425" tIns="91425" rIns="91425" bIns="91425" anchor="t" anchorCtr="0">
            <a:noAutofit/>
          </a:bodyPr>
          <a:lstStyle/>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600" b="0" i="0" u="none" strike="noStrike" kern="0" cap="none" spc="0" normalizeH="0" baseline="0" noProof="0">
                <a:ln>
                  <a:noFill/>
                </a:ln>
                <a:solidFill>
                  <a:srgbClr val="595959"/>
                </a:solidFill>
                <a:effectLst/>
                <a:uLnTx/>
                <a:uFillTx/>
                <a:latin typeface="Verdana"/>
                <a:ea typeface="Verdana"/>
                <a:cs typeface="Verdana"/>
                <a:sym typeface="Verdana"/>
              </a:rPr>
              <a:t>Most </a:t>
            </a:r>
            <a:r>
              <a:rPr kumimoji="0" lang="en" sz="1600" b="1" i="0" u="none" strike="noStrike" kern="0" cap="none" spc="0" normalizeH="0" baseline="0" noProof="0">
                <a:ln>
                  <a:noFill/>
                </a:ln>
                <a:solidFill>
                  <a:srgbClr val="0060AF"/>
                </a:solidFill>
                <a:effectLst/>
                <a:uLnTx/>
                <a:uFillTx/>
                <a:latin typeface="Verdana"/>
                <a:ea typeface="Verdana"/>
                <a:cs typeface="Verdana"/>
                <a:sym typeface="Verdana"/>
              </a:rPr>
              <a:t>Americans value connecting across difference</a:t>
            </a:r>
            <a:r>
              <a:rPr kumimoji="0" lang="en" sz="1600" b="0" i="0" u="none" strike="noStrike" kern="0" cap="none" spc="0" normalizeH="0" baseline="0" noProof="0">
                <a:ln>
                  <a:noFill/>
                </a:ln>
                <a:solidFill>
                  <a:srgbClr val="595959"/>
                </a:solidFill>
                <a:effectLst/>
                <a:uLnTx/>
                <a:uFillTx/>
                <a:latin typeface="Verdana"/>
                <a:ea typeface="Verdana"/>
                <a:cs typeface="Verdana"/>
                <a:sym typeface="Verdana"/>
              </a:rPr>
              <a:t> – and are most interested in activities </a:t>
            </a:r>
            <a:r>
              <a:rPr kumimoji="0" lang="en" sz="1600" b="1" i="0" u="none" strike="noStrike" kern="0" cap="none" spc="0" normalizeH="0" baseline="0" noProof="0">
                <a:ln>
                  <a:noFill/>
                </a:ln>
                <a:solidFill>
                  <a:srgbClr val="0060AF"/>
                </a:solidFill>
                <a:effectLst/>
                <a:uLnTx/>
                <a:uFillTx/>
                <a:latin typeface="Verdana"/>
                <a:ea typeface="Verdana"/>
                <a:cs typeface="Verdana"/>
                <a:sym typeface="Verdana"/>
              </a:rPr>
              <a:t>where they can work on mutual goals that improve their community</a:t>
            </a:r>
            <a:br>
              <a:rPr kumimoji="0" lang="en" sz="1600" b="0" i="0" u="none" strike="noStrike" kern="0" cap="none" spc="0" normalizeH="0" baseline="0" noProof="0">
                <a:ln>
                  <a:noFill/>
                </a:ln>
                <a:solidFill>
                  <a:srgbClr val="595959"/>
                </a:solidFill>
                <a:effectLst/>
                <a:uLnTx/>
                <a:uFillTx/>
                <a:latin typeface="Verdana"/>
                <a:ea typeface="Verdana"/>
                <a:cs typeface="Verdana"/>
                <a:sym typeface="Verdana"/>
              </a:rPr>
            </a:br>
            <a:endParaRPr kumimoji="0" sz="1600" b="0" i="0" u="none" strike="noStrike" kern="0" cap="none" spc="0" normalizeH="0" baseline="0" noProof="0">
              <a:ln>
                <a:noFill/>
              </a:ln>
              <a:solidFill>
                <a:srgbClr val="595959"/>
              </a:solidFill>
              <a:effectLst/>
              <a:uLnTx/>
              <a:uFillTx/>
              <a:latin typeface="Verdana"/>
              <a:ea typeface="Verdana"/>
              <a:cs typeface="Verdana"/>
              <a:sym typeface="Verdana"/>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600" b="0" i="0" u="none" strike="noStrike" kern="0" cap="none" spc="0" normalizeH="0" baseline="0" noProof="0">
                <a:ln>
                  <a:noFill/>
                </a:ln>
                <a:solidFill>
                  <a:srgbClr val="595959"/>
                </a:solidFill>
                <a:effectLst/>
                <a:uLnTx/>
                <a:uFillTx/>
                <a:latin typeface="Verdana"/>
                <a:ea typeface="Verdana"/>
                <a:cs typeface="Verdana"/>
                <a:sym typeface="Verdana"/>
              </a:rPr>
              <a:t>The </a:t>
            </a:r>
            <a:r>
              <a:rPr kumimoji="0" lang="en" sz="1600" b="1" i="0" u="none" strike="noStrike" kern="0" cap="none" spc="0" normalizeH="0" baseline="0" noProof="0">
                <a:ln>
                  <a:noFill/>
                </a:ln>
                <a:solidFill>
                  <a:srgbClr val="0060AF"/>
                </a:solidFill>
                <a:effectLst/>
                <a:uLnTx/>
                <a:uFillTx/>
                <a:latin typeface="Verdana"/>
                <a:ea typeface="Verdana"/>
                <a:cs typeface="Verdana"/>
                <a:sym typeface="Verdana"/>
              </a:rPr>
              <a:t>most commonly cited barrier</a:t>
            </a:r>
            <a:r>
              <a:rPr kumimoji="0" lang="en" sz="1600" b="0" i="0" u="none" strike="noStrike" kern="0" cap="none" spc="0" normalizeH="0" baseline="0" noProof="0">
                <a:ln>
                  <a:noFill/>
                </a:ln>
                <a:solidFill>
                  <a:srgbClr val="595959"/>
                </a:solidFill>
                <a:effectLst/>
                <a:uLnTx/>
                <a:uFillTx/>
                <a:latin typeface="Verdana"/>
                <a:ea typeface="Verdana"/>
                <a:cs typeface="Verdana"/>
                <a:sym typeface="Verdana"/>
              </a:rPr>
              <a:t> to connection is </a:t>
            </a:r>
            <a:r>
              <a:rPr kumimoji="0" lang="en" sz="1600" b="1" i="0" u="none" strike="noStrike" kern="0" cap="none" spc="0" normalizeH="0" baseline="0" noProof="0">
                <a:ln>
                  <a:noFill/>
                </a:ln>
                <a:solidFill>
                  <a:srgbClr val="0060AF"/>
                </a:solidFill>
                <a:effectLst/>
                <a:uLnTx/>
                <a:uFillTx/>
                <a:latin typeface="Verdana"/>
                <a:ea typeface="Verdana"/>
                <a:cs typeface="Verdana"/>
                <a:sym typeface="Verdana"/>
              </a:rPr>
              <a:t>lack of opportunity</a:t>
            </a:r>
            <a:endParaRPr kumimoji="0" sz="1600" b="1" i="0" u="none" strike="noStrike" kern="0" cap="none" spc="0" normalizeH="0" baseline="0" noProof="0">
              <a:ln>
                <a:noFill/>
              </a:ln>
              <a:solidFill>
                <a:srgbClr val="0060AF"/>
              </a:solidFill>
              <a:effectLst/>
              <a:uLnTx/>
              <a:uFillTx/>
              <a:latin typeface="Verdana"/>
              <a:ea typeface="Verdana"/>
              <a:cs typeface="Verdana"/>
              <a:sym typeface="Verdana"/>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1" i="0" u="none" strike="noStrike" kern="0" cap="none" spc="0" normalizeH="0" baseline="0" noProof="0">
              <a:ln>
                <a:noFill/>
              </a:ln>
              <a:solidFill>
                <a:srgbClr val="0060AF"/>
              </a:solidFill>
              <a:effectLst/>
              <a:uLnTx/>
              <a:uFillTx/>
              <a:latin typeface="Verdana"/>
              <a:ea typeface="Verdana"/>
              <a:cs typeface="Verdana"/>
              <a:sym typeface="Verdana"/>
            </a:endParaRPr>
          </a:p>
        </p:txBody>
      </p:sp>
      <p:sp>
        <p:nvSpPr>
          <p:cNvPr id="379" name="Google Shape;379;p32">
            <a:extLst>
              <a:ext uri="{FF2B5EF4-FFF2-40B4-BE49-F238E27FC236}">
                <a16:creationId xmlns:a16="http://schemas.microsoft.com/office/drawing/2014/main" id="{DE01FA85-C80A-E3CF-53AE-7342750E3ADF}"/>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ＭＳ Ｐゴシック" pitchFamily="64" charset="-128"/>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000" b="0" i="0" u="none" strike="noStrike" kern="0" cap="none" spc="0" normalizeH="0" baseline="0" noProof="0">
              <a:ln>
                <a:noFill/>
              </a:ln>
              <a:solidFill>
                <a:srgbClr val="595959"/>
              </a:solidFill>
              <a:effectLst/>
              <a:uLnTx/>
              <a:uFillTx/>
              <a:latin typeface="Arial"/>
              <a:ea typeface="ＭＳ Ｐゴシック" pitchFamily="64" charset="-128"/>
              <a:cs typeface="Arial"/>
              <a:sym typeface="Arial"/>
            </a:endParaRPr>
          </a:p>
        </p:txBody>
      </p:sp>
      <p:sp>
        <p:nvSpPr>
          <p:cNvPr id="380" name="Google Shape;380;p32">
            <a:extLst>
              <a:ext uri="{FF2B5EF4-FFF2-40B4-BE49-F238E27FC236}">
                <a16:creationId xmlns:a16="http://schemas.microsoft.com/office/drawing/2014/main" id="{756E7754-D83C-8EC4-DD60-4A9C1D7F56B8}"/>
              </a:ext>
            </a:extLst>
          </p:cNvPr>
          <p:cNvSpPr/>
          <p:nvPr/>
        </p:nvSpPr>
        <p:spPr>
          <a:xfrm>
            <a:off x="3790450" y="1773650"/>
            <a:ext cx="352200" cy="342900"/>
          </a:xfrm>
          <a:prstGeom prst="mathPlus">
            <a:avLst>
              <a:gd name="adj1" fmla="val 23520"/>
            </a:avLst>
          </a:prstGeom>
          <a:solidFill>
            <a:srgbClr val="0060A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ＭＳ Ｐゴシック" pitchFamily="80" charset="-128"/>
              <a:cs typeface="Arial"/>
              <a:sym typeface="Arial"/>
            </a:endParaRPr>
          </a:p>
        </p:txBody>
      </p:sp>
      <p:sp>
        <p:nvSpPr>
          <p:cNvPr id="381" name="Google Shape;381;p32">
            <a:extLst>
              <a:ext uri="{FF2B5EF4-FFF2-40B4-BE49-F238E27FC236}">
                <a16:creationId xmlns:a16="http://schemas.microsoft.com/office/drawing/2014/main" id="{9E10B902-1A7E-B7EB-7948-E68D9CF31455}"/>
              </a:ext>
            </a:extLst>
          </p:cNvPr>
          <p:cNvSpPr/>
          <p:nvPr/>
        </p:nvSpPr>
        <p:spPr>
          <a:xfrm>
            <a:off x="3790450" y="2774950"/>
            <a:ext cx="352200" cy="305700"/>
          </a:xfrm>
          <a:prstGeom prst="mathMinus">
            <a:avLst>
              <a:gd name="adj1" fmla="val 23520"/>
            </a:avLst>
          </a:prstGeom>
          <a:solidFill>
            <a:srgbClr val="0060A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ＭＳ Ｐゴシック" pitchFamily="80" charset="-128"/>
              <a:cs typeface="Arial"/>
              <a:sym typeface="Arial"/>
            </a:endParaRPr>
          </a:p>
        </p:txBody>
      </p:sp>
      <p:sp>
        <p:nvSpPr>
          <p:cNvPr id="382" name="Google Shape;382;p32">
            <a:extLst>
              <a:ext uri="{FF2B5EF4-FFF2-40B4-BE49-F238E27FC236}">
                <a16:creationId xmlns:a16="http://schemas.microsoft.com/office/drawing/2014/main" id="{03DCAB1D-4681-B304-C674-E2FC473A58C1}"/>
              </a:ext>
            </a:extLst>
          </p:cNvPr>
          <p:cNvSpPr txBox="1"/>
          <p:nvPr/>
        </p:nvSpPr>
        <p:spPr>
          <a:xfrm>
            <a:off x="3985050" y="3636650"/>
            <a:ext cx="4717200" cy="9234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600" b="1" i="1" u="none" strike="noStrike" kern="0" cap="none" spc="0" normalizeH="0" baseline="0" noProof="0">
                <a:ln>
                  <a:noFill/>
                </a:ln>
                <a:solidFill>
                  <a:srgbClr val="92278F"/>
                </a:solidFill>
                <a:effectLst/>
                <a:uLnTx/>
                <a:uFillTx/>
                <a:latin typeface="Verdana"/>
                <a:ea typeface="Verdana"/>
                <a:cs typeface="Verdana"/>
                <a:sym typeface="Verdana"/>
              </a:rPr>
              <a:t>Connection is cumulative:</a:t>
            </a:r>
            <a:r>
              <a:rPr kumimoji="0" lang="en" sz="1600" b="0" i="1" u="none" strike="noStrike" kern="0" cap="none" spc="0" normalizeH="0" baseline="0" noProof="0">
                <a:ln>
                  <a:noFill/>
                </a:ln>
                <a:solidFill>
                  <a:srgbClr val="595959"/>
                </a:solidFill>
                <a:effectLst/>
                <a:uLnTx/>
                <a:uFillTx/>
                <a:latin typeface="Verdana"/>
                <a:ea typeface="Verdana"/>
                <a:cs typeface="Verdana"/>
                <a:sym typeface="Verdana"/>
              </a:rPr>
              <a:t> </a:t>
            </a:r>
            <a:r>
              <a:rPr kumimoji="0" lang="en" sz="1600" b="0" i="1" u="none" strike="noStrike" kern="0" cap="none" spc="0" normalizeH="0" baseline="0" noProof="0">
                <a:ln>
                  <a:noFill/>
                </a:ln>
                <a:solidFill>
                  <a:srgbClr val="92278F"/>
                </a:solidFill>
                <a:effectLst/>
                <a:uLnTx/>
                <a:uFillTx/>
                <a:latin typeface="Verdana"/>
                <a:ea typeface="Verdana"/>
                <a:cs typeface="Verdana"/>
                <a:sym typeface="Verdana"/>
              </a:rPr>
              <a:t>the more people have an opportunity to connect, the more interested they are in connecting </a:t>
            </a:r>
            <a:endParaRPr kumimoji="0" sz="1600" b="0" i="1" u="none" strike="noStrike" kern="0" cap="none" spc="0" normalizeH="0" baseline="0" noProof="0">
              <a:ln>
                <a:noFill/>
              </a:ln>
              <a:solidFill>
                <a:srgbClr val="92278F"/>
              </a:solidFill>
              <a:effectLst/>
              <a:uLnTx/>
              <a:uFillTx/>
              <a:latin typeface="Verdana"/>
              <a:ea typeface="Verdana"/>
              <a:cs typeface="Verdana"/>
              <a:sym typeface="Verdana"/>
            </a:endParaRPr>
          </a:p>
        </p:txBody>
      </p:sp>
    </p:spTree>
    <p:extLst>
      <p:ext uri="{BB962C8B-B14F-4D97-AF65-F5344CB8AC3E}">
        <p14:creationId xmlns:p14="http://schemas.microsoft.com/office/powerpoint/2010/main" val="1366434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Shape 386">
          <a:extLst>
            <a:ext uri="{FF2B5EF4-FFF2-40B4-BE49-F238E27FC236}">
              <a16:creationId xmlns:a16="http://schemas.microsoft.com/office/drawing/2014/main" id="{DCB6D193-4F6E-C7A9-D3D5-ACC05D1487B1}"/>
            </a:ext>
          </a:extLst>
        </p:cNvPr>
        <p:cNvGrpSpPr/>
        <p:nvPr/>
      </p:nvGrpSpPr>
      <p:grpSpPr>
        <a:xfrm>
          <a:off x="0" y="0"/>
          <a:ext cx="0" cy="0"/>
          <a:chOff x="0" y="0"/>
          <a:chExt cx="0" cy="0"/>
        </a:xfrm>
      </p:grpSpPr>
      <p:sp>
        <p:nvSpPr>
          <p:cNvPr id="389" name="Google Shape;389;p33">
            <a:extLst>
              <a:ext uri="{FF2B5EF4-FFF2-40B4-BE49-F238E27FC236}">
                <a16:creationId xmlns:a16="http://schemas.microsoft.com/office/drawing/2014/main" id="{0F645CC7-09FE-418C-D65B-41129214B265}"/>
              </a:ext>
            </a:extLst>
          </p:cNvPr>
          <p:cNvSpPr/>
          <p:nvPr/>
        </p:nvSpPr>
        <p:spPr>
          <a:xfrm>
            <a:off x="375550" y="1069050"/>
            <a:ext cx="3994500" cy="2434800"/>
          </a:xfrm>
          <a:prstGeom prst="wedgeRectCallout">
            <a:avLst>
              <a:gd name="adj1" fmla="val -922"/>
              <a:gd name="adj2" fmla="val 88957"/>
            </a:avLst>
          </a:prstGeom>
          <a:solidFill>
            <a:schemeClr val="accent4">
              <a:lumMod val="5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15000"/>
              </a:lnSpc>
              <a:spcBef>
                <a:spcPts val="0"/>
              </a:spcBef>
              <a:spcAft>
                <a:spcPts val="1000"/>
              </a:spcAft>
              <a:buClr>
                <a:srgbClr val="000000"/>
              </a:buClr>
              <a:buSzPts val="1100"/>
              <a:buFont typeface="Arial"/>
              <a:buNone/>
              <a:tabLst/>
              <a:defRPr/>
            </a:pPr>
            <a:endParaRPr kumimoji="0" sz="1400" b="0" i="0" u="none" strike="noStrike" kern="0" cap="none" spc="0" normalizeH="0" baseline="0" noProof="0">
              <a:ln>
                <a:noFill/>
              </a:ln>
              <a:solidFill>
                <a:srgbClr val="000000"/>
              </a:solidFill>
              <a:effectLst/>
              <a:uLnTx/>
              <a:uFillTx/>
              <a:latin typeface="Arial"/>
              <a:ea typeface="ＭＳ Ｐゴシック" pitchFamily="80" charset="-128"/>
              <a:cs typeface="Arial"/>
              <a:sym typeface="Arial"/>
            </a:endParaRPr>
          </a:p>
        </p:txBody>
      </p:sp>
      <p:sp>
        <p:nvSpPr>
          <p:cNvPr id="390" name="Google Shape;390;p33">
            <a:extLst>
              <a:ext uri="{FF2B5EF4-FFF2-40B4-BE49-F238E27FC236}">
                <a16:creationId xmlns:a16="http://schemas.microsoft.com/office/drawing/2014/main" id="{0CC2408D-7AD6-D54D-23C9-B78167FCA30D}"/>
              </a:ext>
            </a:extLst>
          </p:cNvPr>
          <p:cNvSpPr txBox="1"/>
          <p:nvPr/>
        </p:nvSpPr>
        <p:spPr>
          <a:xfrm>
            <a:off x="2643685" y="4299381"/>
            <a:ext cx="4563900" cy="56063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0"/>
              </a:spcBef>
              <a:spcAft>
                <a:spcPts val="1000"/>
              </a:spcAft>
              <a:buClr>
                <a:srgbClr val="000000"/>
              </a:buClr>
              <a:buSzTx/>
              <a:buFont typeface="Arial"/>
              <a:buNone/>
              <a:tabLst/>
              <a:defRPr/>
            </a:pPr>
            <a:r>
              <a:rPr kumimoji="0" lang="en" sz="1400" b="1" i="0" u="none" strike="noStrike" kern="0" cap="none" spc="0" normalizeH="0" baseline="0" noProof="0">
                <a:ln>
                  <a:noFill/>
                </a:ln>
                <a:solidFill>
                  <a:srgbClr val="FFFFFF"/>
                </a:solidFill>
                <a:effectLst/>
                <a:uLnTx/>
                <a:uFillTx/>
                <a:latin typeface="Verdana"/>
                <a:ea typeface="Verdana"/>
                <a:cs typeface="Verdana"/>
                <a:sym typeface="Verdana"/>
              </a:rPr>
              <a:t>Dr. Stephen Porges, </a:t>
            </a:r>
            <a:r>
              <a:rPr kumimoji="0" lang="en" sz="1400" b="0" i="0" u="none" strike="noStrike" kern="0" cap="none" spc="0" normalizeH="0" baseline="0" noProof="0">
                <a:ln>
                  <a:noFill/>
                </a:ln>
                <a:solidFill>
                  <a:srgbClr val="FFFFFF"/>
                </a:solidFill>
                <a:effectLst/>
                <a:uLnTx/>
                <a:uFillTx/>
                <a:latin typeface="Verdana"/>
                <a:ea typeface="Verdana"/>
                <a:cs typeface="Verdana"/>
                <a:sym typeface="Verdana"/>
              </a:rPr>
              <a:t>neuroscientist</a:t>
            </a:r>
            <a:endParaRPr kumimoji="0" sz="1400" b="0" i="0" u="none" strike="noStrike" kern="0" cap="none" spc="0" normalizeH="0" baseline="0" noProof="0">
              <a:ln>
                <a:noFill/>
              </a:ln>
              <a:solidFill>
                <a:srgbClr val="FFFFFF"/>
              </a:solidFill>
              <a:effectLst/>
              <a:uLnTx/>
              <a:uFillTx/>
              <a:latin typeface="Arial"/>
              <a:ea typeface="ＭＳ Ｐゴシック" pitchFamily="80" charset="-128"/>
              <a:cs typeface="Arial"/>
              <a:sym typeface="Arial"/>
            </a:endParaRPr>
          </a:p>
        </p:txBody>
      </p:sp>
      <p:sp>
        <p:nvSpPr>
          <p:cNvPr id="391" name="Google Shape;391;p33">
            <a:extLst>
              <a:ext uri="{FF2B5EF4-FFF2-40B4-BE49-F238E27FC236}">
                <a16:creationId xmlns:a16="http://schemas.microsoft.com/office/drawing/2014/main" id="{67EA27F5-FFB7-6D48-EF24-10D296FD5708}"/>
              </a:ext>
            </a:extLst>
          </p:cNvPr>
          <p:cNvSpPr txBox="1"/>
          <p:nvPr/>
        </p:nvSpPr>
        <p:spPr>
          <a:xfrm>
            <a:off x="523000" y="1311150"/>
            <a:ext cx="3699600" cy="19506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kumimoji="0" lang="en" sz="1400" b="0" i="1" u="none" strike="noStrike" kern="0" cap="none" spc="0" normalizeH="0" baseline="0" noProof="0">
                <a:ln>
                  <a:noFill/>
                </a:ln>
                <a:solidFill>
                  <a:srgbClr val="FFFFFF"/>
                </a:solidFill>
                <a:effectLst/>
                <a:uLnTx/>
                <a:uFillTx/>
                <a:latin typeface="Verdana"/>
                <a:ea typeface="Verdana"/>
                <a:cs typeface="Verdana"/>
                <a:sym typeface="Verdana"/>
              </a:rPr>
              <a:t>"Connectedness is a biological imperative…as humans, we are defined by our need to connect and to co-regulate."</a:t>
            </a:r>
            <a:endParaRPr kumimoji="0" sz="1400" b="0" i="1" u="none" strike="noStrike" kern="0" cap="none" spc="0" normalizeH="0" baseline="0" noProof="0">
              <a:ln>
                <a:noFill/>
              </a:ln>
              <a:solidFill>
                <a:srgbClr val="FFFFFF"/>
              </a:solidFill>
              <a:effectLst/>
              <a:uLnTx/>
              <a:uFillTx/>
              <a:latin typeface="Verdana"/>
              <a:ea typeface="Verdana"/>
              <a:cs typeface="Verdana"/>
              <a:sym typeface="Verdana"/>
            </a:endParaRPr>
          </a:p>
          <a:p>
            <a:pPr marL="0" marR="0" lvl="0" indent="0" algn="l" defTabSz="914400" rtl="0" eaLnBrk="1" fontAlgn="auto" latinLnBrk="0" hangingPunct="1">
              <a:lnSpc>
                <a:spcPct val="115000"/>
              </a:lnSpc>
              <a:spcBef>
                <a:spcPts val="1000"/>
              </a:spcBef>
              <a:spcAft>
                <a:spcPts val="0"/>
              </a:spcAft>
              <a:buClr>
                <a:srgbClr val="000000"/>
              </a:buClr>
              <a:buSzPts val="1100"/>
              <a:buFont typeface="Arial"/>
              <a:buNone/>
              <a:tabLst/>
              <a:defRPr/>
            </a:pPr>
            <a:r>
              <a:rPr kumimoji="0" lang="en" sz="1400" b="0" i="1" u="none" strike="noStrike" kern="0" cap="none" spc="0" normalizeH="0" baseline="0" noProof="0">
                <a:ln>
                  <a:noFill/>
                </a:ln>
                <a:solidFill>
                  <a:srgbClr val="FFFFFF"/>
                </a:solidFill>
                <a:effectLst/>
                <a:uLnTx/>
                <a:uFillTx/>
                <a:latin typeface="Verdana"/>
                <a:ea typeface="Verdana"/>
                <a:cs typeface="Verdana"/>
                <a:sym typeface="Verdana"/>
              </a:rPr>
              <a:t>"We did not evolve to self-regulate. We evolved to co-regulate."</a:t>
            </a:r>
            <a:endParaRPr kumimoji="0" sz="1400" b="0" i="0" u="none" strike="noStrike" kern="0" cap="none" spc="0" normalizeH="0" baseline="0" noProof="0">
              <a:ln>
                <a:noFill/>
              </a:ln>
              <a:solidFill>
                <a:srgbClr val="000000"/>
              </a:solidFill>
              <a:effectLst/>
              <a:uLnTx/>
              <a:uFillTx/>
              <a:latin typeface="Verdana"/>
              <a:ea typeface="Verdana"/>
              <a:cs typeface="Verdana"/>
              <a:sym typeface="Verdana"/>
            </a:endParaRPr>
          </a:p>
          <a:p>
            <a:pPr marL="0" marR="0" lvl="0" indent="0" algn="l" defTabSz="914400" rtl="0" eaLnBrk="1" fontAlgn="auto" latinLnBrk="0" hangingPunct="1">
              <a:lnSpc>
                <a:spcPct val="100000"/>
              </a:lnSpc>
              <a:spcBef>
                <a:spcPts val="1000"/>
              </a:spcBef>
              <a:spcAft>
                <a:spcPts val="0"/>
              </a:spcAft>
              <a:buClr>
                <a:srgbClr val="000000"/>
              </a:buClr>
              <a:buSzTx/>
              <a:buFont typeface="Arial"/>
              <a:buNone/>
              <a:tabLst/>
              <a:defRPr/>
            </a:pPr>
            <a:endParaRPr kumimoji="0" sz="1400" b="0" i="0" u="none" strike="noStrike" kern="0" cap="none" spc="0" normalizeH="0" baseline="0" noProof="0">
              <a:ln>
                <a:noFill/>
              </a:ln>
              <a:solidFill>
                <a:srgbClr val="595959"/>
              </a:solidFill>
              <a:effectLst/>
              <a:uLnTx/>
              <a:uFillTx/>
              <a:latin typeface="Verdana"/>
              <a:ea typeface="Verdana"/>
              <a:cs typeface="Verdana"/>
              <a:sym typeface="Verdana"/>
            </a:endParaRPr>
          </a:p>
        </p:txBody>
      </p:sp>
      <p:sp>
        <p:nvSpPr>
          <p:cNvPr id="393" name="Google Shape;393;p33">
            <a:extLst>
              <a:ext uri="{FF2B5EF4-FFF2-40B4-BE49-F238E27FC236}">
                <a16:creationId xmlns:a16="http://schemas.microsoft.com/office/drawing/2014/main" id="{B06A260B-AF40-E4F8-A051-6D70FE8769AD}"/>
              </a:ext>
            </a:extLst>
          </p:cNvPr>
          <p:cNvSpPr txBox="1">
            <a:spLocks noGrp="1"/>
          </p:cNvSpPr>
          <p:nvPr>
            <p:ph type="sldNum" idx="12"/>
          </p:nvPr>
        </p:nvSpPr>
        <p:spPr>
          <a:prstGeom prst="rect">
            <a:avLst/>
          </a:prstGeom>
        </p:spPr>
        <p:txBody>
          <a:bodyPr spcFirstLastPara="1" wrap="square" lIns="91425" tIns="91425" rIns="91425" bIns="91425" anchor="ctr" anchorCtr="0">
            <a:norm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ＭＳ Ｐゴシック" pitchFamily="64" charset="-128"/>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000" b="0" i="0" u="none" strike="noStrike" kern="0" cap="none" spc="0" normalizeH="0" baseline="0" noProof="0">
              <a:ln>
                <a:noFill/>
              </a:ln>
              <a:solidFill>
                <a:srgbClr val="595959"/>
              </a:solidFill>
              <a:effectLst/>
              <a:uLnTx/>
              <a:uFillTx/>
              <a:latin typeface="Arial"/>
              <a:ea typeface="ＭＳ Ｐゴシック" pitchFamily="64" charset="-128"/>
              <a:cs typeface="Arial"/>
              <a:sym typeface="Arial"/>
            </a:endParaRPr>
          </a:p>
        </p:txBody>
      </p:sp>
      <p:pic>
        <p:nvPicPr>
          <p:cNvPr id="9" name="Picture 8">
            <a:extLst>
              <a:ext uri="{FF2B5EF4-FFF2-40B4-BE49-F238E27FC236}">
                <a16:creationId xmlns:a16="http://schemas.microsoft.com/office/drawing/2014/main" id="{2942CD40-8A4C-012D-75B8-8A948D634E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95042" y="765378"/>
            <a:ext cx="3984691" cy="3240914"/>
          </a:xfrm>
          <a:prstGeom prst="rect">
            <a:avLst/>
          </a:prstGeom>
        </p:spPr>
      </p:pic>
    </p:spTree>
    <p:extLst>
      <p:ext uri="{BB962C8B-B14F-4D97-AF65-F5344CB8AC3E}">
        <p14:creationId xmlns:p14="http://schemas.microsoft.com/office/powerpoint/2010/main" val="2860068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34"/>
          <p:cNvSpPr/>
          <p:nvPr/>
        </p:nvSpPr>
        <p:spPr>
          <a:xfrm>
            <a:off x="4873275" y="913600"/>
            <a:ext cx="4270800" cy="1347300"/>
          </a:xfrm>
          <a:prstGeom prst="rect">
            <a:avLst/>
          </a:prstGeom>
          <a:solidFill>
            <a:srgbClr val="92278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400" name="Google Shape;400;p34"/>
          <p:cNvGrpSpPr/>
          <p:nvPr/>
        </p:nvGrpSpPr>
        <p:grpSpPr>
          <a:xfrm>
            <a:off x="4873275" y="3395998"/>
            <a:ext cx="4270800" cy="1394826"/>
            <a:chOff x="4873275" y="2750475"/>
            <a:chExt cx="4270800" cy="1394826"/>
          </a:xfrm>
        </p:grpSpPr>
        <p:sp>
          <p:nvSpPr>
            <p:cNvPr id="401" name="Google Shape;401;p34"/>
            <p:cNvSpPr/>
            <p:nvPr/>
          </p:nvSpPr>
          <p:spPr>
            <a:xfrm>
              <a:off x="4873275" y="2750475"/>
              <a:ext cx="4270800" cy="1347300"/>
            </a:xfrm>
            <a:prstGeom prst="rect">
              <a:avLst/>
            </a:prstGeom>
            <a:solidFill>
              <a:srgbClr val="92278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02" name="Google Shape;402;p34"/>
            <p:cNvSpPr txBox="1"/>
            <p:nvPr/>
          </p:nvSpPr>
          <p:spPr>
            <a:xfrm>
              <a:off x="5129925" y="2886525"/>
              <a:ext cx="3757500" cy="125877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0"/>
                </a:spcBef>
                <a:spcAft>
                  <a:spcPts val="1200"/>
                </a:spcAft>
                <a:buClr>
                  <a:srgbClr val="000000"/>
                </a:buClr>
                <a:buSzTx/>
                <a:buFont typeface="Arial"/>
                <a:buNone/>
                <a:tabLst/>
                <a:defRPr/>
              </a:pPr>
              <a:r>
                <a:rPr kumimoji="0" lang="en" sz="1300" b="0" i="0" u="none" strike="noStrike" kern="0" cap="none" spc="0" normalizeH="0" baseline="0" noProof="0">
                  <a:ln>
                    <a:noFill/>
                  </a:ln>
                  <a:solidFill>
                    <a:srgbClr val="FFFFFF"/>
                  </a:solidFill>
                  <a:effectLst/>
                  <a:uLnTx/>
                  <a:uFillTx/>
                  <a:latin typeface="Verdana"/>
                  <a:ea typeface="Verdana"/>
                  <a:cs typeface="Verdana"/>
                  <a:sym typeface="Verdana"/>
                </a:rPr>
                <a:t>Social health is as vital as physical health—supportive networks predict brain function, recovery, resilience, and self-rated well-being.</a:t>
              </a:r>
              <a:r>
                <a:rPr kumimoji="0" lang="en" sz="1300" b="0" i="0" u="none" strike="noStrike" kern="0" cap="none" spc="0" normalizeH="0" baseline="30000" noProof="0">
                  <a:ln>
                    <a:noFill/>
                  </a:ln>
                  <a:solidFill>
                    <a:srgbClr val="FFFFFF"/>
                  </a:solidFill>
                  <a:effectLst/>
                  <a:uLnTx/>
                  <a:uFillTx/>
                  <a:latin typeface="Verdana"/>
                  <a:ea typeface="Verdana"/>
                  <a:cs typeface="Verdana"/>
                  <a:sym typeface="Verdana"/>
                </a:rPr>
                <a:t>6</a:t>
              </a:r>
              <a:endParaRPr kumimoji="0" sz="1300" b="1" i="0" u="none" strike="noStrike" kern="0" cap="none" spc="0" normalizeH="0" baseline="0" noProof="0">
                <a:ln>
                  <a:noFill/>
                </a:ln>
                <a:solidFill>
                  <a:srgbClr val="FFFFFF"/>
                </a:solidFill>
                <a:effectLst/>
                <a:uLnTx/>
                <a:uFillTx/>
                <a:latin typeface="Verdana"/>
                <a:ea typeface="Verdana"/>
                <a:cs typeface="Verdana"/>
                <a:sym typeface="Verdana"/>
              </a:endParaRPr>
            </a:p>
          </p:txBody>
        </p:sp>
      </p:grpSp>
      <p:sp>
        <p:nvSpPr>
          <p:cNvPr id="403" name="Google Shape;403;p34"/>
          <p:cNvSpPr txBox="1"/>
          <p:nvPr/>
        </p:nvSpPr>
        <p:spPr>
          <a:xfrm>
            <a:off x="95475" y="95225"/>
            <a:ext cx="8520900" cy="6156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800" b="1" i="0" u="none" strike="noStrike" kern="0" cap="none" spc="0" normalizeH="0" baseline="0" noProof="0">
              <a:ln>
                <a:noFill/>
              </a:ln>
              <a:solidFill>
                <a:srgbClr val="92278F"/>
              </a:solidFill>
              <a:effectLst/>
              <a:uLnTx/>
              <a:uFillTx/>
              <a:latin typeface="Verdana"/>
              <a:ea typeface="Verdana"/>
              <a:cs typeface="Verdana"/>
              <a:sym typeface="Verdana"/>
            </a:endParaRPr>
          </a:p>
        </p:txBody>
      </p:sp>
      <p:sp>
        <p:nvSpPr>
          <p:cNvPr id="404" name="Google Shape;404;p34"/>
          <p:cNvSpPr txBox="1"/>
          <p:nvPr/>
        </p:nvSpPr>
        <p:spPr>
          <a:xfrm>
            <a:off x="5098725" y="833082"/>
            <a:ext cx="3819900" cy="10752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1200"/>
              </a:spcBef>
              <a:spcAft>
                <a:spcPts val="1200"/>
              </a:spcAft>
              <a:buClr>
                <a:srgbClr val="000000"/>
              </a:buClr>
              <a:buSzTx/>
              <a:buFont typeface="Arial"/>
              <a:buNone/>
              <a:tabLst/>
              <a:defRPr/>
            </a:pPr>
            <a:r>
              <a:rPr kumimoji="0" lang="en" sz="1300" b="0" i="0" u="none" strike="noStrike" kern="0" cap="none" spc="0" normalizeH="0" baseline="0" noProof="0">
                <a:ln>
                  <a:noFill/>
                </a:ln>
                <a:solidFill>
                  <a:srgbClr val="FFFFFF"/>
                </a:solidFill>
                <a:effectLst/>
                <a:uLnTx/>
                <a:uFillTx/>
                <a:latin typeface="Verdana"/>
                <a:ea typeface="Verdana"/>
                <a:cs typeface="Verdana"/>
                <a:sym typeface="Verdana"/>
              </a:rPr>
              <a:t>Early caregiver attunement wires the developing brain for empathy, self-regulation, and relational trust— shaping future capacity for connection.</a:t>
            </a:r>
            <a:r>
              <a:rPr kumimoji="0" lang="en" sz="1300" b="0" i="0" u="none" strike="noStrike" kern="0" cap="none" spc="0" normalizeH="0" baseline="30000" noProof="0">
                <a:ln>
                  <a:noFill/>
                </a:ln>
                <a:solidFill>
                  <a:srgbClr val="FFFFFF"/>
                </a:solidFill>
                <a:effectLst/>
                <a:uLnTx/>
                <a:uFillTx/>
                <a:latin typeface="Verdana"/>
                <a:ea typeface="Verdana"/>
                <a:cs typeface="Verdana"/>
                <a:sym typeface="Verdana"/>
              </a:rPr>
              <a:t>3</a:t>
            </a:r>
            <a:endParaRPr kumimoji="0" sz="1300" b="0" i="0" u="none" strike="noStrike" kern="0" cap="none" spc="0" normalizeH="0" baseline="0" noProof="0">
              <a:ln>
                <a:noFill/>
              </a:ln>
              <a:solidFill>
                <a:srgbClr val="FFFFFF"/>
              </a:solidFill>
              <a:effectLst/>
              <a:uLnTx/>
              <a:uFillTx/>
              <a:latin typeface="Verdana"/>
              <a:ea typeface="Verdana"/>
              <a:cs typeface="Verdana"/>
              <a:sym typeface="Verdana"/>
            </a:endParaRPr>
          </a:p>
        </p:txBody>
      </p:sp>
      <p:sp>
        <p:nvSpPr>
          <p:cNvPr id="405" name="Google Shape;405;p34"/>
          <p:cNvSpPr txBox="1"/>
          <p:nvPr/>
        </p:nvSpPr>
        <p:spPr>
          <a:xfrm>
            <a:off x="5098725" y="2089320"/>
            <a:ext cx="3963900" cy="10752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1200"/>
              </a:spcBef>
              <a:spcAft>
                <a:spcPts val="1200"/>
              </a:spcAft>
              <a:buClr>
                <a:srgbClr val="000000"/>
              </a:buClr>
              <a:buSzTx/>
              <a:buFont typeface="Arial"/>
              <a:buNone/>
              <a:tabLst/>
              <a:defRPr/>
            </a:pPr>
            <a:r>
              <a:rPr kumimoji="0" lang="en" sz="1300" b="1" i="0" u="none" strike="noStrike" kern="0" cap="none" spc="0" normalizeH="0" baseline="0" noProof="0">
                <a:ln>
                  <a:noFill/>
                </a:ln>
                <a:solidFill>
                  <a:srgbClr val="92278F"/>
                </a:solidFill>
                <a:effectLst/>
                <a:uLnTx/>
                <a:uFillTx/>
                <a:latin typeface="Verdana"/>
                <a:ea typeface="Verdana"/>
                <a:cs typeface="Verdana"/>
                <a:sym typeface="Verdana"/>
              </a:rPr>
              <a:t>The adolescent brain is biologically tuned for belonging—social feedback during teen years shapes identity and moral development.</a:t>
            </a:r>
            <a:r>
              <a:rPr kumimoji="0" lang="en" sz="1300" b="1" i="0" u="none" strike="noStrike" kern="0" cap="none" spc="0" normalizeH="0" baseline="30000" noProof="0">
                <a:ln>
                  <a:noFill/>
                </a:ln>
                <a:solidFill>
                  <a:srgbClr val="92278F"/>
                </a:solidFill>
                <a:effectLst/>
                <a:uLnTx/>
                <a:uFillTx/>
                <a:latin typeface="Verdana"/>
                <a:ea typeface="Verdana"/>
                <a:cs typeface="Verdana"/>
                <a:sym typeface="Verdana"/>
              </a:rPr>
              <a:t>5</a:t>
            </a:r>
            <a:endParaRPr kumimoji="0" sz="1300" b="1" i="0" u="none" strike="noStrike" kern="0" cap="none" spc="0" normalizeH="0" baseline="0" noProof="0">
              <a:ln>
                <a:noFill/>
              </a:ln>
              <a:solidFill>
                <a:srgbClr val="92278F"/>
              </a:solidFill>
              <a:effectLst/>
              <a:uLnTx/>
              <a:uFillTx/>
              <a:latin typeface="Arial"/>
              <a:cs typeface="Arial"/>
              <a:sym typeface="Arial"/>
            </a:endParaRPr>
          </a:p>
        </p:txBody>
      </p:sp>
      <p:sp>
        <p:nvSpPr>
          <p:cNvPr id="406" name="Google Shape;406;p34"/>
          <p:cNvSpPr/>
          <p:nvPr/>
        </p:nvSpPr>
        <p:spPr>
          <a:xfrm>
            <a:off x="0" y="-7358"/>
            <a:ext cx="9144000" cy="734700"/>
          </a:xfrm>
          <a:prstGeom prst="rect">
            <a:avLst/>
          </a:prstGeom>
          <a:solidFill>
            <a:srgbClr val="92278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07" name="Google Shape;407;p34"/>
          <p:cNvSpPr txBox="1">
            <a:spLocks noGrp="1"/>
          </p:cNvSpPr>
          <p:nvPr>
            <p:ph type="title"/>
          </p:nvPr>
        </p:nvSpPr>
        <p:spPr>
          <a:xfrm>
            <a:off x="146025" y="957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US" sz="3020" b="1">
                <a:solidFill>
                  <a:schemeClr val="lt1"/>
                </a:solidFill>
                <a:latin typeface="Verdana"/>
                <a:ea typeface="Verdana"/>
                <a:cs typeface="Verdana"/>
                <a:sym typeface="Verdana"/>
              </a:rPr>
              <a:t>THROUGHOUT OUR LIFE COURSE</a:t>
            </a:r>
          </a:p>
        </p:txBody>
      </p:sp>
      <p:sp>
        <p:nvSpPr>
          <p:cNvPr id="408" name="Google Shape;408;p34"/>
          <p:cNvSpPr/>
          <p:nvPr/>
        </p:nvSpPr>
        <p:spPr>
          <a:xfrm>
            <a:off x="0" y="4988969"/>
            <a:ext cx="8210700" cy="154500"/>
          </a:xfrm>
          <a:prstGeom prst="rect">
            <a:avLst/>
          </a:prstGeom>
          <a:solidFill>
            <a:srgbClr val="92278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09" name="Google Shape;409;p34" title="DSC_1099.jpg"/>
          <p:cNvPicPr preferRelativeResize="0"/>
          <p:nvPr/>
        </p:nvPicPr>
        <p:blipFill>
          <a:blip r:embed="rId3" cstate="screen">
            <a:alphaModFix amt="90000"/>
            <a:extLst>
              <a:ext uri="{28A0092B-C50C-407E-A947-70E740481C1C}">
                <a14:useLocalDpi xmlns:a14="http://schemas.microsoft.com/office/drawing/2010/main"/>
              </a:ext>
            </a:extLst>
          </a:blip>
          <a:stretch>
            <a:fillRect/>
          </a:stretch>
        </p:blipFill>
        <p:spPr>
          <a:xfrm>
            <a:off x="0" y="1325213"/>
            <a:ext cx="4568479" cy="3049370"/>
          </a:xfrm>
          <a:prstGeom prst="rect">
            <a:avLst/>
          </a:prstGeom>
          <a:noFill/>
          <a:ln>
            <a:noFill/>
          </a:ln>
        </p:spPr>
      </p:pic>
      <p:sp>
        <p:nvSpPr>
          <p:cNvPr id="410" name="Google Shape;410;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sz="1000" b="0" i="0" u="none" strike="noStrike" kern="0" cap="none" spc="0" normalizeH="0" baseline="0" noProof="0">
              <a:ln>
                <a:noFill/>
              </a:ln>
              <a:solidFill>
                <a:srgbClr val="595959"/>
              </a:solidFill>
              <a:effectLst/>
              <a:uLnTx/>
              <a:uFillTx/>
              <a:latin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36"/>
          <p:cNvSpPr/>
          <p:nvPr/>
        </p:nvSpPr>
        <p:spPr>
          <a:xfrm>
            <a:off x="0" y="1232100"/>
            <a:ext cx="4410900" cy="1612500"/>
          </a:xfrm>
          <a:prstGeom prst="rect">
            <a:avLst/>
          </a:prstGeom>
          <a:solidFill>
            <a:srgbClr val="01A49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7" name="Google Shape;427;p36"/>
          <p:cNvSpPr txBox="1"/>
          <p:nvPr/>
        </p:nvSpPr>
        <p:spPr>
          <a:xfrm>
            <a:off x="95475" y="95225"/>
            <a:ext cx="8520900" cy="6156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800" b="1" i="0" u="none" strike="noStrike" kern="0" cap="none" spc="0" normalizeH="0" baseline="0" noProof="0">
              <a:ln>
                <a:noFill/>
              </a:ln>
              <a:solidFill>
                <a:srgbClr val="92278F"/>
              </a:solidFill>
              <a:effectLst/>
              <a:uLnTx/>
              <a:uFillTx/>
              <a:latin typeface="Verdana"/>
              <a:ea typeface="Verdana"/>
              <a:cs typeface="Verdana"/>
              <a:sym typeface="Verdana"/>
            </a:endParaRPr>
          </a:p>
        </p:txBody>
      </p:sp>
      <p:sp>
        <p:nvSpPr>
          <p:cNvPr id="428" name="Google Shape;428;p36"/>
          <p:cNvSpPr txBox="1"/>
          <p:nvPr/>
        </p:nvSpPr>
        <p:spPr>
          <a:xfrm>
            <a:off x="155400" y="1545788"/>
            <a:ext cx="4100100" cy="9465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1200"/>
              </a:spcBef>
              <a:spcAft>
                <a:spcPts val="1200"/>
              </a:spcAft>
              <a:buClr>
                <a:srgbClr val="000000"/>
              </a:buClr>
              <a:buSzTx/>
              <a:buFont typeface="Arial"/>
              <a:buNone/>
              <a:tabLst/>
              <a:defRPr/>
            </a:pPr>
            <a:r>
              <a:rPr kumimoji="0" lang="en" sz="1500" b="0" i="0" u="none" strike="noStrike" kern="0" cap="none" spc="0" normalizeH="0" baseline="0" noProof="0">
                <a:ln>
                  <a:noFill/>
                </a:ln>
                <a:solidFill>
                  <a:srgbClr val="FFFFFF"/>
                </a:solidFill>
                <a:effectLst/>
                <a:uLnTx/>
                <a:uFillTx/>
                <a:latin typeface="Verdana"/>
                <a:ea typeface="Verdana"/>
                <a:cs typeface="Verdana"/>
                <a:sym typeface="Verdana"/>
              </a:rPr>
              <a:t>Teens who report a strong sense of purpose show lower depressive symptoms and higher life satisfaction.</a:t>
            </a:r>
            <a:r>
              <a:rPr kumimoji="0" lang="en" sz="1500" b="0" i="0" u="none" strike="noStrike" kern="0" cap="none" spc="0" normalizeH="0" baseline="30000" noProof="0">
                <a:ln>
                  <a:noFill/>
                </a:ln>
                <a:solidFill>
                  <a:srgbClr val="FFFFFF"/>
                </a:solidFill>
                <a:effectLst/>
                <a:uLnTx/>
                <a:uFillTx/>
                <a:latin typeface="Verdana"/>
                <a:ea typeface="Verdana"/>
                <a:cs typeface="Verdana"/>
                <a:sym typeface="Verdana"/>
              </a:rPr>
              <a:t>6</a:t>
            </a:r>
            <a:endParaRPr kumimoji="0" sz="1500" b="0" i="0" u="none" strike="noStrike" kern="0" cap="none" spc="0" normalizeH="0" baseline="0" noProof="0">
              <a:ln>
                <a:noFill/>
              </a:ln>
              <a:solidFill>
                <a:srgbClr val="FFFFFF"/>
              </a:solidFill>
              <a:effectLst/>
              <a:uLnTx/>
              <a:uFillTx/>
              <a:latin typeface="Verdana"/>
              <a:ea typeface="Verdana"/>
              <a:cs typeface="Verdana"/>
              <a:sym typeface="Verdana"/>
            </a:endParaRPr>
          </a:p>
        </p:txBody>
      </p:sp>
      <p:sp>
        <p:nvSpPr>
          <p:cNvPr id="429" name="Google Shape;429;p36"/>
          <p:cNvSpPr txBox="1"/>
          <p:nvPr/>
        </p:nvSpPr>
        <p:spPr>
          <a:xfrm>
            <a:off x="255600" y="3082925"/>
            <a:ext cx="3899700" cy="9465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1200"/>
              </a:spcBef>
              <a:spcAft>
                <a:spcPts val="1200"/>
              </a:spcAft>
              <a:buClr>
                <a:srgbClr val="000000"/>
              </a:buClr>
              <a:buSzTx/>
              <a:buFont typeface="Arial"/>
              <a:buNone/>
              <a:tabLst/>
              <a:defRPr/>
            </a:pPr>
            <a:r>
              <a:rPr kumimoji="0" lang="en" sz="1500" b="1" i="0" u="none" strike="noStrike" kern="0" cap="none" spc="0" normalizeH="0" baseline="0" noProof="0">
                <a:ln>
                  <a:noFill/>
                </a:ln>
                <a:solidFill>
                  <a:srgbClr val="01A490"/>
                </a:solidFill>
                <a:effectLst/>
                <a:uLnTx/>
                <a:uFillTx/>
                <a:latin typeface="Verdana"/>
                <a:ea typeface="Verdana"/>
                <a:cs typeface="Verdana"/>
                <a:sym typeface="Verdana"/>
              </a:rPr>
              <a:t>People with a high sense of purpose have a 46% reduced risk of mortality over four years. </a:t>
            </a:r>
            <a:r>
              <a:rPr kumimoji="0" lang="en" sz="1500" b="1" i="0" u="none" strike="noStrike" kern="0" cap="none" spc="0" normalizeH="0" baseline="30000" noProof="0">
                <a:ln>
                  <a:noFill/>
                </a:ln>
                <a:solidFill>
                  <a:srgbClr val="01A490"/>
                </a:solidFill>
                <a:effectLst/>
                <a:uLnTx/>
                <a:uFillTx/>
                <a:latin typeface="Verdana"/>
                <a:ea typeface="Verdana"/>
                <a:cs typeface="Verdana"/>
                <a:sym typeface="Verdana"/>
              </a:rPr>
              <a:t>1</a:t>
            </a:r>
            <a:endParaRPr kumimoji="0" sz="1500" b="1" i="0" u="none" strike="noStrike" kern="0" cap="none" spc="0" normalizeH="0" baseline="0" noProof="0">
              <a:ln>
                <a:noFill/>
              </a:ln>
              <a:solidFill>
                <a:srgbClr val="01A490"/>
              </a:solidFill>
              <a:effectLst/>
              <a:uLnTx/>
              <a:uFillTx/>
              <a:latin typeface="Verdana"/>
              <a:ea typeface="Verdana"/>
              <a:cs typeface="Verdana"/>
              <a:sym typeface="Verdana"/>
            </a:endParaRPr>
          </a:p>
        </p:txBody>
      </p:sp>
      <p:sp>
        <p:nvSpPr>
          <p:cNvPr id="430" name="Google Shape;430;p36"/>
          <p:cNvSpPr/>
          <p:nvPr/>
        </p:nvSpPr>
        <p:spPr>
          <a:xfrm>
            <a:off x="0" y="-23875"/>
            <a:ext cx="9144000" cy="734700"/>
          </a:xfrm>
          <a:prstGeom prst="rect">
            <a:avLst/>
          </a:prstGeom>
          <a:solidFill>
            <a:srgbClr val="01A49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1" name="Google Shape;431;p36"/>
          <p:cNvSpPr txBox="1">
            <a:spLocks noGrp="1"/>
          </p:cNvSpPr>
          <p:nvPr>
            <p:ph type="title"/>
          </p:nvPr>
        </p:nvSpPr>
        <p:spPr>
          <a:xfrm>
            <a:off x="171825" y="571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US" sz="3020" b="1">
                <a:solidFill>
                  <a:schemeClr val="lt1"/>
                </a:solidFill>
                <a:latin typeface="Verdana"/>
                <a:ea typeface="Verdana"/>
                <a:cs typeface="Verdana"/>
                <a:sym typeface="Verdana"/>
              </a:rPr>
              <a:t>WIRED FOR CONTRIBUTION</a:t>
            </a:r>
          </a:p>
        </p:txBody>
      </p:sp>
      <p:sp>
        <p:nvSpPr>
          <p:cNvPr id="432" name="Google Shape;432;p36"/>
          <p:cNvSpPr/>
          <p:nvPr/>
        </p:nvSpPr>
        <p:spPr>
          <a:xfrm>
            <a:off x="0" y="4988969"/>
            <a:ext cx="8210700" cy="154500"/>
          </a:xfrm>
          <a:prstGeom prst="rect">
            <a:avLst/>
          </a:prstGeom>
          <a:solidFill>
            <a:srgbClr val="01A49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33" name="Google Shape;433;p36" title="DSC_9045.JPG"/>
          <p:cNvPicPr preferRelativeResize="0"/>
          <p:nvPr/>
        </p:nvPicPr>
        <p:blipFill>
          <a:blip r:embed="rId3" cstate="screen">
            <a:alphaModFix amt="80000"/>
            <a:extLst>
              <a:ext uri="{28A0092B-C50C-407E-A947-70E740481C1C}">
                <a14:useLocalDpi xmlns:a14="http://schemas.microsoft.com/office/drawing/2010/main"/>
              </a:ext>
            </a:extLst>
          </a:blip>
          <a:stretch>
            <a:fillRect/>
          </a:stretch>
        </p:blipFill>
        <p:spPr>
          <a:xfrm>
            <a:off x="4733100" y="1232100"/>
            <a:ext cx="4410900" cy="2942045"/>
          </a:xfrm>
          <a:prstGeom prst="rect">
            <a:avLst/>
          </a:prstGeom>
          <a:noFill/>
          <a:ln>
            <a:noFill/>
          </a:ln>
        </p:spPr>
      </p:pic>
      <p:sp>
        <p:nvSpPr>
          <p:cNvPr id="434" name="Google Shape;434;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sz="1000" b="0" i="0" u="none" strike="noStrike" kern="0" cap="none" spc="0" normalizeH="0" baseline="0" noProof="0">
              <a:ln>
                <a:noFill/>
              </a:ln>
              <a:solidFill>
                <a:srgbClr val="595959"/>
              </a:solidFill>
              <a:effectLst/>
              <a:uLnTx/>
              <a:uFillTx/>
              <a:latin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3DA82-4572-9CFD-CDE0-2A7853EF802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B93D363-6EB1-D5B3-677D-35521538EB5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6" name="Title 5">
            <a:extLst>
              <a:ext uri="{FF2B5EF4-FFF2-40B4-BE49-F238E27FC236}">
                <a16:creationId xmlns:a16="http://schemas.microsoft.com/office/drawing/2014/main" id="{9E903A76-03C4-C61C-1DA4-CB9AB568AA0B}"/>
              </a:ext>
            </a:extLst>
          </p:cNvPr>
          <p:cNvSpPr>
            <a:spLocks noGrp="1"/>
          </p:cNvSpPr>
          <p:nvPr>
            <p:ph type="title"/>
          </p:nvPr>
        </p:nvSpPr>
        <p:spPr/>
        <p:txBody>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Connection AT THE y</a:t>
            </a:r>
            <a:b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400">
                <a:solidFill>
                  <a:srgbClr val="0060AF"/>
                </a:solidFill>
                <a:latin typeface="Verdana" panose="020B0604030504040204" pitchFamily="34" charset="0"/>
                <a:ea typeface="Verdana" panose="020B0604030504040204" pitchFamily="34" charset="0"/>
                <a:cs typeface="Verdana" panose="020B0604030504040204" pitchFamily="34" charset="0"/>
              </a:rPr>
              <a:t>Reflection</a:t>
            </a: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2" name="Content Placeholder 1">
            <a:extLst>
              <a:ext uri="{FF2B5EF4-FFF2-40B4-BE49-F238E27FC236}">
                <a16:creationId xmlns:a16="http://schemas.microsoft.com/office/drawing/2014/main" id="{F59EC2FD-F945-A58B-E17D-DB023CD0BB43}"/>
              </a:ext>
            </a:extLst>
          </p:cNvPr>
          <p:cNvSpPr>
            <a:spLocks noGrp="1"/>
          </p:cNvSpPr>
          <p:nvPr>
            <p:ph idx="1"/>
          </p:nvPr>
        </p:nvSpPr>
        <p:spPr/>
        <p:txBody>
          <a:bodyPr/>
          <a:lstStyle/>
          <a:p>
            <a:pPr marL="0" indent="0">
              <a:spcAft>
                <a:spcPts val="1200"/>
              </a:spcAft>
              <a:buNone/>
            </a:pPr>
            <a:r>
              <a:rPr lang="en-US" sz="1800" b="0" kern="1200" cap="none">
                <a:solidFill>
                  <a:srgbClr val="0060AF"/>
                </a:solidFill>
                <a:latin typeface="Verdana" panose="020B0604030504040204" pitchFamily="34" charset="0"/>
                <a:ea typeface="Verdana" panose="020B0604030504040204" pitchFamily="34" charset="0"/>
                <a:cs typeface="Verdana" panose="020B0604030504040204" pitchFamily="34" charset="0"/>
              </a:rPr>
              <a:t>Think of a time you felt a genuine sense of connection at a Y. What happened? What made it memorable?</a:t>
            </a:r>
          </a:p>
          <a:p>
            <a:pPr marL="0" indent="0">
              <a:spcAft>
                <a:spcPts val="1200"/>
              </a:spcAft>
              <a:buNone/>
            </a:pPr>
            <a:endParaRPr lang="en-US" sz="1800" b="0" kern="1200" cap="none">
              <a:solidFill>
                <a:srgbClr val="0060AF"/>
              </a:solidFill>
              <a:latin typeface="Verdana" panose="020B0604030504040204" pitchFamily="34" charset="0"/>
              <a:ea typeface="Verdana" panose="020B0604030504040204" pitchFamily="34" charset="0"/>
            </a:endParaRPr>
          </a:p>
          <a:p>
            <a:pPr marL="0" indent="0">
              <a:spcAft>
                <a:spcPts val="1200"/>
              </a:spcAft>
              <a:buNone/>
            </a:pPr>
            <a:r>
              <a:rPr lang="en-US" sz="1800" b="0" kern="1200" cap="none">
                <a:solidFill>
                  <a:srgbClr val="0060AF"/>
                </a:solidFill>
                <a:latin typeface="Verdana" panose="020B0604030504040204" pitchFamily="34" charset="0"/>
                <a:ea typeface="Verdana" panose="020B0604030504040204" pitchFamily="34" charset="0"/>
              </a:rPr>
              <a:t>Turn to a neighbor and share your story in 60 seconds each.</a:t>
            </a:r>
          </a:p>
          <a:p>
            <a:pPr marL="0" indent="0">
              <a:spcAft>
                <a:spcPts val="1200"/>
              </a:spcAft>
              <a:buNone/>
            </a:pPr>
            <a:endParaRPr lang="en-US" sz="1800" b="0" kern="1200" cap="none">
              <a:solidFill>
                <a:srgbClr val="0060AF"/>
              </a:solidFill>
              <a:latin typeface="Verdana" panose="020B0604030504040204" pitchFamily="34" charset="0"/>
              <a:ea typeface="Verdana" panose="020B0604030504040204" pitchFamily="34" charset="0"/>
            </a:endParaRPr>
          </a:p>
          <a:p>
            <a:pPr marL="0" indent="0">
              <a:spcAft>
                <a:spcPts val="1200"/>
              </a:spcAft>
              <a:buNone/>
            </a:pPr>
            <a:r>
              <a:rPr lang="en-US" sz="1800" b="0" kern="1200" cap="none">
                <a:solidFill>
                  <a:srgbClr val="0060AF"/>
                </a:solidFill>
                <a:latin typeface="Verdana" panose="020B0604030504040204" pitchFamily="34" charset="0"/>
                <a:ea typeface="Verdana" panose="020B0604030504040204" pitchFamily="34" charset="0"/>
              </a:rPr>
              <a:t>What patterns did you hear? </a:t>
            </a:r>
          </a:p>
        </p:txBody>
      </p:sp>
    </p:spTree>
    <p:extLst>
      <p:ext uri="{BB962C8B-B14F-4D97-AF65-F5344CB8AC3E}">
        <p14:creationId xmlns:p14="http://schemas.microsoft.com/office/powerpoint/2010/main" val="278887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89149-5B5C-683B-2A90-DCC59C07B77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E0345AD-E7CA-92BF-76CB-50241E89650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570" y="2679"/>
            <a:ext cx="9235440" cy="5194934"/>
          </a:xfrm>
          <a:prstGeom prst="rect">
            <a:avLst/>
          </a:prstGeom>
        </p:spPr>
      </p:pic>
      <p:sp>
        <p:nvSpPr>
          <p:cNvPr id="7" name="Title 5">
            <a:extLst>
              <a:ext uri="{FF2B5EF4-FFF2-40B4-BE49-F238E27FC236}">
                <a16:creationId xmlns:a16="http://schemas.microsoft.com/office/drawing/2014/main" id="{A4A0834B-69E0-1B80-7B30-6D0732BC3478}"/>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600" kern="0"/>
              <a:t>What we have learned</a:t>
            </a:r>
          </a:p>
        </p:txBody>
      </p:sp>
      <p:sp>
        <p:nvSpPr>
          <p:cNvPr id="4" name="TextBox 3">
            <a:extLst>
              <a:ext uri="{FF2B5EF4-FFF2-40B4-BE49-F238E27FC236}">
                <a16:creationId xmlns:a16="http://schemas.microsoft.com/office/drawing/2014/main" id="{1A7DDCEE-3D18-234F-3823-82E8A46FD76F}"/>
              </a:ext>
            </a:extLst>
          </p:cNvPr>
          <p:cNvSpPr txBox="1"/>
          <p:nvPr/>
        </p:nvSpPr>
        <p:spPr>
          <a:xfrm>
            <a:off x="2286000" y="2389200"/>
            <a:ext cx="4572000" cy="369332"/>
          </a:xfrm>
          <a:prstGeom prst="rect">
            <a:avLst/>
          </a:prstGeom>
          <a:noFill/>
        </p:spPr>
        <p:txBody>
          <a:bodyPr wrap="square">
            <a:spAutoFit/>
          </a:bodyPr>
          <a:lstStyle/>
          <a:p>
            <a:r>
              <a:rPr lang="en-US" b="0">
                <a:effectLst/>
              </a:rPr>
              <a:t> </a:t>
            </a:r>
            <a:endParaRPr lang="en-US"/>
          </a:p>
        </p:txBody>
      </p:sp>
    </p:spTree>
    <p:extLst>
      <p:ext uri="{BB962C8B-B14F-4D97-AF65-F5344CB8AC3E}">
        <p14:creationId xmlns:p14="http://schemas.microsoft.com/office/powerpoint/2010/main" val="2355383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81D5E-64AF-113D-1A11-1A373F07124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A5F9396-B2D0-481C-E1A7-3707E64EDC7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6" name="Title 5">
            <a:extLst>
              <a:ext uri="{FF2B5EF4-FFF2-40B4-BE49-F238E27FC236}">
                <a16:creationId xmlns:a16="http://schemas.microsoft.com/office/drawing/2014/main" id="{7C61582E-63F1-5A5F-2F05-7CB0F1A22017}"/>
              </a:ext>
            </a:extLst>
          </p:cNvPr>
          <p:cNvSpPr>
            <a:spLocks noGrp="1"/>
          </p:cNvSpPr>
          <p:nvPr>
            <p:ph type="title"/>
          </p:nvPr>
        </p:nvSpPr>
        <p:spPr/>
        <p:txBody>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Evidence base: </a:t>
            </a:r>
            <a:b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400">
                <a:solidFill>
                  <a:srgbClr val="0060AF"/>
                </a:solidFill>
                <a:latin typeface="Verdana" panose="020B0604030504040204" pitchFamily="34" charset="0"/>
                <a:ea typeface="Verdana" panose="020B0604030504040204" pitchFamily="34" charset="0"/>
                <a:cs typeface="Verdana" panose="020B0604030504040204" pitchFamily="34" charset="0"/>
              </a:rPr>
              <a:t>scope of 2025 environmental scan</a:t>
            </a: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2" name="Content Placeholder 1">
            <a:extLst>
              <a:ext uri="{FF2B5EF4-FFF2-40B4-BE49-F238E27FC236}">
                <a16:creationId xmlns:a16="http://schemas.microsoft.com/office/drawing/2014/main" id="{FEBAFC00-F247-98E1-5558-D0448F6F1881}"/>
              </a:ext>
            </a:extLst>
          </p:cNvPr>
          <p:cNvSpPr>
            <a:spLocks noGrp="1"/>
          </p:cNvSpPr>
          <p:nvPr>
            <p:ph idx="1"/>
          </p:nvPr>
        </p:nvSpPr>
        <p:spPr>
          <a:xfrm>
            <a:off x="354021" y="1376979"/>
            <a:ext cx="8339137" cy="3209316"/>
          </a:xfrm>
        </p:spPr>
        <p:txBody>
          <a:bodyPr/>
          <a:lstStyle/>
          <a:p>
            <a:pPr marL="285750" indent="-285750">
              <a:buFont typeface="Arial" panose="020B0604020202020204" pitchFamily="34" charset="0"/>
              <a:buChar char="•"/>
            </a:pPr>
            <a:r>
              <a:rPr lang="en-US">
                <a:solidFill>
                  <a:schemeClr val="tx2"/>
                </a:solidFill>
              </a:rPr>
              <a:t>Peer‑reviewed research across public health, psychology, economics, and civic life</a:t>
            </a:r>
          </a:p>
          <a:p>
            <a:pPr marL="285750" indent="-285750">
              <a:buFont typeface="Arial" panose="020B0604020202020204" pitchFamily="34" charset="0"/>
              <a:buChar char="•"/>
            </a:pPr>
            <a:r>
              <a:rPr lang="en-US">
                <a:solidFill>
                  <a:schemeClr val="tx2"/>
                </a:solidFill>
              </a:rPr>
              <a:t>National datasets and population‑level findings</a:t>
            </a:r>
          </a:p>
          <a:p>
            <a:pPr marL="285750" indent="-285750">
              <a:buFont typeface="Arial" panose="020B0604020202020204" pitchFamily="34" charset="0"/>
              <a:buChar char="•"/>
            </a:pPr>
            <a:r>
              <a:rPr lang="en-US">
                <a:solidFill>
                  <a:schemeClr val="tx2"/>
                </a:solidFill>
              </a:rPr>
              <a:t>Local Y examples, Y-USA Practice Lead interviews, and validated measurement tools tested within the movement</a:t>
            </a:r>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1093917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8B5DC-48E7-A5ED-CA8D-BAD4CF2BD0B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B0520E1B-102E-DDED-71FA-E4D5385D44C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6" name="Title 5">
            <a:extLst>
              <a:ext uri="{FF2B5EF4-FFF2-40B4-BE49-F238E27FC236}">
                <a16:creationId xmlns:a16="http://schemas.microsoft.com/office/drawing/2014/main" id="{37375648-CE38-84D3-0B84-33C0FD44698D}"/>
              </a:ext>
            </a:extLst>
          </p:cNvPr>
          <p:cNvSpPr>
            <a:spLocks noGrp="1"/>
          </p:cNvSpPr>
          <p:nvPr>
            <p:ph type="title"/>
          </p:nvPr>
        </p:nvSpPr>
        <p:spPr/>
        <p:txBody>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From the scan: </a:t>
            </a:r>
            <a:b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40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The urgent case for connection</a:t>
            </a:r>
            <a:br>
              <a:rPr lang="en-US" sz="280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br>
            <a:endParaRPr lang="en-US" sz="1800" b="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grpSp>
        <p:nvGrpSpPr>
          <p:cNvPr id="8" name="Group 7">
            <a:extLst>
              <a:ext uri="{FF2B5EF4-FFF2-40B4-BE49-F238E27FC236}">
                <a16:creationId xmlns:a16="http://schemas.microsoft.com/office/drawing/2014/main" id="{2671685D-3E4A-374F-ADEB-89DA7787B6EA}"/>
              </a:ext>
            </a:extLst>
          </p:cNvPr>
          <p:cNvGrpSpPr/>
          <p:nvPr/>
        </p:nvGrpSpPr>
        <p:grpSpPr>
          <a:xfrm>
            <a:off x="773348" y="1258844"/>
            <a:ext cx="7506109" cy="2993688"/>
            <a:chOff x="773348" y="1196502"/>
            <a:chExt cx="7506109" cy="2993688"/>
          </a:xfrm>
        </p:grpSpPr>
        <p:sp>
          <p:nvSpPr>
            <p:cNvPr id="9" name="Rectangle: Rounded Corners 8">
              <a:extLst>
                <a:ext uri="{FF2B5EF4-FFF2-40B4-BE49-F238E27FC236}">
                  <a16:creationId xmlns:a16="http://schemas.microsoft.com/office/drawing/2014/main" id="{A43C7DBF-5542-491F-081E-F37D93FBEF4D}"/>
                </a:ext>
              </a:extLst>
            </p:cNvPr>
            <p:cNvSpPr/>
            <p:nvPr/>
          </p:nvSpPr>
          <p:spPr bwMode="auto">
            <a:xfrm>
              <a:off x="773349" y="1196502"/>
              <a:ext cx="1816640" cy="897377"/>
            </a:xfrm>
            <a:prstGeom prst="roundRect">
              <a:avLst/>
            </a:prstGeom>
            <a:solidFill>
              <a:schemeClr val="accent4">
                <a:lumMod val="50000"/>
              </a:schemeClr>
            </a:solidFill>
            <a:ln w="38100" cap="flat" cmpd="sng" algn="ctr">
              <a:solidFill>
                <a:schemeClr val="accent4">
                  <a:lumMod val="50000"/>
                </a:schemeClr>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
          <p:nvSpPr>
            <p:cNvPr id="11" name="Rectangle: Rounded Corners 10">
              <a:extLst>
                <a:ext uri="{FF2B5EF4-FFF2-40B4-BE49-F238E27FC236}">
                  <a16:creationId xmlns:a16="http://schemas.microsoft.com/office/drawing/2014/main" id="{8C385831-314A-37EF-4DCD-55B61DAEC5FB}"/>
                </a:ext>
              </a:extLst>
            </p:cNvPr>
            <p:cNvSpPr/>
            <p:nvPr/>
          </p:nvSpPr>
          <p:spPr bwMode="auto">
            <a:xfrm>
              <a:off x="773348" y="2244657"/>
              <a:ext cx="1816640" cy="897377"/>
            </a:xfrm>
            <a:prstGeom prst="roundRect">
              <a:avLst/>
            </a:prstGeom>
            <a:solidFill>
              <a:schemeClr val="accent4">
                <a:lumMod val="75000"/>
              </a:schemeClr>
            </a:solidFill>
            <a:ln w="38100" cap="flat" cmpd="sng" algn="ctr">
              <a:solidFill>
                <a:schemeClr val="accent4">
                  <a:lumMod val="75000"/>
                </a:schemeClr>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
          <p:nvSpPr>
            <p:cNvPr id="12" name="Rectangle: Rounded Corners 11">
              <a:extLst>
                <a:ext uri="{FF2B5EF4-FFF2-40B4-BE49-F238E27FC236}">
                  <a16:creationId xmlns:a16="http://schemas.microsoft.com/office/drawing/2014/main" id="{094C76FF-E6D6-BFDC-6CE4-CF2E876EE632}"/>
                </a:ext>
              </a:extLst>
            </p:cNvPr>
            <p:cNvSpPr/>
            <p:nvPr/>
          </p:nvSpPr>
          <p:spPr bwMode="auto">
            <a:xfrm>
              <a:off x="773348" y="3292813"/>
              <a:ext cx="1816640" cy="897377"/>
            </a:xfrm>
            <a:prstGeom prst="roundRect">
              <a:avLst/>
            </a:prstGeom>
            <a:solidFill>
              <a:schemeClr val="accent4"/>
            </a:solidFill>
            <a:ln w="38100" cap="flat" cmpd="sng" algn="ctr">
              <a:solidFill>
                <a:schemeClr val="accent4"/>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
          <p:nvSpPr>
            <p:cNvPr id="13" name="Rectangle: Rounded Corners 12">
              <a:extLst>
                <a:ext uri="{FF2B5EF4-FFF2-40B4-BE49-F238E27FC236}">
                  <a16:creationId xmlns:a16="http://schemas.microsoft.com/office/drawing/2014/main" id="{94507948-ED44-565F-D63F-BC1DD2797AB4}"/>
                </a:ext>
              </a:extLst>
            </p:cNvPr>
            <p:cNvSpPr/>
            <p:nvPr/>
          </p:nvSpPr>
          <p:spPr bwMode="auto">
            <a:xfrm>
              <a:off x="2699004" y="1196502"/>
              <a:ext cx="5580453" cy="897377"/>
            </a:xfrm>
            <a:prstGeom prst="roundRect">
              <a:avLst/>
            </a:prstGeom>
            <a:noFill/>
            <a:ln w="38100" cap="flat" cmpd="sng" algn="ctr">
              <a:solidFill>
                <a:schemeClr val="accent4">
                  <a:lumMod val="50000"/>
                </a:schemeClr>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
          <p:nvSpPr>
            <p:cNvPr id="14" name="Rectangle: Rounded Corners 13">
              <a:extLst>
                <a:ext uri="{FF2B5EF4-FFF2-40B4-BE49-F238E27FC236}">
                  <a16:creationId xmlns:a16="http://schemas.microsoft.com/office/drawing/2014/main" id="{F129432F-1F28-5568-386F-6BF35BC35682}"/>
                </a:ext>
              </a:extLst>
            </p:cNvPr>
            <p:cNvSpPr/>
            <p:nvPr/>
          </p:nvSpPr>
          <p:spPr bwMode="auto">
            <a:xfrm>
              <a:off x="2699004" y="2244657"/>
              <a:ext cx="5580453" cy="897377"/>
            </a:xfrm>
            <a:prstGeom prst="roundRect">
              <a:avLst/>
            </a:prstGeom>
            <a:noFill/>
            <a:ln w="38100" cap="flat" cmpd="sng" algn="ctr">
              <a:solidFill>
                <a:schemeClr val="accent4">
                  <a:lumMod val="75000"/>
                </a:schemeClr>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
          <p:nvSpPr>
            <p:cNvPr id="15" name="Rectangle: Rounded Corners 14">
              <a:extLst>
                <a:ext uri="{FF2B5EF4-FFF2-40B4-BE49-F238E27FC236}">
                  <a16:creationId xmlns:a16="http://schemas.microsoft.com/office/drawing/2014/main" id="{14E8C3A3-9DA9-B40D-752E-3E2D11D72103}"/>
                </a:ext>
              </a:extLst>
            </p:cNvPr>
            <p:cNvSpPr/>
            <p:nvPr/>
          </p:nvSpPr>
          <p:spPr bwMode="auto">
            <a:xfrm>
              <a:off x="2699004" y="3292813"/>
              <a:ext cx="5580453" cy="897377"/>
            </a:xfrm>
            <a:prstGeom prst="roundRect">
              <a:avLst/>
            </a:prstGeom>
            <a:noFill/>
            <a:ln w="38100" cap="flat" cmpd="sng" algn="ctr">
              <a:solidFill>
                <a:schemeClr val="accent4"/>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
          <p:nvSpPr>
            <p:cNvPr id="16" name="TextBox 15">
              <a:extLst>
                <a:ext uri="{FF2B5EF4-FFF2-40B4-BE49-F238E27FC236}">
                  <a16:creationId xmlns:a16="http://schemas.microsoft.com/office/drawing/2014/main" id="{EC1112C1-469F-8324-9B4A-0599AC425DEC}"/>
                </a:ext>
              </a:extLst>
            </p:cNvPr>
            <p:cNvSpPr txBox="1"/>
            <p:nvPr/>
          </p:nvSpPr>
          <p:spPr>
            <a:xfrm>
              <a:off x="864542" y="1495149"/>
              <a:ext cx="1634249"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srgbClr val="FFFFFF"/>
                  </a:solidFill>
                  <a:effectLst/>
                  <a:uLnTx/>
                  <a:uFillTx/>
                  <a:latin typeface="Verdana"/>
                  <a:ea typeface="ＭＳ Ｐゴシック"/>
                </a:rPr>
                <a:t>The reality</a:t>
              </a:r>
            </a:p>
          </p:txBody>
        </p:sp>
        <p:sp>
          <p:nvSpPr>
            <p:cNvPr id="17" name="TextBox 16">
              <a:extLst>
                <a:ext uri="{FF2B5EF4-FFF2-40B4-BE49-F238E27FC236}">
                  <a16:creationId xmlns:a16="http://schemas.microsoft.com/office/drawing/2014/main" id="{B1D6BCEF-F860-105A-D83E-D2FD99FC6187}"/>
                </a:ext>
              </a:extLst>
            </p:cNvPr>
            <p:cNvSpPr txBox="1"/>
            <p:nvPr/>
          </p:nvSpPr>
          <p:spPr>
            <a:xfrm>
              <a:off x="864541" y="2280318"/>
              <a:ext cx="1634249" cy="83099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Verdana"/>
                  <a:ea typeface="ＭＳ Ｐゴシック"/>
                </a:rPr>
                <a:t>Insights from the Y’s environmental scan</a:t>
              </a:r>
            </a:p>
          </p:txBody>
        </p:sp>
        <p:sp>
          <p:nvSpPr>
            <p:cNvPr id="18" name="TextBox 17">
              <a:extLst>
                <a:ext uri="{FF2B5EF4-FFF2-40B4-BE49-F238E27FC236}">
                  <a16:creationId xmlns:a16="http://schemas.microsoft.com/office/drawing/2014/main" id="{C9A7F334-511F-F3B0-D950-DBD0793567F9}"/>
                </a:ext>
              </a:extLst>
            </p:cNvPr>
            <p:cNvSpPr txBox="1"/>
            <p:nvPr/>
          </p:nvSpPr>
          <p:spPr>
            <a:xfrm>
              <a:off x="864542" y="3499126"/>
              <a:ext cx="1634249"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srgbClr val="FFFFFF"/>
                  </a:solidFill>
                  <a:effectLst/>
                  <a:uLnTx/>
                  <a:uFillTx/>
                  <a:latin typeface="Verdana"/>
                  <a:ea typeface="ＭＳ Ｐゴシック"/>
                </a:rPr>
                <a:t>Why this is a Y moment</a:t>
              </a:r>
            </a:p>
          </p:txBody>
        </p:sp>
        <p:sp>
          <p:nvSpPr>
            <p:cNvPr id="19" name="TextBox 18">
              <a:extLst>
                <a:ext uri="{FF2B5EF4-FFF2-40B4-BE49-F238E27FC236}">
                  <a16:creationId xmlns:a16="http://schemas.microsoft.com/office/drawing/2014/main" id="{BDCE094B-3979-02B1-5173-4978A96D0F20}"/>
                </a:ext>
              </a:extLst>
            </p:cNvPr>
            <p:cNvSpPr txBox="1"/>
            <p:nvPr/>
          </p:nvSpPr>
          <p:spPr>
            <a:xfrm>
              <a:off x="2841481" y="1242466"/>
              <a:ext cx="5437976" cy="83099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Verdana" pitchFamily="80" charset="0"/>
                  <a:ea typeface="ＭＳ Ｐゴシック" pitchFamily="80" charset="-128"/>
                </a:rPr>
                <a:t>Loneliness and isolation are increasing across age groups and communities. Disconnection drives poor health, burnout, disengagement, and civic decline. Systems, not individual behavior, are the primary drivers. </a:t>
              </a:r>
            </a:p>
          </p:txBody>
        </p:sp>
        <p:sp>
          <p:nvSpPr>
            <p:cNvPr id="20" name="TextBox 19">
              <a:extLst>
                <a:ext uri="{FF2B5EF4-FFF2-40B4-BE49-F238E27FC236}">
                  <a16:creationId xmlns:a16="http://schemas.microsoft.com/office/drawing/2014/main" id="{12924D27-B2D3-3511-3F46-8224CD1797D0}"/>
                </a:ext>
              </a:extLst>
            </p:cNvPr>
            <p:cNvSpPr txBox="1"/>
            <p:nvPr/>
          </p:nvSpPr>
          <p:spPr>
            <a:xfrm>
              <a:off x="2841481" y="2370179"/>
              <a:ext cx="5437976"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Verdana" pitchFamily="80" charset="0"/>
                  <a:ea typeface="ＭＳ Ｐゴシック" pitchFamily="80" charset="-128"/>
                </a:rPr>
                <a:t>Humans thrive through connection and contribution, and these are built through intentional design of programs, spaces, and relationships. Connection is learnable, designable, and measurable.</a:t>
              </a:r>
            </a:p>
          </p:txBody>
        </p:sp>
        <p:sp>
          <p:nvSpPr>
            <p:cNvPr id="21" name="TextBox 20">
              <a:extLst>
                <a:ext uri="{FF2B5EF4-FFF2-40B4-BE49-F238E27FC236}">
                  <a16:creationId xmlns:a16="http://schemas.microsoft.com/office/drawing/2014/main" id="{2BDA8B2C-4C36-095C-282F-F3BA9DE4EA82}"/>
                </a:ext>
              </a:extLst>
            </p:cNvPr>
            <p:cNvSpPr txBox="1"/>
            <p:nvPr/>
          </p:nvSpPr>
          <p:spPr>
            <a:xfrm>
              <a:off x="2841481" y="3418335"/>
              <a:ext cx="5295497"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Verdana" pitchFamily="80" charset="0"/>
                  <a:ea typeface="ＭＳ Ｐゴシック" pitchFamily="80" charset="-128"/>
                </a:rPr>
                <a:t>This challenge aligns squarely with the Y’s mission, history, and assets. Few institutions have the reach, trust, and physical presence the Y does.</a:t>
              </a:r>
            </a:p>
          </p:txBody>
        </p:sp>
      </p:grpSp>
    </p:spTree>
    <p:extLst>
      <p:ext uri="{BB962C8B-B14F-4D97-AF65-F5344CB8AC3E}">
        <p14:creationId xmlns:p14="http://schemas.microsoft.com/office/powerpoint/2010/main" val="3684205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489D7-C53B-B4C7-B0EC-DF78A94EC5DA}"/>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F33AA1E-296A-18E9-DAA1-0DB36EB125D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6" name="Title 5">
            <a:extLst>
              <a:ext uri="{FF2B5EF4-FFF2-40B4-BE49-F238E27FC236}">
                <a16:creationId xmlns:a16="http://schemas.microsoft.com/office/drawing/2014/main" id="{05FDA7F1-F1D9-8C23-2BB8-3A06F138EAD5}"/>
              </a:ext>
            </a:extLst>
          </p:cNvPr>
          <p:cNvSpPr>
            <a:spLocks noGrp="1"/>
          </p:cNvSpPr>
          <p:nvPr>
            <p:ph type="title"/>
          </p:nvPr>
        </p:nvSpPr>
        <p:spPr>
          <a:xfrm>
            <a:off x="366199" y="289083"/>
            <a:ext cx="8585295" cy="922637"/>
          </a:xfrm>
        </p:spPr>
        <p:txBody>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BASED ON the Evidence:</a:t>
            </a:r>
            <a:b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400">
                <a:solidFill>
                  <a:srgbClr val="0060AF"/>
                </a:solidFill>
                <a:latin typeface="Verdana" panose="020B0604030504040204" pitchFamily="34" charset="0"/>
                <a:ea typeface="Verdana" panose="020B0604030504040204" pitchFamily="34" charset="0"/>
                <a:cs typeface="Verdana" panose="020B0604030504040204" pitchFamily="34" charset="0"/>
              </a:rPr>
              <a:t>The Creating connected community theory of change</a:t>
            </a: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grpSp>
        <p:nvGrpSpPr>
          <p:cNvPr id="2" name="Group 1">
            <a:extLst>
              <a:ext uri="{FF2B5EF4-FFF2-40B4-BE49-F238E27FC236}">
                <a16:creationId xmlns:a16="http://schemas.microsoft.com/office/drawing/2014/main" id="{0A01541F-FB7D-C291-2152-E661F921C355}"/>
              </a:ext>
            </a:extLst>
          </p:cNvPr>
          <p:cNvGrpSpPr/>
          <p:nvPr/>
        </p:nvGrpSpPr>
        <p:grpSpPr>
          <a:xfrm>
            <a:off x="485776" y="1932295"/>
            <a:ext cx="8143874" cy="2054792"/>
            <a:chOff x="485776" y="1824007"/>
            <a:chExt cx="8143874" cy="2054792"/>
          </a:xfrm>
        </p:grpSpPr>
        <p:grpSp>
          <p:nvGrpSpPr>
            <p:cNvPr id="3" name="Group 2">
              <a:extLst>
                <a:ext uri="{FF2B5EF4-FFF2-40B4-BE49-F238E27FC236}">
                  <a16:creationId xmlns:a16="http://schemas.microsoft.com/office/drawing/2014/main" id="{6DB25C1D-E501-20C2-9FEB-CA32A312D482}"/>
                </a:ext>
              </a:extLst>
            </p:cNvPr>
            <p:cNvGrpSpPr/>
            <p:nvPr/>
          </p:nvGrpSpPr>
          <p:grpSpPr>
            <a:xfrm>
              <a:off x="485776" y="1835486"/>
              <a:ext cx="1554086" cy="2005728"/>
              <a:chOff x="647700" y="2232209"/>
              <a:chExt cx="2072115" cy="2674304"/>
            </a:xfrm>
          </p:grpSpPr>
          <p:sp>
            <p:nvSpPr>
              <p:cNvPr id="20" name="TextBox 19">
                <a:extLst>
                  <a:ext uri="{FF2B5EF4-FFF2-40B4-BE49-F238E27FC236}">
                    <a16:creationId xmlns:a16="http://schemas.microsoft.com/office/drawing/2014/main" id="{A8998075-8363-66FD-7B9F-E8BE480D8C8B}"/>
                  </a:ext>
                </a:extLst>
              </p:cNvPr>
              <p:cNvSpPr txBox="1"/>
              <p:nvPr/>
            </p:nvSpPr>
            <p:spPr>
              <a:xfrm>
                <a:off x="659044" y="2232209"/>
                <a:ext cx="2060771" cy="2674304"/>
              </a:xfrm>
              <a:prstGeom prst="rect">
                <a:avLst/>
              </a:prstGeom>
              <a:ln w="63500">
                <a:solidFill>
                  <a:srgbClr val="92278F"/>
                </a:solidFill>
              </a:ln>
            </p:spPr>
            <p:txBody>
              <a:bodyPr wrap="square" lIns="102870" tIns="411480" rIns="102870" bIns="102870" rtlCol="0">
                <a:noAutofit/>
              </a:bodyPr>
              <a:lstStyle/>
              <a:p>
                <a:pPr defTabSz="685783" eaLnBrk="1" fontAlgn="auto" hangingPunct="1">
                  <a:lnSpc>
                    <a:spcPct val="90000"/>
                  </a:lnSpc>
                  <a:spcBef>
                    <a:spcPts val="0"/>
                  </a:spcBef>
                  <a:spcAft>
                    <a:spcPts val="0"/>
                  </a:spcAft>
                  <a:defRPr/>
                </a:pPr>
                <a:r>
                  <a:rPr lang="en-US" sz="1200" kern="0">
                    <a:solidFill>
                      <a:prstClr val="black"/>
                    </a:solidFill>
                    <a:latin typeface="Cachet Pro ExtraLight" panose="020B0304020204040204" pitchFamily="34" charset="77"/>
                    <a:cs typeface="+mn-cs"/>
                  </a:rPr>
                  <a:t>The epidemic of isolation, loneliness and mistrust is diminishing the physical, mental, spiritual and social health of individuals and communities throughout the U.S.</a:t>
                </a:r>
              </a:p>
            </p:txBody>
          </p:sp>
          <p:sp>
            <p:nvSpPr>
              <p:cNvPr id="21" name="TextBox 20">
                <a:extLst>
                  <a:ext uri="{FF2B5EF4-FFF2-40B4-BE49-F238E27FC236}">
                    <a16:creationId xmlns:a16="http://schemas.microsoft.com/office/drawing/2014/main" id="{0E57E6F0-3307-5B4F-E285-6E914838956D}"/>
                  </a:ext>
                </a:extLst>
              </p:cNvPr>
              <p:cNvSpPr txBox="1"/>
              <p:nvPr/>
            </p:nvSpPr>
            <p:spPr>
              <a:xfrm>
                <a:off x="647700" y="2259109"/>
                <a:ext cx="2060771" cy="432298"/>
              </a:xfrm>
              <a:prstGeom prst="rect">
                <a:avLst/>
              </a:prstGeom>
              <a:solidFill>
                <a:srgbClr val="92278F"/>
              </a:solidFill>
              <a:ln w="63500">
                <a:noFill/>
              </a:ln>
            </p:spPr>
            <p:txBody>
              <a:bodyPr wrap="square" lIns="0" tIns="0" rIns="0" bIns="0" rtlCol="0" anchor="ctr">
                <a:noAutofit/>
              </a:bodyPr>
              <a:lstStyle/>
              <a:p>
                <a:pPr algn="ctr" defTabSz="685783" eaLnBrk="1" fontAlgn="auto" hangingPunct="1">
                  <a:lnSpc>
                    <a:spcPct val="110000"/>
                  </a:lnSpc>
                  <a:spcBef>
                    <a:spcPts val="900"/>
                  </a:spcBef>
                  <a:spcAft>
                    <a:spcPts val="0"/>
                  </a:spcAft>
                  <a:defRPr/>
                </a:pPr>
                <a:r>
                  <a:rPr lang="en-US" sz="1600" b="1" kern="0">
                    <a:solidFill>
                      <a:srgbClr val="FFFFFF"/>
                    </a:solidFill>
                    <a:latin typeface="Cachet Pro" panose="020B0604020204040204" pitchFamily="34" charset="77"/>
                    <a:ea typeface="Verdana" panose="020B0604030504040204" pitchFamily="34" charset="0"/>
                    <a:cs typeface="Verdana" panose="020B0604030504040204" pitchFamily="34" charset="0"/>
                  </a:rPr>
                  <a:t>PROBLEM</a:t>
                </a:r>
              </a:p>
            </p:txBody>
          </p:sp>
        </p:grpSp>
        <p:grpSp>
          <p:nvGrpSpPr>
            <p:cNvPr id="4" name="Group 3">
              <a:extLst>
                <a:ext uri="{FF2B5EF4-FFF2-40B4-BE49-F238E27FC236}">
                  <a16:creationId xmlns:a16="http://schemas.microsoft.com/office/drawing/2014/main" id="{AD8A1021-CC73-BF7F-1CCB-53288A95C425}"/>
                </a:ext>
              </a:extLst>
            </p:cNvPr>
            <p:cNvGrpSpPr/>
            <p:nvPr/>
          </p:nvGrpSpPr>
          <p:grpSpPr>
            <a:xfrm>
              <a:off x="7084072" y="1824007"/>
              <a:ext cx="1545578" cy="2054792"/>
              <a:chOff x="9445429" y="2216904"/>
              <a:chExt cx="2060771" cy="2739722"/>
            </a:xfrm>
          </p:grpSpPr>
          <p:sp>
            <p:nvSpPr>
              <p:cNvPr id="18" name="TextBox 17">
                <a:extLst>
                  <a:ext uri="{FF2B5EF4-FFF2-40B4-BE49-F238E27FC236}">
                    <a16:creationId xmlns:a16="http://schemas.microsoft.com/office/drawing/2014/main" id="{4556395D-57DD-20ED-9C71-738F659D0026}"/>
                  </a:ext>
                </a:extLst>
              </p:cNvPr>
              <p:cNvSpPr txBox="1"/>
              <p:nvPr/>
            </p:nvSpPr>
            <p:spPr>
              <a:xfrm>
                <a:off x="9445429" y="2232209"/>
                <a:ext cx="2060771" cy="2724417"/>
              </a:xfrm>
              <a:prstGeom prst="rect">
                <a:avLst/>
              </a:prstGeom>
              <a:ln w="63500">
                <a:solidFill>
                  <a:srgbClr val="92278F"/>
                </a:solidFill>
              </a:ln>
            </p:spPr>
            <p:txBody>
              <a:bodyPr wrap="square" lIns="102870" tIns="411480" rIns="102870" bIns="102870" rtlCol="0">
                <a:noAutofit/>
              </a:bodyPr>
              <a:lstStyle/>
              <a:p>
                <a:pPr defTabSz="685783" eaLnBrk="1" fontAlgn="auto" hangingPunct="1">
                  <a:lnSpc>
                    <a:spcPct val="90000"/>
                  </a:lnSpc>
                  <a:spcBef>
                    <a:spcPts val="0"/>
                  </a:spcBef>
                  <a:spcAft>
                    <a:spcPts val="0"/>
                  </a:spcAft>
                  <a:defRPr/>
                </a:pPr>
                <a:r>
                  <a:rPr lang="en-US" sz="1200" b="1" kern="0">
                    <a:solidFill>
                      <a:prstClr val="black"/>
                    </a:solidFill>
                    <a:latin typeface="Cachet Pro Book" panose="020B0604020204040204" pitchFamily="34" charset="77"/>
                    <a:cs typeface="+mn-cs"/>
                  </a:rPr>
                  <a:t>activities long known to support human thriving </a:t>
                </a:r>
                <a:r>
                  <a:rPr lang="en-US" sz="1200" kern="0">
                    <a:solidFill>
                      <a:prstClr val="black"/>
                    </a:solidFill>
                    <a:latin typeface="Cachet Pro ExtraLight" panose="020B0304020204040204" pitchFamily="34" charset="77"/>
                    <a:cs typeface="+mn-cs"/>
                  </a:rPr>
                  <a:t>will help restore personal, societal and national well-being.</a:t>
                </a:r>
              </a:p>
            </p:txBody>
          </p:sp>
          <p:sp>
            <p:nvSpPr>
              <p:cNvPr id="19" name="TextBox 18">
                <a:extLst>
                  <a:ext uri="{FF2B5EF4-FFF2-40B4-BE49-F238E27FC236}">
                    <a16:creationId xmlns:a16="http://schemas.microsoft.com/office/drawing/2014/main" id="{1E1E701A-9C1E-5D01-296B-2D123E7F432F}"/>
                  </a:ext>
                </a:extLst>
              </p:cNvPr>
              <p:cNvSpPr txBox="1"/>
              <p:nvPr/>
            </p:nvSpPr>
            <p:spPr>
              <a:xfrm>
                <a:off x="9445429" y="2216904"/>
                <a:ext cx="2060771" cy="432298"/>
              </a:xfrm>
              <a:prstGeom prst="rect">
                <a:avLst/>
              </a:prstGeom>
              <a:solidFill>
                <a:srgbClr val="92278F"/>
              </a:solidFill>
              <a:ln w="63500">
                <a:noFill/>
              </a:ln>
            </p:spPr>
            <p:txBody>
              <a:bodyPr wrap="square" lIns="0" tIns="0" rIns="0" bIns="0" rtlCol="0" anchor="ctr">
                <a:noAutofit/>
              </a:bodyPr>
              <a:lstStyle/>
              <a:p>
                <a:pPr algn="ctr" defTabSz="685783" eaLnBrk="1" fontAlgn="auto" hangingPunct="1">
                  <a:lnSpc>
                    <a:spcPct val="110000"/>
                  </a:lnSpc>
                  <a:spcBef>
                    <a:spcPts val="900"/>
                  </a:spcBef>
                  <a:spcAft>
                    <a:spcPts val="0"/>
                  </a:spcAft>
                  <a:defRPr/>
                </a:pPr>
                <a:r>
                  <a:rPr lang="en-US" sz="1600" b="1" kern="0">
                    <a:solidFill>
                      <a:srgbClr val="FFFFFF"/>
                    </a:solidFill>
                    <a:latin typeface="Cachet Pro" panose="020B0604020204040204" pitchFamily="34" charset="77"/>
                    <a:ea typeface="Verdana" panose="020B0604030504040204" pitchFamily="34" charset="0"/>
                    <a:cs typeface="Verdana" panose="020B0604030504040204" pitchFamily="34" charset="0"/>
                  </a:rPr>
                  <a:t>THEN</a:t>
                </a:r>
              </a:p>
            </p:txBody>
          </p:sp>
        </p:grpSp>
        <p:grpSp>
          <p:nvGrpSpPr>
            <p:cNvPr id="7" name="Group 6">
              <a:extLst>
                <a:ext uri="{FF2B5EF4-FFF2-40B4-BE49-F238E27FC236}">
                  <a16:creationId xmlns:a16="http://schemas.microsoft.com/office/drawing/2014/main" id="{783FE07B-0B77-0362-221C-BB2FACE7F428}"/>
                </a:ext>
              </a:extLst>
            </p:cNvPr>
            <p:cNvGrpSpPr/>
            <p:nvPr/>
          </p:nvGrpSpPr>
          <p:grpSpPr>
            <a:xfrm>
              <a:off x="5421820" y="1835929"/>
              <a:ext cx="1425884" cy="1699971"/>
              <a:chOff x="7457693" y="2485430"/>
              <a:chExt cx="1901179" cy="2266628"/>
            </a:xfrm>
          </p:grpSpPr>
          <p:sp>
            <p:nvSpPr>
              <p:cNvPr id="16" name="TextBox 15">
                <a:extLst>
                  <a:ext uri="{FF2B5EF4-FFF2-40B4-BE49-F238E27FC236}">
                    <a16:creationId xmlns:a16="http://schemas.microsoft.com/office/drawing/2014/main" id="{00CAB3B1-D453-6FF0-E21C-E135D34B56AF}"/>
                  </a:ext>
                </a:extLst>
              </p:cNvPr>
              <p:cNvSpPr txBox="1"/>
              <p:nvPr/>
            </p:nvSpPr>
            <p:spPr>
              <a:xfrm>
                <a:off x="7469037" y="2485430"/>
                <a:ext cx="1889835" cy="2266628"/>
              </a:xfrm>
              <a:prstGeom prst="rect">
                <a:avLst/>
              </a:prstGeom>
              <a:ln w="63500">
                <a:solidFill>
                  <a:schemeClr val="accent4"/>
                </a:solidFill>
              </a:ln>
            </p:spPr>
            <p:txBody>
              <a:bodyPr wrap="square" lIns="102870" tIns="411480" rIns="102870" bIns="102870" rtlCol="0" anchor="t">
                <a:noAutofit/>
              </a:bodyPr>
              <a:lstStyle/>
              <a:p>
                <a:pPr defTabSz="685783" eaLnBrk="1" fontAlgn="auto" hangingPunct="1">
                  <a:lnSpc>
                    <a:spcPct val="90000"/>
                  </a:lnSpc>
                  <a:spcBef>
                    <a:spcPts val="0"/>
                  </a:spcBef>
                  <a:spcAft>
                    <a:spcPts val="0"/>
                  </a:spcAft>
                  <a:defRPr/>
                </a:pPr>
                <a:r>
                  <a:rPr lang="en-US" sz="1200" kern="0">
                    <a:solidFill>
                      <a:prstClr val="black"/>
                    </a:solidFill>
                    <a:latin typeface="Cachet Pro Book"/>
                    <a:ea typeface="ＭＳ Ｐゴシック"/>
                    <a:cs typeface="+mn-cs"/>
                  </a:rPr>
                  <a:t>we </a:t>
                </a:r>
                <a:r>
                  <a:rPr lang="en-US" sz="1200" b="1" kern="0">
                    <a:solidFill>
                      <a:prstClr val="black"/>
                    </a:solidFill>
                    <a:latin typeface="Cachet Pro Book"/>
                    <a:ea typeface="ＭＳ Ｐゴシック"/>
                    <a:cs typeface="+mn-cs"/>
                  </a:rPr>
                  <a:t>amplify the value of creating connected communities </a:t>
                </a:r>
                <a:r>
                  <a:rPr lang="en-US" sz="1200" kern="0">
                    <a:solidFill>
                      <a:prstClr val="black"/>
                    </a:solidFill>
                    <a:latin typeface="Cachet Pro ExtraLight"/>
                    <a:ea typeface="ＭＳ Ｐゴシック"/>
                    <a:cs typeface="+mn-cs"/>
                  </a:rPr>
                  <a:t>in neighborhoods across the country </a:t>
                </a:r>
                <a:endParaRPr lang="en-US" sz="1200" kern="0">
                  <a:solidFill>
                    <a:prstClr val="black"/>
                  </a:solidFill>
                  <a:latin typeface="Cachet Pro ExtraLight" panose="020B0304020204040204" pitchFamily="34" charset="77"/>
                  <a:cs typeface="+mn-cs"/>
                </a:endParaRPr>
              </a:p>
            </p:txBody>
          </p:sp>
          <p:sp>
            <p:nvSpPr>
              <p:cNvPr id="17" name="TextBox 16">
                <a:extLst>
                  <a:ext uri="{FF2B5EF4-FFF2-40B4-BE49-F238E27FC236}">
                    <a16:creationId xmlns:a16="http://schemas.microsoft.com/office/drawing/2014/main" id="{DEC9193B-EEF3-1E17-DEDA-C857891D7BE7}"/>
                  </a:ext>
                </a:extLst>
              </p:cNvPr>
              <p:cNvSpPr txBox="1"/>
              <p:nvPr/>
            </p:nvSpPr>
            <p:spPr>
              <a:xfrm>
                <a:off x="7457693" y="2512331"/>
                <a:ext cx="1889835" cy="432299"/>
              </a:xfrm>
              <a:prstGeom prst="rect">
                <a:avLst/>
              </a:prstGeom>
              <a:solidFill>
                <a:schemeClr val="accent4"/>
              </a:solidFill>
              <a:ln w="63500">
                <a:noFill/>
              </a:ln>
            </p:spPr>
            <p:txBody>
              <a:bodyPr wrap="square" lIns="0" tIns="0" rIns="0" bIns="0" rtlCol="0" anchor="ctr">
                <a:noAutofit/>
              </a:bodyPr>
              <a:lstStyle/>
              <a:p>
                <a:pPr algn="ctr" defTabSz="685783" eaLnBrk="1" fontAlgn="auto" hangingPunct="1">
                  <a:lnSpc>
                    <a:spcPct val="110000"/>
                  </a:lnSpc>
                  <a:spcBef>
                    <a:spcPts val="900"/>
                  </a:spcBef>
                  <a:spcAft>
                    <a:spcPts val="0"/>
                  </a:spcAft>
                  <a:defRPr/>
                </a:pPr>
                <a:r>
                  <a:rPr lang="en-US" sz="1600" b="1" kern="0">
                    <a:solidFill>
                      <a:srgbClr val="FFFFFF"/>
                    </a:solidFill>
                    <a:latin typeface="Cachet Pro" panose="020B0604020204040204" pitchFamily="34" charset="77"/>
                    <a:ea typeface="Verdana" panose="020B0604030504040204" pitchFamily="34" charset="0"/>
                    <a:cs typeface="Verdana" panose="020B0604030504040204" pitchFamily="34" charset="0"/>
                  </a:rPr>
                  <a:t>AND</a:t>
                </a:r>
              </a:p>
            </p:txBody>
          </p:sp>
        </p:grpSp>
        <p:grpSp>
          <p:nvGrpSpPr>
            <p:cNvPr id="9" name="Group 8">
              <a:extLst>
                <a:ext uri="{FF2B5EF4-FFF2-40B4-BE49-F238E27FC236}">
                  <a16:creationId xmlns:a16="http://schemas.microsoft.com/office/drawing/2014/main" id="{8A974984-C3E3-B089-A414-AFA1675E6D58}"/>
                </a:ext>
              </a:extLst>
            </p:cNvPr>
            <p:cNvGrpSpPr/>
            <p:nvPr/>
          </p:nvGrpSpPr>
          <p:grpSpPr>
            <a:xfrm>
              <a:off x="2250229" y="1835929"/>
              <a:ext cx="1425884" cy="1699971"/>
              <a:chOff x="2250228" y="1405179"/>
              <a:chExt cx="1425884" cy="1699971"/>
            </a:xfrm>
          </p:grpSpPr>
          <p:sp>
            <p:nvSpPr>
              <p:cNvPr id="14" name="TextBox 13">
                <a:extLst>
                  <a:ext uri="{FF2B5EF4-FFF2-40B4-BE49-F238E27FC236}">
                    <a16:creationId xmlns:a16="http://schemas.microsoft.com/office/drawing/2014/main" id="{FDC81939-88D7-765A-2ECD-72431249E007}"/>
                  </a:ext>
                </a:extLst>
              </p:cNvPr>
              <p:cNvSpPr txBox="1"/>
              <p:nvPr/>
            </p:nvSpPr>
            <p:spPr>
              <a:xfrm>
                <a:off x="2258736" y="1405179"/>
                <a:ext cx="1417376" cy="1699971"/>
              </a:xfrm>
              <a:prstGeom prst="rect">
                <a:avLst/>
              </a:prstGeom>
              <a:ln w="63500">
                <a:solidFill>
                  <a:schemeClr val="accent4"/>
                </a:solidFill>
              </a:ln>
            </p:spPr>
            <p:txBody>
              <a:bodyPr wrap="square" lIns="102870" tIns="411480" rIns="102870" bIns="102870" rtlCol="0">
                <a:noAutofit/>
              </a:bodyPr>
              <a:lstStyle/>
              <a:p>
                <a:pPr defTabSz="685783" eaLnBrk="1" fontAlgn="auto" hangingPunct="1">
                  <a:lnSpc>
                    <a:spcPct val="90000"/>
                  </a:lnSpc>
                  <a:spcBef>
                    <a:spcPts val="0"/>
                  </a:spcBef>
                  <a:spcAft>
                    <a:spcPts val="0"/>
                  </a:spcAft>
                  <a:defRPr/>
                </a:pPr>
                <a:r>
                  <a:rPr lang="en-US" sz="1200" kern="0">
                    <a:solidFill>
                      <a:prstClr val="black"/>
                    </a:solidFill>
                    <a:latin typeface="Cachet Pro ExtraLight" panose="020B0304020204040204" pitchFamily="34" charset="77"/>
                    <a:cs typeface="+mn-cs"/>
                  </a:rPr>
                  <a:t>we intentionally bring people together around </a:t>
                </a:r>
                <a:r>
                  <a:rPr lang="en-US" sz="1200" b="1" kern="0">
                    <a:solidFill>
                      <a:prstClr val="black"/>
                    </a:solidFill>
                    <a:latin typeface="Cachet Pro" panose="020B0604020204040204" pitchFamily="34" charset="77"/>
                    <a:cs typeface="+mn-cs"/>
                  </a:rPr>
                  <a:t>experiences of </a:t>
                </a:r>
                <a:r>
                  <a:rPr lang="en-US" sz="1200" kern="0">
                    <a:solidFill>
                      <a:prstClr val="black"/>
                    </a:solidFill>
                    <a:latin typeface="Cachet Pro Medium" panose="020B0604020204040204" pitchFamily="34" charset="77"/>
                    <a:cs typeface="+mn-cs"/>
                  </a:rPr>
                  <a:t>achievement</a:t>
                </a:r>
                <a:r>
                  <a:rPr lang="en-US" sz="1200" kern="0">
                    <a:solidFill>
                      <a:prstClr val="black"/>
                    </a:solidFill>
                    <a:latin typeface="Cachet Pro ExtraLight" panose="020B0304020204040204" pitchFamily="34" charset="77"/>
                    <a:cs typeface="+mn-cs"/>
                  </a:rPr>
                  <a:t>, </a:t>
                </a:r>
                <a:r>
                  <a:rPr lang="en-US" sz="1200" kern="0">
                    <a:solidFill>
                      <a:prstClr val="black"/>
                    </a:solidFill>
                    <a:latin typeface="Cachet Pro Medium" panose="020B0604020204040204" pitchFamily="34" charset="77"/>
                    <a:cs typeface="+mn-cs"/>
                  </a:rPr>
                  <a:t>relationship</a:t>
                </a:r>
                <a:r>
                  <a:rPr lang="en-US" sz="1200" kern="0">
                    <a:solidFill>
                      <a:prstClr val="black"/>
                    </a:solidFill>
                    <a:latin typeface="Cachet Pro ExtraLight" panose="020B0304020204040204" pitchFamily="34" charset="77"/>
                    <a:cs typeface="+mn-cs"/>
                  </a:rPr>
                  <a:t> and </a:t>
                </a:r>
                <a:r>
                  <a:rPr lang="en-US" sz="1200" kern="0">
                    <a:solidFill>
                      <a:prstClr val="black"/>
                    </a:solidFill>
                    <a:latin typeface="Cachet Pro Medium" panose="020B0604020204040204" pitchFamily="34" charset="77"/>
                    <a:cs typeface="+mn-cs"/>
                  </a:rPr>
                  <a:t>belonging  …</a:t>
                </a:r>
              </a:p>
            </p:txBody>
          </p:sp>
          <p:sp>
            <p:nvSpPr>
              <p:cNvPr id="15" name="TextBox 14">
                <a:extLst>
                  <a:ext uri="{FF2B5EF4-FFF2-40B4-BE49-F238E27FC236}">
                    <a16:creationId xmlns:a16="http://schemas.microsoft.com/office/drawing/2014/main" id="{2B038855-C561-8477-1F89-88236472AA51}"/>
                  </a:ext>
                </a:extLst>
              </p:cNvPr>
              <p:cNvSpPr txBox="1"/>
              <p:nvPr/>
            </p:nvSpPr>
            <p:spPr>
              <a:xfrm>
                <a:off x="2250228" y="1425355"/>
                <a:ext cx="1417376" cy="324224"/>
              </a:xfrm>
              <a:prstGeom prst="rect">
                <a:avLst/>
              </a:prstGeom>
              <a:solidFill>
                <a:schemeClr val="accent4"/>
              </a:solidFill>
              <a:ln w="63500">
                <a:noFill/>
              </a:ln>
            </p:spPr>
            <p:txBody>
              <a:bodyPr wrap="square" lIns="0" tIns="0" rIns="0" bIns="0" rtlCol="0" anchor="ctr">
                <a:noAutofit/>
              </a:bodyPr>
              <a:lstStyle/>
              <a:p>
                <a:pPr algn="ctr" defTabSz="685783" eaLnBrk="1" fontAlgn="auto" hangingPunct="1">
                  <a:lnSpc>
                    <a:spcPct val="110000"/>
                  </a:lnSpc>
                  <a:spcBef>
                    <a:spcPts val="900"/>
                  </a:spcBef>
                  <a:spcAft>
                    <a:spcPts val="0"/>
                  </a:spcAft>
                  <a:defRPr/>
                </a:pPr>
                <a:r>
                  <a:rPr lang="en-US" sz="1600" b="1" kern="0">
                    <a:solidFill>
                      <a:srgbClr val="FFFFFF"/>
                    </a:solidFill>
                    <a:latin typeface="Cachet Pro" panose="020B0604020204040204" pitchFamily="34" charset="77"/>
                    <a:ea typeface="Verdana" panose="020B0604030504040204" pitchFamily="34" charset="0"/>
                    <a:cs typeface="Verdana" panose="020B0604030504040204" pitchFamily="34" charset="0"/>
                  </a:rPr>
                  <a:t>IF</a:t>
                </a:r>
              </a:p>
            </p:txBody>
          </p:sp>
        </p:grpSp>
        <p:grpSp>
          <p:nvGrpSpPr>
            <p:cNvPr id="11" name="Group 10">
              <a:extLst>
                <a:ext uri="{FF2B5EF4-FFF2-40B4-BE49-F238E27FC236}">
                  <a16:creationId xmlns:a16="http://schemas.microsoft.com/office/drawing/2014/main" id="{0FEF5CD2-D7F6-4D55-165D-D8802A19854B}"/>
                </a:ext>
              </a:extLst>
            </p:cNvPr>
            <p:cNvGrpSpPr/>
            <p:nvPr/>
          </p:nvGrpSpPr>
          <p:grpSpPr>
            <a:xfrm>
              <a:off x="3803073" y="1835929"/>
              <a:ext cx="1425884" cy="1699971"/>
              <a:chOff x="5091014" y="2485430"/>
              <a:chExt cx="1901179" cy="2266628"/>
            </a:xfrm>
          </p:grpSpPr>
          <p:sp>
            <p:nvSpPr>
              <p:cNvPr id="12" name="TextBox 11">
                <a:extLst>
                  <a:ext uri="{FF2B5EF4-FFF2-40B4-BE49-F238E27FC236}">
                    <a16:creationId xmlns:a16="http://schemas.microsoft.com/office/drawing/2014/main" id="{200F46FF-BD03-0ADD-E76D-F7EBC8F7E6FE}"/>
                  </a:ext>
                </a:extLst>
              </p:cNvPr>
              <p:cNvSpPr txBox="1"/>
              <p:nvPr/>
            </p:nvSpPr>
            <p:spPr>
              <a:xfrm>
                <a:off x="5102358" y="2485430"/>
                <a:ext cx="1889835" cy="2266628"/>
              </a:xfrm>
              <a:prstGeom prst="rect">
                <a:avLst/>
              </a:prstGeom>
              <a:ln w="63500">
                <a:solidFill>
                  <a:schemeClr val="accent4"/>
                </a:solidFill>
              </a:ln>
            </p:spPr>
            <p:txBody>
              <a:bodyPr wrap="square" lIns="102870" tIns="411480" rIns="102870" bIns="102870" rtlCol="0">
                <a:noAutofit/>
              </a:bodyPr>
              <a:lstStyle/>
              <a:p>
                <a:pPr defTabSz="685783" eaLnBrk="1" fontAlgn="auto" hangingPunct="1">
                  <a:lnSpc>
                    <a:spcPct val="90000"/>
                  </a:lnSpc>
                  <a:spcBef>
                    <a:spcPts val="0"/>
                  </a:spcBef>
                  <a:spcAft>
                    <a:spcPts val="0"/>
                  </a:spcAft>
                  <a:defRPr/>
                </a:pPr>
                <a:r>
                  <a:rPr lang="en-US" sz="1200" b="1" kern="0">
                    <a:solidFill>
                      <a:prstClr val="black"/>
                    </a:solidFill>
                    <a:latin typeface="Cachet Pro Book" panose="020B0604020204040204" pitchFamily="34" charset="77"/>
                    <a:cs typeface="+mn-cs"/>
                  </a:rPr>
                  <a:t>programs and  advocacy fundamental to everyone </a:t>
                </a:r>
                <a:r>
                  <a:rPr lang="en-US" sz="1200" kern="0">
                    <a:solidFill>
                      <a:prstClr val="black"/>
                    </a:solidFill>
                    <a:latin typeface="Cachet Pro ExtraLight" panose="020B0304020204040204" pitchFamily="34" charset="77"/>
                    <a:cs typeface="+mn-cs"/>
                  </a:rPr>
                  <a:t>because they build healthy spirit, mind and body for all …</a:t>
                </a:r>
              </a:p>
            </p:txBody>
          </p:sp>
          <p:sp>
            <p:nvSpPr>
              <p:cNvPr id="13" name="TextBox 12">
                <a:extLst>
                  <a:ext uri="{FF2B5EF4-FFF2-40B4-BE49-F238E27FC236}">
                    <a16:creationId xmlns:a16="http://schemas.microsoft.com/office/drawing/2014/main" id="{E0DCA70D-AEEF-6DBA-BE1F-6660BC165BD0}"/>
                  </a:ext>
                </a:extLst>
              </p:cNvPr>
              <p:cNvSpPr txBox="1"/>
              <p:nvPr/>
            </p:nvSpPr>
            <p:spPr>
              <a:xfrm>
                <a:off x="5091014" y="2512331"/>
                <a:ext cx="1889835" cy="432298"/>
              </a:xfrm>
              <a:prstGeom prst="rect">
                <a:avLst/>
              </a:prstGeom>
              <a:solidFill>
                <a:schemeClr val="accent4"/>
              </a:solidFill>
              <a:ln w="63500">
                <a:solidFill>
                  <a:schemeClr val="accent4"/>
                </a:solidFill>
              </a:ln>
            </p:spPr>
            <p:txBody>
              <a:bodyPr wrap="square" lIns="0" tIns="0" rIns="0" bIns="0" rtlCol="0" anchor="ctr">
                <a:noAutofit/>
              </a:bodyPr>
              <a:lstStyle/>
              <a:p>
                <a:pPr algn="ctr" defTabSz="685783" eaLnBrk="1" fontAlgn="auto" hangingPunct="1">
                  <a:lnSpc>
                    <a:spcPct val="110000"/>
                  </a:lnSpc>
                  <a:spcBef>
                    <a:spcPts val="900"/>
                  </a:spcBef>
                  <a:spcAft>
                    <a:spcPts val="0"/>
                  </a:spcAft>
                  <a:defRPr/>
                </a:pPr>
                <a:r>
                  <a:rPr lang="en-US" sz="1600" b="1" kern="0">
                    <a:solidFill>
                      <a:srgbClr val="FFFFFF"/>
                    </a:solidFill>
                    <a:latin typeface="Cachet Pro" panose="020B0604020204040204" pitchFamily="34" charset="77"/>
                    <a:ea typeface="Verdana" panose="020B0604030504040204" pitchFamily="34" charset="0"/>
                    <a:cs typeface="Verdana" panose="020B0604030504040204" pitchFamily="34" charset="0"/>
                  </a:rPr>
                  <a:t>THROUGH</a:t>
                </a:r>
              </a:p>
            </p:txBody>
          </p:sp>
        </p:grpSp>
      </p:grpSp>
    </p:spTree>
    <p:extLst>
      <p:ext uri="{BB962C8B-B14F-4D97-AF65-F5344CB8AC3E}">
        <p14:creationId xmlns:p14="http://schemas.microsoft.com/office/powerpoint/2010/main" val="3668084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3B634-A4E5-9BE1-F50E-8C8383B502F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E74DD82-6425-F67C-ED39-5CC3D5799C3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3185B72C-6D35-D9D4-EC6F-C64AF1AF9F45}"/>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600" kern="0"/>
              <a:t>Our opportunity,</a:t>
            </a:r>
          </a:p>
          <a:p>
            <a:r>
              <a:rPr lang="en-US" sz="3600" kern="0"/>
              <a:t>Our response</a:t>
            </a:r>
          </a:p>
        </p:txBody>
      </p:sp>
      <p:sp>
        <p:nvSpPr>
          <p:cNvPr id="4" name="TextBox 3">
            <a:extLst>
              <a:ext uri="{FF2B5EF4-FFF2-40B4-BE49-F238E27FC236}">
                <a16:creationId xmlns:a16="http://schemas.microsoft.com/office/drawing/2014/main" id="{B8E11C82-2EA7-B0D4-F5DD-C150CECE75AB}"/>
              </a:ext>
            </a:extLst>
          </p:cNvPr>
          <p:cNvSpPr txBox="1"/>
          <p:nvPr/>
        </p:nvSpPr>
        <p:spPr>
          <a:xfrm>
            <a:off x="2286000" y="2389200"/>
            <a:ext cx="4572000" cy="369332"/>
          </a:xfrm>
          <a:prstGeom prst="rect">
            <a:avLst/>
          </a:prstGeom>
          <a:noFill/>
        </p:spPr>
        <p:txBody>
          <a:bodyPr wrap="square">
            <a:spAutoFit/>
          </a:bodyPr>
          <a:lstStyle/>
          <a:p>
            <a:r>
              <a:rPr lang="en-US" b="0">
                <a:effectLst/>
              </a:rPr>
              <a:t> </a:t>
            </a:r>
            <a:endParaRPr lang="en-US"/>
          </a:p>
        </p:txBody>
      </p:sp>
    </p:spTree>
    <p:extLst>
      <p:ext uri="{BB962C8B-B14F-4D97-AF65-F5344CB8AC3E}">
        <p14:creationId xmlns:p14="http://schemas.microsoft.com/office/powerpoint/2010/main" val="4202142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D114DC9-72A5-AE37-B4BD-B04ED4314D4B}"/>
              </a:ext>
            </a:extLst>
          </p:cNvPr>
          <p:cNvSpPr txBox="1"/>
          <p:nvPr/>
        </p:nvSpPr>
        <p:spPr>
          <a:xfrm>
            <a:off x="742950" y="771257"/>
            <a:ext cx="7581900" cy="3600986"/>
          </a:xfrm>
          <a:prstGeom prst="rect">
            <a:avLst/>
          </a:prstGeom>
          <a:noFill/>
        </p:spPr>
        <p:txBody>
          <a:bodyPr wrap="square">
            <a:spAutoFit/>
          </a:bodyPr>
          <a:lstStyle/>
          <a:p>
            <a:pPr defTabSz="457200" eaLnBrk="1" fontAlgn="auto" hangingPunct="1">
              <a:spcBef>
                <a:spcPts val="0"/>
              </a:spcBef>
              <a:spcAft>
                <a:spcPts val="0"/>
              </a:spcAft>
            </a:pPr>
            <a:r>
              <a:rPr lang="en-US" sz="2000" b="1">
                <a:solidFill>
                  <a:srgbClr val="92278F"/>
                </a:solidFill>
                <a:latin typeface="Verdana" panose="020B0604030504040204" pitchFamily="34" charset="0"/>
                <a:ea typeface="Verdana" panose="020B0604030504040204" pitchFamily="34" charset="0"/>
                <a:cs typeface="+mn-cs"/>
              </a:rPr>
              <a:t>Creating Connected Communities (CCC) is the YMCA’s 10-year bold, shared vision for strengthening community by fostering meaningful human connection. </a:t>
            </a:r>
          </a:p>
          <a:p>
            <a:pPr defTabSz="457200" eaLnBrk="1" fontAlgn="auto" hangingPunct="1">
              <a:spcBef>
                <a:spcPts val="0"/>
              </a:spcBef>
              <a:spcAft>
                <a:spcPts val="0"/>
              </a:spcAft>
            </a:pPr>
            <a:endParaRPr lang="en-US" sz="2000">
              <a:solidFill>
                <a:prstClr val="black">
                  <a:lumMod val="75000"/>
                  <a:lumOff val="25000"/>
                </a:prstClr>
              </a:solidFill>
              <a:latin typeface="Verdana" panose="020B0604030504040204" pitchFamily="34" charset="0"/>
              <a:ea typeface="Verdana" panose="020B0604030504040204" pitchFamily="34" charset="0"/>
              <a:cs typeface="+mn-cs"/>
            </a:endParaRPr>
          </a:p>
          <a:p>
            <a:pPr defTabSz="457200" eaLnBrk="1" fontAlgn="auto" hangingPunct="1">
              <a:spcBef>
                <a:spcPts val="0"/>
              </a:spcBef>
              <a:spcAft>
                <a:spcPts val="0"/>
              </a:spcAft>
            </a:pPr>
            <a:r>
              <a:rPr lang="en-US" sz="1600">
                <a:solidFill>
                  <a:prstClr val="black">
                    <a:lumMod val="75000"/>
                    <a:lumOff val="25000"/>
                  </a:prstClr>
                </a:solidFill>
                <a:latin typeface="Verdana" panose="020B0604030504040204" pitchFamily="34" charset="0"/>
                <a:ea typeface="Verdana" panose="020B0604030504040204" pitchFamily="34" charset="0"/>
                <a:cs typeface="+mn-cs"/>
              </a:rPr>
              <a:t>CCC builds on the Y’s long-standing purpose of strengthening community. This focus helps Ys create more intentional experiences that help people achieve goals, build relationships, feel a sense of belonging, and contribute to something larger than themselves. </a:t>
            </a:r>
          </a:p>
          <a:p>
            <a:pPr defTabSz="457200" eaLnBrk="1" fontAlgn="auto" hangingPunct="1">
              <a:spcBef>
                <a:spcPts val="0"/>
              </a:spcBef>
              <a:spcAft>
                <a:spcPts val="0"/>
              </a:spcAft>
            </a:pPr>
            <a:endParaRPr lang="en-US" sz="1600">
              <a:solidFill>
                <a:prstClr val="black">
                  <a:lumMod val="75000"/>
                  <a:lumOff val="25000"/>
                </a:prstClr>
              </a:solidFill>
              <a:latin typeface="Verdana" panose="020B0604030504040204" pitchFamily="34" charset="0"/>
              <a:ea typeface="Verdana" panose="020B0604030504040204" pitchFamily="34" charset="0"/>
              <a:cs typeface="+mn-cs"/>
            </a:endParaRPr>
          </a:p>
          <a:p>
            <a:pPr defTabSz="457200" eaLnBrk="1" fontAlgn="auto" hangingPunct="1">
              <a:spcBef>
                <a:spcPts val="0"/>
              </a:spcBef>
              <a:spcAft>
                <a:spcPts val="0"/>
              </a:spcAft>
            </a:pPr>
            <a:r>
              <a:rPr lang="en-US" sz="1600">
                <a:solidFill>
                  <a:prstClr val="black">
                    <a:lumMod val="75000"/>
                    <a:lumOff val="25000"/>
                  </a:prstClr>
                </a:solidFill>
                <a:latin typeface="Verdana" panose="020B0604030504040204" pitchFamily="34" charset="0"/>
                <a:ea typeface="Verdana" panose="020B0604030504040204" pitchFamily="34" charset="0"/>
                <a:cs typeface="+mn-cs"/>
              </a:rPr>
              <a:t>The </a:t>
            </a:r>
            <a:r>
              <a:rPr lang="en-US" sz="1600" b="1">
                <a:solidFill>
                  <a:srgbClr val="92278F"/>
                </a:solidFill>
                <a:latin typeface="Verdana" panose="020B0604030504040204" pitchFamily="34" charset="0"/>
                <a:ea typeface="Verdana" panose="020B0604030504040204" pitchFamily="34" charset="0"/>
                <a:cs typeface="+mn-cs"/>
              </a:rPr>
              <a:t>Six Levers of Connection </a:t>
            </a:r>
            <a:r>
              <a:rPr lang="en-US" sz="1600">
                <a:solidFill>
                  <a:prstClr val="black">
                    <a:lumMod val="75000"/>
                    <a:lumOff val="25000"/>
                  </a:prstClr>
                </a:solidFill>
                <a:latin typeface="Verdana" panose="020B0604030504040204" pitchFamily="34" charset="0"/>
                <a:ea typeface="Verdana" panose="020B0604030504040204" pitchFamily="34" charset="0"/>
                <a:cs typeface="+mn-cs"/>
              </a:rPr>
              <a:t>are practical ways to make connection more intentional across programs, practices, spaces, partnerships, and community systems.</a:t>
            </a:r>
          </a:p>
        </p:txBody>
      </p:sp>
      <p:sp>
        <p:nvSpPr>
          <p:cNvPr id="6" name="Rectangle: Rounded Corners 5">
            <a:extLst>
              <a:ext uri="{FF2B5EF4-FFF2-40B4-BE49-F238E27FC236}">
                <a16:creationId xmlns:a16="http://schemas.microsoft.com/office/drawing/2014/main" id="{BC274E8B-8A8E-C907-6348-ECBF71989FE6}"/>
              </a:ext>
            </a:extLst>
          </p:cNvPr>
          <p:cNvSpPr/>
          <p:nvPr/>
        </p:nvSpPr>
        <p:spPr>
          <a:xfrm>
            <a:off x="381000" y="438150"/>
            <a:ext cx="8305800" cy="4267200"/>
          </a:xfrm>
          <a:prstGeom prst="roundRect">
            <a:avLst>
              <a:gd name="adj" fmla="val 3151"/>
            </a:avLst>
          </a:prstGeom>
          <a:noFill/>
          <a:ln w="76200">
            <a:solidFill>
              <a:srgbClr val="9227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eaLnBrk="1" fontAlgn="auto" hangingPunct="1">
              <a:spcBef>
                <a:spcPts val="0"/>
              </a:spcBef>
              <a:spcAft>
                <a:spcPts val="0"/>
              </a:spcAft>
            </a:pPr>
            <a:endParaRPr lang="en-US" sz="900">
              <a:solidFill>
                <a:prstClr val="white"/>
              </a:solidFill>
              <a:latin typeface="Calibri"/>
            </a:endParaRPr>
          </a:p>
        </p:txBody>
      </p:sp>
    </p:spTree>
    <p:extLst>
      <p:ext uri="{BB962C8B-B14F-4D97-AF65-F5344CB8AC3E}">
        <p14:creationId xmlns:p14="http://schemas.microsoft.com/office/powerpoint/2010/main" val="3679957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5C2E8F"/>
        </a:solidFill>
        <a:effectLst/>
      </p:bgPr>
    </p:bg>
    <p:spTree>
      <p:nvGrpSpPr>
        <p:cNvPr id="1" name=""/>
        <p:cNvGrpSpPr/>
        <p:nvPr/>
      </p:nvGrpSpPr>
      <p:grpSpPr>
        <a:xfrm>
          <a:off x="0" y="0"/>
          <a:ext cx="0" cy="0"/>
          <a:chOff x="0" y="0"/>
          <a:chExt cx="0" cy="0"/>
        </a:xfrm>
      </p:grpSpPr>
      <p:sp>
        <p:nvSpPr>
          <p:cNvPr id="5" name="TextBox 5"/>
          <p:cNvSpPr txBox="1"/>
          <p:nvPr/>
        </p:nvSpPr>
        <p:spPr>
          <a:xfrm>
            <a:off x="5828805" y="2428556"/>
            <a:ext cx="115786" cy="725520"/>
          </a:xfrm>
          <a:prstGeom prst="rect">
            <a:avLst/>
          </a:prstGeom>
        </p:spPr>
        <p:txBody>
          <a:bodyPr lIns="0" tIns="0" rIns="0" bIns="0" rtlCol="0" anchor="t">
            <a:spAutoFit/>
          </a:bodyPr>
          <a:lstStyle/>
          <a:p>
            <a:pPr defTabSz="457200" eaLnBrk="1" fontAlgn="auto" hangingPunct="1">
              <a:lnSpc>
                <a:spcPts val="6195"/>
              </a:lnSpc>
              <a:spcBef>
                <a:spcPts val="0"/>
              </a:spcBef>
              <a:spcAft>
                <a:spcPts val="0"/>
              </a:spcAft>
            </a:pPr>
            <a:r>
              <a:rPr lang="en-US" sz="4425">
                <a:solidFill>
                  <a:srgbClr val="FFFFFF"/>
                </a:solidFill>
                <a:latin typeface="Cachet Pro 4 Extra-Light"/>
                <a:ea typeface="Cachet Pro 4 Extra-Light"/>
                <a:cs typeface="Cachet Pro 4 Extra-Light"/>
                <a:sym typeface="Cachet Pro 4 Extra-Light"/>
              </a:rPr>
              <a:t> </a:t>
            </a:r>
          </a:p>
        </p:txBody>
      </p:sp>
      <p:grpSp>
        <p:nvGrpSpPr>
          <p:cNvPr id="3" name="Group 2">
            <a:extLst>
              <a:ext uri="{FF2B5EF4-FFF2-40B4-BE49-F238E27FC236}">
                <a16:creationId xmlns:a16="http://schemas.microsoft.com/office/drawing/2014/main" id="{986D9E47-B904-1D2C-A59F-EAE251FD6469}"/>
              </a:ext>
            </a:extLst>
          </p:cNvPr>
          <p:cNvGrpSpPr/>
          <p:nvPr/>
        </p:nvGrpSpPr>
        <p:grpSpPr>
          <a:xfrm>
            <a:off x="298185" y="-23813"/>
            <a:ext cx="8883915" cy="5191125"/>
            <a:chOff x="298185" y="-23813"/>
            <a:chExt cx="8883915" cy="5191125"/>
          </a:xfrm>
        </p:grpSpPr>
        <p:sp>
          <p:nvSpPr>
            <p:cNvPr id="2" name="Freeform 2"/>
            <p:cNvSpPr/>
            <p:nvPr/>
          </p:nvSpPr>
          <p:spPr>
            <a:xfrm>
              <a:off x="298185" y="-23813"/>
              <a:ext cx="8883915" cy="5191125"/>
            </a:xfrm>
            <a:custGeom>
              <a:avLst/>
              <a:gdLst/>
              <a:ahLst/>
              <a:cxnLst/>
              <a:rect l="l" t="t" r="r" b="b"/>
              <a:pathLst>
                <a:path w="17691630" h="10382250">
                  <a:moveTo>
                    <a:pt x="0" y="0"/>
                  </a:moveTo>
                  <a:lnTo>
                    <a:pt x="17691630" y="0"/>
                  </a:lnTo>
                  <a:lnTo>
                    <a:pt x="17691630" y="10382250"/>
                  </a:lnTo>
                  <a:lnTo>
                    <a:pt x="0" y="103822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457200" eaLnBrk="1" fontAlgn="auto" hangingPunct="1">
                <a:spcBef>
                  <a:spcPts val="0"/>
                </a:spcBef>
                <a:spcAft>
                  <a:spcPts val="0"/>
                </a:spcAft>
              </a:pPr>
              <a:endParaRPr lang="en-US" sz="900">
                <a:solidFill>
                  <a:prstClr val="black"/>
                </a:solidFill>
                <a:latin typeface="Calibri"/>
                <a:ea typeface="+mn-ea"/>
                <a:cs typeface="+mn-cs"/>
              </a:endParaRPr>
            </a:p>
          </p:txBody>
        </p:sp>
        <p:pic>
          <p:nvPicPr>
            <p:cNvPr id="10" name="Picture 9">
              <a:extLst>
                <a:ext uri="{FF2B5EF4-FFF2-40B4-BE49-F238E27FC236}">
                  <a16:creationId xmlns:a16="http://schemas.microsoft.com/office/drawing/2014/main" id="{DA4CBA09-7DF6-B685-47C3-312A58300D41}"/>
                </a:ext>
              </a:extLst>
            </p:cNvPr>
            <p:cNvPicPr>
              <a:picLocks noChangeAspect="1"/>
            </p:cNvPicPr>
            <p:nvPr/>
          </p:nvPicPr>
          <p:blipFill>
            <a:blip r:embed="rId4"/>
            <a:stretch>
              <a:fillRect/>
            </a:stretch>
          </p:blipFill>
          <p:spPr>
            <a:xfrm>
              <a:off x="4916937" y="1407900"/>
              <a:ext cx="4181868" cy="3492352"/>
            </a:xfrm>
            <a:prstGeom prst="rect">
              <a:avLst/>
            </a:prstGeom>
          </p:spPr>
        </p:pic>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60AD"/>
        </a:solidFill>
        <a:effectLst/>
      </p:bgPr>
    </p:bg>
    <p:spTree>
      <p:nvGrpSpPr>
        <p:cNvPr id="1" name=""/>
        <p:cNvGrpSpPr/>
        <p:nvPr/>
      </p:nvGrpSpPr>
      <p:grpSpPr>
        <a:xfrm>
          <a:off x="0" y="0"/>
          <a:ext cx="0" cy="0"/>
          <a:chOff x="0" y="0"/>
          <a:chExt cx="0" cy="0"/>
        </a:xfrm>
      </p:grpSpPr>
      <p:sp>
        <p:nvSpPr>
          <p:cNvPr id="2" name="Freeform 2"/>
          <p:cNvSpPr/>
          <p:nvPr/>
        </p:nvSpPr>
        <p:spPr>
          <a:xfrm>
            <a:off x="321998" y="-23813"/>
            <a:ext cx="8845815" cy="5191125"/>
          </a:xfrm>
          <a:custGeom>
            <a:avLst/>
            <a:gdLst/>
            <a:ahLst/>
            <a:cxnLst/>
            <a:rect l="l" t="t" r="r" b="b"/>
            <a:pathLst>
              <a:path w="17691630" h="10382250">
                <a:moveTo>
                  <a:pt x="0" y="0"/>
                </a:moveTo>
                <a:lnTo>
                  <a:pt x="17691630" y="0"/>
                </a:lnTo>
                <a:lnTo>
                  <a:pt x="17691630" y="10382250"/>
                </a:lnTo>
                <a:lnTo>
                  <a:pt x="0" y="103822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457200" eaLnBrk="1" fontAlgn="auto" hangingPunct="1">
              <a:spcBef>
                <a:spcPts val="0"/>
              </a:spcBef>
              <a:spcAft>
                <a:spcPts val="0"/>
              </a:spcAft>
            </a:pPr>
            <a:endParaRPr lang="en-US" sz="900">
              <a:solidFill>
                <a:prstClr val="black"/>
              </a:solidFill>
              <a:latin typeface="Calibri"/>
              <a:ea typeface="+mn-ea"/>
              <a:cs typeface="+mn-cs"/>
            </a:endParaRPr>
          </a:p>
        </p:txBody>
      </p:sp>
      <p:sp>
        <p:nvSpPr>
          <p:cNvPr id="3" name="TextBox 3"/>
          <p:cNvSpPr txBox="1"/>
          <p:nvPr/>
        </p:nvSpPr>
        <p:spPr>
          <a:xfrm>
            <a:off x="5319994" y="2557976"/>
            <a:ext cx="3214407" cy="884858"/>
          </a:xfrm>
          <a:prstGeom prst="rect">
            <a:avLst/>
          </a:prstGeom>
        </p:spPr>
        <p:txBody>
          <a:bodyPr wrap="square" lIns="0" tIns="0" rIns="0" bIns="0" rtlCol="0" anchor="t">
            <a:spAutoFit/>
          </a:bodyPr>
          <a:lstStyle/>
          <a:p>
            <a:pPr defTabSz="457200" eaLnBrk="1" fontAlgn="auto" hangingPunct="1">
              <a:lnSpc>
                <a:spcPts val="2250"/>
              </a:lnSpc>
              <a:spcBef>
                <a:spcPts val="0"/>
              </a:spcBef>
              <a:spcAft>
                <a:spcPts val="0"/>
              </a:spcAft>
            </a:pPr>
            <a:r>
              <a:rPr lang="en-US" sz="2000" spc="-37">
                <a:solidFill>
                  <a:prstClr val="white"/>
                </a:solidFill>
                <a:latin typeface="Verdana" panose="020B0604030504040204" pitchFamily="34" charset="0"/>
                <a:ea typeface="Verdana" panose="020B0604030504040204" pitchFamily="34" charset="0"/>
                <a:cs typeface="Cachet Pro 2"/>
                <a:sym typeface="Cachet Pro 2"/>
              </a:rPr>
              <a:t>Use shared language and stories to strengthen purpose and connection.</a:t>
            </a:r>
          </a:p>
        </p:txBody>
      </p:sp>
      <p:sp>
        <p:nvSpPr>
          <p:cNvPr id="4" name="TextBox 4"/>
          <p:cNvSpPr txBox="1"/>
          <p:nvPr/>
        </p:nvSpPr>
        <p:spPr>
          <a:xfrm>
            <a:off x="5348573" y="2400964"/>
            <a:ext cx="4024027" cy="414281"/>
          </a:xfrm>
          <a:prstGeom prst="rect">
            <a:avLst/>
          </a:prstGeom>
        </p:spPr>
        <p:txBody>
          <a:bodyPr wrap="square" lIns="0" tIns="0" rIns="0" bIns="0" rtlCol="0" anchor="t">
            <a:spAutoFit/>
          </a:bodyPr>
          <a:lstStyle/>
          <a:p>
            <a:pPr defTabSz="457200" eaLnBrk="1" fontAlgn="auto" hangingPunct="1">
              <a:lnSpc>
                <a:spcPts val="3675"/>
              </a:lnSpc>
              <a:spcBef>
                <a:spcPts val="0"/>
              </a:spcBef>
              <a:spcAft>
                <a:spcPts val="0"/>
              </a:spcAft>
            </a:pPr>
            <a:endParaRPr lang="en-US" sz="2000">
              <a:solidFill>
                <a:srgbClr val="FFFFFF"/>
              </a:solidFill>
              <a:latin typeface="Cachet Pro 4 Light"/>
              <a:ea typeface="Cachet Pro 4 Light"/>
              <a:cs typeface="Cachet Pro 4 Light"/>
              <a:sym typeface="Cachet Pro 4 Light"/>
            </a:endParaRPr>
          </a:p>
        </p:txBody>
      </p:sp>
      <p:sp>
        <p:nvSpPr>
          <p:cNvPr id="5" name="TextBox 5"/>
          <p:cNvSpPr txBox="1"/>
          <p:nvPr/>
        </p:nvSpPr>
        <p:spPr>
          <a:xfrm>
            <a:off x="5348573" y="2696533"/>
            <a:ext cx="3795427" cy="414281"/>
          </a:xfrm>
          <a:prstGeom prst="rect">
            <a:avLst/>
          </a:prstGeom>
        </p:spPr>
        <p:txBody>
          <a:bodyPr wrap="square" lIns="0" tIns="0" rIns="0" bIns="0" rtlCol="0" anchor="t">
            <a:spAutoFit/>
          </a:bodyPr>
          <a:lstStyle/>
          <a:p>
            <a:pPr defTabSz="457200" eaLnBrk="1" fontAlgn="auto" hangingPunct="1">
              <a:lnSpc>
                <a:spcPts val="3675"/>
              </a:lnSpc>
              <a:spcBef>
                <a:spcPts val="0"/>
              </a:spcBef>
              <a:spcAft>
                <a:spcPts val="0"/>
              </a:spcAft>
            </a:pPr>
            <a:endParaRPr lang="en-US" sz="2000">
              <a:solidFill>
                <a:srgbClr val="FFFFFF"/>
              </a:solidFill>
              <a:latin typeface="Cachet Pro 4 Light"/>
              <a:ea typeface="Cachet Pro 4 Light"/>
              <a:cs typeface="Cachet Pro 4 Light"/>
              <a:sym typeface="Cachet Pro 4 Light"/>
            </a:endParaRPr>
          </a:p>
        </p:txBody>
      </p:sp>
      <p:sp>
        <p:nvSpPr>
          <p:cNvPr id="6" name="TextBox 6"/>
          <p:cNvSpPr txBox="1"/>
          <p:nvPr/>
        </p:nvSpPr>
        <p:spPr>
          <a:xfrm>
            <a:off x="5355926" y="3001064"/>
            <a:ext cx="2919127" cy="414281"/>
          </a:xfrm>
          <a:prstGeom prst="rect">
            <a:avLst/>
          </a:prstGeom>
        </p:spPr>
        <p:txBody>
          <a:bodyPr wrap="square" lIns="0" tIns="0" rIns="0" bIns="0" rtlCol="0" anchor="t">
            <a:spAutoFit/>
          </a:bodyPr>
          <a:lstStyle/>
          <a:p>
            <a:pPr defTabSz="457200" eaLnBrk="1" fontAlgn="auto" hangingPunct="1">
              <a:lnSpc>
                <a:spcPts val="3675"/>
              </a:lnSpc>
              <a:spcBef>
                <a:spcPts val="0"/>
              </a:spcBef>
              <a:spcAft>
                <a:spcPts val="0"/>
              </a:spcAft>
            </a:pPr>
            <a:endParaRPr lang="en-US" sz="2000">
              <a:solidFill>
                <a:srgbClr val="FFFFFF"/>
              </a:solidFill>
              <a:latin typeface="Cachet Pro 4 Light"/>
              <a:ea typeface="Cachet Pro 4 Light"/>
              <a:cs typeface="Cachet Pro 4 Light"/>
              <a:sym typeface="Cachet Pro 4 Light"/>
            </a:endParaRPr>
          </a:p>
        </p:txBody>
      </p:sp>
      <p:sp>
        <p:nvSpPr>
          <p:cNvPr id="7" name="TextBox 7"/>
          <p:cNvSpPr txBox="1"/>
          <p:nvPr/>
        </p:nvSpPr>
        <p:spPr>
          <a:xfrm>
            <a:off x="5319994" y="1846565"/>
            <a:ext cx="3138207" cy="692497"/>
          </a:xfrm>
          <a:prstGeom prst="rect">
            <a:avLst/>
          </a:prstGeom>
        </p:spPr>
        <p:txBody>
          <a:bodyPr wrap="square" lIns="0" tIns="0" rIns="0" bIns="0" rtlCol="0" anchor="t">
            <a:spAutoFit/>
          </a:bodyPr>
          <a:lstStyle/>
          <a:p>
            <a:pPr defTabSz="457200" eaLnBrk="1" fontAlgn="auto" hangingPunct="1">
              <a:lnSpc>
                <a:spcPts val="2700"/>
              </a:lnSpc>
              <a:spcBef>
                <a:spcPts val="0"/>
              </a:spcBef>
              <a:spcAft>
                <a:spcPts val="0"/>
              </a:spcAft>
            </a:pPr>
            <a:r>
              <a:rPr lang="en-US" sz="2700" b="1">
                <a:solidFill>
                  <a:srgbClr val="FFFFFF"/>
                </a:solidFill>
                <a:latin typeface="Verdana" panose="020B0604030504040204" pitchFamily="34" charset="0"/>
                <a:ea typeface="Verdana" panose="020B0604030504040204" pitchFamily="34" charset="0"/>
                <a:cs typeface="Cachet Pro 4 Bold"/>
                <a:sym typeface="Cachet Pro 4 Bold"/>
              </a:rPr>
              <a:t>ELEVATE CONNECTION</a:t>
            </a:r>
          </a:p>
        </p:txBody>
      </p:sp>
      <p:sp>
        <p:nvSpPr>
          <p:cNvPr id="10" name="Rectangle 9">
            <a:extLst>
              <a:ext uri="{FF2B5EF4-FFF2-40B4-BE49-F238E27FC236}">
                <a16:creationId xmlns:a16="http://schemas.microsoft.com/office/drawing/2014/main" id="{B3010D89-6063-A12B-39BA-BA73E86FBEAB}"/>
              </a:ext>
            </a:extLst>
          </p:cNvPr>
          <p:cNvSpPr/>
          <p:nvPr/>
        </p:nvSpPr>
        <p:spPr>
          <a:xfrm>
            <a:off x="7696200" y="285750"/>
            <a:ext cx="1333500" cy="873884"/>
          </a:xfrm>
          <a:prstGeom prst="rect">
            <a:avLst/>
          </a:prstGeom>
          <a:solidFill>
            <a:srgbClr val="0089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eaLnBrk="1" fontAlgn="auto" hangingPunct="1">
              <a:spcBef>
                <a:spcPts val="0"/>
              </a:spcBef>
              <a:spcAft>
                <a:spcPts val="0"/>
              </a:spcAft>
            </a:pPr>
            <a:endParaRPr lang="en-US" sz="900">
              <a:solidFill>
                <a:prstClr val="white"/>
              </a:solidFill>
              <a:latin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6B6B"/>
        </a:solidFill>
        <a:effectLst/>
      </p:bgPr>
    </p:bg>
    <p:spTree>
      <p:nvGrpSpPr>
        <p:cNvPr id="1" name=""/>
        <p:cNvGrpSpPr/>
        <p:nvPr/>
      </p:nvGrpSpPr>
      <p:grpSpPr>
        <a:xfrm>
          <a:off x="0" y="0"/>
          <a:ext cx="0" cy="0"/>
          <a:chOff x="0" y="0"/>
          <a:chExt cx="0" cy="0"/>
        </a:xfrm>
      </p:grpSpPr>
      <p:sp>
        <p:nvSpPr>
          <p:cNvPr id="2" name="Freeform 2"/>
          <p:cNvSpPr/>
          <p:nvPr/>
        </p:nvSpPr>
        <p:spPr>
          <a:xfrm>
            <a:off x="321998" y="-23813"/>
            <a:ext cx="8845815" cy="5191125"/>
          </a:xfrm>
          <a:custGeom>
            <a:avLst/>
            <a:gdLst/>
            <a:ahLst/>
            <a:cxnLst/>
            <a:rect l="l" t="t" r="r" b="b"/>
            <a:pathLst>
              <a:path w="17691630" h="10382250">
                <a:moveTo>
                  <a:pt x="0" y="0"/>
                </a:moveTo>
                <a:lnTo>
                  <a:pt x="17691630" y="0"/>
                </a:lnTo>
                <a:lnTo>
                  <a:pt x="17691630" y="10382250"/>
                </a:lnTo>
                <a:lnTo>
                  <a:pt x="0" y="103822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457200" eaLnBrk="1" fontAlgn="auto" hangingPunct="1">
              <a:spcBef>
                <a:spcPts val="0"/>
              </a:spcBef>
              <a:spcAft>
                <a:spcPts val="0"/>
              </a:spcAft>
            </a:pPr>
            <a:endParaRPr lang="en-US" sz="900">
              <a:solidFill>
                <a:prstClr val="black"/>
              </a:solidFill>
              <a:latin typeface="Calibri"/>
              <a:ea typeface="+mn-ea"/>
              <a:cs typeface="+mn-cs"/>
            </a:endParaRPr>
          </a:p>
        </p:txBody>
      </p:sp>
      <p:sp>
        <p:nvSpPr>
          <p:cNvPr id="7" name="TextBox 7"/>
          <p:cNvSpPr txBox="1"/>
          <p:nvPr/>
        </p:nvSpPr>
        <p:spPr>
          <a:xfrm>
            <a:off x="5348573" y="1534454"/>
            <a:ext cx="3543300" cy="1038746"/>
          </a:xfrm>
          <a:prstGeom prst="rect">
            <a:avLst/>
          </a:prstGeom>
        </p:spPr>
        <p:txBody>
          <a:bodyPr wrap="square" lIns="0" tIns="0" rIns="0" bIns="0" rtlCol="0" anchor="t">
            <a:spAutoFit/>
          </a:bodyPr>
          <a:lstStyle/>
          <a:p>
            <a:pPr defTabSz="457200" eaLnBrk="1" fontAlgn="auto" hangingPunct="1">
              <a:lnSpc>
                <a:spcPts val="2700"/>
              </a:lnSpc>
              <a:spcBef>
                <a:spcPts val="0"/>
              </a:spcBef>
              <a:spcAft>
                <a:spcPts val="0"/>
              </a:spcAft>
            </a:pPr>
            <a:r>
              <a:rPr lang="en-US" sz="2700" b="1">
                <a:solidFill>
                  <a:srgbClr val="FFFFFF"/>
                </a:solidFill>
                <a:latin typeface="Verdana" panose="020B0604030504040204" pitchFamily="34" charset="0"/>
                <a:ea typeface="Verdana" panose="020B0604030504040204" pitchFamily="34" charset="0"/>
                <a:cs typeface="Cachet Pro 4 Bold"/>
                <a:sym typeface="Cachet Pro 4 Bold"/>
              </a:rPr>
              <a:t>PRACTICE CONNECTION SKILLS</a:t>
            </a:r>
          </a:p>
        </p:txBody>
      </p:sp>
      <p:sp>
        <p:nvSpPr>
          <p:cNvPr id="10" name="TextBox 3">
            <a:extLst>
              <a:ext uri="{FF2B5EF4-FFF2-40B4-BE49-F238E27FC236}">
                <a16:creationId xmlns:a16="http://schemas.microsoft.com/office/drawing/2014/main" id="{4E27A8B8-FE4F-C4B0-89DA-12F498C174AE}"/>
              </a:ext>
            </a:extLst>
          </p:cNvPr>
          <p:cNvSpPr txBox="1"/>
          <p:nvPr/>
        </p:nvSpPr>
        <p:spPr>
          <a:xfrm>
            <a:off x="5348573" y="2553286"/>
            <a:ext cx="3376328" cy="1179810"/>
          </a:xfrm>
          <a:prstGeom prst="rect">
            <a:avLst/>
          </a:prstGeom>
        </p:spPr>
        <p:txBody>
          <a:bodyPr wrap="square" lIns="0" tIns="0" rIns="0" bIns="0" rtlCol="0" anchor="t">
            <a:spAutoFit/>
          </a:bodyPr>
          <a:lstStyle/>
          <a:p>
            <a:pPr defTabSz="457200" eaLnBrk="1" fontAlgn="auto" hangingPunct="1">
              <a:lnSpc>
                <a:spcPts val="2250"/>
              </a:lnSpc>
              <a:spcBef>
                <a:spcPts val="0"/>
              </a:spcBef>
              <a:spcAft>
                <a:spcPts val="0"/>
              </a:spcAft>
            </a:pPr>
            <a:r>
              <a:rPr lang="en-US" sz="2000" spc="-37">
                <a:solidFill>
                  <a:prstClr val="white"/>
                </a:solidFill>
                <a:latin typeface="Verdana" panose="020B0604030504040204" pitchFamily="34" charset="0"/>
                <a:ea typeface="Verdana" panose="020B0604030504040204" pitchFamily="34" charset="0"/>
                <a:cs typeface="Cachet Pro 2"/>
                <a:sym typeface="Cachet Pro 2"/>
              </a:rPr>
              <a:t>Develop the skills and reinforce the culture that make meaningful connection possible.</a:t>
            </a:r>
          </a:p>
        </p:txBody>
      </p:sp>
      <p:sp>
        <p:nvSpPr>
          <p:cNvPr id="11" name="Rectangle 10">
            <a:extLst>
              <a:ext uri="{FF2B5EF4-FFF2-40B4-BE49-F238E27FC236}">
                <a16:creationId xmlns:a16="http://schemas.microsoft.com/office/drawing/2014/main" id="{3C3CE055-7A38-BC17-86D6-117CCA471E99}"/>
              </a:ext>
            </a:extLst>
          </p:cNvPr>
          <p:cNvSpPr/>
          <p:nvPr/>
        </p:nvSpPr>
        <p:spPr>
          <a:xfrm>
            <a:off x="7886700" y="247650"/>
            <a:ext cx="1104900" cy="952500"/>
          </a:xfrm>
          <a:prstGeom prst="rect">
            <a:avLst/>
          </a:prstGeom>
          <a:solidFill>
            <a:srgbClr val="01A4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eaLnBrk="1" fontAlgn="auto" hangingPunct="1">
              <a:spcBef>
                <a:spcPts val="0"/>
              </a:spcBef>
              <a:spcAft>
                <a:spcPts val="0"/>
              </a:spcAft>
            </a:pPr>
            <a:endParaRPr lang="en-US" sz="900">
              <a:solidFill>
                <a:prstClr val="white"/>
              </a:solidFill>
              <a:latin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27920"/>
        </a:solidFill>
        <a:effectLst/>
      </p:bgPr>
    </p:bg>
    <p:spTree>
      <p:nvGrpSpPr>
        <p:cNvPr id="1" name=""/>
        <p:cNvGrpSpPr/>
        <p:nvPr/>
      </p:nvGrpSpPr>
      <p:grpSpPr>
        <a:xfrm>
          <a:off x="0" y="0"/>
          <a:ext cx="0" cy="0"/>
          <a:chOff x="0" y="0"/>
          <a:chExt cx="0" cy="0"/>
        </a:xfrm>
      </p:grpSpPr>
      <p:sp>
        <p:nvSpPr>
          <p:cNvPr id="2" name="Freeform 2"/>
          <p:cNvSpPr/>
          <p:nvPr/>
        </p:nvSpPr>
        <p:spPr>
          <a:xfrm>
            <a:off x="321998" y="-23813"/>
            <a:ext cx="8845815" cy="5191125"/>
          </a:xfrm>
          <a:custGeom>
            <a:avLst/>
            <a:gdLst/>
            <a:ahLst/>
            <a:cxnLst/>
            <a:rect l="l" t="t" r="r" b="b"/>
            <a:pathLst>
              <a:path w="17691630" h="10382250">
                <a:moveTo>
                  <a:pt x="0" y="0"/>
                </a:moveTo>
                <a:lnTo>
                  <a:pt x="17691630" y="0"/>
                </a:lnTo>
                <a:lnTo>
                  <a:pt x="17691630" y="10382250"/>
                </a:lnTo>
                <a:lnTo>
                  <a:pt x="0" y="103822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457200" eaLnBrk="1" fontAlgn="auto" hangingPunct="1">
              <a:spcBef>
                <a:spcPts val="0"/>
              </a:spcBef>
              <a:spcAft>
                <a:spcPts val="0"/>
              </a:spcAft>
            </a:pPr>
            <a:endParaRPr lang="en-US" sz="900">
              <a:solidFill>
                <a:prstClr val="black"/>
              </a:solidFill>
              <a:latin typeface="Calibri"/>
              <a:ea typeface="+mn-ea"/>
              <a:cs typeface="+mn-cs"/>
            </a:endParaRPr>
          </a:p>
        </p:txBody>
      </p:sp>
      <p:sp>
        <p:nvSpPr>
          <p:cNvPr id="9" name="TextBox 7">
            <a:extLst>
              <a:ext uri="{FF2B5EF4-FFF2-40B4-BE49-F238E27FC236}">
                <a16:creationId xmlns:a16="http://schemas.microsoft.com/office/drawing/2014/main" id="{FCCAB30B-4C07-1A92-A97A-8009E0179942}"/>
              </a:ext>
            </a:extLst>
          </p:cNvPr>
          <p:cNvSpPr txBox="1"/>
          <p:nvPr/>
        </p:nvSpPr>
        <p:spPr>
          <a:xfrm>
            <a:off x="5348573" y="1514782"/>
            <a:ext cx="3543300" cy="1038746"/>
          </a:xfrm>
          <a:prstGeom prst="rect">
            <a:avLst/>
          </a:prstGeom>
        </p:spPr>
        <p:txBody>
          <a:bodyPr wrap="square" lIns="0" tIns="0" rIns="0" bIns="0" rtlCol="0" anchor="t">
            <a:spAutoFit/>
          </a:bodyPr>
          <a:lstStyle/>
          <a:p>
            <a:pPr defTabSz="457200" eaLnBrk="1" fontAlgn="auto" hangingPunct="1">
              <a:lnSpc>
                <a:spcPts val="2700"/>
              </a:lnSpc>
              <a:spcBef>
                <a:spcPts val="0"/>
              </a:spcBef>
              <a:spcAft>
                <a:spcPts val="0"/>
              </a:spcAft>
            </a:pPr>
            <a:r>
              <a:rPr lang="en-US" sz="2700" b="1">
                <a:solidFill>
                  <a:srgbClr val="FFFFFF"/>
                </a:solidFill>
                <a:latin typeface="Verdana" panose="020B0604030504040204" pitchFamily="34" charset="0"/>
                <a:ea typeface="Verdana" panose="020B0604030504040204" pitchFamily="34" charset="0"/>
                <a:cs typeface="Cachet Pro 4 Bold"/>
                <a:sym typeface="Cachet Pro 4 Bold"/>
              </a:rPr>
              <a:t>EMBED CONNECTION EVERYWHERE</a:t>
            </a:r>
          </a:p>
        </p:txBody>
      </p:sp>
      <p:sp>
        <p:nvSpPr>
          <p:cNvPr id="11" name="TextBox 3">
            <a:extLst>
              <a:ext uri="{FF2B5EF4-FFF2-40B4-BE49-F238E27FC236}">
                <a16:creationId xmlns:a16="http://schemas.microsoft.com/office/drawing/2014/main" id="{7C4153E0-AA0C-8019-24B4-83A1D5F49BAD}"/>
              </a:ext>
            </a:extLst>
          </p:cNvPr>
          <p:cNvSpPr txBox="1"/>
          <p:nvPr/>
        </p:nvSpPr>
        <p:spPr>
          <a:xfrm>
            <a:off x="5348573" y="2553286"/>
            <a:ext cx="3376328" cy="884858"/>
          </a:xfrm>
          <a:prstGeom prst="rect">
            <a:avLst/>
          </a:prstGeom>
        </p:spPr>
        <p:txBody>
          <a:bodyPr wrap="square" lIns="0" tIns="0" rIns="0" bIns="0" rtlCol="0" anchor="t">
            <a:spAutoFit/>
          </a:bodyPr>
          <a:lstStyle/>
          <a:p>
            <a:pPr defTabSz="457200" eaLnBrk="1" fontAlgn="auto" hangingPunct="1">
              <a:lnSpc>
                <a:spcPts val="2250"/>
              </a:lnSpc>
              <a:spcBef>
                <a:spcPts val="0"/>
              </a:spcBef>
              <a:spcAft>
                <a:spcPts val="0"/>
              </a:spcAft>
            </a:pPr>
            <a:r>
              <a:rPr lang="en-US" sz="2000" spc="-37">
                <a:solidFill>
                  <a:prstClr val="white"/>
                </a:solidFill>
                <a:latin typeface="Verdana" panose="020B0604030504040204" pitchFamily="34" charset="0"/>
                <a:ea typeface="Verdana" panose="020B0604030504040204" pitchFamily="34" charset="0"/>
                <a:cs typeface="Cachet Pro 2"/>
                <a:sym typeface="Cachet Pro 2"/>
              </a:rPr>
              <a:t>Design and deliver experiences that create connection.</a:t>
            </a:r>
          </a:p>
        </p:txBody>
      </p:sp>
      <p:sp>
        <p:nvSpPr>
          <p:cNvPr id="13" name="Rectangle 12">
            <a:extLst>
              <a:ext uri="{FF2B5EF4-FFF2-40B4-BE49-F238E27FC236}">
                <a16:creationId xmlns:a16="http://schemas.microsoft.com/office/drawing/2014/main" id="{B4374524-28E2-5851-B1DF-127CE75CFCEF}"/>
              </a:ext>
            </a:extLst>
          </p:cNvPr>
          <p:cNvSpPr/>
          <p:nvPr/>
        </p:nvSpPr>
        <p:spPr>
          <a:xfrm>
            <a:off x="7886700" y="247650"/>
            <a:ext cx="1104900" cy="952500"/>
          </a:xfrm>
          <a:prstGeom prst="rect">
            <a:avLst/>
          </a:prstGeom>
          <a:solidFill>
            <a:srgbClr val="FCAF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eaLnBrk="1" fontAlgn="auto" hangingPunct="1">
              <a:spcBef>
                <a:spcPts val="0"/>
              </a:spcBef>
              <a:spcAft>
                <a:spcPts val="0"/>
              </a:spcAft>
            </a:pPr>
            <a:endParaRPr lang="en-US" sz="900">
              <a:solidFill>
                <a:prstClr val="white"/>
              </a:solidFill>
              <a:latin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B5828"/>
        </a:solidFill>
        <a:effectLst/>
      </p:bgPr>
    </p:bg>
    <p:spTree>
      <p:nvGrpSpPr>
        <p:cNvPr id="1" name=""/>
        <p:cNvGrpSpPr/>
        <p:nvPr/>
      </p:nvGrpSpPr>
      <p:grpSpPr>
        <a:xfrm>
          <a:off x="0" y="0"/>
          <a:ext cx="0" cy="0"/>
          <a:chOff x="0" y="0"/>
          <a:chExt cx="0" cy="0"/>
        </a:xfrm>
      </p:grpSpPr>
      <p:sp>
        <p:nvSpPr>
          <p:cNvPr id="2" name="Freeform 2"/>
          <p:cNvSpPr/>
          <p:nvPr/>
        </p:nvSpPr>
        <p:spPr>
          <a:xfrm>
            <a:off x="321998" y="-23813"/>
            <a:ext cx="8845815" cy="5191125"/>
          </a:xfrm>
          <a:custGeom>
            <a:avLst/>
            <a:gdLst/>
            <a:ahLst/>
            <a:cxnLst/>
            <a:rect l="l" t="t" r="r" b="b"/>
            <a:pathLst>
              <a:path w="17691630" h="10382250">
                <a:moveTo>
                  <a:pt x="0" y="0"/>
                </a:moveTo>
                <a:lnTo>
                  <a:pt x="17691630" y="0"/>
                </a:lnTo>
                <a:lnTo>
                  <a:pt x="17691630" y="10382250"/>
                </a:lnTo>
                <a:lnTo>
                  <a:pt x="0" y="103822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457200" eaLnBrk="1" fontAlgn="auto" hangingPunct="1">
              <a:spcBef>
                <a:spcPts val="0"/>
              </a:spcBef>
              <a:spcAft>
                <a:spcPts val="0"/>
              </a:spcAft>
            </a:pPr>
            <a:endParaRPr lang="en-US" sz="900">
              <a:solidFill>
                <a:prstClr val="black"/>
              </a:solidFill>
              <a:latin typeface="Calibri"/>
              <a:ea typeface="+mn-ea"/>
              <a:cs typeface="+mn-cs"/>
            </a:endParaRPr>
          </a:p>
        </p:txBody>
      </p:sp>
      <p:sp>
        <p:nvSpPr>
          <p:cNvPr id="10" name="TextBox 7">
            <a:extLst>
              <a:ext uri="{FF2B5EF4-FFF2-40B4-BE49-F238E27FC236}">
                <a16:creationId xmlns:a16="http://schemas.microsoft.com/office/drawing/2014/main" id="{9CD7240F-FD5B-128B-4702-A16C17075A76}"/>
              </a:ext>
            </a:extLst>
          </p:cNvPr>
          <p:cNvSpPr txBox="1"/>
          <p:nvPr/>
        </p:nvSpPr>
        <p:spPr>
          <a:xfrm>
            <a:off x="5348573" y="1534448"/>
            <a:ext cx="3376328" cy="1038746"/>
          </a:xfrm>
          <a:prstGeom prst="rect">
            <a:avLst/>
          </a:prstGeom>
        </p:spPr>
        <p:txBody>
          <a:bodyPr wrap="square" lIns="0" tIns="0" rIns="0" bIns="0" rtlCol="0" anchor="t">
            <a:spAutoFit/>
          </a:bodyPr>
          <a:lstStyle/>
          <a:p>
            <a:pPr defTabSz="457200" eaLnBrk="1" fontAlgn="auto" hangingPunct="1">
              <a:lnSpc>
                <a:spcPts val="2700"/>
              </a:lnSpc>
              <a:spcBef>
                <a:spcPts val="0"/>
              </a:spcBef>
              <a:spcAft>
                <a:spcPts val="0"/>
              </a:spcAft>
            </a:pPr>
            <a:r>
              <a:rPr lang="en-US" sz="2700" b="1">
                <a:solidFill>
                  <a:srgbClr val="FFFFFF"/>
                </a:solidFill>
                <a:latin typeface="Verdana" panose="020B0604030504040204" pitchFamily="34" charset="0"/>
                <a:ea typeface="Verdana" panose="020B0604030504040204" pitchFamily="34" charset="0"/>
                <a:cs typeface="Cachet Pro 4 Bold"/>
                <a:sym typeface="Cachet Pro 4 Bold"/>
              </a:rPr>
              <a:t>CREATE CONNECTED SPACES</a:t>
            </a:r>
          </a:p>
        </p:txBody>
      </p:sp>
      <p:sp>
        <p:nvSpPr>
          <p:cNvPr id="12" name="TextBox 3">
            <a:extLst>
              <a:ext uri="{FF2B5EF4-FFF2-40B4-BE49-F238E27FC236}">
                <a16:creationId xmlns:a16="http://schemas.microsoft.com/office/drawing/2014/main" id="{E3F45ADB-5E0F-4548-AC4D-298BC08D8917}"/>
              </a:ext>
            </a:extLst>
          </p:cNvPr>
          <p:cNvSpPr txBox="1"/>
          <p:nvPr/>
        </p:nvSpPr>
        <p:spPr>
          <a:xfrm>
            <a:off x="5348573" y="2553286"/>
            <a:ext cx="2995328" cy="1474763"/>
          </a:xfrm>
          <a:prstGeom prst="rect">
            <a:avLst/>
          </a:prstGeom>
        </p:spPr>
        <p:txBody>
          <a:bodyPr wrap="square" lIns="0" tIns="0" rIns="0" bIns="0" rtlCol="0" anchor="t">
            <a:spAutoFit/>
          </a:bodyPr>
          <a:lstStyle/>
          <a:p>
            <a:pPr defTabSz="457200" eaLnBrk="1" fontAlgn="auto" hangingPunct="1">
              <a:lnSpc>
                <a:spcPts val="2250"/>
              </a:lnSpc>
              <a:spcBef>
                <a:spcPts val="0"/>
              </a:spcBef>
              <a:spcAft>
                <a:spcPts val="0"/>
              </a:spcAft>
            </a:pPr>
            <a:r>
              <a:rPr lang="en-US" sz="2000" spc="-37">
                <a:solidFill>
                  <a:prstClr val="white"/>
                </a:solidFill>
                <a:latin typeface="Verdana" panose="020B0604030504040204" pitchFamily="34" charset="0"/>
                <a:ea typeface="Verdana" panose="020B0604030504040204" pitchFamily="34" charset="0"/>
                <a:cs typeface="Cachet Pro 2"/>
                <a:sym typeface="Cachet Pro 2"/>
              </a:rPr>
              <a:t>Build physical and digital environments that spark interaction and create access and belonging for all. </a:t>
            </a:r>
          </a:p>
        </p:txBody>
      </p:sp>
      <p:sp>
        <p:nvSpPr>
          <p:cNvPr id="14" name="Rectangle 13">
            <a:extLst>
              <a:ext uri="{FF2B5EF4-FFF2-40B4-BE49-F238E27FC236}">
                <a16:creationId xmlns:a16="http://schemas.microsoft.com/office/drawing/2014/main" id="{74E5C8A7-2963-2CD9-D038-EAE97251B601}"/>
              </a:ext>
            </a:extLst>
          </p:cNvPr>
          <p:cNvSpPr/>
          <p:nvPr/>
        </p:nvSpPr>
        <p:spPr>
          <a:xfrm>
            <a:off x="7886700" y="247650"/>
            <a:ext cx="1104900" cy="952500"/>
          </a:xfrm>
          <a:prstGeom prst="rect">
            <a:avLst/>
          </a:prstGeom>
          <a:solidFill>
            <a:srgbClr val="F4792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eaLnBrk="1" fontAlgn="auto" hangingPunct="1">
              <a:spcBef>
                <a:spcPts val="0"/>
              </a:spcBef>
              <a:spcAft>
                <a:spcPts val="0"/>
              </a:spcAft>
            </a:pPr>
            <a:endParaRPr lang="en-US" sz="900">
              <a:solidFill>
                <a:prstClr val="white"/>
              </a:solidFill>
              <a:latin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72B31"/>
        </a:solidFill>
        <a:effectLst/>
      </p:bgPr>
    </p:bg>
    <p:spTree>
      <p:nvGrpSpPr>
        <p:cNvPr id="1" name=""/>
        <p:cNvGrpSpPr/>
        <p:nvPr/>
      </p:nvGrpSpPr>
      <p:grpSpPr>
        <a:xfrm>
          <a:off x="0" y="0"/>
          <a:ext cx="0" cy="0"/>
          <a:chOff x="0" y="0"/>
          <a:chExt cx="0" cy="0"/>
        </a:xfrm>
      </p:grpSpPr>
      <p:sp>
        <p:nvSpPr>
          <p:cNvPr id="2" name="Freeform 2"/>
          <p:cNvSpPr/>
          <p:nvPr/>
        </p:nvSpPr>
        <p:spPr>
          <a:xfrm>
            <a:off x="321998" y="-23813"/>
            <a:ext cx="8845815" cy="5191125"/>
          </a:xfrm>
          <a:custGeom>
            <a:avLst/>
            <a:gdLst/>
            <a:ahLst/>
            <a:cxnLst/>
            <a:rect l="l" t="t" r="r" b="b"/>
            <a:pathLst>
              <a:path w="17691630" h="10382250">
                <a:moveTo>
                  <a:pt x="0" y="0"/>
                </a:moveTo>
                <a:lnTo>
                  <a:pt x="17691630" y="0"/>
                </a:lnTo>
                <a:lnTo>
                  <a:pt x="17691630" y="10382250"/>
                </a:lnTo>
                <a:lnTo>
                  <a:pt x="0" y="103822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457200" eaLnBrk="1" fontAlgn="auto" hangingPunct="1">
              <a:spcBef>
                <a:spcPts val="0"/>
              </a:spcBef>
              <a:spcAft>
                <a:spcPts val="0"/>
              </a:spcAft>
            </a:pPr>
            <a:endParaRPr lang="en-US" sz="900">
              <a:solidFill>
                <a:prstClr val="black"/>
              </a:solidFill>
              <a:latin typeface="Calibri"/>
              <a:ea typeface="+mn-ea"/>
              <a:cs typeface="+mn-cs"/>
            </a:endParaRPr>
          </a:p>
        </p:txBody>
      </p:sp>
      <p:sp>
        <p:nvSpPr>
          <p:cNvPr id="10" name="TextBox 7">
            <a:extLst>
              <a:ext uri="{FF2B5EF4-FFF2-40B4-BE49-F238E27FC236}">
                <a16:creationId xmlns:a16="http://schemas.microsoft.com/office/drawing/2014/main" id="{F7219003-736F-7322-3628-0E8EE1D833FE}"/>
              </a:ext>
            </a:extLst>
          </p:cNvPr>
          <p:cNvSpPr txBox="1"/>
          <p:nvPr/>
        </p:nvSpPr>
        <p:spPr>
          <a:xfrm>
            <a:off x="5348573" y="1839246"/>
            <a:ext cx="3109628" cy="692497"/>
          </a:xfrm>
          <a:prstGeom prst="rect">
            <a:avLst/>
          </a:prstGeom>
        </p:spPr>
        <p:txBody>
          <a:bodyPr wrap="square" lIns="0" tIns="0" rIns="0" bIns="0" rtlCol="0" anchor="t">
            <a:spAutoFit/>
          </a:bodyPr>
          <a:lstStyle/>
          <a:p>
            <a:pPr defTabSz="457200" eaLnBrk="1" fontAlgn="auto" hangingPunct="1">
              <a:lnSpc>
                <a:spcPts val="2700"/>
              </a:lnSpc>
              <a:spcBef>
                <a:spcPts val="0"/>
              </a:spcBef>
              <a:spcAft>
                <a:spcPts val="0"/>
              </a:spcAft>
            </a:pPr>
            <a:r>
              <a:rPr lang="en-US" sz="2700" b="1">
                <a:solidFill>
                  <a:srgbClr val="FFFFFF"/>
                </a:solidFill>
                <a:latin typeface="Verdana" panose="020B0604030504040204" pitchFamily="34" charset="0"/>
                <a:ea typeface="Verdana" panose="020B0604030504040204" pitchFamily="34" charset="0"/>
                <a:cs typeface="Cachet Pro 4 Bold"/>
                <a:sym typeface="Cachet Pro 4 Bold"/>
              </a:rPr>
              <a:t>INVITE CONTRIBUTION </a:t>
            </a:r>
          </a:p>
        </p:txBody>
      </p:sp>
      <p:sp>
        <p:nvSpPr>
          <p:cNvPr id="12" name="TextBox 3">
            <a:extLst>
              <a:ext uri="{FF2B5EF4-FFF2-40B4-BE49-F238E27FC236}">
                <a16:creationId xmlns:a16="http://schemas.microsoft.com/office/drawing/2014/main" id="{8266D92A-53FF-D060-6CBB-A58383F25AF6}"/>
              </a:ext>
            </a:extLst>
          </p:cNvPr>
          <p:cNvSpPr txBox="1"/>
          <p:nvPr/>
        </p:nvSpPr>
        <p:spPr>
          <a:xfrm>
            <a:off x="5348573" y="2553286"/>
            <a:ext cx="3376328" cy="1179810"/>
          </a:xfrm>
          <a:prstGeom prst="rect">
            <a:avLst/>
          </a:prstGeom>
        </p:spPr>
        <p:txBody>
          <a:bodyPr wrap="square" lIns="0" tIns="0" rIns="0" bIns="0" rtlCol="0" anchor="t">
            <a:spAutoFit/>
          </a:bodyPr>
          <a:lstStyle/>
          <a:p>
            <a:pPr defTabSz="457200" eaLnBrk="1" fontAlgn="auto" hangingPunct="1">
              <a:lnSpc>
                <a:spcPts val="2250"/>
              </a:lnSpc>
              <a:spcBef>
                <a:spcPts val="0"/>
              </a:spcBef>
              <a:spcAft>
                <a:spcPts val="0"/>
              </a:spcAft>
            </a:pPr>
            <a:r>
              <a:rPr lang="en-US" sz="2000" spc="-37">
                <a:solidFill>
                  <a:prstClr val="white"/>
                </a:solidFill>
                <a:latin typeface="Verdana" panose="020B0604030504040204" pitchFamily="34" charset="0"/>
                <a:ea typeface="Verdana" panose="020B0604030504040204" pitchFamily="34" charset="0"/>
                <a:cs typeface="Cachet Pro 2"/>
                <a:sym typeface="Cachet Pro 2"/>
              </a:rPr>
              <a:t>Provide opportunities for people to share their time, talents, and voices to create change.</a:t>
            </a:r>
          </a:p>
        </p:txBody>
      </p:sp>
      <p:sp>
        <p:nvSpPr>
          <p:cNvPr id="14" name="Rectangle 13">
            <a:extLst>
              <a:ext uri="{FF2B5EF4-FFF2-40B4-BE49-F238E27FC236}">
                <a16:creationId xmlns:a16="http://schemas.microsoft.com/office/drawing/2014/main" id="{CC8FDD09-6440-01D5-7099-45F8D33A17EE}"/>
              </a:ext>
            </a:extLst>
          </p:cNvPr>
          <p:cNvSpPr/>
          <p:nvPr/>
        </p:nvSpPr>
        <p:spPr>
          <a:xfrm>
            <a:off x="7886700" y="247650"/>
            <a:ext cx="1104900" cy="952500"/>
          </a:xfrm>
          <a:prstGeom prst="rect">
            <a:avLst/>
          </a:prstGeom>
          <a:solidFill>
            <a:srgbClr val="ED1C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eaLnBrk="1" fontAlgn="auto" hangingPunct="1">
              <a:spcBef>
                <a:spcPts val="0"/>
              </a:spcBef>
              <a:spcAft>
                <a:spcPts val="0"/>
              </a:spcAft>
            </a:pPr>
            <a:endParaRPr lang="en-US" sz="900">
              <a:solidFill>
                <a:prstClr val="white"/>
              </a:solidFill>
              <a:latin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5C2E8F"/>
        </a:solidFill>
        <a:effectLst/>
      </p:bgPr>
    </p:bg>
    <p:spTree>
      <p:nvGrpSpPr>
        <p:cNvPr id="1" name=""/>
        <p:cNvGrpSpPr/>
        <p:nvPr/>
      </p:nvGrpSpPr>
      <p:grpSpPr>
        <a:xfrm>
          <a:off x="0" y="0"/>
          <a:ext cx="0" cy="0"/>
          <a:chOff x="0" y="0"/>
          <a:chExt cx="0" cy="0"/>
        </a:xfrm>
      </p:grpSpPr>
      <p:sp>
        <p:nvSpPr>
          <p:cNvPr id="2" name="Freeform 2"/>
          <p:cNvSpPr/>
          <p:nvPr/>
        </p:nvSpPr>
        <p:spPr>
          <a:xfrm>
            <a:off x="298185" y="-23813"/>
            <a:ext cx="8845815" cy="5191125"/>
          </a:xfrm>
          <a:custGeom>
            <a:avLst/>
            <a:gdLst/>
            <a:ahLst/>
            <a:cxnLst/>
            <a:rect l="l" t="t" r="r" b="b"/>
            <a:pathLst>
              <a:path w="17691630" h="10382250">
                <a:moveTo>
                  <a:pt x="0" y="0"/>
                </a:moveTo>
                <a:lnTo>
                  <a:pt x="17691630" y="0"/>
                </a:lnTo>
                <a:lnTo>
                  <a:pt x="17691630" y="10382250"/>
                </a:lnTo>
                <a:lnTo>
                  <a:pt x="0" y="103822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457200" eaLnBrk="1" fontAlgn="auto" hangingPunct="1">
              <a:spcBef>
                <a:spcPts val="0"/>
              </a:spcBef>
              <a:spcAft>
                <a:spcPts val="0"/>
              </a:spcAft>
            </a:pPr>
            <a:endParaRPr lang="en-US" sz="900">
              <a:solidFill>
                <a:prstClr val="black"/>
              </a:solidFill>
              <a:latin typeface="Calibri"/>
              <a:ea typeface="+mn-ea"/>
              <a:cs typeface="+mn-cs"/>
            </a:endParaRPr>
          </a:p>
        </p:txBody>
      </p:sp>
      <p:sp>
        <p:nvSpPr>
          <p:cNvPr id="10" name="TextBox 7">
            <a:extLst>
              <a:ext uri="{FF2B5EF4-FFF2-40B4-BE49-F238E27FC236}">
                <a16:creationId xmlns:a16="http://schemas.microsoft.com/office/drawing/2014/main" id="{BA6B3A33-CE83-FE1E-519E-57CF00632DF9}"/>
              </a:ext>
            </a:extLst>
          </p:cNvPr>
          <p:cNvSpPr txBox="1"/>
          <p:nvPr/>
        </p:nvSpPr>
        <p:spPr>
          <a:xfrm>
            <a:off x="5348572" y="1868742"/>
            <a:ext cx="2538127" cy="692497"/>
          </a:xfrm>
          <a:prstGeom prst="rect">
            <a:avLst/>
          </a:prstGeom>
        </p:spPr>
        <p:txBody>
          <a:bodyPr wrap="square" lIns="0" tIns="0" rIns="0" bIns="0" rtlCol="0" anchor="t">
            <a:spAutoFit/>
          </a:bodyPr>
          <a:lstStyle/>
          <a:p>
            <a:pPr defTabSz="457200" eaLnBrk="1" fontAlgn="auto" hangingPunct="1">
              <a:lnSpc>
                <a:spcPts val="2700"/>
              </a:lnSpc>
              <a:spcBef>
                <a:spcPts val="0"/>
              </a:spcBef>
              <a:spcAft>
                <a:spcPts val="0"/>
              </a:spcAft>
            </a:pPr>
            <a:r>
              <a:rPr lang="en-US" sz="2700" b="1">
                <a:solidFill>
                  <a:srgbClr val="FFFFFF"/>
                </a:solidFill>
                <a:latin typeface="Verdana" panose="020B0604030504040204" pitchFamily="34" charset="0"/>
                <a:ea typeface="Verdana" panose="020B0604030504040204" pitchFamily="34" charset="0"/>
                <a:cs typeface="Cachet Pro 4 Bold"/>
                <a:sym typeface="Cachet Pro 4 Bold"/>
              </a:rPr>
              <a:t>SUPPORT WELL-BEING</a:t>
            </a:r>
          </a:p>
        </p:txBody>
      </p:sp>
      <p:sp>
        <p:nvSpPr>
          <p:cNvPr id="12" name="TextBox 3">
            <a:extLst>
              <a:ext uri="{FF2B5EF4-FFF2-40B4-BE49-F238E27FC236}">
                <a16:creationId xmlns:a16="http://schemas.microsoft.com/office/drawing/2014/main" id="{4FDDDC09-7035-D568-2B36-17C16AD66F9F}"/>
              </a:ext>
            </a:extLst>
          </p:cNvPr>
          <p:cNvSpPr txBox="1"/>
          <p:nvPr/>
        </p:nvSpPr>
        <p:spPr>
          <a:xfrm>
            <a:off x="5348573" y="2553286"/>
            <a:ext cx="3376328" cy="1179810"/>
          </a:xfrm>
          <a:prstGeom prst="rect">
            <a:avLst/>
          </a:prstGeom>
        </p:spPr>
        <p:txBody>
          <a:bodyPr wrap="square" lIns="0" tIns="0" rIns="0" bIns="0" rtlCol="0" anchor="t">
            <a:spAutoFit/>
          </a:bodyPr>
          <a:lstStyle/>
          <a:p>
            <a:pPr defTabSz="457200" eaLnBrk="1" fontAlgn="auto" hangingPunct="1">
              <a:lnSpc>
                <a:spcPts val="2250"/>
              </a:lnSpc>
              <a:spcBef>
                <a:spcPts val="0"/>
              </a:spcBef>
              <a:spcAft>
                <a:spcPts val="0"/>
              </a:spcAft>
            </a:pPr>
            <a:r>
              <a:rPr lang="en-US" sz="2000" spc="-37">
                <a:solidFill>
                  <a:prstClr val="white"/>
                </a:solidFill>
                <a:latin typeface="Verdana" panose="020B0604030504040204" pitchFamily="34" charset="0"/>
                <a:ea typeface="Verdana" panose="020B0604030504040204" pitchFamily="34" charset="0"/>
                <a:cs typeface="Cachet Pro 2"/>
                <a:sym typeface="Cachet Pro 2"/>
              </a:rPr>
              <a:t>Foster experiences that elevate health and well-being and help all people thrive. </a:t>
            </a:r>
          </a:p>
        </p:txBody>
      </p:sp>
      <p:sp>
        <p:nvSpPr>
          <p:cNvPr id="14" name="Rectangle 13">
            <a:extLst>
              <a:ext uri="{FF2B5EF4-FFF2-40B4-BE49-F238E27FC236}">
                <a16:creationId xmlns:a16="http://schemas.microsoft.com/office/drawing/2014/main" id="{1BABF094-0DD3-95EA-36EA-6C4F49155F1D}"/>
              </a:ext>
            </a:extLst>
          </p:cNvPr>
          <p:cNvSpPr/>
          <p:nvPr/>
        </p:nvSpPr>
        <p:spPr>
          <a:xfrm>
            <a:off x="7886700" y="247650"/>
            <a:ext cx="1104900" cy="952500"/>
          </a:xfrm>
          <a:prstGeom prst="rect">
            <a:avLst/>
          </a:prstGeom>
          <a:solidFill>
            <a:srgbClr val="9227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eaLnBrk="1" fontAlgn="auto" hangingPunct="1">
              <a:spcBef>
                <a:spcPts val="0"/>
              </a:spcBef>
              <a:spcAft>
                <a:spcPts val="0"/>
              </a:spcAft>
            </a:pPr>
            <a:endParaRPr lang="en-US" sz="900">
              <a:solidFill>
                <a:prstClr val="white"/>
              </a:solidFill>
              <a:latin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BAF72-0D99-33F3-1CFF-762299318B5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7D4D54E8-3087-40F8-2269-FDC19261579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6" name="Title 5">
            <a:extLst>
              <a:ext uri="{FF2B5EF4-FFF2-40B4-BE49-F238E27FC236}">
                <a16:creationId xmlns:a16="http://schemas.microsoft.com/office/drawing/2014/main" id="{27E372F5-BA5E-D07E-AC2D-895A8C2A9C18}"/>
              </a:ext>
            </a:extLst>
          </p:cNvPr>
          <p:cNvSpPr>
            <a:spLocks noGrp="1"/>
          </p:cNvSpPr>
          <p:nvPr>
            <p:ph type="title"/>
          </p:nvPr>
        </p:nvSpPr>
        <p:spPr>
          <a:xfrm>
            <a:off x="366200" y="289083"/>
            <a:ext cx="7484374" cy="922637"/>
          </a:xfrm>
        </p:spPr>
        <p:txBody>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Six Levers</a:t>
            </a:r>
            <a:b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400">
                <a:solidFill>
                  <a:srgbClr val="0060AF"/>
                </a:solidFill>
                <a:latin typeface="Verdana" panose="020B0604030504040204" pitchFamily="34" charset="0"/>
                <a:ea typeface="Verdana" panose="020B0604030504040204" pitchFamily="34" charset="0"/>
                <a:cs typeface="Verdana" panose="020B0604030504040204" pitchFamily="34" charset="0"/>
              </a:rPr>
              <a:t>REFLECTION</a:t>
            </a: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759C1AA2-FCE6-95AF-500D-6F0186041F1F}"/>
              </a:ext>
            </a:extLst>
          </p:cNvPr>
          <p:cNvSpPr txBox="1">
            <a:spLocks/>
          </p:cNvSpPr>
          <p:nvPr/>
        </p:nvSpPr>
        <p:spPr bwMode="black">
          <a:xfrm>
            <a:off x="366200" y="1486093"/>
            <a:ext cx="3917092" cy="23628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a:spcAft>
                <a:spcPts val="1200"/>
              </a:spcAft>
            </a:pPr>
            <a:r>
              <a:rPr lang="en-US" sz="2400" b="0" cap="none">
                <a:solidFill>
                  <a:srgbClr val="0060AF"/>
                </a:solidFill>
                <a:latin typeface="Verdana" panose="020B0604030504040204" pitchFamily="34" charset="0"/>
                <a:ea typeface="Verdana" panose="020B0604030504040204" pitchFamily="34" charset="0"/>
                <a:cs typeface="Verdana" panose="020B0604030504040204" pitchFamily="34" charset="0"/>
              </a:rPr>
              <a:t>Which of these levers resonates most as you consider ways to strengthen connection at your Y?</a:t>
            </a:r>
            <a:endParaRPr lang="en-US" sz="2400" b="0" kern="0" cap="none">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Graphic 2">
            <a:extLst>
              <a:ext uri="{FF2B5EF4-FFF2-40B4-BE49-F238E27FC236}">
                <a16:creationId xmlns:a16="http://schemas.microsoft.com/office/drawing/2014/main" id="{4E2BB844-2DC0-298A-B2B3-21D8E5AE1CD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860709" y="372460"/>
            <a:ext cx="3917091" cy="3974414"/>
          </a:xfrm>
          <a:prstGeom prst="rect">
            <a:avLst/>
          </a:prstGeom>
        </p:spPr>
      </p:pic>
    </p:spTree>
    <p:extLst>
      <p:ext uri="{BB962C8B-B14F-4D97-AF65-F5344CB8AC3E}">
        <p14:creationId xmlns:p14="http://schemas.microsoft.com/office/powerpoint/2010/main" val="2572459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title="Interactive content from Mentimeter">
                <a:extLst>
                  <a:ext uri="{FF2B5EF4-FFF2-40B4-BE49-F238E27FC236}">
                    <a16:creationId xmlns:a16="http://schemas.microsoft.com/office/drawing/2014/main" id="{D1460213-FBE7-DDF1-DD66-E26C03B9C541}"/>
                  </a:ext>
                </a:extLst>
              </p:cNvPr>
              <p:cNvGraphicFramePr>
                <a:graphicFrameLocks noGrp="1"/>
              </p:cNvGraphicFramePr>
              <p:nvPr>
                <p:extLst>
                  <p:ext uri="{D42A27DB-BD31-4B8C-83A1-F6EECF244321}">
                    <p14:modId xmlns:p14="http://schemas.microsoft.com/office/powerpoint/2010/main" val="2747249670"/>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4" name="Add-in 3" title="Interactive content from Mentimeter">
                <a:extLst>
                  <a:ext uri="{FF2B5EF4-FFF2-40B4-BE49-F238E27FC236}">
                    <a16:creationId xmlns:a16="http://schemas.microsoft.com/office/drawing/2014/main" id="{D1460213-FBE7-DDF1-DD66-E26C03B9C541}"/>
                  </a:ext>
                </a:extLst>
              </p:cNvPr>
              <p:cNvPicPr>
                <a:picLocks noGrp="1" noRot="1" noChangeAspect="1" noMove="1" noResize="1" noEditPoints="1" noAdjustHandles="1" noChangeArrowheads="1" noChangeShapeType="1"/>
              </p:cNvPicPr>
              <p:nvPr/>
            </p:nvPicPr>
            <p:blipFill>
              <a:blip r:embed="rId5"/>
              <a:stretch>
                <a:fillRect/>
              </a:stretch>
            </p:blipFill>
            <p:spPr>
              <a:xfrm>
                <a:off x="0" y="0"/>
                <a:ext cx="9144000" cy="5143500"/>
              </a:xfrm>
              <a:prstGeom prst="rect">
                <a:avLst/>
              </a:prstGeom>
            </p:spPr>
          </p:pic>
        </mc:Fallback>
      </mc:AlternateContent>
      <p:sp>
        <p:nvSpPr>
          <p:cNvPr id="5" name="Title 4" hidden="1">
            <a:extLst>
              <a:ext uri="{FF2B5EF4-FFF2-40B4-BE49-F238E27FC236}">
                <a16:creationId xmlns:a16="http://schemas.microsoft.com/office/drawing/2014/main" id="{0526AE60-1C72-C259-96E7-CABF91B70508}"/>
              </a:ext>
            </a:extLst>
          </p:cNvPr>
          <p:cNvSpPr>
            <a:spLocks noGrp="1"/>
          </p:cNvSpPr>
          <p:nvPr>
            <p:ph type="title"/>
          </p:nvPr>
        </p:nvSpPr>
        <p:spPr/>
        <p:txBody>
          <a:bodyPr>
            <a:normAutofit fontScale="90000"/>
          </a:bodyPr>
          <a:lstStyle/>
          <a:p>
            <a:r>
              <a:rPr lang="en-US"/>
              <a:t>Which of these levers resonates most as you consider ways to strengthen connection at your Y?  Elevate, Practice, Embed, Create, Invite, Support</a:t>
            </a:r>
          </a:p>
        </p:txBody>
      </p:sp>
    </p:spTree>
    <p:custDataLst>
      <p:tags r:id="rId1"/>
    </p:custDataLst>
    <p:extLst>
      <p:ext uri="{BB962C8B-B14F-4D97-AF65-F5344CB8AC3E}">
        <p14:creationId xmlns:p14="http://schemas.microsoft.com/office/powerpoint/2010/main" val="545728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EAA8A-B901-B82E-0423-ADF0533E0E2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0B97ADE-4434-C322-D58E-CAD794F9865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9E25A42E-0A55-F682-B934-94A1981809A9}"/>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600" kern="0">
                <a:latin typeface="Verdana" panose="020B0604030504040204" pitchFamily="34" charset="0"/>
                <a:ea typeface="Verdana" panose="020B0604030504040204" pitchFamily="34" charset="0"/>
              </a:rPr>
              <a:t>Measuring impact</a:t>
            </a:r>
          </a:p>
        </p:txBody>
      </p:sp>
      <p:sp>
        <p:nvSpPr>
          <p:cNvPr id="4" name="TextBox 3">
            <a:extLst>
              <a:ext uri="{FF2B5EF4-FFF2-40B4-BE49-F238E27FC236}">
                <a16:creationId xmlns:a16="http://schemas.microsoft.com/office/drawing/2014/main" id="{99C71F86-3219-21C8-C294-3C2193225C3D}"/>
              </a:ext>
            </a:extLst>
          </p:cNvPr>
          <p:cNvSpPr txBox="1"/>
          <p:nvPr/>
        </p:nvSpPr>
        <p:spPr>
          <a:xfrm>
            <a:off x="2286000" y="2389200"/>
            <a:ext cx="4572000" cy="369332"/>
          </a:xfrm>
          <a:prstGeom prst="rect">
            <a:avLst/>
          </a:prstGeom>
          <a:noFill/>
        </p:spPr>
        <p:txBody>
          <a:bodyPr wrap="square">
            <a:spAutoFit/>
          </a:bodyPr>
          <a:lstStyle/>
          <a:p>
            <a:r>
              <a:rPr lang="en-US" b="0">
                <a:effectLst/>
              </a:rPr>
              <a:t> </a:t>
            </a:r>
            <a:endParaRPr lang="en-US"/>
          </a:p>
        </p:txBody>
      </p:sp>
    </p:spTree>
    <p:extLst>
      <p:ext uri="{BB962C8B-B14F-4D97-AF65-F5344CB8AC3E}">
        <p14:creationId xmlns:p14="http://schemas.microsoft.com/office/powerpoint/2010/main" val="610024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766A46-94DF-BF07-9C39-5D9672E05D94}"/>
              </a:ext>
            </a:extLst>
          </p:cNvPr>
          <p:cNvSpPr>
            <a:spLocks noGrp="1"/>
          </p:cNvSpPr>
          <p:nvPr>
            <p:ph idx="1"/>
          </p:nvPr>
        </p:nvSpPr>
        <p:spPr>
          <a:xfrm>
            <a:off x="354030" y="1304943"/>
            <a:ext cx="4354328" cy="3281363"/>
          </a:xfrm>
        </p:spPr>
        <p:txBody>
          <a:bodyPr/>
          <a:lstStyle/>
          <a:p>
            <a:pPr marL="0" indent="0">
              <a:buNone/>
            </a:pPr>
            <a:r>
              <a:rPr lang="en-US" sz="1700" kern="1200">
                <a:solidFill>
                  <a:schemeClr val="tx1">
                    <a:lumMod val="65000"/>
                    <a:lumOff val="35000"/>
                  </a:schemeClr>
                </a:solidFill>
                <a:latin typeface="Verdana" pitchFamily="64" charset="0"/>
                <a:ea typeface="ＭＳ Ｐゴシック" pitchFamily="64" charset="-128"/>
                <a:cs typeface="ＭＳ Ｐゴシック" pitchFamily="64" charset="-128"/>
              </a:rPr>
              <a:t>To grow what works, we need to understand what’s working. By using measurement tools to assess impact, we can learn, adapt, and continuously improve. This helps us stay accountable to our goals, tell a clear story of change, and </a:t>
            </a:r>
            <a:r>
              <a:rPr lang="en-US" sz="1700" b="1" kern="1200">
                <a:solidFill>
                  <a:schemeClr val="tx1">
                    <a:lumMod val="65000"/>
                    <a:lumOff val="35000"/>
                  </a:schemeClr>
                </a:solidFill>
                <a:latin typeface="Verdana" pitchFamily="64" charset="0"/>
                <a:ea typeface="ＭＳ Ｐゴシック" pitchFamily="64" charset="-128"/>
                <a:cs typeface="ＭＳ Ｐゴシック" pitchFamily="64" charset="-128"/>
              </a:rPr>
              <a:t>ensure that connection is not just a value, but a measurable outcome across the Y movement. </a:t>
            </a:r>
          </a:p>
        </p:txBody>
      </p:sp>
      <p:sp>
        <p:nvSpPr>
          <p:cNvPr id="4" name="Slide Number Placeholder 3">
            <a:extLst>
              <a:ext uri="{FF2B5EF4-FFF2-40B4-BE49-F238E27FC236}">
                <a16:creationId xmlns:a16="http://schemas.microsoft.com/office/drawing/2014/main" id="{D891F6B6-71B0-5DBC-7CA0-C63B4671AC19}"/>
              </a:ext>
            </a:extLst>
          </p:cNvPr>
          <p:cNvSpPr>
            <a:spLocks noGrp="1"/>
          </p:cNvSpPr>
          <p:nvPr>
            <p:ph type="sldNum" sz="quarter" idx="10"/>
          </p:nvPr>
        </p:nvSpPr>
        <p:spPr/>
        <p:txBody>
          <a:bodyPr/>
          <a:lstStyle/>
          <a:p>
            <a:pPr>
              <a:defRPr/>
            </a:pPr>
            <a:fld id="{DD7D3D9F-483B-4D2E-9546-1BB0A0DE023F}" type="slidenum">
              <a:rPr lang="en-US" smtClean="0"/>
              <a:pPr>
                <a:defRPr/>
              </a:pPr>
              <a:t>31</a:t>
            </a:fld>
            <a:endParaRPr lang="en-US"/>
          </a:p>
        </p:txBody>
      </p:sp>
      <p:pic>
        <p:nvPicPr>
          <p:cNvPr id="8" name="Picture 7">
            <a:extLst>
              <a:ext uri="{FF2B5EF4-FFF2-40B4-BE49-F238E27FC236}">
                <a16:creationId xmlns:a16="http://schemas.microsoft.com/office/drawing/2014/main" id="{8841C102-FD1A-761B-4F39-E1EE8B9F62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10070" y="1304943"/>
            <a:ext cx="3898730" cy="2589501"/>
          </a:xfrm>
          <a:prstGeom prst="rect">
            <a:avLst/>
          </a:prstGeom>
        </p:spPr>
      </p:pic>
      <p:sp>
        <p:nvSpPr>
          <p:cNvPr id="9" name="TextBox 8">
            <a:extLst>
              <a:ext uri="{FF2B5EF4-FFF2-40B4-BE49-F238E27FC236}">
                <a16:creationId xmlns:a16="http://schemas.microsoft.com/office/drawing/2014/main" id="{7C8CC2FC-A1C7-6D4F-5BBA-7A5EC1209A70}"/>
              </a:ext>
            </a:extLst>
          </p:cNvPr>
          <p:cNvSpPr txBox="1"/>
          <p:nvPr/>
        </p:nvSpPr>
        <p:spPr>
          <a:xfrm>
            <a:off x="6315075" y="2272481"/>
            <a:ext cx="1619250" cy="646331"/>
          </a:xfrm>
          <a:prstGeom prst="rect">
            <a:avLst/>
          </a:prstGeom>
          <a:noFill/>
        </p:spPr>
        <p:txBody>
          <a:bodyPr wrap="square" rtlCol="0">
            <a:spAutoFit/>
          </a:bodyPr>
          <a:lstStyle/>
          <a:p>
            <a:pPr algn="ctr"/>
            <a:r>
              <a:rPr lang="en-US" b="1">
                <a:solidFill>
                  <a:schemeClr val="accent2"/>
                </a:solidFill>
              </a:rPr>
              <a:t>OUR IMPACT</a:t>
            </a:r>
          </a:p>
        </p:txBody>
      </p:sp>
      <p:sp>
        <p:nvSpPr>
          <p:cNvPr id="11" name="Title 10">
            <a:extLst>
              <a:ext uri="{FF2B5EF4-FFF2-40B4-BE49-F238E27FC236}">
                <a16:creationId xmlns:a16="http://schemas.microsoft.com/office/drawing/2014/main" id="{5BFD8123-A69A-4B2F-F219-A449C2362A9C}"/>
              </a:ext>
            </a:extLst>
          </p:cNvPr>
          <p:cNvSpPr>
            <a:spLocks noGrp="1"/>
          </p:cNvSpPr>
          <p:nvPr>
            <p:ph type="title"/>
          </p:nvPr>
        </p:nvSpPr>
        <p:spPr>
          <a:xfrm>
            <a:off x="354030" y="482224"/>
            <a:ext cx="4114800" cy="571500"/>
          </a:xfrm>
        </p:spPr>
        <p:txBody>
          <a:bodyPr>
            <a:normAutofit fontScale="90000"/>
          </a:bodyPr>
          <a:lstStyle/>
          <a:p>
            <a:pPr algn="l"/>
            <a:r>
              <a:rPr kumimoji="0" lang="en-US" sz="2800" b="1" i="0" u="none" strike="noStrike" kern="0" cap="all" spc="0" normalizeH="0" baseline="0" noProof="0">
                <a:ln>
                  <a:noFill/>
                </a:ln>
                <a:solidFill>
                  <a:srgbClr val="00B0F0"/>
                </a:solidFill>
                <a:effectLst/>
                <a:uLnTx/>
                <a:uFillTx/>
                <a:latin typeface="Verdana" panose="020B0604030504040204" pitchFamily="34" charset="0"/>
                <a:ea typeface="Verdana" panose="020B0604030504040204" pitchFamily="34" charset="0"/>
                <a:cs typeface="Verdana" panose="020B0604030504040204" pitchFamily="34" charset="0"/>
              </a:rPr>
              <a:t>Our measurement </a:t>
            </a:r>
            <a:r>
              <a:rPr kumimoji="0" lang="en-US" sz="2800" b="1" i="0" u="none" strike="noStrike" kern="0" cap="all" spc="0" normalizeH="0" baseline="0" noProof="0">
                <a:ln>
                  <a:noFill/>
                </a:ln>
                <a:solidFill>
                  <a:srgbClr val="0060AF"/>
                </a:solidFill>
                <a:effectLst/>
                <a:uLnTx/>
                <a:uFillTx/>
                <a:latin typeface="Verdana" panose="020B0604030504040204" pitchFamily="34" charset="0"/>
                <a:ea typeface="Verdana" panose="020B0604030504040204" pitchFamily="34" charset="0"/>
                <a:cs typeface="Verdana" panose="020B0604030504040204" pitchFamily="34" charset="0"/>
              </a:rPr>
              <a:t>strategy</a:t>
            </a:r>
            <a:endParaRPr lang="en-US">
              <a:solidFill>
                <a:srgbClr val="0060AF"/>
              </a:solidFill>
            </a:endParaRPr>
          </a:p>
        </p:txBody>
      </p:sp>
    </p:spTree>
    <p:extLst>
      <p:ext uri="{BB962C8B-B14F-4D97-AF65-F5344CB8AC3E}">
        <p14:creationId xmlns:p14="http://schemas.microsoft.com/office/powerpoint/2010/main" val="40925945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D30EA-37AA-AC02-1F62-D9F0EC82E93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A7C30F5-844E-83B9-53D6-697F4A797B6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4" name="Slide Number Placeholder 3">
            <a:extLst>
              <a:ext uri="{FF2B5EF4-FFF2-40B4-BE49-F238E27FC236}">
                <a16:creationId xmlns:a16="http://schemas.microsoft.com/office/drawing/2014/main" id="{99E6BD1F-B5A5-064A-B07A-DE7813E74144}"/>
              </a:ext>
            </a:extLst>
          </p:cNvPr>
          <p:cNvSpPr>
            <a:spLocks noGrp="1"/>
          </p:cNvSpPr>
          <p:nvPr>
            <p:ph type="sldNum"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DD7D3D9F-483B-4D2E-9546-1BB0A0DE023F}" type="slidenum">
              <a:rPr kumimoji="0" lang="en-US" sz="601" b="0" i="0" u="none" strike="noStrike" kern="1200" cap="none" spc="0" normalizeH="0" baseline="0" noProof="0" smtClean="0">
                <a:ln>
                  <a:noFill/>
                </a:ln>
                <a:solidFill>
                  <a:srgbClr val="464847"/>
                </a:solidFill>
                <a:effectLst/>
                <a:uLnTx/>
                <a:uFillTx/>
                <a:latin typeface="Verdana" pitchFamily="64" charset="0"/>
                <a:ea typeface="ＭＳ Ｐゴシック" pitchFamily="64" charset="-128"/>
              </a:rPr>
              <a:pPr marL="0" marR="0" lvl="0" indent="0" algn="l" defTabSz="914400" rtl="0" eaLnBrk="0" fontAlgn="base" latinLnBrk="0" hangingPunct="0">
                <a:lnSpc>
                  <a:spcPct val="100000"/>
                </a:lnSpc>
                <a:spcBef>
                  <a:spcPct val="0"/>
                </a:spcBef>
                <a:spcAft>
                  <a:spcPct val="0"/>
                </a:spcAft>
                <a:buClrTx/>
                <a:buSzTx/>
                <a:buFontTx/>
                <a:buNone/>
                <a:tabLst/>
                <a:defRPr/>
              </a:pPr>
              <a:t>32</a:t>
            </a:fld>
            <a:endParaRPr kumimoji="0" lang="en-US" sz="601" b="0" i="0" u="none" strike="noStrike" kern="1200" cap="none" spc="0" normalizeH="0" baseline="0" noProof="0">
              <a:ln>
                <a:noFill/>
              </a:ln>
              <a:solidFill>
                <a:srgbClr val="464847"/>
              </a:solidFill>
              <a:effectLst/>
              <a:uLnTx/>
              <a:uFillTx/>
              <a:latin typeface="Verdana" pitchFamily="64" charset="0"/>
              <a:ea typeface="ＭＳ Ｐゴシック" pitchFamily="64" charset="-128"/>
            </a:endParaRPr>
          </a:p>
        </p:txBody>
      </p:sp>
      <p:pic>
        <p:nvPicPr>
          <p:cNvPr id="5" name="Picture 4" descr="A group of hands holding each other&#10;&#10;AI-generated content may be incorrect.">
            <a:extLst>
              <a:ext uri="{FF2B5EF4-FFF2-40B4-BE49-F238E27FC236}">
                <a16:creationId xmlns:a16="http://schemas.microsoft.com/office/drawing/2014/main" id="{BBCB211E-6A21-C232-8934-28B47C1DAED0}"/>
              </a:ext>
            </a:extLst>
          </p:cNvPr>
          <p:cNvPicPr>
            <a:picLocks noChangeAspect="1"/>
          </p:cNvPicPr>
          <p:nvPr/>
        </p:nvPicPr>
        <p:blipFill>
          <a:blip r:embed="rId4"/>
          <a:stretch>
            <a:fillRect/>
          </a:stretch>
        </p:blipFill>
        <p:spPr>
          <a:xfrm>
            <a:off x="784241" y="1418021"/>
            <a:ext cx="7575518" cy="2897635"/>
          </a:xfrm>
          <a:prstGeom prst="rect">
            <a:avLst/>
          </a:prstGeom>
          <a:noFill/>
          <a:ln>
            <a:noFill/>
          </a:ln>
          <a:effectLst>
            <a:outerShdw blurRad="292100" dist="139700" dir="2700000" algn="tl" rotWithShape="0">
              <a:srgbClr val="333333">
                <a:alpha val="65000"/>
              </a:srgbClr>
            </a:outerShdw>
          </a:effectLst>
        </p:spPr>
      </p:pic>
      <p:sp>
        <p:nvSpPr>
          <p:cNvPr id="7" name="Title 5">
            <a:extLst>
              <a:ext uri="{FF2B5EF4-FFF2-40B4-BE49-F238E27FC236}">
                <a16:creationId xmlns:a16="http://schemas.microsoft.com/office/drawing/2014/main" id="{93A29850-C930-F18C-70DC-522507BA65C9}"/>
              </a:ext>
            </a:extLst>
          </p:cNvPr>
          <p:cNvSpPr>
            <a:spLocks noGrp="1"/>
          </p:cNvSpPr>
          <p:nvPr>
            <p:ph type="title"/>
          </p:nvPr>
        </p:nvSpPr>
        <p:spPr>
          <a:xfrm>
            <a:off x="279350" y="114856"/>
            <a:ext cx="8585295" cy="922637"/>
          </a:xfrm>
        </p:spPr>
        <p:txBody>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From levers to outcomes:</a:t>
            </a:r>
            <a:b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400">
                <a:solidFill>
                  <a:srgbClr val="0060AF"/>
                </a:solidFill>
                <a:latin typeface="Verdana" panose="020B0604030504040204" pitchFamily="34" charset="0"/>
                <a:ea typeface="Verdana" panose="020B0604030504040204" pitchFamily="34" charset="0"/>
                <a:cs typeface="Verdana" panose="020B0604030504040204" pitchFamily="34" charset="0"/>
              </a:rPr>
              <a:t>These five dimensions (ARBCC) provide the structure for how we measure CCC</a:t>
            </a:r>
            <a:br>
              <a:rPr lang="en-US" sz="2400">
                <a:solidFill>
                  <a:srgbClr val="0060AF"/>
                </a:solidFill>
                <a:latin typeface="Verdana" panose="020B0604030504040204" pitchFamily="34" charset="0"/>
                <a:ea typeface="Verdana" panose="020B0604030504040204" pitchFamily="34" charset="0"/>
                <a:cs typeface="Verdana" panose="020B0604030504040204" pitchFamily="34" charset="0"/>
              </a:rPr>
            </a:b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129596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E0596-40A7-63E0-09F5-AAC19D6E2F1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F3F6204-F1BB-5791-EAE1-FD5D3346FB8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4" name="Slide Number Placeholder 3">
            <a:extLst>
              <a:ext uri="{FF2B5EF4-FFF2-40B4-BE49-F238E27FC236}">
                <a16:creationId xmlns:a16="http://schemas.microsoft.com/office/drawing/2014/main" id="{24A83272-635F-EC9C-8539-C8709260772D}"/>
              </a:ext>
            </a:extLst>
          </p:cNvPr>
          <p:cNvSpPr>
            <a:spLocks noGrp="1"/>
          </p:cNvSpPr>
          <p:nvPr>
            <p:ph type="sldNum"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DD7D3D9F-483B-4D2E-9546-1BB0A0DE023F}" type="slidenum">
              <a:rPr kumimoji="0" lang="en-US" sz="601" b="0" i="0" u="none" strike="noStrike" kern="1200" cap="none" spc="0" normalizeH="0" baseline="0" noProof="0" smtClean="0">
                <a:ln>
                  <a:noFill/>
                </a:ln>
                <a:solidFill>
                  <a:srgbClr val="464847"/>
                </a:solidFill>
                <a:effectLst/>
                <a:uLnTx/>
                <a:uFillTx/>
                <a:latin typeface="Verdana" pitchFamily="64" charset="0"/>
                <a:ea typeface="ＭＳ Ｐゴシック" pitchFamily="64" charset="-128"/>
              </a:rPr>
              <a:pPr marL="0" marR="0" lvl="0" indent="0" algn="l" defTabSz="914400" rtl="0" eaLnBrk="0" fontAlgn="base" latinLnBrk="0" hangingPunct="0">
                <a:lnSpc>
                  <a:spcPct val="100000"/>
                </a:lnSpc>
                <a:spcBef>
                  <a:spcPct val="0"/>
                </a:spcBef>
                <a:spcAft>
                  <a:spcPct val="0"/>
                </a:spcAft>
                <a:buClrTx/>
                <a:buSzTx/>
                <a:buFontTx/>
                <a:buNone/>
                <a:tabLst/>
                <a:defRPr/>
              </a:pPr>
              <a:t>33</a:t>
            </a:fld>
            <a:endParaRPr kumimoji="0" lang="en-US" sz="601" b="0" i="0" u="none" strike="noStrike" kern="1200" cap="none" spc="0" normalizeH="0" baseline="0" noProof="0">
              <a:ln>
                <a:noFill/>
              </a:ln>
              <a:solidFill>
                <a:srgbClr val="464847"/>
              </a:solidFill>
              <a:effectLst/>
              <a:uLnTx/>
              <a:uFillTx/>
              <a:latin typeface="Verdana" pitchFamily="64" charset="0"/>
              <a:ea typeface="ＭＳ Ｐゴシック" pitchFamily="64" charset="-128"/>
            </a:endParaRPr>
          </a:p>
        </p:txBody>
      </p:sp>
      <p:sp>
        <p:nvSpPr>
          <p:cNvPr id="6" name="Title 5">
            <a:extLst>
              <a:ext uri="{FF2B5EF4-FFF2-40B4-BE49-F238E27FC236}">
                <a16:creationId xmlns:a16="http://schemas.microsoft.com/office/drawing/2014/main" id="{BF58FBD6-641B-7F5C-042A-9691630EF5A9}"/>
              </a:ext>
            </a:extLst>
          </p:cNvPr>
          <p:cNvSpPr>
            <a:spLocks noGrp="1"/>
          </p:cNvSpPr>
          <p:nvPr>
            <p:ph type="title"/>
          </p:nvPr>
        </p:nvSpPr>
        <p:spPr>
          <a:xfrm>
            <a:off x="279350" y="66973"/>
            <a:ext cx="8585295" cy="922637"/>
          </a:xfrm>
        </p:spPr>
        <p:txBody>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Measurement of ARBCC:</a:t>
            </a:r>
            <a:b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400">
                <a:solidFill>
                  <a:srgbClr val="0060AF"/>
                </a:solidFill>
                <a:latin typeface="Verdana" panose="020B0604030504040204" pitchFamily="34" charset="0"/>
                <a:ea typeface="Verdana" panose="020B0604030504040204" pitchFamily="34" charset="0"/>
                <a:cs typeface="Verdana" panose="020B0604030504040204" pitchFamily="34" charset="0"/>
              </a:rPr>
              <a:t>three levels to help the Y learn,  grow, and understand impact</a:t>
            </a: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2" name="Diagram 1">
            <a:extLst>
              <a:ext uri="{FF2B5EF4-FFF2-40B4-BE49-F238E27FC236}">
                <a16:creationId xmlns:a16="http://schemas.microsoft.com/office/drawing/2014/main" id="{3A759135-13A6-F730-7777-28AA90B2C71F}"/>
              </a:ext>
            </a:extLst>
          </p:cNvPr>
          <p:cNvGraphicFramePr/>
          <p:nvPr>
            <p:extLst>
              <p:ext uri="{D42A27DB-BD31-4B8C-83A1-F6EECF244321}">
                <p14:modId xmlns:p14="http://schemas.microsoft.com/office/powerpoint/2010/main" val="1396743892"/>
              </p:ext>
            </p:extLst>
          </p:nvPr>
        </p:nvGraphicFramePr>
        <p:xfrm>
          <a:off x="246355" y="1363980"/>
          <a:ext cx="8651290" cy="30488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18565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86359-6D5C-46A7-546B-E8C2A51EA286}"/>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1CAD03CB-2CF2-C666-7449-5A7EDF7D297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292" y="14710"/>
            <a:ext cx="9134474" cy="5138142"/>
          </a:xfrm>
          <a:prstGeom prst="rect">
            <a:avLst/>
          </a:prstGeom>
        </p:spPr>
      </p:pic>
      <p:sp>
        <p:nvSpPr>
          <p:cNvPr id="6" name="Title 5">
            <a:extLst>
              <a:ext uri="{FF2B5EF4-FFF2-40B4-BE49-F238E27FC236}">
                <a16:creationId xmlns:a16="http://schemas.microsoft.com/office/drawing/2014/main" id="{3DFD31B9-046D-A809-D478-FD9EA2EA7F8E}"/>
              </a:ext>
            </a:extLst>
          </p:cNvPr>
          <p:cNvSpPr>
            <a:spLocks noGrp="1"/>
          </p:cNvSpPr>
          <p:nvPr>
            <p:ph type="title"/>
          </p:nvPr>
        </p:nvSpPr>
        <p:spPr>
          <a:xfrm>
            <a:off x="366200" y="289083"/>
            <a:ext cx="7484374" cy="922637"/>
          </a:xfrm>
        </p:spPr>
        <p:txBody>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By SHOW OF HANDS</a:t>
            </a:r>
            <a:b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400">
                <a:solidFill>
                  <a:srgbClr val="0060AF"/>
                </a:solidFill>
                <a:latin typeface="Verdana" panose="020B0604030504040204" pitchFamily="34" charset="0"/>
                <a:ea typeface="Verdana" panose="020B0604030504040204" pitchFamily="34" charset="0"/>
                <a:cs typeface="Verdana" panose="020B0604030504040204" pitchFamily="34" charset="0"/>
              </a:rPr>
              <a:t>REFLECTION</a:t>
            </a: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4801F792-C5CB-7B14-9D38-F150D6CB01A0}"/>
              </a:ext>
            </a:extLst>
          </p:cNvPr>
          <p:cNvSpPr txBox="1">
            <a:spLocks/>
          </p:cNvSpPr>
          <p:nvPr/>
        </p:nvSpPr>
        <p:spPr bwMode="black">
          <a:xfrm>
            <a:off x="366199" y="1313235"/>
            <a:ext cx="8466515" cy="27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a:spcAft>
                <a:spcPts val="600"/>
              </a:spcAft>
            </a:pPr>
            <a:r>
              <a:rPr lang="en-US" sz="2400" b="0" kern="0" cap="none">
                <a:solidFill>
                  <a:srgbClr val="0060AF"/>
                </a:solidFill>
                <a:latin typeface="Verdana" panose="020B0604030504040204" pitchFamily="34" charset="0"/>
                <a:ea typeface="Verdana" panose="020B0604030504040204" pitchFamily="34" charset="0"/>
                <a:cs typeface="Verdana" panose="020B0604030504040204" pitchFamily="34" charset="0"/>
              </a:rPr>
              <a:t>How many of you feel connection is already part of your Y’s strategic plan?</a:t>
            </a:r>
          </a:p>
          <a:p>
            <a:pPr>
              <a:spcAft>
                <a:spcPts val="600"/>
              </a:spcAft>
            </a:pPr>
            <a:endParaRPr lang="en-US" sz="2400" b="0" kern="0" cap="none">
              <a:solidFill>
                <a:srgbClr val="0060AF"/>
              </a:solidFill>
              <a:latin typeface="Verdana" panose="020B0604030504040204" pitchFamily="34" charset="0"/>
              <a:ea typeface="Verdana" panose="020B0604030504040204" pitchFamily="34" charset="0"/>
              <a:cs typeface="Verdana" panose="020B0604030504040204" pitchFamily="34" charset="0"/>
            </a:endParaRPr>
          </a:p>
          <a:p>
            <a:pPr>
              <a:spcAft>
                <a:spcPts val="600"/>
              </a:spcAft>
            </a:pPr>
            <a:r>
              <a:rPr lang="en-US" sz="2400" b="0" kern="0" cap="none">
                <a:solidFill>
                  <a:srgbClr val="0060AF"/>
                </a:solidFill>
                <a:latin typeface="Verdana" panose="020B0604030504040204" pitchFamily="34" charset="0"/>
                <a:ea typeface="Verdana" panose="020B0604030504040204" pitchFamily="34" charset="0"/>
                <a:cs typeface="Verdana" panose="020B0604030504040204" pitchFamily="34" charset="0"/>
              </a:rPr>
              <a:t>How many believe your Y intentionally designs for connection?</a:t>
            </a:r>
          </a:p>
          <a:p>
            <a:pPr>
              <a:spcAft>
                <a:spcPts val="600"/>
              </a:spcAft>
            </a:pPr>
            <a:endParaRPr lang="en-US" sz="2400" b="0" kern="0" cap="none">
              <a:solidFill>
                <a:srgbClr val="0060AF"/>
              </a:solidFill>
              <a:latin typeface="Verdana" panose="020B0604030504040204" pitchFamily="34" charset="0"/>
              <a:ea typeface="Verdana" panose="020B0604030504040204" pitchFamily="34" charset="0"/>
              <a:cs typeface="Verdana" panose="020B0604030504040204" pitchFamily="34" charset="0"/>
            </a:endParaRPr>
          </a:p>
          <a:p>
            <a:pPr>
              <a:spcAft>
                <a:spcPts val="600"/>
              </a:spcAft>
            </a:pPr>
            <a:r>
              <a:rPr lang="en-US" sz="2400" b="0" kern="0" cap="none">
                <a:solidFill>
                  <a:srgbClr val="0060AF"/>
                </a:solidFill>
                <a:latin typeface="Verdana" panose="020B0604030504040204" pitchFamily="34" charset="0"/>
                <a:ea typeface="Verdana" panose="020B0604030504040204" pitchFamily="34" charset="0"/>
                <a:cs typeface="Verdana" panose="020B0604030504040204" pitchFamily="34" charset="0"/>
              </a:rPr>
              <a:t>How many currently measure connection?</a:t>
            </a:r>
          </a:p>
        </p:txBody>
      </p:sp>
    </p:spTree>
    <p:extLst>
      <p:ext uri="{BB962C8B-B14F-4D97-AF65-F5344CB8AC3E}">
        <p14:creationId xmlns:p14="http://schemas.microsoft.com/office/powerpoint/2010/main" val="4238140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 calcmode="lin" valueType="num">
                                      <p:cBhvr additive="base">
                                        <p:cTn id="13"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C77D4-14B4-30CC-93F4-54CACDD4098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CAF897C-04A9-EAF8-D3B7-1B341BDA63C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9923A2A4-B9C4-3B43-8994-FF10B4CFE2C6}"/>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600" kern="0"/>
              <a:t>Testing in the field</a:t>
            </a:r>
          </a:p>
        </p:txBody>
      </p:sp>
      <p:sp>
        <p:nvSpPr>
          <p:cNvPr id="4" name="TextBox 3">
            <a:extLst>
              <a:ext uri="{FF2B5EF4-FFF2-40B4-BE49-F238E27FC236}">
                <a16:creationId xmlns:a16="http://schemas.microsoft.com/office/drawing/2014/main" id="{44B8C99E-745C-17EE-6D60-597588DCE9BC}"/>
              </a:ext>
            </a:extLst>
          </p:cNvPr>
          <p:cNvSpPr txBox="1"/>
          <p:nvPr/>
        </p:nvSpPr>
        <p:spPr>
          <a:xfrm>
            <a:off x="2286000" y="2389200"/>
            <a:ext cx="4572000" cy="369332"/>
          </a:xfrm>
          <a:prstGeom prst="rect">
            <a:avLst/>
          </a:prstGeom>
          <a:noFill/>
        </p:spPr>
        <p:txBody>
          <a:bodyPr wrap="square">
            <a:spAutoFit/>
          </a:bodyPr>
          <a:lstStyle/>
          <a:p>
            <a:r>
              <a:rPr lang="en-US" b="0">
                <a:effectLst/>
              </a:rPr>
              <a:t> </a:t>
            </a:r>
            <a:endParaRPr lang="en-US"/>
          </a:p>
        </p:txBody>
      </p:sp>
    </p:spTree>
    <p:extLst>
      <p:ext uri="{BB962C8B-B14F-4D97-AF65-F5344CB8AC3E}">
        <p14:creationId xmlns:p14="http://schemas.microsoft.com/office/powerpoint/2010/main" val="12070918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BD0A715-891C-13C5-31D7-0734350C03D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3" name="Content Placeholder 2">
            <a:extLst>
              <a:ext uri="{FF2B5EF4-FFF2-40B4-BE49-F238E27FC236}">
                <a16:creationId xmlns:a16="http://schemas.microsoft.com/office/drawing/2014/main" id="{0A52C206-BD6B-0AB5-A163-3169A201D4EC}"/>
              </a:ext>
            </a:extLst>
          </p:cNvPr>
          <p:cNvSpPr>
            <a:spLocks noGrp="1"/>
          </p:cNvSpPr>
          <p:nvPr>
            <p:ph idx="1"/>
          </p:nvPr>
        </p:nvSpPr>
        <p:spPr>
          <a:xfrm>
            <a:off x="354021" y="1115878"/>
            <a:ext cx="8510624" cy="3144923"/>
          </a:xfrm>
        </p:spPr>
        <p:txBody>
          <a:bodyPr/>
          <a:lstStyle/>
          <a:p>
            <a:r>
              <a:rPr lang="en-US" sz="1400" b="1"/>
              <a:t>What happened:</a:t>
            </a:r>
          </a:p>
          <a:p>
            <a:r>
              <a:rPr lang="en-US" sz="1400"/>
              <a:t>27 Ys came together to test, learn, and implement approaches that strengthen connection and contribution in the communities they serve. These Ys intentionally embedded connection into programs, spaces, and practices aligned with CCC.</a:t>
            </a:r>
          </a:p>
          <a:p>
            <a:r>
              <a:rPr lang="en-US" sz="1400" b="1"/>
              <a:t>How evidence of connection was generated:</a:t>
            </a:r>
          </a:p>
          <a:p>
            <a:r>
              <a:rPr lang="en-US" sz="1400"/>
              <a:t>Ys had the chance to test individual change in achievement, relationships, belonging, connection, contribution using assessments from the CCC Measurement Library</a:t>
            </a:r>
          </a:p>
          <a:p>
            <a:r>
              <a:rPr lang="en-US" sz="1400" b="1"/>
              <a:t>What we learned:</a:t>
            </a:r>
          </a:p>
          <a:p>
            <a:r>
              <a:rPr lang="en-US" sz="1400"/>
              <a:t>The results show that </a:t>
            </a:r>
            <a:r>
              <a:rPr lang="en-US" sz="1400" b="1"/>
              <a:t>connection can be intentionally designed and activated </a:t>
            </a:r>
            <a:r>
              <a:rPr lang="en-US" sz="1400"/>
              <a:t>through a variety of mechanisms such as programs, staff culture, volunteer engagement, facilities, and community partnerships. The experiments in this cohort aligned across all </a:t>
            </a:r>
            <a:r>
              <a:rPr lang="en-US" sz="1400" b="1"/>
              <a:t>six levers of connection</a:t>
            </a:r>
            <a:r>
              <a:rPr lang="en-US" sz="1400"/>
              <a:t>, demonstrating multiple pathways for strengthening connection.</a:t>
            </a:r>
          </a:p>
        </p:txBody>
      </p:sp>
      <p:sp>
        <p:nvSpPr>
          <p:cNvPr id="4" name="Slide Number Placeholder 3">
            <a:extLst>
              <a:ext uri="{FF2B5EF4-FFF2-40B4-BE49-F238E27FC236}">
                <a16:creationId xmlns:a16="http://schemas.microsoft.com/office/drawing/2014/main" id="{C73C1F86-A94D-037C-CFA4-4C093FCF1F63}"/>
              </a:ext>
            </a:extLst>
          </p:cNvPr>
          <p:cNvSpPr>
            <a:spLocks noGrp="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eaLnBrk="0" fontAlgn="base" hangingPunct="0">
              <a:spcBef>
                <a:spcPct val="0"/>
              </a:spcBef>
              <a:spcAft>
                <a:spcPct val="0"/>
              </a:spcAft>
              <a:defRPr sz="900" kern="1200">
                <a:solidFill>
                  <a:schemeClr val="bg1"/>
                </a:solidFill>
                <a:latin typeface="Verdana" pitchFamily="64" charset="0"/>
                <a:ea typeface="ＭＳ Ｐゴシック" pitchFamily="64" charset="-128"/>
                <a:cs typeface="ＭＳ Ｐゴシック" pitchFamily="64"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a:defRPr/>
            </a:pPr>
            <a:fld id="{00698937-BEDD-4EFF-AC3E-111CFE5685E0}" type="slidenum">
              <a:rPr lang="en-US" smtClean="0"/>
              <a:pPr>
                <a:defRPr/>
              </a:pPr>
              <a:t>36</a:t>
            </a:fld>
            <a:endParaRPr lang="en-US"/>
          </a:p>
        </p:txBody>
      </p:sp>
      <p:sp>
        <p:nvSpPr>
          <p:cNvPr id="7" name="Title 5">
            <a:extLst>
              <a:ext uri="{FF2B5EF4-FFF2-40B4-BE49-F238E27FC236}">
                <a16:creationId xmlns:a16="http://schemas.microsoft.com/office/drawing/2014/main" id="{4C54652E-B664-1D0D-FAA7-8A73F69E12BC}"/>
              </a:ext>
            </a:extLst>
          </p:cNvPr>
          <p:cNvSpPr txBox="1">
            <a:spLocks/>
          </p:cNvSpPr>
          <p:nvPr/>
        </p:nvSpPr>
        <p:spPr bwMode="black">
          <a:xfrm>
            <a:off x="279350" y="135553"/>
            <a:ext cx="8585295"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800" kern="0">
                <a:solidFill>
                  <a:srgbClr val="00B0F0"/>
                </a:solidFill>
                <a:latin typeface="Verdana" panose="020B0604030504040204" pitchFamily="34" charset="0"/>
                <a:ea typeface="Verdana" panose="020B0604030504040204" pitchFamily="34" charset="0"/>
                <a:cs typeface="Verdana" panose="020B0604030504040204" pitchFamily="34" charset="0"/>
              </a:rPr>
              <a:t>Testing the model:</a:t>
            </a:r>
            <a:br>
              <a:rPr lang="en-US" sz="2800" kern="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400" kern="0">
                <a:solidFill>
                  <a:srgbClr val="0060AF"/>
                </a:solidFill>
                <a:latin typeface="Verdana" panose="020B0604030504040204" pitchFamily="34" charset="0"/>
                <a:ea typeface="Verdana" panose="020B0604030504040204" pitchFamily="34" charset="0"/>
                <a:cs typeface="Verdana" panose="020B0604030504040204" pitchFamily="34" charset="0"/>
              </a:rPr>
              <a:t>inaugural cohort</a:t>
            </a:r>
            <a:endParaRPr lang="en-US" sz="1800" b="0" kern="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3728458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906AE-7232-253C-35C9-9B643BDA4B02}"/>
              </a:ext>
            </a:extLst>
          </p:cNvPr>
          <p:cNvSpPr>
            <a:spLocks noGrp="1"/>
          </p:cNvSpPr>
          <p:nvPr>
            <p:ph type="title"/>
          </p:nvPr>
        </p:nvSpPr>
        <p:spPr/>
        <p:txBody>
          <a:bodyPr/>
          <a:lstStyle/>
          <a:p>
            <a:r>
              <a:rPr lang="en-US"/>
              <a:t>Example Cohort Y experiments</a:t>
            </a:r>
          </a:p>
        </p:txBody>
      </p:sp>
      <p:sp>
        <p:nvSpPr>
          <p:cNvPr id="4" name="Slide Number Placeholder 3">
            <a:extLst>
              <a:ext uri="{FF2B5EF4-FFF2-40B4-BE49-F238E27FC236}">
                <a16:creationId xmlns:a16="http://schemas.microsoft.com/office/drawing/2014/main" id="{CFF7F599-076F-C182-6BAC-08E180276741}"/>
              </a:ext>
            </a:extLst>
          </p:cNvPr>
          <p:cNvSpPr>
            <a:spLocks noGrp="1"/>
          </p:cNvSpPr>
          <p:nvPr>
            <p:ph type="sldNum"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DD7D3D9F-483B-4D2E-9546-1BB0A0DE023F}" type="slidenum">
              <a:rPr kumimoji="0" lang="en-US" sz="601" b="0" i="0" u="none" strike="noStrike" kern="1200" cap="none" spc="0" normalizeH="0" baseline="0" noProof="0" smtClean="0">
                <a:ln>
                  <a:noFill/>
                </a:ln>
                <a:solidFill>
                  <a:srgbClr val="464847"/>
                </a:solidFill>
                <a:effectLst/>
                <a:uLnTx/>
                <a:uFillTx/>
                <a:latin typeface="Verdana" pitchFamily="64" charset="0"/>
                <a:ea typeface="ＭＳ Ｐゴシック" pitchFamily="64" charset="-128"/>
              </a:rPr>
              <a:pPr marL="0" marR="0" lvl="0" indent="0" algn="l" defTabSz="914400" rtl="0" eaLnBrk="0" fontAlgn="base" latinLnBrk="0" hangingPunct="0">
                <a:lnSpc>
                  <a:spcPct val="100000"/>
                </a:lnSpc>
                <a:spcBef>
                  <a:spcPct val="0"/>
                </a:spcBef>
                <a:spcAft>
                  <a:spcPct val="0"/>
                </a:spcAft>
                <a:buClrTx/>
                <a:buSzTx/>
                <a:buFontTx/>
                <a:buNone/>
                <a:tabLst/>
                <a:defRPr/>
              </a:pPr>
              <a:t>37</a:t>
            </a:fld>
            <a:endParaRPr kumimoji="0" lang="en-US" sz="601" b="0" i="0" u="none" strike="noStrike" kern="1200" cap="none" spc="0" normalizeH="0" baseline="0" noProof="0">
              <a:ln>
                <a:noFill/>
              </a:ln>
              <a:solidFill>
                <a:srgbClr val="464847"/>
              </a:solidFill>
              <a:effectLst/>
              <a:uLnTx/>
              <a:uFillTx/>
              <a:latin typeface="Verdana" pitchFamily="64" charset="0"/>
              <a:ea typeface="ＭＳ Ｐゴシック" pitchFamily="64" charset="-128"/>
            </a:endParaRPr>
          </a:p>
        </p:txBody>
      </p:sp>
      <p:graphicFrame>
        <p:nvGraphicFramePr>
          <p:cNvPr id="3" name="Table 2">
            <a:extLst>
              <a:ext uri="{FF2B5EF4-FFF2-40B4-BE49-F238E27FC236}">
                <a16:creationId xmlns:a16="http://schemas.microsoft.com/office/drawing/2014/main" id="{EA37EA37-CB3A-ED16-0479-1C8A9431B42B}"/>
              </a:ext>
            </a:extLst>
          </p:cNvPr>
          <p:cNvGraphicFramePr>
            <a:graphicFrameLocks noGrp="1"/>
          </p:cNvGraphicFramePr>
          <p:nvPr>
            <p:extLst>
              <p:ext uri="{D42A27DB-BD31-4B8C-83A1-F6EECF244321}">
                <p14:modId xmlns:p14="http://schemas.microsoft.com/office/powerpoint/2010/main" val="3562847691"/>
              </p:ext>
            </p:extLst>
          </p:nvPr>
        </p:nvGraphicFramePr>
        <p:xfrm>
          <a:off x="457200" y="709084"/>
          <a:ext cx="8229600" cy="4186766"/>
        </p:xfrm>
        <a:graphic>
          <a:graphicData uri="http://schemas.openxmlformats.org/drawingml/2006/table">
            <a:tbl>
              <a:tblPr firstRow="1" bandRow="1">
                <a:tableStyleId>{F5AB1C69-6EDB-4FF4-983F-18BD219EF322}</a:tableStyleId>
              </a:tblPr>
              <a:tblGrid>
                <a:gridCol w="2057400">
                  <a:extLst>
                    <a:ext uri="{9D8B030D-6E8A-4147-A177-3AD203B41FA5}">
                      <a16:colId xmlns:a16="http://schemas.microsoft.com/office/drawing/2014/main" val="3730061504"/>
                    </a:ext>
                  </a:extLst>
                </a:gridCol>
                <a:gridCol w="2057400">
                  <a:extLst>
                    <a:ext uri="{9D8B030D-6E8A-4147-A177-3AD203B41FA5}">
                      <a16:colId xmlns:a16="http://schemas.microsoft.com/office/drawing/2014/main" val="1784332567"/>
                    </a:ext>
                  </a:extLst>
                </a:gridCol>
                <a:gridCol w="2057400">
                  <a:extLst>
                    <a:ext uri="{9D8B030D-6E8A-4147-A177-3AD203B41FA5}">
                      <a16:colId xmlns:a16="http://schemas.microsoft.com/office/drawing/2014/main" val="1253908160"/>
                    </a:ext>
                  </a:extLst>
                </a:gridCol>
                <a:gridCol w="2057400">
                  <a:extLst>
                    <a:ext uri="{9D8B030D-6E8A-4147-A177-3AD203B41FA5}">
                      <a16:colId xmlns:a16="http://schemas.microsoft.com/office/drawing/2014/main" val="638058257"/>
                    </a:ext>
                  </a:extLst>
                </a:gridCol>
              </a:tblGrid>
              <a:tr h="319318">
                <a:tc>
                  <a:txBody>
                    <a:bodyPr/>
                    <a:lstStyle/>
                    <a:p>
                      <a:pPr algn="ctr"/>
                      <a:r>
                        <a:rPr lang="en-US" sz="1000" b="0"/>
                        <a:t>CCC Experiment 1</a:t>
                      </a:r>
                    </a:p>
                  </a:txBody>
                  <a:tcPr anchor="ctr"/>
                </a:tc>
                <a:tc>
                  <a:txBody>
                    <a:bodyPr/>
                    <a:lstStyle/>
                    <a:p>
                      <a:pPr algn="ctr"/>
                      <a:r>
                        <a:rPr lang="en-US" sz="1000" b="0"/>
                        <a:t>CCC Experiment 2</a:t>
                      </a:r>
                    </a:p>
                  </a:txBody>
                  <a:tcPr anchor="ctr"/>
                </a:tc>
                <a:tc>
                  <a:txBody>
                    <a:bodyPr/>
                    <a:lstStyle/>
                    <a:p>
                      <a:pPr algn="ctr"/>
                      <a:r>
                        <a:rPr lang="en-US" sz="1000" b="0"/>
                        <a:t>CCC Experiment 3</a:t>
                      </a:r>
                    </a:p>
                  </a:txBody>
                  <a:tcPr anchor="ctr"/>
                </a:tc>
                <a:tc>
                  <a:txBody>
                    <a:bodyPr/>
                    <a:lstStyle/>
                    <a:p>
                      <a:pPr algn="ctr"/>
                      <a:r>
                        <a:rPr lang="en-US" sz="1000" b="0"/>
                        <a:t>CCC Experiment 4</a:t>
                      </a:r>
                    </a:p>
                  </a:txBody>
                  <a:tcPr anchor="ctr"/>
                </a:tc>
                <a:extLst>
                  <a:ext uri="{0D108BD9-81ED-4DB2-BD59-A6C34878D82A}">
                    <a16:rowId xmlns:a16="http://schemas.microsoft.com/office/drawing/2014/main" val="910802581"/>
                  </a:ext>
                </a:extLst>
              </a:tr>
              <a:tr h="311930">
                <a:tc>
                  <a:txBody>
                    <a:bodyPr/>
                    <a:lstStyle/>
                    <a:p>
                      <a:pPr algn="ctr"/>
                      <a:r>
                        <a:rPr lang="en-US" sz="1200" b="1"/>
                        <a:t>Y Staff</a:t>
                      </a:r>
                    </a:p>
                  </a:txBody>
                  <a:tcPr anchor="ctr"/>
                </a:tc>
                <a:tc>
                  <a:txBody>
                    <a:bodyPr/>
                    <a:lstStyle/>
                    <a:p>
                      <a:pPr algn="ctr"/>
                      <a:r>
                        <a:rPr lang="en-US" sz="1200" b="1"/>
                        <a:t>Y Staff</a:t>
                      </a:r>
                    </a:p>
                  </a:txBody>
                  <a:tcPr anchor="ctr"/>
                </a:tc>
                <a:tc>
                  <a:txBody>
                    <a:bodyPr/>
                    <a:lstStyle/>
                    <a:p>
                      <a:pPr algn="ctr"/>
                      <a:r>
                        <a:rPr lang="en-US" sz="1200" b="1"/>
                        <a:t>Inside a Y</a:t>
                      </a:r>
                    </a:p>
                  </a:txBody>
                  <a:tcPr anchor="ctr"/>
                </a:tc>
                <a:tc>
                  <a:txBody>
                    <a:bodyPr/>
                    <a:lstStyle/>
                    <a:p>
                      <a:pPr algn="ctr"/>
                      <a:r>
                        <a:rPr lang="en-US" sz="1200" b="1"/>
                        <a:t>In the Community</a:t>
                      </a:r>
                    </a:p>
                  </a:txBody>
                  <a:tcPr anchor="ctr"/>
                </a:tc>
                <a:extLst>
                  <a:ext uri="{0D108BD9-81ED-4DB2-BD59-A6C34878D82A}">
                    <a16:rowId xmlns:a16="http://schemas.microsoft.com/office/drawing/2014/main" val="686299489"/>
                  </a:ext>
                </a:extLst>
              </a:tr>
              <a:tr h="935793">
                <a:tc>
                  <a:txBody>
                    <a:bodyPr/>
                    <a:lstStyle/>
                    <a:p>
                      <a:pPr algn="r"/>
                      <a:r>
                        <a:rPr lang="en-US" sz="1300" b="1">
                          <a:solidFill>
                            <a:schemeClr val="bg1"/>
                          </a:solidFill>
                        </a:rPr>
                        <a:t>Community Bridging &amp; Engagement</a:t>
                      </a:r>
                    </a:p>
                  </a:txBody>
                  <a:tcPr anchor="ctr">
                    <a:solidFill>
                      <a:schemeClr val="tx1">
                        <a:lumMod val="75000"/>
                        <a:lumOff val="25000"/>
                      </a:schemeClr>
                    </a:solidFill>
                  </a:tcPr>
                </a:tc>
                <a:tc>
                  <a:txBody>
                    <a:bodyPr/>
                    <a:lstStyle/>
                    <a:p>
                      <a:pPr algn="r"/>
                      <a:r>
                        <a:rPr lang="en-US" sz="1300" b="1">
                          <a:solidFill>
                            <a:schemeClr val="bg1"/>
                          </a:solidFill>
                        </a:rPr>
                        <a:t>HEART: </a:t>
                      </a:r>
                      <a:br>
                        <a:rPr lang="en-US" sz="1300" b="1">
                          <a:solidFill>
                            <a:schemeClr val="bg1"/>
                          </a:solidFill>
                        </a:rPr>
                      </a:br>
                      <a:r>
                        <a:rPr lang="en-US" sz="1300" b="1">
                          <a:solidFill>
                            <a:schemeClr val="bg1"/>
                          </a:solidFill>
                        </a:rPr>
                        <a:t>A Staff </a:t>
                      </a:r>
                    </a:p>
                    <a:p>
                      <a:pPr algn="r"/>
                      <a:r>
                        <a:rPr lang="en-US" sz="1300" b="1">
                          <a:solidFill>
                            <a:schemeClr val="bg1"/>
                          </a:solidFill>
                        </a:rPr>
                        <a:t>Culture Shift </a:t>
                      </a:r>
                    </a:p>
                  </a:txBody>
                  <a:tcPr anchor="ctr">
                    <a:solidFill>
                      <a:schemeClr val="tx1">
                        <a:lumMod val="75000"/>
                        <a:lumOff val="25000"/>
                      </a:schemeClr>
                    </a:solidFill>
                  </a:tcPr>
                </a:tc>
                <a:tc>
                  <a:txBody>
                    <a:bodyPr/>
                    <a:lstStyle/>
                    <a:p>
                      <a:pPr algn="r"/>
                      <a:r>
                        <a:rPr lang="en-US" sz="1300" b="1">
                          <a:solidFill>
                            <a:schemeClr val="bg1"/>
                          </a:solidFill>
                        </a:rPr>
                        <a:t>Welcome &amp; Atmosphere Renovation</a:t>
                      </a:r>
                    </a:p>
                  </a:txBody>
                  <a:tcPr anchor="ctr">
                    <a:solidFill>
                      <a:schemeClr val="tx1">
                        <a:lumMod val="75000"/>
                        <a:lumOff val="25000"/>
                      </a:schemeClr>
                    </a:solidFill>
                  </a:tcPr>
                </a:tc>
                <a:tc>
                  <a:txBody>
                    <a:bodyPr/>
                    <a:lstStyle/>
                    <a:p>
                      <a:pPr algn="r"/>
                      <a:r>
                        <a:rPr lang="en-US" sz="1300" b="1">
                          <a:solidFill>
                            <a:schemeClr val="bg1"/>
                          </a:solidFill>
                        </a:rPr>
                        <a:t>No One </a:t>
                      </a:r>
                      <a:br>
                        <a:rPr lang="en-US" sz="1300" b="1">
                          <a:solidFill>
                            <a:schemeClr val="bg1"/>
                          </a:solidFill>
                        </a:rPr>
                      </a:br>
                      <a:r>
                        <a:rPr lang="en-US" sz="1300" b="1">
                          <a:solidFill>
                            <a:schemeClr val="bg1"/>
                          </a:solidFill>
                        </a:rPr>
                        <a:t>Fights Alone: </a:t>
                      </a:r>
                      <a:br>
                        <a:rPr lang="en-US" sz="1300" b="1">
                          <a:solidFill>
                            <a:schemeClr val="bg1"/>
                          </a:solidFill>
                        </a:rPr>
                      </a:br>
                      <a:r>
                        <a:rPr lang="en-US" sz="1100" b="0">
                          <a:solidFill>
                            <a:schemeClr val="bg1"/>
                          </a:solidFill>
                        </a:rPr>
                        <a:t>Social Connection Expansion</a:t>
                      </a:r>
                    </a:p>
                  </a:txBody>
                  <a:tcPr anchor="ctr">
                    <a:solidFill>
                      <a:schemeClr val="tx1">
                        <a:lumMod val="75000"/>
                        <a:lumOff val="25000"/>
                      </a:schemeClr>
                    </a:solidFill>
                  </a:tcPr>
                </a:tc>
                <a:extLst>
                  <a:ext uri="{0D108BD9-81ED-4DB2-BD59-A6C34878D82A}">
                    <a16:rowId xmlns:a16="http://schemas.microsoft.com/office/drawing/2014/main" val="1848468406"/>
                  </a:ext>
                </a:extLst>
              </a:tr>
              <a:tr h="2619725">
                <a:tc>
                  <a:txBody>
                    <a:bodyPr/>
                    <a:lstStyle/>
                    <a:p>
                      <a:pPr marL="0" marR="0" lvl="0" indent="0" algn="ctr" defTabSz="342814" rtl="0" eaLnBrk="1" fontAlgn="auto" latinLnBrk="0" hangingPunct="1">
                        <a:lnSpc>
                          <a:spcPct val="100000"/>
                        </a:lnSpc>
                        <a:spcBef>
                          <a:spcPts val="0"/>
                        </a:spcBef>
                        <a:spcAft>
                          <a:spcPts val="600"/>
                        </a:spcAft>
                        <a:buClrTx/>
                        <a:buSzTx/>
                        <a:buFontTx/>
                        <a:buNone/>
                        <a:tabLst/>
                        <a:defRPr/>
                      </a:pPr>
                      <a:endParaRPr lang="en-US" sz="400" b="1"/>
                    </a:p>
                    <a:p>
                      <a:pPr marL="0" marR="0" lvl="0" indent="0" algn="ctr" defTabSz="342814" rtl="0" eaLnBrk="1" fontAlgn="auto" latinLnBrk="0" hangingPunct="1">
                        <a:lnSpc>
                          <a:spcPct val="100000"/>
                        </a:lnSpc>
                        <a:spcBef>
                          <a:spcPts val="0"/>
                        </a:spcBef>
                        <a:spcAft>
                          <a:spcPts val="600"/>
                        </a:spcAft>
                        <a:buClrTx/>
                        <a:buSzTx/>
                        <a:buFontTx/>
                        <a:buNone/>
                        <a:tabLst/>
                        <a:defRPr/>
                      </a:pPr>
                      <a:r>
                        <a:rPr lang="en-US" sz="1000" b="1"/>
                        <a:t>THEORY OF CHANGE</a:t>
                      </a:r>
                    </a:p>
                    <a:p>
                      <a:pPr marL="0" marR="0" lvl="0" indent="0" algn="l" defTabSz="342814" rtl="0" eaLnBrk="1" fontAlgn="auto" latinLnBrk="0" hangingPunct="1">
                        <a:lnSpc>
                          <a:spcPts val="1300"/>
                        </a:lnSpc>
                        <a:spcBef>
                          <a:spcPts val="0"/>
                        </a:spcBef>
                        <a:spcAft>
                          <a:spcPts val="0"/>
                        </a:spcAft>
                        <a:buClrTx/>
                        <a:buSzTx/>
                        <a:buFontTx/>
                        <a:buNone/>
                        <a:tabLst/>
                        <a:defRPr/>
                      </a:pPr>
                      <a:r>
                        <a:rPr lang="en-US" sz="1000"/>
                        <a:t>If staff deepen their cultural understanding through intentional engagement events with the communities they serve, they will develop a stronger internal sense of belonging and be better equipped to bridge external divides.</a:t>
                      </a:r>
                    </a:p>
                  </a:txBody>
                  <a:tcPr/>
                </a:tc>
                <a:tc>
                  <a:txBody>
                    <a:bodyPr/>
                    <a:lstStyle/>
                    <a:p>
                      <a:pPr marL="0" marR="0" lvl="0" indent="0" algn="ctr" defTabSz="342814" rtl="0" eaLnBrk="1" fontAlgn="auto" latinLnBrk="0" hangingPunct="1">
                        <a:lnSpc>
                          <a:spcPct val="100000"/>
                        </a:lnSpc>
                        <a:spcBef>
                          <a:spcPts val="0"/>
                        </a:spcBef>
                        <a:spcAft>
                          <a:spcPts val="600"/>
                        </a:spcAft>
                        <a:buClrTx/>
                        <a:buSzTx/>
                        <a:buFontTx/>
                        <a:buNone/>
                        <a:tabLst/>
                        <a:defRPr/>
                      </a:pPr>
                      <a:endParaRPr lang="en-US" sz="400" b="1"/>
                    </a:p>
                    <a:p>
                      <a:pPr marL="0" marR="0" lvl="0" indent="0" algn="ctr" defTabSz="342814" rtl="0" eaLnBrk="1" fontAlgn="auto" latinLnBrk="0" hangingPunct="1">
                        <a:lnSpc>
                          <a:spcPct val="100000"/>
                        </a:lnSpc>
                        <a:spcBef>
                          <a:spcPts val="0"/>
                        </a:spcBef>
                        <a:spcAft>
                          <a:spcPts val="600"/>
                        </a:spcAft>
                        <a:buClrTx/>
                        <a:buSzTx/>
                        <a:buFontTx/>
                        <a:buNone/>
                        <a:tabLst/>
                        <a:defRPr/>
                      </a:pPr>
                      <a:r>
                        <a:rPr lang="en-US" sz="1000" b="1"/>
                        <a:t>THEORY OF CHANGE</a:t>
                      </a:r>
                    </a:p>
                    <a:p>
                      <a:pPr>
                        <a:lnSpc>
                          <a:spcPts val="1400"/>
                        </a:lnSpc>
                      </a:pPr>
                      <a:r>
                        <a:rPr lang="en-US" sz="1000"/>
                        <a:t>If behavioral expectations (HEART) are operationalized into daily HR routines, coaching, and evaluations, then staff will experience clearer communication and </a:t>
                      </a:r>
                      <a:br>
                        <a:rPr lang="en-US" sz="1000"/>
                      </a:br>
                      <a:r>
                        <a:rPr lang="en-US" sz="1000"/>
                        <a:t>a more consistent culture, reducing daily transactional friction.</a:t>
                      </a:r>
                    </a:p>
                  </a:txBody>
                  <a:tcPr/>
                </a:tc>
                <a:tc>
                  <a:txBody>
                    <a:bodyPr/>
                    <a:lstStyle/>
                    <a:p>
                      <a:pPr marL="0" marR="0" lvl="0" indent="0" algn="ctr" defTabSz="342814" rtl="0" eaLnBrk="1" fontAlgn="auto" latinLnBrk="0" hangingPunct="1">
                        <a:lnSpc>
                          <a:spcPct val="100000"/>
                        </a:lnSpc>
                        <a:spcBef>
                          <a:spcPts val="600"/>
                        </a:spcBef>
                        <a:spcAft>
                          <a:spcPts val="0"/>
                        </a:spcAft>
                        <a:buClrTx/>
                        <a:buSzTx/>
                        <a:buFontTx/>
                        <a:buNone/>
                        <a:tabLst/>
                        <a:defRPr/>
                      </a:pPr>
                      <a:endParaRPr lang="en-US" sz="400" b="1"/>
                    </a:p>
                    <a:p>
                      <a:pPr marL="0" marR="0" lvl="0" indent="0" algn="ctr" defTabSz="342814" rtl="0" eaLnBrk="1" fontAlgn="auto" latinLnBrk="0" hangingPunct="1">
                        <a:lnSpc>
                          <a:spcPct val="100000"/>
                        </a:lnSpc>
                        <a:spcBef>
                          <a:spcPts val="600"/>
                        </a:spcBef>
                        <a:spcAft>
                          <a:spcPts val="0"/>
                        </a:spcAft>
                        <a:buClrTx/>
                        <a:buSzTx/>
                        <a:buFontTx/>
                        <a:buNone/>
                        <a:tabLst/>
                        <a:defRPr/>
                      </a:pPr>
                      <a:r>
                        <a:rPr lang="en-US" sz="1000" b="1"/>
                        <a:t>THEORY OF CHANGE</a:t>
                      </a:r>
                    </a:p>
                    <a:p>
                      <a:pPr marL="0" marR="0" lvl="0" indent="0" algn="l" defTabSz="342814" rtl="0" eaLnBrk="1" fontAlgn="auto" latinLnBrk="0" hangingPunct="1">
                        <a:lnSpc>
                          <a:spcPts val="1400"/>
                        </a:lnSpc>
                        <a:spcBef>
                          <a:spcPts val="600"/>
                        </a:spcBef>
                        <a:spcAft>
                          <a:spcPts val="0"/>
                        </a:spcAft>
                        <a:buClrTx/>
                        <a:buSzTx/>
                        <a:buFontTx/>
                        <a:buNone/>
                        <a:tabLst/>
                        <a:defRPr/>
                      </a:pPr>
                      <a:r>
                        <a:rPr lang="en-US" sz="1000"/>
                        <a:t>If the physical lobby and community spaces within </a:t>
                      </a:r>
                      <a:br>
                        <a:rPr lang="en-US" sz="1000"/>
                      </a:br>
                      <a:r>
                        <a:rPr lang="en-US" sz="1000"/>
                        <a:t>the Y are intentionally redesigned to be warm, clear, and inviting, it will break down transactional interactions and naturally encourage members, guests, and staff to linger, mingle, and form connections.</a:t>
                      </a:r>
                    </a:p>
                    <a:p>
                      <a:endParaRPr lang="en-US" sz="1000"/>
                    </a:p>
                  </a:txBody>
                  <a:tcPr/>
                </a:tc>
                <a:tc>
                  <a:txBody>
                    <a:bodyPr/>
                    <a:lstStyle/>
                    <a:p>
                      <a:pPr marL="0" marR="0" lvl="0" indent="0" algn="ctr" defTabSz="342814" rtl="0" eaLnBrk="1" fontAlgn="auto" latinLnBrk="0" hangingPunct="1">
                        <a:lnSpc>
                          <a:spcPct val="100000"/>
                        </a:lnSpc>
                        <a:spcBef>
                          <a:spcPts val="0"/>
                        </a:spcBef>
                        <a:spcAft>
                          <a:spcPts val="600"/>
                        </a:spcAft>
                        <a:buClrTx/>
                        <a:buSzTx/>
                        <a:buFontTx/>
                        <a:buNone/>
                        <a:tabLst/>
                        <a:defRPr/>
                      </a:pPr>
                      <a:endParaRPr lang="en-US" sz="400" b="1"/>
                    </a:p>
                    <a:p>
                      <a:pPr marL="0" marR="0" lvl="0" indent="0" algn="ctr" defTabSz="342814" rtl="0" eaLnBrk="1" fontAlgn="auto" latinLnBrk="0" hangingPunct="1">
                        <a:lnSpc>
                          <a:spcPct val="100000"/>
                        </a:lnSpc>
                        <a:spcBef>
                          <a:spcPts val="0"/>
                        </a:spcBef>
                        <a:spcAft>
                          <a:spcPts val="600"/>
                        </a:spcAft>
                        <a:buClrTx/>
                        <a:buSzTx/>
                        <a:buFontTx/>
                        <a:buNone/>
                        <a:tabLst/>
                        <a:defRPr/>
                      </a:pPr>
                      <a:r>
                        <a:rPr lang="en-US" sz="1000" b="1"/>
                        <a:t>THEORY OF CHANGE</a:t>
                      </a:r>
                    </a:p>
                    <a:p>
                      <a:pPr>
                        <a:lnSpc>
                          <a:spcPts val="1400"/>
                        </a:lnSpc>
                      </a:pPr>
                      <a:r>
                        <a:rPr lang="en-US" sz="1000"/>
                        <a:t>By providing connection-centered volunteer training and structured relational touchpoints (home visits, transportation) to home-bound older adults, the program will overcome geographic and physical barriers, leading to measurable reductions in loneliness and increased feelings of belonging.</a:t>
                      </a:r>
                    </a:p>
                  </a:txBody>
                  <a:tcPr/>
                </a:tc>
                <a:extLst>
                  <a:ext uri="{0D108BD9-81ED-4DB2-BD59-A6C34878D82A}">
                    <a16:rowId xmlns:a16="http://schemas.microsoft.com/office/drawing/2014/main" val="544055117"/>
                  </a:ext>
                </a:extLst>
              </a:tr>
            </a:tbl>
          </a:graphicData>
        </a:graphic>
      </p:graphicFrame>
      <p:pic>
        <p:nvPicPr>
          <p:cNvPr id="6" name="Graphic 5">
            <a:extLst>
              <a:ext uri="{FF2B5EF4-FFF2-40B4-BE49-F238E27FC236}">
                <a16:creationId xmlns:a16="http://schemas.microsoft.com/office/drawing/2014/main" id="{20DAF703-A415-4009-6196-AEB8F9FFADA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0337" y="1554257"/>
            <a:ext cx="582930" cy="521208"/>
          </a:xfrm>
          <a:prstGeom prst="rect">
            <a:avLst/>
          </a:prstGeom>
        </p:spPr>
      </p:pic>
      <p:pic>
        <p:nvPicPr>
          <p:cNvPr id="8" name="Graphic 7">
            <a:extLst>
              <a:ext uri="{FF2B5EF4-FFF2-40B4-BE49-F238E27FC236}">
                <a16:creationId xmlns:a16="http://schemas.microsoft.com/office/drawing/2014/main" id="{F6D47ADB-CDAF-980A-C8A9-0050DE5A718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11283" y="1554257"/>
            <a:ext cx="582930" cy="521208"/>
          </a:xfrm>
          <a:prstGeom prst="rect">
            <a:avLst/>
          </a:prstGeom>
        </p:spPr>
      </p:pic>
      <p:pic>
        <p:nvPicPr>
          <p:cNvPr id="12" name="Graphic 11">
            <a:extLst>
              <a:ext uri="{FF2B5EF4-FFF2-40B4-BE49-F238E27FC236}">
                <a16:creationId xmlns:a16="http://schemas.microsoft.com/office/drawing/2014/main" id="{7D536240-2E11-AB97-5157-6E7A68145E0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20722" y="1554257"/>
            <a:ext cx="582930" cy="521208"/>
          </a:xfrm>
          <a:prstGeom prst="rect">
            <a:avLst/>
          </a:prstGeom>
        </p:spPr>
      </p:pic>
      <p:pic>
        <p:nvPicPr>
          <p:cNvPr id="14" name="Graphic 13">
            <a:extLst>
              <a:ext uri="{FF2B5EF4-FFF2-40B4-BE49-F238E27FC236}">
                <a16:creationId xmlns:a16="http://schemas.microsoft.com/office/drawing/2014/main" id="{4411985B-8153-2ACE-D1C6-D4FCA6FF192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6765" y="1554257"/>
            <a:ext cx="582930" cy="521208"/>
          </a:xfrm>
          <a:prstGeom prst="rect">
            <a:avLst/>
          </a:prstGeom>
        </p:spPr>
      </p:pic>
    </p:spTree>
    <p:extLst>
      <p:ext uri="{BB962C8B-B14F-4D97-AF65-F5344CB8AC3E}">
        <p14:creationId xmlns:p14="http://schemas.microsoft.com/office/powerpoint/2010/main" val="39717046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B8C5A-8B16-926E-390C-5EEFE4FA8530}"/>
              </a:ext>
            </a:extLst>
          </p:cNvPr>
          <p:cNvSpPr>
            <a:spLocks noGrp="1"/>
          </p:cNvSpPr>
          <p:nvPr>
            <p:ph type="title"/>
          </p:nvPr>
        </p:nvSpPr>
        <p:spPr/>
        <p:txBody>
          <a:bodyPr/>
          <a:lstStyle/>
          <a:p>
            <a:r>
              <a:rPr lang="en-US" sz="2000">
                <a:solidFill>
                  <a:schemeClr val="accent4"/>
                </a:solidFill>
              </a:rPr>
              <a:t>CURRENT Testing Cohorts</a:t>
            </a:r>
          </a:p>
        </p:txBody>
      </p:sp>
      <p:sp>
        <p:nvSpPr>
          <p:cNvPr id="4" name="Slide Number Placeholder 3">
            <a:extLst>
              <a:ext uri="{FF2B5EF4-FFF2-40B4-BE49-F238E27FC236}">
                <a16:creationId xmlns:a16="http://schemas.microsoft.com/office/drawing/2014/main" id="{3B38CFDC-5CA1-3117-112B-3C1DEC3F2388}"/>
              </a:ext>
            </a:extLst>
          </p:cNvPr>
          <p:cNvSpPr>
            <a:spLocks noGrp="1"/>
          </p:cNvSpPr>
          <p:nvPr>
            <p:ph type="sldNum"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DD7D3D9F-483B-4D2E-9546-1BB0A0DE023F}" type="slidenum">
              <a:rPr kumimoji="0" lang="en-US" sz="600" b="0" i="0" u="none" strike="noStrike" kern="1200" cap="none" spc="0" normalizeH="0" baseline="0" noProof="0" smtClean="0">
                <a:ln>
                  <a:noFill/>
                </a:ln>
                <a:solidFill>
                  <a:srgbClr val="464847"/>
                </a:solidFill>
                <a:effectLst/>
                <a:uLnTx/>
                <a:uFillTx/>
                <a:latin typeface="Verdana" pitchFamily="64" charset="0"/>
                <a:ea typeface="ＭＳ Ｐゴシック" pitchFamily="64" charset="-128"/>
              </a:rPr>
              <a:pPr marL="0" marR="0" lvl="0" indent="0" algn="l" defTabSz="914400" rtl="0" eaLnBrk="0" fontAlgn="base" latinLnBrk="0" hangingPunct="0">
                <a:lnSpc>
                  <a:spcPct val="100000"/>
                </a:lnSpc>
                <a:spcBef>
                  <a:spcPct val="0"/>
                </a:spcBef>
                <a:spcAft>
                  <a:spcPct val="0"/>
                </a:spcAft>
                <a:buClrTx/>
                <a:buSzTx/>
                <a:buFontTx/>
                <a:buNone/>
                <a:tabLst/>
                <a:defRPr/>
              </a:pPr>
              <a:t>38</a:t>
            </a:fld>
            <a:endParaRPr kumimoji="0" lang="en-US" sz="600" b="0" i="0" u="none" strike="noStrike" kern="1200" cap="none" spc="0" normalizeH="0" baseline="0" noProof="0">
              <a:ln>
                <a:noFill/>
              </a:ln>
              <a:solidFill>
                <a:srgbClr val="464847"/>
              </a:solidFill>
              <a:effectLst/>
              <a:uLnTx/>
              <a:uFillTx/>
              <a:latin typeface="Verdana" pitchFamily="64" charset="0"/>
              <a:ea typeface="ＭＳ Ｐゴシック" pitchFamily="64" charset="-128"/>
            </a:endParaRPr>
          </a:p>
        </p:txBody>
      </p:sp>
      <p:graphicFrame>
        <p:nvGraphicFramePr>
          <p:cNvPr id="5" name="Table 4">
            <a:extLst>
              <a:ext uri="{FF2B5EF4-FFF2-40B4-BE49-F238E27FC236}">
                <a16:creationId xmlns:a16="http://schemas.microsoft.com/office/drawing/2014/main" id="{89D93490-FB51-F23E-0A37-E02429181A38}"/>
              </a:ext>
            </a:extLst>
          </p:cNvPr>
          <p:cNvGraphicFramePr>
            <a:graphicFrameLocks noGrp="1"/>
          </p:cNvGraphicFramePr>
          <p:nvPr>
            <p:extLst>
              <p:ext uri="{D42A27DB-BD31-4B8C-83A1-F6EECF244321}">
                <p14:modId xmlns:p14="http://schemas.microsoft.com/office/powerpoint/2010/main" val="359686319"/>
              </p:ext>
            </p:extLst>
          </p:nvPr>
        </p:nvGraphicFramePr>
        <p:xfrm>
          <a:off x="1342797" y="1305584"/>
          <a:ext cx="6069330" cy="2796540"/>
        </p:xfrm>
        <a:graphic>
          <a:graphicData uri="http://schemas.openxmlformats.org/drawingml/2006/table">
            <a:tbl>
              <a:tblPr firstRow="1" bandRow="1">
                <a:tableStyleId>{2D5ABB26-0587-4C30-8999-92F81FD0307C}</a:tableStyleId>
              </a:tblPr>
              <a:tblGrid>
                <a:gridCol w="2023110">
                  <a:extLst>
                    <a:ext uri="{9D8B030D-6E8A-4147-A177-3AD203B41FA5}">
                      <a16:colId xmlns:a16="http://schemas.microsoft.com/office/drawing/2014/main" val="1547044941"/>
                    </a:ext>
                  </a:extLst>
                </a:gridCol>
                <a:gridCol w="2023110">
                  <a:extLst>
                    <a:ext uri="{9D8B030D-6E8A-4147-A177-3AD203B41FA5}">
                      <a16:colId xmlns:a16="http://schemas.microsoft.com/office/drawing/2014/main" val="1476996284"/>
                    </a:ext>
                  </a:extLst>
                </a:gridCol>
                <a:gridCol w="2023110">
                  <a:extLst>
                    <a:ext uri="{9D8B030D-6E8A-4147-A177-3AD203B41FA5}">
                      <a16:colId xmlns:a16="http://schemas.microsoft.com/office/drawing/2014/main" val="1185207981"/>
                    </a:ext>
                  </a:extLst>
                </a:gridCol>
              </a:tblGrid>
              <a:tr h="423323">
                <a:tc>
                  <a:txBody>
                    <a:bodyPr/>
                    <a:lstStyle/>
                    <a:p>
                      <a:pPr algn="ctr"/>
                      <a:r>
                        <a:rPr lang="en-US" b="1">
                          <a:solidFill>
                            <a:schemeClr val="bg2"/>
                          </a:solidFill>
                        </a:rPr>
                        <a:t>Inaugural Testing Cohort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solidFill>
                      <a:schemeClr val="accent3"/>
                    </a:solidFill>
                  </a:tcPr>
                </a:tc>
                <a:tc>
                  <a:txBody>
                    <a:bodyPr/>
                    <a:lstStyle/>
                    <a:p>
                      <a:pPr algn="ctr"/>
                      <a:r>
                        <a:rPr lang="en-US" b="1">
                          <a:solidFill>
                            <a:schemeClr val="bg2"/>
                          </a:solidFill>
                        </a:rPr>
                        <a:t>Older Adults in Rural Settings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solidFill>
                      <a:schemeClr val="accent4"/>
                    </a:solidFill>
                  </a:tcPr>
                </a:tc>
                <a:tc>
                  <a:txBody>
                    <a:bodyPr/>
                    <a:lstStyle/>
                    <a:p>
                      <a:pPr algn="ctr"/>
                      <a:r>
                        <a:rPr lang="en-US" b="1">
                          <a:solidFill>
                            <a:schemeClr val="bg2"/>
                          </a:solidFill>
                        </a:rPr>
                        <a:t>Rural CCC</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noFill/>
                      <a:prstDash val="solid"/>
                      <a:round/>
                      <a:headEnd type="none" w="med" len="med"/>
                      <a:tailEnd type="none" w="med" len="med"/>
                    </a:lnB>
                    <a:solidFill>
                      <a:schemeClr val="accent5"/>
                    </a:solidFill>
                  </a:tcPr>
                </a:tc>
                <a:extLst>
                  <a:ext uri="{0D108BD9-81ED-4DB2-BD59-A6C34878D82A}">
                    <a16:rowId xmlns:a16="http://schemas.microsoft.com/office/drawing/2014/main" val="1900132907"/>
                  </a:ext>
                </a:extLst>
              </a:tr>
              <a:tr h="1947286">
                <a:tc>
                  <a:txBody>
                    <a:bodyPr/>
                    <a:lstStyle/>
                    <a:p>
                      <a:pPr fontAlgn="t">
                        <a:lnSpc>
                          <a:spcPts val="1500"/>
                        </a:lnSpc>
                        <a:buNone/>
                      </a:pPr>
                      <a:endParaRPr lang="en-US" sz="1000" b="0" i="0">
                        <a:effectLst/>
                        <a:latin typeface="+mj-lt"/>
                      </a:endParaRPr>
                    </a:p>
                    <a:p>
                      <a:pPr fontAlgn="t">
                        <a:lnSpc>
                          <a:spcPts val="1500"/>
                        </a:lnSpc>
                        <a:buNone/>
                      </a:pPr>
                      <a:endParaRPr lang="en-US" sz="1000" b="0" i="0">
                        <a:effectLst/>
                        <a:latin typeface="+mj-lt"/>
                      </a:endParaRPr>
                    </a:p>
                    <a:p>
                      <a:pPr fontAlgn="t">
                        <a:lnSpc>
                          <a:spcPts val="1500"/>
                        </a:lnSpc>
                        <a:buNone/>
                      </a:pPr>
                      <a:r>
                        <a:rPr lang="en-US" sz="1000" b="0" i="0">
                          <a:solidFill>
                            <a:schemeClr val="accent3"/>
                          </a:solidFill>
                          <a:effectLst/>
                          <a:latin typeface="+mj-lt"/>
                        </a:rPr>
                        <a:t>Launched in 2025, 27 YMCAs focused on fostering connection &amp; contribution within organization (internal) or community (external)</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F7E1F6"/>
                    </a:solidFill>
                  </a:tcPr>
                </a:tc>
                <a:tc>
                  <a:txBody>
                    <a:bodyPr/>
                    <a:lstStyle/>
                    <a:p>
                      <a:pPr fontAlgn="t">
                        <a:lnSpc>
                          <a:spcPts val="1500"/>
                        </a:lnSpc>
                        <a:buNone/>
                      </a:pPr>
                      <a:endParaRPr lang="en-US" sz="1000" b="0" i="0">
                        <a:effectLst/>
                        <a:latin typeface="+mj-lt"/>
                      </a:endParaRPr>
                    </a:p>
                    <a:p>
                      <a:pPr fontAlgn="t">
                        <a:lnSpc>
                          <a:spcPts val="1500"/>
                        </a:lnSpc>
                        <a:buNone/>
                      </a:pPr>
                      <a:endParaRPr lang="en-US" sz="1000" b="0" i="0">
                        <a:effectLst/>
                        <a:latin typeface="+mj-lt"/>
                      </a:endParaRPr>
                    </a:p>
                    <a:p>
                      <a:pPr fontAlgn="t">
                        <a:lnSpc>
                          <a:spcPts val="1500"/>
                        </a:lnSpc>
                        <a:buNone/>
                      </a:pPr>
                      <a:r>
                        <a:rPr lang="en-US" sz="1000" b="0" i="0">
                          <a:solidFill>
                            <a:schemeClr val="accent4"/>
                          </a:solidFill>
                          <a:effectLst/>
                          <a:latin typeface="+mj-lt"/>
                        </a:rPr>
                        <a:t>Kicked off in July 2026, working with State Alliances in Alaska, Idaho, Minnesota, Montana, North Dakota, South Dakota, Washington, and Wisconsin – along with YMCAs in these states</a:t>
                      </a:r>
                    </a:p>
                    <a:p>
                      <a:pPr fontAlgn="t">
                        <a:lnSpc>
                          <a:spcPts val="1500"/>
                        </a:lnSpc>
                        <a:buNone/>
                      </a:pPr>
                      <a:endParaRPr lang="en-US" sz="1000" b="0" i="0">
                        <a:effectLst/>
                        <a:latin typeface="+mj-lt"/>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57150" cap="flat" cmpd="sng" algn="ctr">
                      <a:noFill/>
                      <a:prstDash val="solid"/>
                      <a:round/>
                      <a:headEnd type="none" w="med" len="med"/>
                      <a:tailEnd type="none" w="med" len="med"/>
                    </a:lnB>
                    <a:solidFill>
                      <a:srgbClr val="D5F0FF"/>
                    </a:solidFill>
                  </a:tcPr>
                </a:tc>
                <a:tc>
                  <a:txBody>
                    <a:bodyPr/>
                    <a:lstStyle/>
                    <a:p>
                      <a:pPr fontAlgn="t">
                        <a:lnSpc>
                          <a:spcPts val="1500"/>
                        </a:lnSpc>
                        <a:buNone/>
                      </a:pPr>
                      <a:endParaRPr lang="en-US" sz="1000" b="0" i="0">
                        <a:effectLst/>
                        <a:latin typeface="+mj-lt"/>
                      </a:endParaRPr>
                    </a:p>
                    <a:p>
                      <a:pPr fontAlgn="t">
                        <a:lnSpc>
                          <a:spcPts val="1500"/>
                        </a:lnSpc>
                        <a:buNone/>
                      </a:pPr>
                      <a:endParaRPr lang="en-US" sz="1000" b="0" i="0">
                        <a:effectLst/>
                        <a:latin typeface="+mj-lt"/>
                      </a:endParaRPr>
                    </a:p>
                    <a:p>
                      <a:pPr fontAlgn="t">
                        <a:lnSpc>
                          <a:spcPts val="1500"/>
                        </a:lnSpc>
                        <a:buNone/>
                      </a:pPr>
                      <a:r>
                        <a:rPr lang="en-US" sz="1000" b="0" i="0">
                          <a:solidFill>
                            <a:schemeClr val="accent5"/>
                          </a:solidFill>
                          <a:effectLst/>
                          <a:latin typeface="+mj-lt"/>
                        </a:rPr>
                        <a:t>Kicked off in August 2026 with 32 YMCAs throughout the country planning to test and apply the six levers of connection within rural settings </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57150" cap="flat" cmpd="sng" algn="ctr">
                      <a:noFill/>
                      <a:prstDash val="solid"/>
                      <a:round/>
                      <a:headEnd type="none" w="med" len="med"/>
                      <a:tailEnd type="none" w="med" len="med"/>
                    </a:lnB>
                    <a:solidFill>
                      <a:srgbClr val="D9FFFA"/>
                    </a:solidFill>
                  </a:tcPr>
                </a:tc>
                <a:extLst>
                  <a:ext uri="{0D108BD9-81ED-4DB2-BD59-A6C34878D82A}">
                    <a16:rowId xmlns:a16="http://schemas.microsoft.com/office/drawing/2014/main" val="152240788"/>
                  </a:ext>
                </a:extLst>
              </a:tr>
              <a:tr h="227595">
                <a:tc>
                  <a:txBody>
                    <a:bodyPr/>
                    <a:lstStyle/>
                    <a:p>
                      <a:endParaRPr lang="en-US"/>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3"/>
                    </a:solidFill>
                  </a:tcPr>
                </a:tc>
                <a:tc>
                  <a:txBody>
                    <a:bodyPr/>
                    <a:lstStyle/>
                    <a:p>
                      <a:endParaRPr lang="en-US"/>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4"/>
                    </a:solidFill>
                  </a:tcPr>
                </a:tc>
                <a:tc>
                  <a:txBody>
                    <a:bodyPr/>
                    <a:lstStyle/>
                    <a:p>
                      <a:endParaRPr lang="en-US"/>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5"/>
                    </a:solidFill>
                  </a:tcPr>
                </a:tc>
                <a:extLst>
                  <a:ext uri="{0D108BD9-81ED-4DB2-BD59-A6C34878D82A}">
                    <a16:rowId xmlns:a16="http://schemas.microsoft.com/office/drawing/2014/main" val="2964023632"/>
                  </a:ext>
                </a:extLst>
              </a:tr>
            </a:tbl>
          </a:graphicData>
        </a:graphic>
      </p:graphicFrame>
      <p:grpSp>
        <p:nvGrpSpPr>
          <p:cNvPr id="9" name="Group 8">
            <a:extLst>
              <a:ext uri="{FF2B5EF4-FFF2-40B4-BE49-F238E27FC236}">
                <a16:creationId xmlns:a16="http://schemas.microsoft.com/office/drawing/2014/main" id="{0432C6B6-428B-22CE-31E1-31AF2A1B7277}"/>
              </a:ext>
            </a:extLst>
          </p:cNvPr>
          <p:cNvGrpSpPr/>
          <p:nvPr/>
        </p:nvGrpSpPr>
        <p:grpSpPr>
          <a:xfrm>
            <a:off x="1833493" y="1758680"/>
            <a:ext cx="4968240" cy="344786"/>
            <a:chOff x="1833493" y="1758680"/>
            <a:chExt cx="4968240" cy="344786"/>
          </a:xfrm>
        </p:grpSpPr>
        <p:sp>
          <p:nvSpPr>
            <p:cNvPr id="6" name="Isosceles Triangle 5">
              <a:extLst>
                <a:ext uri="{FF2B5EF4-FFF2-40B4-BE49-F238E27FC236}">
                  <a16:creationId xmlns:a16="http://schemas.microsoft.com/office/drawing/2014/main" id="{2127A92E-1231-075F-67EA-5FCE0A350066}"/>
                </a:ext>
              </a:extLst>
            </p:cNvPr>
            <p:cNvSpPr/>
            <p:nvPr/>
          </p:nvSpPr>
          <p:spPr bwMode="auto">
            <a:xfrm rot="10800000">
              <a:off x="1833493" y="1764808"/>
              <a:ext cx="914400" cy="338658"/>
            </a:xfrm>
            <a:prstGeom prst="triangle">
              <a:avLst>
                <a:gd name="adj" fmla="val 49943"/>
              </a:avLst>
            </a:prstGeom>
            <a:solidFill>
              <a:schemeClr val="accent3"/>
            </a:solid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
          <p:nvSpPr>
            <p:cNvPr id="7" name="Isosceles Triangle 6">
              <a:extLst>
                <a:ext uri="{FF2B5EF4-FFF2-40B4-BE49-F238E27FC236}">
                  <a16:creationId xmlns:a16="http://schemas.microsoft.com/office/drawing/2014/main" id="{CFD1AD6F-F3B7-7AF3-EBD3-E3D0CFA440A5}"/>
                </a:ext>
              </a:extLst>
            </p:cNvPr>
            <p:cNvSpPr/>
            <p:nvPr/>
          </p:nvSpPr>
          <p:spPr bwMode="auto">
            <a:xfrm rot="10800000">
              <a:off x="3883270" y="1758680"/>
              <a:ext cx="914400" cy="338658"/>
            </a:xfrm>
            <a:prstGeom prst="triangle">
              <a:avLst>
                <a:gd name="adj" fmla="val 49943"/>
              </a:avLst>
            </a:prstGeom>
            <a:solidFill>
              <a:schemeClr val="accent4"/>
            </a:solidFill>
            <a:ln w="9525"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
          <p:nvSpPr>
            <p:cNvPr id="8" name="Isosceles Triangle 7">
              <a:extLst>
                <a:ext uri="{FF2B5EF4-FFF2-40B4-BE49-F238E27FC236}">
                  <a16:creationId xmlns:a16="http://schemas.microsoft.com/office/drawing/2014/main" id="{84A49808-933A-11C5-7670-0C72C1852FD6}"/>
                </a:ext>
              </a:extLst>
            </p:cNvPr>
            <p:cNvSpPr/>
            <p:nvPr/>
          </p:nvSpPr>
          <p:spPr bwMode="auto">
            <a:xfrm rot="10800000">
              <a:off x="5887333" y="1763175"/>
              <a:ext cx="914400" cy="338658"/>
            </a:xfrm>
            <a:prstGeom prst="triangle">
              <a:avLst>
                <a:gd name="adj" fmla="val 49943"/>
              </a:avLst>
            </a:prstGeom>
            <a:solidFill>
              <a:schemeClr val="accent5"/>
            </a:solidFill>
            <a:ln w="9525"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grpSp>
      <p:sp>
        <p:nvSpPr>
          <p:cNvPr id="3" name="TextBox 2">
            <a:extLst>
              <a:ext uri="{FF2B5EF4-FFF2-40B4-BE49-F238E27FC236}">
                <a16:creationId xmlns:a16="http://schemas.microsoft.com/office/drawing/2014/main" id="{2BFB2457-46A1-FC33-4D64-5CD2948E98A8}"/>
              </a:ext>
            </a:extLst>
          </p:cNvPr>
          <p:cNvSpPr txBox="1"/>
          <p:nvPr/>
        </p:nvSpPr>
        <p:spPr>
          <a:xfrm>
            <a:off x="350840" y="688115"/>
            <a:ext cx="7910193"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464847"/>
                </a:solidFill>
                <a:effectLst/>
                <a:uLnTx/>
                <a:uFillTx/>
                <a:latin typeface="Verdana" pitchFamily="80" charset="0"/>
                <a:ea typeface="ＭＳ Ｐゴシック" pitchFamily="80" charset="-128"/>
              </a:rPr>
              <a:t>Use of the six levers of connection to drive decisions on how to intentionally embed connection into programs, spaces, and practices aligned with CCC. </a:t>
            </a:r>
          </a:p>
        </p:txBody>
      </p:sp>
      <p:pic>
        <p:nvPicPr>
          <p:cNvPr id="10" name="Picture 9" descr="A group of hands holding each other&#10;&#10;AI-generated content may be incorrect.">
            <a:extLst>
              <a:ext uri="{FF2B5EF4-FFF2-40B4-BE49-F238E27FC236}">
                <a16:creationId xmlns:a16="http://schemas.microsoft.com/office/drawing/2014/main" id="{33A8FF1E-B2F2-32CB-71EC-3F38B062130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889350" y="4141625"/>
            <a:ext cx="4155004" cy="914400"/>
          </a:xfrm>
          <a:prstGeom prst="rect">
            <a:avLst/>
          </a:prstGeom>
          <a:noFill/>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661175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79828-8345-26D3-C86A-1296579C243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B0BE4DE-59B1-CF42-9649-F71434B2B8E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569" y="2680"/>
            <a:ext cx="9139237" cy="5140820"/>
          </a:xfrm>
          <a:prstGeom prst="rect">
            <a:avLst/>
          </a:prstGeom>
        </p:spPr>
      </p:pic>
      <p:sp>
        <p:nvSpPr>
          <p:cNvPr id="7" name="Title 5">
            <a:extLst>
              <a:ext uri="{FF2B5EF4-FFF2-40B4-BE49-F238E27FC236}">
                <a16:creationId xmlns:a16="http://schemas.microsoft.com/office/drawing/2014/main" id="{C3C83FA4-B53B-9D2D-CD2E-C66F834E5AFA}"/>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600" kern="0"/>
              <a:t>Taking action</a:t>
            </a:r>
          </a:p>
        </p:txBody>
      </p:sp>
      <p:sp>
        <p:nvSpPr>
          <p:cNvPr id="4" name="TextBox 3">
            <a:extLst>
              <a:ext uri="{FF2B5EF4-FFF2-40B4-BE49-F238E27FC236}">
                <a16:creationId xmlns:a16="http://schemas.microsoft.com/office/drawing/2014/main" id="{6E49A4C9-65FB-DC24-143D-57604E62137D}"/>
              </a:ext>
            </a:extLst>
          </p:cNvPr>
          <p:cNvSpPr txBox="1"/>
          <p:nvPr/>
        </p:nvSpPr>
        <p:spPr>
          <a:xfrm>
            <a:off x="2286000" y="2389200"/>
            <a:ext cx="4572000" cy="369332"/>
          </a:xfrm>
          <a:prstGeom prst="rect">
            <a:avLst/>
          </a:prstGeom>
          <a:noFill/>
        </p:spPr>
        <p:txBody>
          <a:bodyPr wrap="square">
            <a:spAutoFit/>
          </a:bodyPr>
          <a:lstStyle/>
          <a:p>
            <a:r>
              <a:rPr lang="en-US" b="0">
                <a:effectLst/>
              </a:rPr>
              <a:t> </a:t>
            </a:r>
            <a:endParaRPr lang="en-US"/>
          </a:p>
        </p:txBody>
      </p:sp>
    </p:spTree>
    <p:extLst>
      <p:ext uri="{BB962C8B-B14F-4D97-AF65-F5344CB8AC3E}">
        <p14:creationId xmlns:p14="http://schemas.microsoft.com/office/powerpoint/2010/main" val="12184692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BB69E-B6E9-0DC5-9EAB-86FD8FD591E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0B853A3-1E3C-CA42-D27D-E7FB6054612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3" name="Content Placeholder 2">
            <a:extLst>
              <a:ext uri="{FF2B5EF4-FFF2-40B4-BE49-F238E27FC236}">
                <a16:creationId xmlns:a16="http://schemas.microsoft.com/office/drawing/2014/main" id="{2AE478CC-6862-E777-4612-4B12347C72DD}"/>
              </a:ext>
            </a:extLst>
          </p:cNvPr>
          <p:cNvSpPr>
            <a:spLocks noGrp="1"/>
          </p:cNvSpPr>
          <p:nvPr>
            <p:ph idx="1"/>
          </p:nvPr>
        </p:nvSpPr>
        <p:spPr>
          <a:xfrm>
            <a:off x="553718" y="1634401"/>
            <a:ext cx="3750619" cy="2907862"/>
          </a:xfrm>
        </p:spPr>
        <p:txBody>
          <a:bodyPr/>
          <a:lstStyle/>
          <a:p>
            <a:pPr>
              <a:spcBef>
                <a:spcPct val="0"/>
              </a:spcBef>
              <a:spcAft>
                <a:spcPts val="1200"/>
              </a:spcAft>
            </a:pPr>
            <a:r>
              <a:rPr lang="en-US" sz="2400" kern="1200">
                <a:solidFill>
                  <a:srgbClr val="0060AF"/>
                </a:solidFill>
                <a:latin typeface="Verdana" panose="020B0604030504040204" pitchFamily="34" charset="0"/>
                <a:ea typeface="Verdana" panose="020B0604030504040204" pitchFamily="34" charset="0"/>
              </a:rPr>
              <a:t>What’s one action you will take in the next 30 days to strengthen connection at your Y?</a:t>
            </a:r>
          </a:p>
        </p:txBody>
      </p:sp>
      <p:sp>
        <p:nvSpPr>
          <p:cNvPr id="4" name="Slide Number Placeholder 3">
            <a:extLst>
              <a:ext uri="{FF2B5EF4-FFF2-40B4-BE49-F238E27FC236}">
                <a16:creationId xmlns:a16="http://schemas.microsoft.com/office/drawing/2014/main" id="{4A3B1042-EDDD-4537-3BF2-52AC4BF6DAAA}"/>
              </a:ext>
            </a:extLst>
          </p:cNvPr>
          <p:cNvSpPr>
            <a:spLocks noGrp="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eaLnBrk="0" fontAlgn="base" hangingPunct="0">
              <a:spcBef>
                <a:spcPct val="0"/>
              </a:spcBef>
              <a:spcAft>
                <a:spcPct val="0"/>
              </a:spcAft>
              <a:defRPr sz="900" kern="1200">
                <a:solidFill>
                  <a:schemeClr val="bg1"/>
                </a:solidFill>
                <a:latin typeface="Verdana" pitchFamily="64" charset="0"/>
                <a:ea typeface="ＭＳ Ｐゴシック" pitchFamily="64" charset="-128"/>
                <a:cs typeface="ＭＳ Ｐゴシック" pitchFamily="64"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a:defRPr/>
            </a:pPr>
            <a:fld id="{00698937-BEDD-4EFF-AC3E-111CFE5685E0}" type="slidenum">
              <a:rPr lang="en-US" smtClean="0"/>
              <a:pPr>
                <a:defRPr/>
              </a:pPr>
              <a:t>40</a:t>
            </a:fld>
            <a:endParaRPr lang="en-US"/>
          </a:p>
        </p:txBody>
      </p:sp>
      <p:sp>
        <p:nvSpPr>
          <p:cNvPr id="7" name="Title 5">
            <a:extLst>
              <a:ext uri="{FF2B5EF4-FFF2-40B4-BE49-F238E27FC236}">
                <a16:creationId xmlns:a16="http://schemas.microsoft.com/office/drawing/2014/main" id="{AAF2598A-1EBF-1BD7-6ABE-22306867ED05}"/>
              </a:ext>
            </a:extLst>
          </p:cNvPr>
          <p:cNvSpPr txBox="1">
            <a:spLocks/>
          </p:cNvSpPr>
          <p:nvPr/>
        </p:nvSpPr>
        <p:spPr bwMode="black">
          <a:xfrm>
            <a:off x="279350" y="135553"/>
            <a:ext cx="8585295"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800" kern="0">
                <a:solidFill>
                  <a:srgbClr val="00B0F0"/>
                </a:solidFill>
                <a:latin typeface="Verdana" panose="020B0604030504040204" pitchFamily="34" charset="0"/>
                <a:ea typeface="Verdana" panose="020B0604030504040204" pitchFamily="34" charset="0"/>
                <a:cs typeface="Verdana" panose="020B0604030504040204" pitchFamily="34" charset="0"/>
              </a:rPr>
              <a:t>Creating connection</a:t>
            </a:r>
            <a:br>
              <a:rPr lang="en-US" sz="2800" kern="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400" kern="0">
                <a:solidFill>
                  <a:srgbClr val="0060AF"/>
                </a:solidFill>
                <a:latin typeface="Verdana" panose="020B0604030504040204" pitchFamily="34" charset="0"/>
                <a:ea typeface="Verdana" panose="020B0604030504040204" pitchFamily="34" charset="0"/>
                <a:cs typeface="Verdana" panose="020B0604030504040204" pitchFamily="34" charset="0"/>
              </a:rPr>
              <a:t>Taking Action</a:t>
            </a:r>
            <a:endParaRPr lang="en-US" sz="1800" b="0" kern="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a:extLst>
              <a:ext uri="{FF2B5EF4-FFF2-40B4-BE49-F238E27FC236}">
                <a16:creationId xmlns:a16="http://schemas.microsoft.com/office/drawing/2014/main" id="{63F44019-DB30-682D-CF22-E6CE23B0644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47797" y="827357"/>
            <a:ext cx="2948281" cy="3043387"/>
          </a:xfrm>
          <a:prstGeom prst="rect">
            <a:avLst/>
          </a:prstGeom>
        </p:spPr>
      </p:pic>
    </p:spTree>
    <p:extLst>
      <p:ext uri="{BB962C8B-B14F-4D97-AF65-F5344CB8AC3E}">
        <p14:creationId xmlns:p14="http://schemas.microsoft.com/office/powerpoint/2010/main" val="23517267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1F251-7DB4-47F2-F171-35FC8CE98A74}"/>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56EDB324-806F-4784-B112-1BEBCAB373D2}"/>
              </a:ext>
            </a:extLst>
          </p:cNvPr>
          <p:cNvSpPr>
            <a:spLocks noGrp="1"/>
          </p:cNvSpPr>
          <p:nvPr>
            <p:ph type="title"/>
          </p:nvPr>
        </p:nvSpPr>
        <p:spPr/>
        <p:txBody>
          <a:bodyPr/>
          <a:lstStyle/>
          <a:p>
            <a:r>
              <a:rPr lang="en-US"/>
              <a:t>What's one action you will take in the next 30 days to strengthen connection at your Y?</a:t>
            </a:r>
          </a:p>
        </p:txBody>
      </p:sp>
      <p:sp>
        <p:nvSpPr>
          <p:cNvPr id="4" name="Slide Number Placeholder 3">
            <a:extLst>
              <a:ext uri="{FF2B5EF4-FFF2-40B4-BE49-F238E27FC236}">
                <a16:creationId xmlns:a16="http://schemas.microsoft.com/office/drawing/2014/main" id="{F3148070-D947-F2DA-5E9B-DAD6F070FF01}"/>
              </a:ext>
            </a:extLst>
          </p:cNvPr>
          <p:cNvSpPr>
            <a:spLocks noGrp="1"/>
          </p:cNvSpPr>
          <p:nvPr>
            <p:ph type="sldNum" sz="quarter" idx="10"/>
          </p:nvPr>
        </p:nvSpPr>
        <p:spPr bwMode="black">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eaLnBrk="0" fontAlgn="base" hangingPunct="0">
              <a:spcBef>
                <a:spcPct val="0"/>
              </a:spcBef>
              <a:spcAft>
                <a:spcPct val="0"/>
              </a:spcAft>
              <a:defRPr sz="900" kern="1200">
                <a:solidFill>
                  <a:schemeClr val="bg1"/>
                </a:solidFill>
                <a:latin typeface="Verdana" pitchFamily="64" charset="0"/>
                <a:ea typeface="ＭＳ Ｐゴシック" pitchFamily="64" charset="-128"/>
                <a:cs typeface="ＭＳ Ｐゴシック" pitchFamily="64"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a:defRPr/>
            </a:pPr>
            <a:fld id="{00698937-BEDD-4EFF-AC3E-111CFE5685E0}" type="slidenum">
              <a:rPr lang="en-US" smtClean="0"/>
              <a:pPr>
                <a:defRPr/>
              </a:pPr>
              <a:t>41</a:t>
            </a:fld>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Interactive content from Mentimeter">
                <a:extLst>
                  <a:ext uri="{FF2B5EF4-FFF2-40B4-BE49-F238E27FC236}">
                    <a16:creationId xmlns:a16="http://schemas.microsoft.com/office/drawing/2014/main" id="{4A4A9938-D5EC-6672-0AFB-4E1D49020103}"/>
                  </a:ext>
                </a:extLst>
              </p:cNvPr>
              <p:cNvGraphicFramePr>
                <a:graphicFrameLocks noGrp="1"/>
              </p:cNvGraphicFramePr>
              <p:nvPr>
                <p:extLst>
                  <p:ext uri="{D42A27DB-BD31-4B8C-83A1-F6EECF244321}">
                    <p14:modId xmlns:p14="http://schemas.microsoft.com/office/powerpoint/2010/main" val="3035690464"/>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2" name="Add-in 1" title="Interactive content from Mentimeter">
                <a:extLst>
                  <a:ext uri="{FF2B5EF4-FFF2-40B4-BE49-F238E27FC236}">
                    <a16:creationId xmlns:a16="http://schemas.microsoft.com/office/drawing/2014/main" id="{4A4A9938-D5EC-6672-0AFB-4E1D49020103}"/>
                  </a:ext>
                </a:extLst>
              </p:cNvPr>
              <p:cNvPicPr>
                <a:picLocks noGrp="1" noRot="1" noChangeAspect="1" noMove="1" noResize="1" noEditPoints="1" noAdjustHandles="1" noChangeArrowheads="1" noChangeShapeType="1"/>
              </p:cNvPicPr>
              <p:nvPr/>
            </p:nvPicPr>
            <p:blipFill>
              <a:blip r:embed="rId5"/>
              <a:stretch>
                <a:fillRect/>
              </a:stretch>
            </p:blipFill>
            <p:spPr>
              <a:xfrm>
                <a:off x="0" y="0"/>
                <a:ext cx="9144000" cy="5143500"/>
              </a:xfrm>
              <a:prstGeom prst="rect">
                <a:avLst/>
              </a:prstGeom>
            </p:spPr>
          </p:pic>
        </mc:Fallback>
      </mc:AlternateContent>
    </p:spTree>
    <p:custDataLst>
      <p:tags r:id="rId1"/>
    </p:custDataLst>
    <p:extLst>
      <p:ext uri="{BB962C8B-B14F-4D97-AF65-F5344CB8AC3E}">
        <p14:creationId xmlns:p14="http://schemas.microsoft.com/office/powerpoint/2010/main" val="10409795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F63B6-EC8D-8EFC-6C39-6C4CB8385FF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C4ED1FF-440E-3FEC-F953-2E695D171781}"/>
              </a:ext>
            </a:extLst>
          </p:cNvPr>
          <p:cNvSpPr/>
          <p:nvPr/>
        </p:nvSpPr>
        <p:spPr>
          <a:xfrm>
            <a:off x="0" y="-23813"/>
            <a:ext cx="9167814" cy="5191125"/>
          </a:xfrm>
          <a:custGeom>
            <a:avLst/>
            <a:gdLst/>
            <a:ahLst/>
            <a:cxnLst/>
            <a:rect l="l" t="t" r="r" b="b"/>
            <a:pathLst>
              <a:path w="17691630" h="10382250">
                <a:moveTo>
                  <a:pt x="0" y="0"/>
                </a:moveTo>
                <a:lnTo>
                  <a:pt x="17691630" y="0"/>
                </a:lnTo>
                <a:lnTo>
                  <a:pt x="17691630" y="10382250"/>
                </a:lnTo>
                <a:lnTo>
                  <a:pt x="0" y="10382250"/>
                </a:lnTo>
                <a:lnTo>
                  <a:pt x="0" y="0"/>
                </a:lnTo>
                <a:close/>
              </a:path>
            </a:pathLst>
          </a:custGeom>
          <a:blipFill>
            <a:blip>
              <a:extLst>
                <a:ext uri="{96DAC541-7B7A-43D3-8B79-37D633B846F1}">
                  <asvg:svgBlip xmlns:asvg="http://schemas.microsoft.com/office/drawing/2016/SVG/main" r:embed="rId3"/>
                </a:ext>
              </a:extLst>
            </a:blip>
            <a:stretch>
              <a:fillRect l="-12139"/>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Calibri"/>
              <a:ea typeface="ＭＳ Ｐゴシック"/>
              <a:cs typeface="+mn-cs"/>
            </a:endParaRPr>
          </a:p>
        </p:txBody>
      </p:sp>
      <p:sp>
        <p:nvSpPr>
          <p:cNvPr id="4" name="TextBox 4">
            <a:extLst>
              <a:ext uri="{FF2B5EF4-FFF2-40B4-BE49-F238E27FC236}">
                <a16:creationId xmlns:a16="http://schemas.microsoft.com/office/drawing/2014/main" id="{31CF70B8-A2FF-DD98-32C2-42C7A579231E}"/>
              </a:ext>
            </a:extLst>
          </p:cNvPr>
          <p:cNvSpPr txBox="1"/>
          <p:nvPr/>
        </p:nvSpPr>
        <p:spPr>
          <a:xfrm>
            <a:off x="5348573" y="2400964"/>
            <a:ext cx="4024027" cy="414281"/>
          </a:xfrm>
          <a:prstGeom prst="rect">
            <a:avLst/>
          </a:prstGeom>
        </p:spPr>
        <p:txBody>
          <a:bodyPr wrap="square" lIns="0" tIns="0" rIns="0" bIns="0" rtlCol="0" anchor="t">
            <a:spAutoFit/>
          </a:bodyPr>
          <a:lstStyle/>
          <a:p>
            <a:pPr marL="0" marR="0" lvl="0" indent="0" algn="l" defTabSz="457200" rtl="0" eaLnBrk="1" fontAlgn="auto" latinLnBrk="0" hangingPunct="1">
              <a:lnSpc>
                <a:spcPts val="3675"/>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Cachet Pro 4 Light"/>
              <a:ea typeface="Cachet Pro 4 Light"/>
              <a:cs typeface="Cachet Pro 4 Light"/>
              <a:sym typeface="Cachet Pro 4 Light"/>
            </a:endParaRPr>
          </a:p>
        </p:txBody>
      </p:sp>
      <p:sp>
        <p:nvSpPr>
          <p:cNvPr id="5" name="TextBox 5">
            <a:extLst>
              <a:ext uri="{FF2B5EF4-FFF2-40B4-BE49-F238E27FC236}">
                <a16:creationId xmlns:a16="http://schemas.microsoft.com/office/drawing/2014/main" id="{3CE6C627-F263-3CCA-17AD-191A6C1A2A03}"/>
              </a:ext>
            </a:extLst>
          </p:cNvPr>
          <p:cNvSpPr txBox="1"/>
          <p:nvPr/>
        </p:nvSpPr>
        <p:spPr>
          <a:xfrm>
            <a:off x="5348573" y="2696533"/>
            <a:ext cx="3795427" cy="414281"/>
          </a:xfrm>
          <a:prstGeom prst="rect">
            <a:avLst/>
          </a:prstGeom>
        </p:spPr>
        <p:txBody>
          <a:bodyPr wrap="square" lIns="0" tIns="0" rIns="0" bIns="0" rtlCol="0" anchor="t">
            <a:spAutoFit/>
          </a:bodyPr>
          <a:lstStyle/>
          <a:p>
            <a:pPr marL="0" marR="0" lvl="0" indent="0" algn="l" defTabSz="457200" rtl="0" eaLnBrk="1" fontAlgn="auto" latinLnBrk="0" hangingPunct="1">
              <a:lnSpc>
                <a:spcPts val="3675"/>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Cachet Pro 4 Light"/>
              <a:ea typeface="Cachet Pro 4 Light"/>
              <a:cs typeface="Cachet Pro 4 Light"/>
              <a:sym typeface="Cachet Pro 4 Light"/>
            </a:endParaRPr>
          </a:p>
        </p:txBody>
      </p:sp>
      <p:sp>
        <p:nvSpPr>
          <p:cNvPr id="6" name="TextBox 6">
            <a:extLst>
              <a:ext uri="{FF2B5EF4-FFF2-40B4-BE49-F238E27FC236}">
                <a16:creationId xmlns:a16="http://schemas.microsoft.com/office/drawing/2014/main" id="{C29C0FC1-88FE-D0B2-4CE4-4F2ACF8072F4}"/>
              </a:ext>
            </a:extLst>
          </p:cNvPr>
          <p:cNvSpPr txBox="1"/>
          <p:nvPr/>
        </p:nvSpPr>
        <p:spPr>
          <a:xfrm>
            <a:off x="5355926" y="3001064"/>
            <a:ext cx="2919127" cy="414281"/>
          </a:xfrm>
          <a:prstGeom prst="rect">
            <a:avLst/>
          </a:prstGeom>
        </p:spPr>
        <p:txBody>
          <a:bodyPr wrap="square" lIns="0" tIns="0" rIns="0" bIns="0" rtlCol="0" anchor="t">
            <a:spAutoFit/>
          </a:bodyPr>
          <a:lstStyle/>
          <a:p>
            <a:pPr marL="0" marR="0" lvl="0" indent="0" algn="l" defTabSz="457200" rtl="0" eaLnBrk="1" fontAlgn="auto" latinLnBrk="0" hangingPunct="1">
              <a:lnSpc>
                <a:spcPts val="3675"/>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Cachet Pro 4 Light"/>
              <a:ea typeface="Cachet Pro 4 Light"/>
              <a:cs typeface="Cachet Pro 4 Light"/>
              <a:sym typeface="Cachet Pro 4 Light"/>
            </a:endParaRPr>
          </a:p>
        </p:txBody>
      </p:sp>
      <p:sp>
        <p:nvSpPr>
          <p:cNvPr id="10" name="Rectangle 9">
            <a:extLst>
              <a:ext uri="{FF2B5EF4-FFF2-40B4-BE49-F238E27FC236}">
                <a16:creationId xmlns:a16="http://schemas.microsoft.com/office/drawing/2014/main" id="{F4997C96-CF3E-0338-1E11-B9B8923103A9}"/>
              </a:ext>
            </a:extLst>
          </p:cNvPr>
          <p:cNvSpPr/>
          <p:nvPr/>
        </p:nvSpPr>
        <p:spPr>
          <a:xfrm>
            <a:off x="7696200" y="285750"/>
            <a:ext cx="1333500" cy="873884"/>
          </a:xfrm>
          <a:prstGeom prst="rect">
            <a:avLst/>
          </a:prstGeom>
          <a:solidFill>
            <a:srgbClr val="0089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a:ea typeface="ＭＳ Ｐゴシック"/>
            </a:endParaRPr>
          </a:p>
        </p:txBody>
      </p:sp>
      <p:sp>
        <p:nvSpPr>
          <p:cNvPr id="9" name="TextBox 3">
            <a:extLst>
              <a:ext uri="{FF2B5EF4-FFF2-40B4-BE49-F238E27FC236}">
                <a16:creationId xmlns:a16="http://schemas.microsoft.com/office/drawing/2014/main" id="{8EFDCBDF-ACBB-941C-CBA7-79533267EC0E}"/>
              </a:ext>
            </a:extLst>
          </p:cNvPr>
          <p:cNvSpPr txBox="1"/>
          <p:nvPr/>
        </p:nvSpPr>
        <p:spPr>
          <a:xfrm>
            <a:off x="4548472" y="1125199"/>
            <a:ext cx="4176428" cy="2893100"/>
          </a:xfrm>
          <a:prstGeom prst="rect">
            <a:avLst/>
          </a:prstGeom>
        </p:spPr>
        <p:txBody>
          <a:bodyPr wrap="square" lIns="0" tIns="0" rIns="0" bIns="0" rtlCol="0" anchor="t">
            <a:spAutoFit/>
          </a:bodyPr>
          <a:lstStyle/>
          <a:p>
            <a:pPr marL="285750" marR="0" lvl="0" indent="-285750" algn="l" defTabSz="914400" rtl="0" eaLnBrk="0" fontAlgn="base" latinLnBrk="0" hangingPunct="0">
              <a:lnSpc>
                <a:spcPct val="100000"/>
              </a:lnSpc>
              <a:spcBef>
                <a:spcPct val="0"/>
              </a:spcBef>
              <a:spcAft>
                <a:spcPts val="1200"/>
              </a:spcAft>
              <a:buClrTx/>
              <a:buSzTx/>
              <a:buFont typeface="Arial" panose="020B0604020202020204" pitchFamily="34" charset="0"/>
              <a:buChar char="•"/>
              <a:tabLst/>
              <a:defRPr/>
            </a:pPr>
            <a:r>
              <a:rPr kumimoji="0" lang="en-US" sz="1600" b="0" i="0" u="none" strike="noStrike" kern="1200" cap="none" spc="-37" normalizeH="0" baseline="0" noProof="0">
                <a:ln>
                  <a:noFill/>
                </a:ln>
                <a:solidFill>
                  <a:srgbClr val="FFFFFF"/>
                </a:solidFill>
                <a:effectLst/>
                <a:uLnTx/>
                <a:uFillTx/>
                <a:latin typeface="Verdana"/>
                <a:ea typeface="Cachet Pro 2"/>
                <a:cs typeface="Cachet Pro 2"/>
                <a:sym typeface="Cachet Pro 2"/>
              </a:rPr>
              <a:t>Integrate the Six Levers of Connection into existing programs, operations, experiences, and more. </a:t>
            </a:r>
          </a:p>
          <a:p>
            <a:pPr marL="285750" marR="0" lvl="0" indent="-285750" algn="l" defTabSz="914400" rtl="0" eaLnBrk="0" fontAlgn="base" latinLnBrk="0" hangingPunct="0">
              <a:lnSpc>
                <a:spcPct val="100000"/>
              </a:lnSpc>
              <a:spcBef>
                <a:spcPct val="0"/>
              </a:spcBef>
              <a:spcAft>
                <a:spcPts val="1200"/>
              </a:spcAft>
              <a:buClrTx/>
              <a:buSzTx/>
              <a:buFont typeface="Arial" panose="020B0604020202020204" pitchFamily="34" charset="0"/>
              <a:buChar char="•"/>
              <a:tabLst/>
              <a:defRPr/>
            </a:pPr>
            <a:r>
              <a:rPr kumimoji="0" lang="en-US" sz="1600" b="0" i="0" u="none" strike="noStrike" kern="1200" cap="none" spc="-37" normalizeH="0" baseline="0" noProof="0">
                <a:ln>
                  <a:noFill/>
                </a:ln>
                <a:solidFill>
                  <a:srgbClr val="FFFFFF"/>
                </a:solidFill>
                <a:effectLst/>
                <a:uLnTx/>
                <a:uFillTx/>
                <a:latin typeface="Verdana"/>
                <a:ea typeface="Cachet Pro 2"/>
                <a:cs typeface="Cachet Pro 2"/>
                <a:sym typeface="Cachet Pro 2"/>
              </a:rPr>
              <a:t>Complete the Organization Excellence Assessment and use the Practice Area Continuums. </a:t>
            </a:r>
          </a:p>
          <a:p>
            <a:pPr marL="285750" marR="0" lvl="0" indent="-285750" algn="l" defTabSz="914400" rtl="0" eaLnBrk="0" fontAlgn="base" latinLnBrk="0" hangingPunct="0">
              <a:lnSpc>
                <a:spcPct val="100000"/>
              </a:lnSpc>
              <a:spcBef>
                <a:spcPct val="0"/>
              </a:spcBef>
              <a:spcAft>
                <a:spcPts val="1200"/>
              </a:spcAft>
              <a:buClrTx/>
              <a:buSzTx/>
              <a:buFont typeface="Arial" panose="020B0604020202020204" pitchFamily="34" charset="0"/>
              <a:buChar char="•"/>
              <a:tabLst/>
              <a:defRPr/>
            </a:pPr>
            <a:r>
              <a:rPr kumimoji="0" lang="en-US" sz="1600" b="0" i="0" u="none" strike="noStrike" kern="1200" cap="none" spc="-37" normalizeH="0" baseline="0" noProof="0">
                <a:ln>
                  <a:noFill/>
                </a:ln>
                <a:solidFill>
                  <a:srgbClr val="FFFFFF"/>
                </a:solidFill>
                <a:effectLst/>
                <a:uLnTx/>
                <a:uFillTx/>
                <a:latin typeface="Verdana"/>
                <a:ea typeface="Cachet Pro 2"/>
                <a:cs typeface="Cachet Pro 2"/>
                <a:sym typeface="Cachet Pro 2"/>
              </a:rPr>
              <a:t>Participate in cohorts and trainings.</a:t>
            </a:r>
          </a:p>
          <a:p>
            <a:pPr marL="285750" marR="0" lvl="0" indent="-285750" algn="l" defTabSz="914400" rtl="0" eaLnBrk="0" fontAlgn="base" latinLnBrk="0" hangingPunct="0">
              <a:lnSpc>
                <a:spcPct val="100000"/>
              </a:lnSpc>
              <a:spcBef>
                <a:spcPct val="0"/>
              </a:spcBef>
              <a:spcAft>
                <a:spcPts val="1200"/>
              </a:spcAft>
              <a:buClrTx/>
              <a:buSzTx/>
              <a:buFont typeface="Arial" panose="020B0604020202020204" pitchFamily="34" charset="0"/>
              <a:buChar char="•"/>
              <a:tabLst/>
              <a:defRPr/>
            </a:pPr>
            <a:r>
              <a:rPr kumimoji="0" lang="en-US" sz="1600" b="0" i="0" u="none" strike="noStrike" kern="1200" cap="none" spc="-37" normalizeH="0" baseline="0" noProof="0">
                <a:ln>
                  <a:noFill/>
                </a:ln>
                <a:solidFill>
                  <a:srgbClr val="FFFFFF"/>
                </a:solidFill>
                <a:effectLst/>
                <a:uLnTx/>
                <a:uFillTx/>
                <a:latin typeface="Verdana"/>
                <a:ea typeface="Cachet Pro 2"/>
                <a:cs typeface="Cachet Pro 2"/>
                <a:sym typeface="Cachet Pro 2"/>
              </a:rPr>
              <a:t>Access self-service resources.</a:t>
            </a:r>
          </a:p>
          <a:p>
            <a:pPr marL="285750" marR="0" lvl="0" indent="-285750" algn="l" defTabSz="914400" rtl="0" eaLnBrk="0" fontAlgn="base" latinLnBrk="0" hangingPunct="0">
              <a:lnSpc>
                <a:spcPct val="100000"/>
              </a:lnSpc>
              <a:spcBef>
                <a:spcPct val="0"/>
              </a:spcBef>
              <a:spcAft>
                <a:spcPts val="1200"/>
              </a:spcAft>
              <a:buClrTx/>
              <a:buSzTx/>
              <a:buFont typeface="Arial" panose="020B0604020202020204" pitchFamily="34" charset="0"/>
              <a:buChar char="•"/>
              <a:tabLst/>
              <a:defRPr/>
            </a:pPr>
            <a:r>
              <a:rPr kumimoji="0" lang="en-US" sz="1600" b="0" i="0" u="none" strike="noStrike" kern="1200" cap="none" spc="-37" normalizeH="0" baseline="0" noProof="0">
                <a:ln>
                  <a:noFill/>
                </a:ln>
                <a:solidFill>
                  <a:srgbClr val="FFFFFF"/>
                </a:solidFill>
                <a:effectLst/>
                <a:uLnTx/>
                <a:uFillTx/>
                <a:latin typeface="Verdana"/>
                <a:ea typeface="Cachet Pro 2"/>
                <a:cs typeface="Cachet Pro 2"/>
                <a:sym typeface="Cachet Pro 2"/>
              </a:rPr>
              <a:t>Share learning with peers. </a:t>
            </a:r>
          </a:p>
        </p:txBody>
      </p:sp>
      <p:sp>
        <p:nvSpPr>
          <p:cNvPr id="13" name="Rectangle 12">
            <a:extLst>
              <a:ext uri="{FF2B5EF4-FFF2-40B4-BE49-F238E27FC236}">
                <a16:creationId xmlns:a16="http://schemas.microsoft.com/office/drawing/2014/main" id="{83992E3B-728D-CDC0-D2AE-18F4B43CCD88}"/>
              </a:ext>
            </a:extLst>
          </p:cNvPr>
          <p:cNvSpPr/>
          <p:nvPr/>
        </p:nvSpPr>
        <p:spPr bwMode="auto">
          <a:xfrm>
            <a:off x="132347" y="776037"/>
            <a:ext cx="2255921" cy="1300413"/>
          </a:xfrm>
          <a:prstGeom prst="rect">
            <a:avLst/>
          </a:prstGeom>
          <a:solidFill>
            <a:schemeClr val="bg2"/>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
        <p:nvSpPr>
          <p:cNvPr id="12" name="TextBox 11">
            <a:extLst>
              <a:ext uri="{FF2B5EF4-FFF2-40B4-BE49-F238E27FC236}">
                <a16:creationId xmlns:a16="http://schemas.microsoft.com/office/drawing/2014/main" id="{3BD34767-068B-9869-87D5-A79C0A44C176}"/>
              </a:ext>
            </a:extLst>
          </p:cNvPr>
          <p:cNvSpPr txBox="1"/>
          <p:nvPr/>
        </p:nvSpPr>
        <p:spPr>
          <a:xfrm>
            <a:off x="419100" y="1920001"/>
            <a:ext cx="2705100" cy="1303498"/>
          </a:xfrm>
          <a:prstGeom prst="rect">
            <a:avLst/>
          </a:prstGeom>
          <a:solidFill>
            <a:schemeClr val="bg1"/>
          </a:solidFill>
        </p:spPr>
        <p:txBody>
          <a:bodyPr wrap="square">
            <a:spAutoFit/>
          </a:bodyPr>
          <a:lstStyle/>
          <a:p>
            <a:pPr marL="0" marR="0" lvl="0" indent="0" algn="l" defTabSz="914400" rtl="0" eaLnBrk="0" fontAlgn="base" latinLnBrk="0" hangingPunct="0">
              <a:lnSpc>
                <a:spcPts val="3050"/>
              </a:lnSpc>
              <a:spcBef>
                <a:spcPct val="0"/>
              </a:spcBef>
              <a:spcAft>
                <a:spcPct val="0"/>
              </a:spcAft>
              <a:buClrTx/>
              <a:buSzTx/>
              <a:buFontTx/>
              <a:buNone/>
              <a:tabLst/>
              <a:defRPr/>
            </a:pPr>
            <a:r>
              <a:rPr lang="en-US" sz="3300">
                <a:solidFill>
                  <a:srgbClr val="0089D0"/>
                </a:solidFill>
                <a:latin typeface="Cachet Pro" panose="020B0804020204040204" pitchFamily="34" charset="0"/>
              </a:rPr>
              <a:t>ADDITIONAL WAYS </a:t>
            </a:r>
            <a:r>
              <a:rPr kumimoji="0" lang="en-US" sz="3300" b="0" i="0" u="none" strike="noStrike" kern="1200" cap="none" spc="0" normalizeH="0" baseline="0" noProof="0">
                <a:ln>
                  <a:noFill/>
                </a:ln>
                <a:solidFill>
                  <a:srgbClr val="0089D0"/>
                </a:solidFill>
                <a:effectLst/>
                <a:uLnTx/>
                <a:uFillTx/>
                <a:latin typeface="Cachet Pro" panose="020B0804020204040204" pitchFamily="34" charset="0"/>
                <a:ea typeface="ＭＳ Ｐゴシック" pitchFamily="80" charset="-128"/>
              </a:rPr>
              <a:t>Ys CAN TAKE ACTION </a:t>
            </a:r>
            <a:endParaRPr kumimoji="0" lang="en-US" sz="3300" b="0" i="0" u="none" strike="noStrike" kern="1200" cap="none" spc="0" normalizeH="0" baseline="0" noProof="0">
              <a:ln>
                <a:noFill/>
              </a:ln>
              <a:solidFill>
                <a:srgbClr val="0089D0"/>
              </a:solidFill>
              <a:effectLst/>
              <a:uLnTx/>
              <a:uFillTx/>
              <a:latin typeface="Cachet Pro Medium" panose="020B0704020204040204" pitchFamily="34" charset="0"/>
              <a:ea typeface="ＭＳ Ｐゴシック" pitchFamily="80" charset="-128"/>
            </a:endParaRPr>
          </a:p>
        </p:txBody>
      </p:sp>
    </p:spTree>
    <p:extLst>
      <p:ext uri="{BB962C8B-B14F-4D97-AF65-F5344CB8AC3E}">
        <p14:creationId xmlns:p14="http://schemas.microsoft.com/office/powerpoint/2010/main" val="30063421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50D81-F266-BAD2-B58A-2CA3BF6253D2}"/>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2FFB98A-7E8F-F36F-EF49-E9B23A9D946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26" y="14706"/>
            <a:ext cx="9134474" cy="5138142"/>
          </a:xfrm>
          <a:prstGeom prst="rect">
            <a:avLst/>
          </a:prstGeom>
        </p:spPr>
      </p:pic>
      <p:sp>
        <p:nvSpPr>
          <p:cNvPr id="6" name="Title 5">
            <a:extLst>
              <a:ext uri="{FF2B5EF4-FFF2-40B4-BE49-F238E27FC236}">
                <a16:creationId xmlns:a16="http://schemas.microsoft.com/office/drawing/2014/main" id="{03638800-E2E8-5B88-FBAC-36408977B758}"/>
              </a:ext>
            </a:extLst>
          </p:cNvPr>
          <p:cNvSpPr>
            <a:spLocks noGrp="1"/>
          </p:cNvSpPr>
          <p:nvPr>
            <p:ph type="title"/>
          </p:nvPr>
        </p:nvSpPr>
        <p:spPr>
          <a:xfrm>
            <a:off x="294641" y="289083"/>
            <a:ext cx="3352961" cy="922637"/>
          </a:xfrm>
        </p:spPr>
        <p:txBody>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Available </a:t>
            </a:r>
            <a:b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800">
                <a:solidFill>
                  <a:schemeClr val="accent4">
                    <a:lumMod val="75000"/>
                  </a:schemeClr>
                </a:solidFill>
                <a:latin typeface="Verdana" panose="020B0604030504040204" pitchFamily="34" charset="0"/>
                <a:ea typeface="Verdana" panose="020B0604030504040204" pitchFamily="34" charset="0"/>
                <a:cs typeface="Verdana" panose="020B0604030504040204" pitchFamily="34" charset="0"/>
              </a:rPr>
              <a:t>now</a:t>
            </a:r>
            <a:b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b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3E468837-94AB-2BA1-C0D1-B2A2D8A5DB72}"/>
              </a:ext>
            </a:extLst>
          </p:cNvPr>
          <p:cNvSpPr txBox="1">
            <a:spLocks noChangeAspect="1"/>
          </p:cNvSpPr>
          <p:nvPr/>
        </p:nvSpPr>
        <p:spPr>
          <a:xfrm>
            <a:off x="366200" y="1530226"/>
            <a:ext cx="3145350" cy="2554545"/>
          </a:xfrm>
          <a:prstGeom prst="rect">
            <a:avLst/>
          </a:prstGeom>
          <a:noFill/>
        </p:spPr>
        <p:txBody>
          <a:bodyPr wrap="square" rtlCol="0">
            <a:spAutoFit/>
          </a:bodyPr>
          <a:lstStyle/>
          <a:p>
            <a:pPr marL="228600" marR="0" lvl="0" indent="-228600" algn="l" defTabSz="914400" rtl="0" eaLnBrk="0" fontAlgn="base" latinLnBrk="0" hangingPunct="0">
              <a:lnSpc>
                <a:spcPct val="100000"/>
              </a:lnSpc>
              <a:spcBef>
                <a:spcPct val="0"/>
              </a:spcBef>
              <a:spcAft>
                <a:spcPct val="0"/>
              </a:spcAft>
              <a:buClr>
                <a:srgbClr val="92278F"/>
              </a:buClr>
              <a:buSzTx/>
              <a:buFont typeface="Arial" panose="020B0604020202020204" pitchFamily="34" charset="0"/>
              <a:buChar char="•"/>
              <a:tabLst/>
              <a:defRPr/>
            </a:pPr>
            <a:r>
              <a:rPr kumimoji="0" lang="en-US" sz="1600" b="0" i="0" u="none" strike="noStrike" kern="1200" cap="none" spc="0" normalizeH="0" baseline="0" noProof="0">
                <a:ln>
                  <a:noFill/>
                </a:ln>
                <a:solidFill>
                  <a:schemeClr val="tx2"/>
                </a:solidFill>
                <a:effectLst/>
                <a:uLnTx/>
                <a:uFillTx/>
                <a:latin typeface="Verdana" pitchFamily="80" charset="0"/>
                <a:ea typeface="ＭＳ Ｐゴシック" pitchFamily="80" charset="-128"/>
              </a:rPr>
              <a:t>Six Levers of Connection Toolkit</a:t>
            </a:r>
          </a:p>
          <a:p>
            <a:pPr marL="228600" marR="0" lvl="0" indent="-228600" algn="l" defTabSz="914400" rtl="0" eaLnBrk="0" fontAlgn="base" latinLnBrk="0" hangingPunct="0">
              <a:lnSpc>
                <a:spcPct val="100000"/>
              </a:lnSpc>
              <a:spcBef>
                <a:spcPct val="0"/>
              </a:spcBef>
              <a:spcAft>
                <a:spcPct val="0"/>
              </a:spcAft>
              <a:buClr>
                <a:srgbClr val="92278F"/>
              </a:buClr>
              <a:buSzTx/>
              <a:buFont typeface="Arial" panose="020B0604020202020204" pitchFamily="34" charset="0"/>
              <a:buChar char="•"/>
              <a:tabLst/>
              <a:defRPr/>
            </a:pPr>
            <a:r>
              <a:rPr kumimoji="0" lang="en-US" sz="1600" b="0" i="0" u="none" strike="noStrike" kern="1200" cap="none" spc="0" normalizeH="0" baseline="0" noProof="0">
                <a:ln>
                  <a:noFill/>
                </a:ln>
                <a:solidFill>
                  <a:schemeClr val="tx2"/>
                </a:solidFill>
                <a:effectLst/>
                <a:uLnTx/>
                <a:uFillTx/>
                <a:latin typeface="Verdana" pitchFamily="80" charset="0"/>
                <a:ea typeface="ＭＳ Ｐゴシック" pitchFamily="80" charset="-128"/>
              </a:rPr>
              <a:t>Environmental Scan summary</a:t>
            </a:r>
          </a:p>
          <a:p>
            <a:pPr marL="228600" marR="0" lvl="0" indent="-228600" algn="l" defTabSz="914400" rtl="0" eaLnBrk="0" fontAlgn="base" latinLnBrk="0" hangingPunct="0">
              <a:lnSpc>
                <a:spcPct val="100000"/>
              </a:lnSpc>
              <a:spcBef>
                <a:spcPct val="0"/>
              </a:spcBef>
              <a:spcAft>
                <a:spcPct val="0"/>
              </a:spcAft>
              <a:buClr>
                <a:srgbClr val="92278F"/>
              </a:buClr>
              <a:buSzTx/>
              <a:buFont typeface="Arial" panose="020B0604020202020204" pitchFamily="34" charset="0"/>
              <a:buChar char="•"/>
              <a:tabLst/>
              <a:defRPr/>
            </a:pPr>
            <a:r>
              <a:rPr kumimoji="0" lang="en-US" sz="1600" b="0" i="0" u="none" strike="noStrike" kern="1200" cap="none" spc="0" normalizeH="0" baseline="0" noProof="0">
                <a:ln>
                  <a:noFill/>
                </a:ln>
                <a:solidFill>
                  <a:schemeClr val="tx2"/>
                </a:solidFill>
                <a:effectLst/>
                <a:uLnTx/>
                <a:uFillTx/>
                <a:latin typeface="Verdana" pitchFamily="80" charset="0"/>
                <a:ea typeface="ＭＳ Ｐゴシック" pitchFamily="80" charset="-128"/>
              </a:rPr>
              <a:t>Individual-Level Measure Overview</a:t>
            </a:r>
          </a:p>
          <a:p>
            <a:pPr marL="228600" marR="0" lvl="0" indent="-228600" algn="l" defTabSz="914400" rtl="0" eaLnBrk="0" fontAlgn="base" latinLnBrk="0" hangingPunct="0">
              <a:lnSpc>
                <a:spcPct val="100000"/>
              </a:lnSpc>
              <a:spcBef>
                <a:spcPct val="0"/>
              </a:spcBef>
              <a:spcAft>
                <a:spcPct val="0"/>
              </a:spcAft>
              <a:buClr>
                <a:srgbClr val="92278F"/>
              </a:buClr>
              <a:buSzTx/>
              <a:buFont typeface="Arial" panose="020B0604020202020204" pitchFamily="34" charset="0"/>
              <a:buChar char="•"/>
              <a:tabLst/>
              <a:defRPr/>
            </a:pPr>
            <a:r>
              <a:rPr kumimoji="0" lang="en-US" sz="1600" b="0" i="0" u="none" strike="noStrike" kern="1200" cap="none" spc="0" normalizeH="0" baseline="0" noProof="0">
                <a:ln>
                  <a:noFill/>
                </a:ln>
                <a:solidFill>
                  <a:schemeClr val="tx2"/>
                </a:solidFill>
                <a:effectLst/>
                <a:uLnTx/>
                <a:uFillTx/>
                <a:latin typeface="Verdana" pitchFamily="80" charset="0"/>
                <a:ea typeface="ＭＳ Ｐゴシック" pitchFamily="80" charset="-128"/>
              </a:rPr>
              <a:t>CCC Connection Cards</a:t>
            </a:r>
          </a:p>
          <a:p>
            <a:pPr marL="228600" marR="0" lvl="0" indent="-228600" algn="l" defTabSz="914400" rtl="0" eaLnBrk="0" fontAlgn="base" latinLnBrk="0" hangingPunct="0">
              <a:lnSpc>
                <a:spcPct val="100000"/>
              </a:lnSpc>
              <a:spcBef>
                <a:spcPct val="0"/>
              </a:spcBef>
              <a:spcAft>
                <a:spcPct val="0"/>
              </a:spcAft>
              <a:buClr>
                <a:srgbClr val="92278F"/>
              </a:buClr>
              <a:buSzTx/>
              <a:buFont typeface="Arial" panose="020B0604020202020204" pitchFamily="34" charset="0"/>
              <a:buChar char="•"/>
              <a:tabLst/>
              <a:defRPr/>
            </a:pPr>
            <a:r>
              <a:rPr kumimoji="0" lang="en-US" sz="1600" b="0" i="0" u="none" strike="noStrike" kern="1200" cap="none" spc="0" normalizeH="0" baseline="0" noProof="0">
                <a:ln>
                  <a:noFill/>
                </a:ln>
                <a:solidFill>
                  <a:schemeClr val="tx2"/>
                </a:solidFill>
                <a:effectLst/>
                <a:uLnTx/>
                <a:uFillTx/>
                <a:latin typeface="Verdana" pitchFamily="80" charset="0"/>
                <a:ea typeface="ＭＳ Ｐゴシック" pitchFamily="80" charset="-128"/>
              </a:rPr>
              <a:t>CCC Engagement Calendar</a:t>
            </a:r>
          </a:p>
          <a:p>
            <a:pPr marL="285750" marR="0" lvl="0" indent="-285750" algn="l" defTabSz="914400" rtl="0" eaLnBrk="0" fontAlgn="base" latinLnBrk="0" hangingPunct="0">
              <a:lnSpc>
                <a:spcPct val="100000"/>
              </a:lnSpc>
              <a:spcBef>
                <a:spcPct val="0"/>
              </a:spcBef>
              <a:spcAft>
                <a:spcPct val="0"/>
              </a:spcAft>
              <a:buClr>
                <a:srgbClr val="92278F"/>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Verdana" pitchFamily="80" charset="0"/>
              <a:ea typeface="ＭＳ Ｐゴシック" pitchFamily="80" charset="-128"/>
            </a:endParaRPr>
          </a:p>
        </p:txBody>
      </p:sp>
      <p:pic>
        <p:nvPicPr>
          <p:cNvPr id="7" name="Picture 6">
            <a:extLst>
              <a:ext uri="{FF2B5EF4-FFF2-40B4-BE49-F238E27FC236}">
                <a16:creationId xmlns:a16="http://schemas.microsoft.com/office/drawing/2014/main" id="{5915EA63-7C70-25C9-218B-92DE4C83E2F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442000" y="14706"/>
            <a:ext cx="5702000" cy="5152534"/>
          </a:xfrm>
          <a:prstGeom prst="rect">
            <a:avLst/>
          </a:prstGeom>
        </p:spPr>
      </p:pic>
      <p:sp>
        <p:nvSpPr>
          <p:cNvPr id="5" name="Rectangle 4">
            <a:extLst>
              <a:ext uri="{FF2B5EF4-FFF2-40B4-BE49-F238E27FC236}">
                <a16:creationId xmlns:a16="http://schemas.microsoft.com/office/drawing/2014/main" id="{C1F59B93-533B-7D52-AC4E-F21E88008904}"/>
              </a:ext>
            </a:extLst>
          </p:cNvPr>
          <p:cNvSpPr/>
          <p:nvPr/>
        </p:nvSpPr>
        <p:spPr bwMode="auto">
          <a:xfrm>
            <a:off x="4429125" y="2731298"/>
            <a:ext cx="1228725" cy="266700"/>
          </a:xfrm>
          <a:prstGeom prst="rect">
            <a:avLst/>
          </a:prstGeom>
          <a:noFill/>
          <a:ln w="2857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Tree>
    <p:extLst>
      <p:ext uri="{BB962C8B-B14F-4D97-AF65-F5344CB8AC3E}">
        <p14:creationId xmlns:p14="http://schemas.microsoft.com/office/powerpoint/2010/main" val="3260687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798AC-F51D-B4D9-5918-33FF7BF49CD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DBD73AF1-AE60-9CB0-BB78-98600F48132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6" name="Title 5">
            <a:extLst>
              <a:ext uri="{FF2B5EF4-FFF2-40B4-BE49-F238E27FC236}">
                <a16:creationId xmlns:a16="http://schemas.microsoft.com/office/drawing/2014/main" id="{728EF3CD-B86B-D5EC-0E26-90C48D999CA2}"/>
              </a:ext>
            </a:extLst>
          </p:cNvPr>
          <p:cNvSpPr>
            <a:spLocks noGrp="1"/>
          </p:cNvSpPr>
          <p:nvPr>
            <p:ph type="title"/>
          </p:nvPr>
        </p:nvSpPr>
        <p:spPr/>
        <p:txBody>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Exploring these resources</a:t>
            </a:r>
            <a:b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400">
                <a:solidFill>
                  <a:srgbClr val="0060AF"/>
                </a:solidFill>
                <a:latin typeface="Verdana" panose="020B0604030504040204" pitchFamily="34" charset="0"/>
                <a:ea typeface="Verdana" panose="020B0604030504040204" pitchFamily="34" charset="0"/>
                <a:cs typeface="Verdana" panose="020B0604030504040204" pitchFamily="34" charset="0"/>
              </a:rPr>
              <a:t>Links</a:t>
            </a: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3" name="Text Placeholder 2">
            <a:extLst>
              <a:ext uri="{FF2B5EF4-FFF2-40B4-BE49-F238E27FC236}">
                <a16:creationId xmlns:a16="http://schemas.microsoft.com/office/drawing/2014/main" id="{1F1856CB-8F53-4878-83CC-57CBBDB74720}"/>
              </a:ext>
            </a:extLst>
          </p:cNvPr>
          <p:cNvSpPr>
            <a:spLocks noGrp="1"/>
          </p:cNvSpPr>
          <p:nvPr>
            <p:ph type="body" idx="1"/>
          </p:nvPr>
        </p:nvSpPr>
        <p:spPr>
          <a:xfrm>
            <a:off x="715823" y="1254498"/>
            <a:ext cx="2718041" cy="479822"/>
          </a:xfrm>
        </p:spPr>
        <p:txBody>
          <a:bodyPr/>
          <a:lstStyle/>
          <a:p>
            <a:r>
              <a:rPr lang="en-US"/>
              <a:t>GA microsite</a:t>
            </a:r>
          </a:p>
        </p:txBody>
      </p:sp>
      <p:pic>
        <p:nvPicPr>
          <p:cNvPr id="11" name="Content Placeholder 10">
            <a:extLst>
              <a:ext uri="{FF2B5EF4-FFF2-40B4-BE49-F238E27FC236}">
                <a16:creationId xmlns:a16="http://schemas.microsoft.com/office/drawing/2014/main" id="{886D3EED-5180-B3D1-B246-5A11B22B44B3}"/>
              </a:ext>
            </a:extLst>
          </p:cNvPr>
          <p:cNvPicPr>
            <a:picLocks noGrp="1" noChangeAspect="1"/>
          </p:cNvPicPr>
          <p:nvPr>
            <p:ph sz="half" idx="2"/>
          </p:nvPr>
        </p:nvPicPr>
        <p:blipFill>
          <a:blip r:embed="rId4"/>
          <a:stretch>
            <a:fillRect/>
          </a:stretch>
        </p:blipFill>
        <p:spPr bwMode="black">
          <a:xfrm>
            <a:off x="715823" y="2074730"/>
            <a:ext cx="1686013" cy="1686013"/>
          </a:xfrm>
          <a:prstGeom prst="rect">
            <a:avLst/>
          </a:prstGeom>
          <a:noFill/>
          <a:ln w="9525">
            <a:noFill/>
            <a:miter lim="800000"/>
            <a:headEnd/>
            <a:tailEnd/>
          </a:ln>
        </p:spPr>
      </p:pic>
      <p:sp>
        <p:nvSpPr>
          <p:cNvPr id="7" name="Text Placeholder 6">
            <a:extLst>
              <a:ext uri="{FF2B5EF4-FFF2-40B4-BE49-F238E27FC236}">
                <a16:creationId xmlns:a16="http://schemas.microsoft.com/office/drawing/2014/main" id="{A0867656-D925-1210-ECC8-E512C84D25EB}"/>
              </a:ext>
            </a:extLst>
          </p:cNvPr>
          <p:cNvSpPr>
            <a:spLocks noGrp="1"/>
          </p:cNvSpPr>
          <p:nvPr>
            <p:ph type="body" sz="quarter" idx="3"/>
          </p:nvPr>
        </p:nvSpPr>
        <p:spPr>
          <a:xfrm>
            <a:off x="6160541" y="1254498"/>
            <a:ext cx="1021404" cy="479822"/>
          </a:xfrm>
        </p:spPr>
        <p:txBody>
          <a:bodyPr/>
          <a:lstStyle/>
          <a:p>
            <a:pPr algn="ctr"/>
            <a:r>
              <a:rPr lang="en-US"/>
              <a:t>Link</a:t>
            </a:r>
          </a:p>
        </p:txBody>
      </p:sp>
      <p:pic>
        <p:nvPicPr>
          <p:cNvPr id="5" name="Content Placeholder 4">
            <a:extLst>
              <a:ext uri="{FF2B5EF4-FFF2-40B4-BE49-F238E27FC236}">
                <a16:creationId xmlns:a16="http://schemas.microsoft.com/office/drawing/2014/main" id="{B44561C0-A466-46CE-073C-CBF88690D20C}"/>
              </a:ext>
            </a:extLst>
          </p:cNvPr>
          <p:cNvPicPr>
            <a:picLocks noGrp="1" noChangeAspect="1"/>
          </p:cNvPicPr>
          <p:nvPr>
            <p:ph sz="quarter" idx="4"/>
          </p:nvPr>
        </p:nvPicPr>
        <p:blipFill>
          <a:blip r:embed="rId5"/>
          <a:stretch>
            <a:fillRect/>
          </a:stretch>
        </p:blipFill>
        <p:spPr bwMode="black">
          <a:xfrm>
            <a:off x="5835382" y="2116155"/>
            <a:ext cx="1671723" cy="1628858"/>
          </a:xfrm>
          <a:prstGeom prst="rect">
            <a:avLst/>
          </a:prstGeom>
          <a:noFill/>
          <a:ln w="9525">
            <a:noFill/>
            <a:miter lim="800000"/>
            <a:headEnd/>
            <a:tailEnd/>
          </a:ln>
        </p:spPr>
      </p:pic>
    </p:spTree>
    <p:extLst>
      <p:ext uri="{BB962C8B-B14F-4D97-AF65-F5344CB8AC3E}">
        <p14:creationId xmlns:p14="http://schemas.microsoft.com/office/powerpoint/2010/main" val="36406617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15420-A3E2-6FF9-73FE-31F4639C482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4D766E1-C2E0-A929-071C-8E0AF619466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6" name="Title 5">
            <a:extLst>
              <a:ext uri="{FF2B5EF4-FFF2-40B4-BE49-F238E27FC236}">
                <a16:creationId xmlns:a16="http://schemas.microsoft.com/office/drawing/2014/main" id="{CA594F59-F3F6-C9E7-E393-C79616B89A9F}"/>
              </a:ext>
            </a:extLst>
          </p:cNvPr>
          <p:cNvSpPr>
            <a:spLocks noGrp="1"/>
          </p:cNvSpPr>
          <p:nvPr>
            <p:ph type="title"/>
          </p:nvPr>
        </p:nvSpPr>
        <p:spPr>
          <a:xfrm>
            <a:off x="366200" y="289083"/>
            <a:ext cx="7484374" cy="922637"/>
          </a:xfrm>
        </p:spPr>
        <p:txBody>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Coming soon</a:t>
            </a:r>
            <a:b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400">
                <a:solidFill>
                  <a:srgbClr val="0060AF"/>
                </a:solidFill>
                <a:latin typeface="Verdana" panose="020B0604030504040204" pitchFamily="34" charset="0"/>
                <a:ea typeface="Verdana" panose="020B0604030504040204" pitchFamily="34" charset="0"/>
                <a:cs typeface="Verdana" panose="020B0604030504040204" pitchFamily="34" charset="0"/>
              </a:rPr>
              <a:t>on Link </a:t>
            </a: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pic>
        <p:nvPicPr>
          <p:cNvPr id="11" name="Picture 10">
            <a:extLst>
              <a:ext uri="{FF2B5EF4-FFF2-40B4-BE49-F238E27FC236}">
                <a16:creationId xmlns:a16="http://schemas.microsoft.com/office/drawing/2014/main" id="{4263C04D-0054-8D13-CBC5-6EB6AFC8C6F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 y="1265970"/>
            <a:ext cx="6336808" cy="3238715"/>
          </a:xfrm>
          <a:prstGeom prst="rect">
            <a:avLst/>
          </a:prstGeom>
        </p:spPr>
      </p:pic>
      <p:sp>
        <p:nvSpPr>
          <p:cNvPr id="2" name="TextBox 1">
            <a:extLst>
              <a:ext uri="{FF2B5EF4-FFF2-40B4-BE49-F238E27FC236}">
                <a16:creationId xmlns:a16="http://schemas.microsoft.com/office/drawing/2014/main" id="{900E6E6A-2082-DB26-260D-34A525779B84}"/>
              </a:ext>
            </a:extLst>
          </p:cNvPr>
          <p:cNvSpPr txBox="1"/>
          <p:nvPr/>
        </p:nvSpPr>
        <p:spPr>
          <a:xfrm>
            <a:off x="6212967" y="1348160"/>
            <a:ext cx="2802193" cy="2554545"/>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
                <a:srgbClr val="92278F"/>
              </a:buClr>
              <a:buSzTx/>
              <a:buFont typeface="Arial" panose="020B0604020202020204" pitchFamily="34" charset="0"/>
              <a:buChar char="•"/>
              <a:tabLst/>
              <a:defRPr/>
            </a:pPr>
            <a:r>
              <a:rPr kumimoji="0" lang="en-US" sz="1600" b="0" i="0" u="none" strike="noStrike" kern="1200" cap="none" spc="0" normalizeH="0" baseline="0" noProof="0">
                <a:ln>
                  <a:noFill/>
                </a:ln>
                <a:solidFill>
                  <a:schemeClr val="tx2"/>
                </a:solidFill>
                <a:effectLst/>
                <a:uLnTx/>
                <a:uFillTx/>
                <a:latin typeface="Verdana" pitchFamily="80" charset="0"/>
                <a:ea typeface="ＭＳ Ｐゴシック" pitchFamily="80" charset="-128"/>
              </a:rPr>
              <a:t>Activation Learning Cohorts</a:t>
            </a:r>
          </a:p>
          <a:p>
            <a:pPr marL="285750" marR="0" lvl="0" indent="-285750" algn="l" defTabSz="914400" rtl="0" eaLnBrk="0" fontAlgn="base" latinLnBrk="0" hangingPunct="0">
              <a:lnSpc>
                <a:spcPct val="100000"/>
              </a:lnSpc>
              <a:spcBef>
                <a:spcPct val="0"/>
              </a:spcBef>
              <a:spcAft>
                <a:spcPct val="0"/>
              </a:spcAft>
              <a:buClr>
                <a:srgbClr val="92278F"/>
              </a:buClr>
              <a:buSzTx/>
              <a:buFont typeface="Arial" panose="020B0604020202020204" pitchFamily="34" charset="0"/>
              <a:buChar char="•"/>
              <a:tabLst/>
              <a:defRPr/>
            </a:pPr>
            <a:r>
              <a:rPr kumimoji="0" lang="en-US" sz="1600" b="0" i="0" u="none" strike="noStrike" kern="1200" cap="none" spc="0" normalizeH="0" baseline="0" noProof="0">
                <a:ln>
                  <a:noFill/>
                </a:ln>
                <a:solidFill>
                  <a:schemeClr val="tx2"/>
                </a:solidFill>
                <a:effectLst/>
                <a:uLnTx/>
                <a:uFillTx/>
                <a:latin typeface="Verdana" pitchFamily="80" charset="0"/>
                <a:ea typeface="ＭＳ Ｐゴシック" pitchFamily="80" charset="-128"/>
              </a:rPr>
              <a:t>Organizational Excellence Assessment</a:t>
            </a:r>
          </a:p>
          <a:p>
            <a:pPr marL="285750" marR="0" lvl="0" indent="-285750" algn="l" defTabSz="914400" rtl="0" eaLnBrk="0" fontAlgn="base" latinLnBrk="0" hangingPunct="0">
              <a:lnSpc>
                <a:spcPct val="100000"/>
              </a:lnSpc>
              <a:spcBef>
                <a:spcPct val="0"/>
              </a:spcBef>
              <a:spcAft>
                <a:spcPct val="0"/>
              </a:spcAft>
              <a:buClr>
                <a:srgbClr val="92278F"/>
              </a:buClr>
              <a:buSzTx/>
              <a:buFont typeface="Arial" panose="020B0604020202020204" pitchFamily="34" charset="0"/>
              <a:buChar char="•"/>
              <a:tabLst/>
              <a:defRPr/>
            </a:pPr>
            <a:r>
              <a:rPr kumimoji="0" lang="en-US" sz="1600" b="0" i="0" u="none" strike="noStrike" kern="1200" cap="none" spc="0" normalizeH="0" baseline="0" noProof="0">
                <a:ln>
                  <a:noFill/>
                </a:ln>
                <a:solidFill>
                  <a:schemeClr val="tx2"/>
                </a:solidFill>
                <a:effectLst/>
                <a:uLnTx/>
                <a:uFillTx/>
                <a:latin typeface="Verdana" pitchFamily="80" charset="0"/>
                <a:ea typeface="ＭＳ Ｐゴシック" pitchFamily="80" charset="-128"/>
              </a:rPr>
              <a:t>Ongoing learning opportunities through 2027</a:t>
            </a:r>
          </a:p>
          <a:p>
            <a:pPr marL="285750" marR="0" lvl="0" indent="-285750" algn="l" defTabSz="914400" rtl="0" eaLnBrk="0" fontAlgn="base" latinLnBrk="0" hangingPunct="0">
              <a:lnSpc>
                <a:spcPct val="100000"/>
              </a:lnSpc>
              <a:spcBef>
                <a:spcPct val="0"/>
              </a:spcBef>
              <a:spcAft>
                <a:spcPct val="0"/>
              </a:spcAft>
              <a:buClr>
                <a:srgbClr val="92278F"/>
              </a:buClr>
              <a:buSzTx/>
              <a:buFont typeface="Arial" panose="020B0604020202020204" pitchFamily="34" charset="0"/>
              <a:buChar char="•"/>
              <a:tabLst/>
              <a:defRPr/>
            </a:pPr>
            <a:r>
              <a:rPr kumimoji="0" lang="en-US" sz="1600" b="0" i="0" u="none" strike="noStrike" kern="1200" cap="none" spc="0" normalizeH="0" baseline="0" noProof="0">
                <a:ln>
                  <a:noFill/>
                </a:ln>
                <a:solidFill>
                  <a:schemeClr val="tx2"/>
                </a:solidFill>
                <a:effectLst/>
                <a:uLnTx/>
                <a:uFillTx/>
                <a:latin typeface="Verdana" pitchFamily="80" charset="0"/>
                <a:ea typeface="ＭＳ Ｐゴシック" pitchFamily="80" charset="-128"/>
              </a:rPr>
              <a:t>Even more…</a:t>
            </a:r>
          </a:p>
          <a:p>
            <a:pPr marL="285750" marR="0" lvl="0" indent="-285750" algn="l" defTabSz="914400" rtl="0" eaLnBrk="0" fontAlgn="base" latinLnBrk="0" hangingPunct="0">
              <a:lnSpc>
                <a:spcPct val="100000"/>
              </a:lnSpc>
              <a:spcBef>
                <a:spcPct val="0"/>
              </a:spcBef>
              <a:spcAft>
                <a:spcPct val="0"/>
              </a:spcAft>
              <a:buClr>
                <a:srgbClr val="92278F"/>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Verdana" pitchFamily="80" charset="0"/>
              <a:ea typeface="ＭＳ Ｐゴシック" pitchFamily="80" charset="-128"/>
            </a:endParaRPr>
          </a:p>
        </p:txBody>
      </p:sp>
      <p:sp>
        <p:nvSpPr>
          <p:cNvPr id="13" name="Rectangle 12">
            <a:extLst>
              <a:ext uri="{FF2B5EF4-FFF2-40B4-BE49-F238E27FC236}">
                <a16:creationId xmlns:a16="http://schemas.microsoft.com/office/drawing/2014/main" id="{DCEA3BB5-F13B-7081-6381-1919EF907FAC}"/>
              </a:ext>
            </a:extLst>
          </p:cNvPr>
          <p:cNvSpPr/>
          <p:nvPr/>
        </p:nvSpPr>
        <p:spPr bwMode="auto">
          <a:xfrm>
            <a:off x="4248150" y="1530011"/>
            <a:ext cx="1228725" cy="266700"/>
          </a:xfrm>
          <a:prstGeom prst="rect">
            <a:avLst/>
          </a:prstGeom>
          <a:noFill/>
          <a:ln w="2857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
        <p:nvSpPr>
          <p:cNvPr id="15" name="Rectangle 14">
            <a:extLst>
              <a:ext uri="{FF2B5EF4-FFF2-40B4-BE49-F238E27FC236}">
                <a16:creationId xmlns:a16="http://schemas.microsoft.com/office/drawing/2014/main" id="{898118BB-FFE6-D651-808C-C61B7695DCBC}"/>
              </a:ext>
            </a:extLst>
          </p:cNvPr>
          <p:cNvSpPr/>
          <p:nvPr/>
        </p:nvSpPr>
        <p:spPr bwMode="auto">
          <a:xfrm>
            <a:off x="2554042" y="2537665"/>
            <a:ext cx="1228725" cy="266700"/>
          </a:xfrm>
          <a:prstGeom prst="rect">
            <a:avLst/>
          </a:prstGeom>
          <a:noFill/>
          <a:ln w="2857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Tree>
    <p:extLst>
      <p:ext uri="{BB962C8B-B14F-4D97-AF65-F5344CB8AC3E}">
        <p14:creationId xmlns:p14="http://schemas.microsoft.com/office/powerpoint/2010/main" val="16433257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1B56A-4A91-AFEF-DDF7-9D90C95C7286}"/>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A449807-AA1E-FA57-D981-633E3E7B72D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pic>
        <p:nvPicPr>
          <p:cNvPr id="3" name="Online Media 2" title="Understanding the Six Levers of Connection: Elevate Connection">
            <a:hlinkClick r:id="" action="ppaction://media"/>
            <a:extLst>
              <a:ext uri="{FF2B5EF4-FFF2-40B4-BE49-F238E27FC236}">
                <a16:creationId xmlns:a16="http://schemas.microsoft.com/office/drawing/2014/main" id="{EF513BC4-2020-24F4-903C-7D679C4D6ED4}"/>
              </a:ext>
            </a:extLst>
          </p:cNvPr>
          <p:cNvPicPr>
            <a:picLocks noGrp="1" noRot="1" noChangeAspect="1"/>
          </p:cNvPicPr>
          <p:nvPr>
            <p:ph idx="1"/>
            <a:videoFile r:link="rId1"/>
          </p:nvPr>
        </p:nvPicPr>
        <p:blipFill>
          <a:blip r:embed="rId5"/>
          <a:stretch>
            <a:fillRect/>
          </a:stretch>
        </p:blipFill>
        <p:spPr>
          <a:xfrm>
            <a:off x="554927" y="-11430"/>
            <a:ext cx="8034147" cy="4526280"/>
          </a:xfrm>
          <a:prstGeom prst="rect">
            <a:avLst/>
          </a:prstGeom>
        </p:spPr>
      </p:pic>
    </p:spTree>
    <p:extLst>
      <p:ext uri="{BB962C8B-B14F-4D97-AF65-F5344CB8AC3E}">
        <p14:creationId xmlns:p14="http://schemas.microsoft.com/office/powerpoint/2010/main" val="1623412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06B757-DD95-B264-D303-14102766D8E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246D8DC7-C6A3-345F-98E4-297DF5B51EC4}"/>
              </a:ext>
            </a:extLst>
          </p:cNvPr>
          <p:cNvSpPr txBox="1">
            <a:spLocks/>
          </p:cNvSpPr>
          <p:nvPr/>
        </p:nvSpPr>
        <p:spPr bwMode="black">
          <a:xfrm>
            <a:off x="1683944" y="1555440"/>
            <a:ext cx="6437015"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5000" kern="0"/>
              <a:t>THANK YOU</a:t>
            </a:r>
          </a:p>
        </p:txBody>
      </p:sp>
      <p:sp>
        <p:nvSpPr>
          <p:cNvPr id="8" name="Title 5">
            <a:extLst>
              <a:ext uri="{FF2B5EF4-FFF2-40B4-BE49-F238E27FC236}">
                <a16:creationId xmlns:a16="http://schemas.microsoft.com/office/drawing/2014/main" id="{C10611CB-3ED6-E27D-2B94-5BF49F3D8128}"/>
              </a:ext>
            </a:extLst>
          </p:cNvPr>
          <p:cNvSpPr txBox="1">
            <a:spLocks/>
          </p:cNvSpPr>
          <p:nvPr/>
        </p:nvSpPr>
        <p:spPr bwMode="black">
          <a:xfrm>
            <a:off x="1837853" y="2571750"/>
            <a:ext cx="6437015" cy="13955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1800" b="0" kern="0" cap="none"/>
          </a:p>
          <a:p>
            <a:r>
              <a:rPr lang="en-US" sz="1800" b="0" kern="0" cap="none"/>
              <a:t>YMCA OF THE USA</a:t>
            </a:r>
          </a:p>
          <a:p>
            <a:r>
              <a:rPr lang="en-US" sz="1800" b="0" kern="0" cap="none"/>
              <a:t>800 872 9622</a:t>
            </a:r>
          </a:p>
        </p:txBody>
      </p:sp>
    </p:spTree>
    <p:extLst>
      <p:ext uri="{BB962C8B-B14F-4D97-AF65-F5344CB8AC3E}">
        <p14:creationId xmlns:p14="http://schemas.microsoft.com/office/powerpoint/2010/main" val="4092525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FB6AE3C-7012-E893-FA44-EDCA4C2B80D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6335A94-773C-2EE8-73F4-CFCAA3821BF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6" name="Title 5">
            <a:extLst>
              <a:ext uri="{FF2B5EF4-FFF2-40B4-BE49-F238E27FC236}">
                <a16:creationId xmlns:a16="http://schemas.microsoft.com/office/drawing/2014/main" id="{A2BD315E-2CD9-2FDF-91BD-0286C7DA12A4}"/>
              </a:ext>
            </a:extLst>
          </p:cNvPr>
          <p:cNvSpPr>
            <a:spLocks noGrp="1"/>
          </p:cNvSpPr>
          <p:nvPr>
            <p:ph type="title"/>
          </p:nvPr>
        </p:nvSpPr>
        <p:spPr>
          <a:xfrm>
            <a:off x="366200" y="289083"/>
            <a:ext cx="7484374" cy="922637"/>
          </a:xfrm>
        </p:spPr>
        <p:txBody>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WELCOME</a:t>
            </a:r>
            <a:b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400">
                <a:solidFill>
                  <a:srgbClr val="0060AF"/>
                </a:solidFill>
                <a:latin typeface="Verdana" panose="020B0604030504040204" pitchFamily="34" charset="0"/>
                <a:ea typeface="Verdana" panose="020B0604030504040204" pitchFamily="34" charset="0"/>
                <a:cs typeface="Verdana" panose="020B0604030504040204" pitchFamily="34" charset="0"/>
              </a:rPr>
              <a:t>SUBHEAD</a:t>
            </a: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A8EB9888-3630-9D6F-4221-5521CC00BD8A}"/>
              </a:ext>
            </a:extLst>
          </p:cNvPr>
          <p:cNvSpPr txBox="1"/>
          <p:nvPr/>
        </p:nvSpPr>
        <p:spPr>
          <a:xfrm>
            <a:off x="555626" y="2286177"/>
            <a:ext cx="6375809" cy="923330"/>
          </a:xfrm>
          <a:prstGeom prst="rect">
            <a:avLst/>
          </a:prstGeom>
          <a:noFill/>
        </p:spPr>
        <p:txBody>
          <a:bodyPr wrap="square" rtlCol="0">
            <a:spAutoFit/>
          </a:bodyPr>
          <a:lstStyle/>
          <a:p>
            <a:pPr marL="285750" indent="-285750">
              <a:buFont typeface="Arial" panose="020B0604020202020204" pitchFamily="34" charset="0"/>
              <a:buChar char="•"/>
            </a:pP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Simus</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volupti</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inctiist</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p>
          <a:p>
            <a:pPr marL="285750" indent="-285750">
              <a:buFont typeface="Arial" panose="020B0604020202020204" pitchFamily="34" charset="0"/>
              <a:buChar char="•"/>
            </a:pP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tem</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reritium</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anda</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dolecto</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bero</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blabo</a:t>
            </a:r>
            <a:endParaRPr lang="en-US">
              <a:solidFill>
                <a:schemeClr val="tx2"/>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essi</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optatis</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autendi</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tatur</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sitat</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as is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eos</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a:t>
            </a:r>
            <a:endParaRPr lang="en-US">
              <a:solidFill>
                <a:schemeClr val="tx2"/>
              </a:solidFill>
            </a:endParaRPr>
          </a:p>
        </p:txBody>
      </p:sp>
      <p:sp>
        <p:nvSpPr>
          <p:cNvPr id="8" name="Title 5">
            <a:extLst>
              <a:ext uri="{FF2B5EF4-FFF2-40B4-BE49-F238E27FC236}">
                <a16:creationId xmlns:a16="http://schemas.microsoft.com/office/drawing/2014/main" id="{00DB7031-B9BC-B14F-4FA7-1169A2B2F382}"/>
              </a:ext>
            </a:extLst>
          </p:cNvPr>
          <p:cNvSpPr txBox="1">
            <a:spLocks/>
          </p:cNvSpPr>
          <p:nvPr/>
        </p:nvSpPr>
        <p:spPr bwMode="black">
          <a:xfrm>
            <a:off x="366200" y="1287630"/>
            <a:ext cx="7484374"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Body copy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Oreiciis</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anienis</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exceper</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isquam</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alibus</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voluptas</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debitatur</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Eperumqui</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ut</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qui del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endior</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si</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berovid</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molorest</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quae</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suntium</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harum</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nobit</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ut</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sz="1800" b="0" cap="none" err="1">
                <a:solidFill>
                  <a:schemeClr val="tx2"/>
                </a:solidFill>
                <a:latin typeface="Verdana" panose="020B0604030504040204" pitchFamily="34" charset="0"/>
                <a:ea typeface="Verdana" panose="020B0604030504040204" pitchFamily="34" charset="0"/>
                <a:cs typeface="Verdana" panose="020B0604030504040204" pitchFamily="34" charset="0"/>
              </a:rPr>
              <a:t>odignam</a:t>
            </a:r>
            <a:r>
              <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rPr>
              <a:t>.</a:t>
            </a:r>
            <a:endParaRPr lang="en-US" sz="1800" b="0" kern="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40986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599BB-CD2C-516E-1717-7500728CD05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5B07F45A-21CD-46C1-3C3F-24033333517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6" name="Title 5" hidden="1">
            <a:extLst>
              <a:ext uri="{FF2B5EF4-FFF2-40B4-BE49-F238E27FC236}">
                <a16:creationId xmlns:a16="http://schemas.microsoft.com/office/drawing/2014/main" id="{AF60489C-B2E3-EF95-5A79-B6E375C29F64}"/>
              </a:ext>
            </a:extLst>
          </p:cNvPr>
          <p:cNvSpPr>
            <a:spLocks noGrp="1"/>
          </p:cNvSpPr>
          <p:nvPr>
            <p:ph type="title"/>
          </p:nvPr>
        </p:nvSpPr>
        <p:spPr/>
        <p:txBody>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When you heard the word "connection", what is the first word that comes to mind?</a:t>
            </a: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2" name="Content Placeholder 1">
            <a:extLst>
              <a:ext uri="{FF2B5EF4-FFF2-40B4-BE49-F238E27FC236}">
                <a16:creationId xmlns:a16="http://schemas.microsoft.com/office/drawing/2014/main" id="{208A0696-2CBF-7927-42D4-0B933D983296}"/>
              </a:ext>
            </a:extLst>
          </p:cNvPr>
          <p:cNvSpPr>
            <a:spLocks noGrp="1"/>
          </p:cNvSpPr>
          <p:nvPr>
            <p:ph idx="1"/>
          </p:nvPr>
        </p:nvSpPr>
        <p:spPr/>
        <p:txBody>
          <a:bodyPr/>
          <a:lstStyle/>
          <a:p>
            <a:r>
              <a:rPr lang="en-US"/>
              <a:t>When you hear the word "connection," what is the first word that comes to mind?</a:t>
            </a:r>
          </a:p>
        </p:txBody>
      </p:sp>
      <p:pic>
        <p:nvPicPr>
          <p:cNvPr id="7" name="Picture 6">
            <a:extLst>
              <a:ext uri="{FF2B5EF4-FFF2-40B4-BE49-F238E27FC236}">
                <a16:creationId xmlns:a16="http://schemas.microsoft.com/office/drawing/2014/main" id="{CF8D3839-48B3-413E-C0B9-ED017B2FE52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32964" y="1930400"/>
            <a:ext cx="2381250" cy="2381250"/>
          </a:xfrm>
          <a:prstGeom prst="rect">
            <a:avLst/>
          </a:prstGeom>
        </p:spPr>
      </p:pic>
      <mc:AlternateContent xmlns:mc="http://schemas.openxmlformats.org/markup-compatibility/2006" xmlns:we="http://schemas.microsoft.com/office/webextensions/webextension/2010/11" xmlns:pca="http://schemas.microsoft.com/office/powerpoint/2013/contentapp">
        <mc:Choice Requires="we pca">
          <p:graphicFrame>
            <p:nvGraphicFramePr>
              <p:cNvPr id="3" name="Add-in 2" title="Interactive content from Mentimeter">
                <a:extLst>
                  <a:ext uri="{FF2B5EF4-FFF2-40B4-BE49-F238E27FC236}">
                    <a16:creationId xmlns:a16="http://schemas.microsoft.com/office/drawing/2014/main" id="{2B177A2C-09AC-5F33-66B1-21F4880D4DB2}"/>
                  </a:ext>
                </a:extLst>
              </p:cNvPr>
              <p:cNvGraphicFramePr>
                <a:graphicFrameLocks noGrp="1"/>
              </p:cNvGraphicFramePr>
              <p:nvPr>
                <p:extLst>
                  <p:ext uri="{D42A27DB-BD31-4B8C-83A1-F6EECF244321}">
                    <p14:modId xmlns:p14="http://schemas.microsoft.com/office/powerpoint/2010/main" val="4203487495"/>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6"/>
              </a:graphicData>
            </a:graphic>
          </p:graphicFrame>
        </mc:Choice>
        <mc:Fallback xmlns="">
          <p:pic>
            <p:nvPicPr>
              <p:cNvPr id="3" name="Add-in 2" title="Interactive content from Mentimeter">
                <a:extLst>
                  <a:ext uri="{FF2B5EF4-FFF2-40B4-BE49-F238E27FC236}">
                    <a16:creationId xmlns:a16="http://schemas.microsoft.com/office/drawing/2014/main" id="{2B177A2C-09AC-5F33-66B1-21F4880D4DB2}"/>
                  </a:ext>
                </a:extLst>
              </p:cNvPr>
              <p:cNvPicPr>
                <a:picLocks noGrp="1" noRot="1" noChangeAspect="1" noMove="1" noResize="1" noEditPoints="1" noAdjustHandles="1" noChangeArrowheads="1" noChangeShapeType="1"/>
              </p:cNvPicPr>
              <p:nvPr/>
            </p:nvPicPr>
            <p:blipFill>
              <a:blip r:embed="rId7"/>
              <a:stretch>
                <a:fillRect/>
              </a:stretch>
            </p:blipFill>
            <p:spPr>
              <a:xfrm>
                <a:off x="0" y="0"/>
                <a:ext cx="9144000" cy="5143500"/>
              </a:xfrm>
              <a:prstGeom prst="rect">
                <a:avLst/>
              </a:prstGeom>
            </p:spPr>
          </p:pic>
        </mc:Fallback>
      </mc:AlternateContent>
    </p:spTree>
    <p:custDataLst>
      <p:tags r:id="rId1"/>
    </p:custDataLst>
    <p:extLst>
      <p:ext uri="{BB962C8B-B14F-4D97-AF65-F5344CB8AC3E}">
        <p14:creationId xmlns:p14="http://schemas.microsoft.com/office/powerpoint/2010/main" val="20935215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ABE94-2574-91F1-7183-3082B522790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88063882-CD95-E4DC-3416-70ECEF4D2E0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6" name="Title 5" hidden="1">
            <a:extLst>
              <a:ext uri="{FF2B5EF4-FFF2-40B4-BE49-F238E27FC236}">
                <a16:creationId xmlns:a16="http://schemas.microsoft.com/office/drawing/2014/main" id="{ABF620FF-7679-7395-9B6C-0BC6FBA8F442}"/>
              </a:ext>
            </a:extLst>
          </p:cNvPr>
          <p:cNvSpPr>
            <a:spLocks noGrp="1"/>
          </p:cNvSpPr>
          <p:nvPr>
            <p:ph type="title"/>
          </p:nvPr>
        </p:nvSpPr>
        <p:spPr>
          <a:xfrm>
            <a:off x="366200" y="289083"/>
            <a:ext cx="7484374" cy="922637"/>
          </a:xfrm>
        </p:spPr>
        <p:txBody>
          <a:bodyPr>
            <a:normAutofit fontScale="90000"/>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Which of these levers resonates most as you consider ways to strengthen connection at your Y?</a:t>
            </a: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6BB4DE0E-8A63-43DC-14A8-5FD5F118DF24}"/>
              </a:ext>
            </a:extLst>
          </p:cNvPr>
          <p:cNvSpPr txBox="1">
            <a:spLocks/>
          </p:cNvSpPr>
          <p:nvPr/>
        </p:nvSpPr>
        <p:spPr bwMode="black">
          <a:xfrm>
            <a:off x="366200" y="1703376"/>
            <a:ext cx="3917092" cy="23628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a:spcAft>
                <a:spcPts val="1200"/>
              </a:spcAft>
            </a:pPr>
            <a:r>
              <a:rPr lang="en-US" sz="2000" b="0" cap="none">
                <a:solidFill>
                  <a:schemeClr val="tx2"/>
                </a:solidFill>
                <a:latin typeface="Verdana" panose="020B0604030504040204" pitchFamily="34" charset="0"/>
                <a:ea typeface="Verdana" panose="020B0604030504040204" pitchFamily="34" charset="0"/>
                <a:cs typeface="Verdana" panose="020B0604030504040204" pitchFamily="34" charset="0"/>
              </a:rPr>
              <a:t>Which of these levers resonates most with you as you think about your Y’s work to increase connection?</a:t>
            </a:r>
          </a:p>
          <a:p>
            <a:endParaRPr lang="en-US" sz="2000" b="0" kern="0" cap="none">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Graphic 2">
            <a:extLst>
              <a:ext uri="{FF2B5EF4-FFF2-40B4-BE49-F238E27FC236}">
                <a16:creationId xmlns:a16="http://schemas.microsoft.com/office/drawing/2014/main" id="{D24AF4B1-5EE0-39A2-A090-987A491D693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860709" y="372460"/>
            <a:ext cx="3917091" cy="3974414"/>
          </a:xfrm>
          <a:prstGeom prst="rect">
            <a:avLst/>
          </a:prstGeom>
        </p:spPr>
      </p:pic>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Interactive content from Mentimeter">
                <a:extLst>
                  <a:ext uri="{FF2B5EF4-FFF2-40B4-BE49-F238E27FC236}">
                    <a16:creationId xmlns:a16="http://schemas.microsoft.com/office/drawing/2014/main" id="{C70A9248-6F6F-93CC-BEBC-6AD432F18955}"/>
                  </a:ext>
                </a:extLst>
              </p:cNvPr>
              <p:cNvGraphicFramePr>
                <a:graphicFrameLocks noGrp="1"/>
              </p:cNvGraphicFramePr>
              <p:nvPr>
                <p:extLst>
                  <p:ext uri="{D42A27DB-BD31-4B8C-83A1-F6EECF244321}">
                    <p14:modId xmlns:p14="http://schemas.microsoft.com/office/powerpoint/2010/main" val="919344150"/>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6"/>
              </a:graphicData>
            </a:graphic>
          </p:graphicFrame>
        </mc:Choice>
        <mc:Fallback xmlns="">
          <p:pic>
            <p:nvPicPr>
              <p:cNvPr id="2" name="Add-in 1" title="Interactive content from Mentimeter">
                <a:extLst>
                  <a:ext uri="{FF2B5EF4-FFF2-40B4-BE49-F238E27FC236}">
                    <a16:creationId xmlns:a16="http://schemas.microsoft.com/office/drawing/2014/main" id="{C70A9248-6F6F-93CC-BEBC-6AD432F18955}"/>
                  </a:ext>
                </a:extLst>
              </p:cNvPr>
              <p:cNvPicPr>
                <a:picLocks noGrp="1" noRot="1" noChangeAspect="1" noMove="1" noResize="1" noEditPoints="1" noAdjustHandles="1" noChangeArrowheads="1" noChangeShapeType="1"/>
              </p:cNvPicPr>
              <p:nvPr/>
            </p:nvPicPr>
            <p:blipFill>
              <a:blip r:embed="rId7"/>
              <a:stretch>
                <a:fillRect/>
              </a:stretch>
            </p:blipFill>
            <p:spPr>
              <a:xfrm>
                <a:off x="0" y="0"/>
                <a:ext cx="9144000" cy="5143500"/>
              </a:xfrm>
              <a:prstGeom prst="rect">
                <a:avLst/>
              </a:prstGeom>
            </p:spPr>
          </p:pic>
        </mc:Fallback>
      </mc:AlternateContent>
    </p:spTree>
    <p:custDataLst>
      <p:tags r:id="rId1"/>
    </p:custDataLst>
    <p:extLst>
      <p:ext uri="{BB962C8B-B14F-4D97-AF65-F5344CB8AC3E}">
        <p14:creationId xmlns:p14="http://schemas.microsoft.com/office/powerpoint/2010/main" val="18632238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ABE94-2574-91F1-7183-3082B522790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88063882-CD95-E4DC-3416-70ECEF4D2E0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6" name="Title 5" hidden="1">
            <a:extLst>
              <a:ext uri="{FF2B5EF4-FFF2-40B4-BE49-F238E27FC236}">
                <a16:creationId xmlns:a16="http://schemas.microsoft.com/office/drawing/2014/main" id="{ABF620FF-7679-7395-9B6C-0BC6FBA8F442}"/>
              </a:ext>
            </a:extLst>
          </p:cNvPr>
          <p:cNvSpPr>
            <a:spLocks noGrp="1"/>
          </p:cNvSpPr>
          <p:nvPr>
            <p:ph type="title"/>
          </p:nvPr>
        </p:nvSpPr>
        <p:spPr>
          <a:xfrm>
            <a:off x="366200" y="289083"/>
            <a:ext cx="7484374" cy="922637"/>
          </a:xfrm>
        </p:spPr>
        <p:txBody>
          <a:bodyPr>
            <a:normAutofit fontScale="90000"/>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Which of these levers resonates most as you consider ways to strengthen connection at your Y?</a:t>
            </a: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6BB4DE0E-8A63-43DC-14A8-5FD5F118DF24}"/>
              </a:ext>
            </a:extLst>
          </p:cNvPr>
          <p:cNvSpPr txBox="1">
            <a:spLocks/>
          </p:cNvSpPr>
          <p:nvPr/>
        </p:nvSpPr>
        <p:spPr bwMode="black">
          <a:xfrm>
            <a:off x="366200" y="1703376"/>
            <a:ext cx="3917092" cy="23628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a:spcAft>
                <a:spcPts val="1200"/>
              </a:spcAft>
            </a:pPr>
            <a:r>
              <a:rPr lang="en-US" sz="2000" b="0" cap="none">
                <a:solidFill>
                  <a:schemeClr val="tx2"/>
                </a:solidFill>
                <a:latin typeface="Verdana" panose="020B0604030504040204" pitchFamily="34" charset="0"/>
                <a:ea typeface="Verdana" panose="020B0604030504040204" pitchFamily="34" charset="0"/>
                <a:cs typeface="Verdana" panose="020B0604030504040204" pitchFamily="34" charset="0"/>
              </a:rPr>
              <a:t>Which of these levers resonates most with you as you think about your Y’s work to increase connection?</a:t>
            </a:r>
          </a:p>
          <a:p>
            <a:endParaRPr lang="en-US" sz="2000" b="0" kern="0" cap="none">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Graphic 2">
            <a:extLst>
              <a:ext uri="{FF2B5EF4-FFF2-40B4-BE49-F238E27FC236}">
                <a16:creationId xmlns:a16="http://schemas.microsoft.com/office/drawing/2014/main" id="{D24AF4B1-5EE0-39A2-A090-987A491D693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860709" y="372460"/>
            <a:ext cx="3917091" cy="3974414"/>
          </a:xfrm>
          <a:prstGeom prst="rect">
            <a:avLst/>
          </a:prstGeom>
        </p:spPr>
      </p:pic>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Interactive content from Mentimeter">
                <a:extLst>
                  <a:ext uri="{FF2B5EF4-FFF2-40B4-BE49-F238E27FC236}">
                    <a16:creationId xmlns:a16="http://schemas.microsoft.com/office/drawing/2014/main" id="{C70A9248-6F6F-93CC-BEBC-6AD432F18955}"/>
                  </a:ext>
                </a:extLst>
              </p:cNvPr>
              <p:cNvGraphicFramePr>
                <a:graphicFrameLocks noGrp="1"/>
              </p:cNvGraphicFramePr>
              <p:nvPr>
                <p:extLst>
                  <p:ext uri="{D42A27DB-BD31-4B8C-83A1-F6EECF244321}">
                    <p14:modId xmlns:p14="http://schemas.microsoft.com/office/powerpoint/2010/main" val="2859873473"/>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6"/>
              </a:graphicData>
            </a:graphic>
          </p:graphicFrame>
        </mc:Choice>
        <mc:Fallback xmlns="">
          <p:pic>
            <p:nvPicPr>
              <p:cNvPr id="2" name="Add-in 1" title="Interactive content from Mentimeter">
                <a:extLst>
                  <a:ext uri="{FF2B5EF4-FFF2-40B4-BE49-F238E27FC236}">
                    <a16:creationId xmlns:a16="http://schemas.microsoft.com/office/drawing/2014/main" id="{C70A9248-6F6F-93CC-BEBC-6AD432F18955}"/>
                  </a:ext>
                </a:extLst>
              </p:cNvPr>
              <p:cNvPicPr>
                <a:picLocks noGrp="1" noRot="1" noChangeAspect="1" noMove="1" noResize="1" noEditPoints="1" noAdjustHandles="1" noChangeArrowheads="1" noChangeShapeType="1"/>
              </p:cNvPicPr>
              <p:nvPr/>
            </p:nvPicPr>
            <p:blipFill>
              <a:blip r:embed="rId7"/>
              <a:stretch>
                <a:fillRect/>
              </a:stretch>
            </p:blipFill>
            <p:spPr>
              <a:xfrm>
                <a:off x="0" y="0"/>
                <a:ext cx="9144000" cy="5143500"/>
              </a:xfrm>
              <a:prstGeom prst="rect">
                <a:avLst/>
              </a:prstGeom>
            </p:spPr>
          </p:pic>
        </mc:Fallback>
      </mc:AlternateContent>
    </p:spTree>
    <p:custDataLst>
      <p:tags r:id="rId1"/>
    </p:custDataLst>
    <p:extLst>
      <p:ext uri="{BB962C8B-B14F-4D97-AF65-F5344CB8AC3E}">
        <p14:creationId xmlns:p14="http://schemas.microsoft.com/office/powerpoint/2010/main" val="42136564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599BB-CD2C-516E-1717-7500728CD05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5B07F45A-21CD-46C1-3C3F-24033333517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761" y="14710"/>
            <a:ext cx="9134474" cy="5138142"/>
          </a:xfrm>
          <a:prstGeom prst="rect">
            <a:avLst/>
          </a:prstGeom>
        </p:spPr>
      </p:pic>
      <p:sp>
        <p:nvSpPr>
          <p:cNvPr id="6" name="Title 5" hidden="1">
            <a:extLst>
              <a:ext uri="{FF2B5EF4-FFF2-40B4-BE49-F238E27FC236}">
                <a16:creationId xmlns:a16="http://schemas.microsoft.com/office/drawing/2014/main" id="{AF60489C-B2E3-EF95-5A79-B6E375C29F64}"/>
              </a:ext>
            </a:extLst>
          </p:cNvPr>
          <p:cNvSpPr>
            <a:spLocks noGrp="1"/>
          </p:cNvSpPr>
          <p:nvPr>
            <p:ph type="title"/>
          </p:nvPr>
        </p:nvSpPr>
        <p:spPr/>
        <p:txBody>
          <a:bodyPr/>
          <a:lstStyle/>
          <a:p>
            <a:r>
              <a:rPr lang="en-US" sz="2800">
                <a:solidFill>
                  <a:srgbClr val="00B0F0"/>
                </a:solidFill>
                <a:latin typeface="Verdana" panose="020B0604030504040204" pitchFamily="34" charset="0"/>
                <a:ea typeface="Verdana" panose="020B0604030504040204" pitchFamily="34" charset="0"/>
                <a:cs typeface="Verdana" panose="020B0604030504040204" pitchFamily="34" charset="0"/>
              </a:rPr>
              <a:t>When you heard the word "connection", what is the first word that comes to mind?</a:t>
            </a:r>
            <a:endParaRPr lang="en-US" sz="18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2" name="Content Placeholder 1">
            <a:extLst>
              <a:ext uri="{FF2B5EF4-FFF2-40B4-BE49-F238E27FC236}">
                <a16:creationId xmlns:a16="http://schemas.microsoft.com/office/drawing/2014/main" id="{208A0696-2CBF-7927-42D4-0B933D983296}"/>
              </a:ext>
            </a:extLst>
          </p:cNvPr>
          <p:cNvSpPr>
            <a:spLocks noGrp="1"/>
          </p:cNvSpPr>
          <p:nvPr>
            <p:ph idx="1"/>
          </p:nvPr>
        </p:nvSpPr>
        <p:spPr/>
        <p:txBody>
          <a:bodyPr/>
          <a:lstStyle/>
          <a:p>
            <a:r>
              <a:rPr lang="en-US"/>
              <a:t>When you hear the word "connection," what is the first word that comes to mind?</a:t>
            </a:r>
          </a:p>
        </p:txBody>
      </p:sp>
      <p:pic>
        <p:nvPicPr>
          <p:cNvPr id="7" name="Picture 6">
            <a:extLst>
              <a:ext uri="{FF2B5EF4-FFF2-40B4-BE49-F238E27FC236}">
                <a16:creationId xmlns:a16="http://schemas.microsoft.com/office/drawing/2014/main" id="{CF8D3839-48B3-413E-C0B9-ED017B2FE52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32964" y="1930400"/>
            <a:ext cx="2381250" cy="2381250"/>
          </a:xfrm>
          <a:prstGeom prst="rect">
            <a:avLst/>
          </a:prstGeom>
        </p:spPr>
      </p:pic>
      <mc:AlternateContent xmlns:mc="http://schemas.openxmlformats.org/markup-compatibility/2006" xmlns:we="http://schemas.microsoft.com/office/webextensions/webextension/2010/11" xmlns:pca="http://schemas.microsoft.com/office/powerpoint/2013/contentapp">
        <mc:Choice Requires="we pca">
          <p:graphicFrame>
            <p:nvGraphicFramePr>
              <p:cNvPr id="3" name="Add-in 2" title="Interactive content from Mentimeter">
                <a:extLst>
                  <a:ext uri="{FF2B5EF4-FFF2-40B4-BE49-F238E27FC236}">
                    <a16:creationId xmlns:a16="http://schemas.microsoft.com/office/drawing/2014/main" id="{2B177A2C-09AC-5F33-66B1-21F4880D4DB2}"/>
                  </a:ext>
                </a:extLst>
              </p:cNvPr>
              <p:cNvGraphicFramePr>
                <a:graphicFrameLocks noGrp="1"/>
              </p:cNvGraphicFramePr>
              <p:nvPr>
                <p:extLst>
                  <p:ext uri="{D42A27DB-BD31-4B8C-83A1-F6EECF244321}">
                    <p14:modId xmlns:p14="http://schemas.microsoft.com/office/powerpoint/2010/main" val="3949661460"/>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6"/>
              </a:graphicData>
            </a:graphic>
          </p:graphicFrame>
        </mc:Choice>
        <mc:Fallback xmlns="">
          <p:pic>
            <p:nvPicPr>
              <p:cNvPr id="3" name="Add-in 2" title="Interactive content from Mentimeter">
                <a:extLst>
                  <a:ext uri="{FF2B5EF4-FFF2-40B4-BE49-F238E27FC236}">
                    <a16:creationId xmlns:a16="http://schemas.microsoft.com/office/drawing/2014/main" id="{2B177A2C-09AC-5F33-66B1-21F4880D4DB2}"/>
                  </a:ext>
                </a:extLst>
              </p:cNvPr>
              <p:cNvPicPr>
                <a:picLocks noGrp="1" noRot="1" noChangeAspect="1" noMove="1" noResize="1" noEditPoints="1" noAdjustHandles="1" noChangeArrowheads="1" noChangeShapeType="1"/>
              </p:cNvPicPr>
              <p:nvPr/>
            </p:nvPicPr>
            <p:blipFill>
              <a:blip r:embed="rId7"/>
              <a:stretch>
                <a:fillRect/>
              </a:stretch>
            </p:blipFill>
            <p:spPr>
              <a:xfrm>
                <a:off x="0" y="0"/>
                <a:ext cx="9144000" cy="5143500"/>
              </a:xfrm>
              <a:prstGeom prst="rect">
                <a:avLst/>
              </a:prstGeom>
            </p:spPr>
          </p:pic>
        </mc:Fallback>
      </mc:AlternateContent>
    </p:spTree>
    <p:custDataLst>
      <p:tags r:id="rId1"/>
    </p:custDataLst>
    <p:extLst>
      <p:ext uri="{BB962C8B-B14F-4D97-AF65-F5344CB8AC3E}">
        <p14:creationId xmlns:p14="http://schemas.microsoft.com/office/powerpoint/2010/main" val="31560716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1F251-7DB4-47F2-F171-35FC8CE98A74}"/>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56EDB324-806F-4784-B112-1BEBCAB373D2}"/>
              </a:ext>
            </a:extLst>
          </p:cNvPr>
          <p:cNvSpPr>
            <a:spLocks noGrp="1"/>
          </p:cNvSpPr>
          <p:nvPr>
            <p:ph type="title"/>
          </p:nvPr>
        </p:nvSpPr>
        <p:spPr/>
        <p:txBody>
          <a:bodyPr/>
          <a:lstStyle/>
          <a:p>
            <a:r>
              <a:rPr lang="en-US"/>
              <a:t>What's one action you will take in the next 30 days to strengthen connection at your Y?</a:t>
            </a:r>
          </a:p>
        </p:txBody>
      </p:sp>
      <p:sp>
        <p:nvSpPr>
          <p:cNvPr id="4" name="Slide Number Placeholder 3">
            <a:extLst>
              <a:ext uri="{FF2B5EF4-FFF2-40B4-BE49-F238E27FC236}">
                <a16:creationId xmlns:a16="http://schemas.microsoft.com/office/drawing/2014/main" id="{F3148070-D947-F2DA-5E9B-DAD6F070FF01}"/>
              </a:ext>
            </a:extLst>
          </p:cNvPr>
          <p:cNvSpPr>
            <a:spLocks noGrp="1"/>
          </p:cNvSpPr>
          <p:nvPr>
            <p:ph type="sldNum" sz="quarter" idx="10"/>
          </p:nvPr>
        </p:nvSpPr>
        <p:spPr bwMode="black">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en-US"/>
            </a:defPPr>
            <a:lvl1pPr algn="r" rtl="0" eaLnBrk="0" fontAlgn="base" hangingPunct="0">
              <a:spcBef>
                <a:spcPct val="0"/>
              </a:spcBef>
              <a:spcAft>
                <a:spcPct val="0"/>
              </a:spcAft>
              <a:defRPr sz="900" kern="1200">
                <a:solidFill>
                  <a:schemeClr val="bg1"/>
                </a:solidFill>
                <a:latin typeface="Verdana" pitchFamily="64" charset="0"/>
                <a:ea typeface="ＭＳ Ｐゴシック" pitchFamily="64" charset="-128"/>
                <a:cs typeface="ＭＳ Ｐゴシック" pitchFamily="64"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a:lstStyle>
          <a:p>
            <a:pPr>
              <a:defRPr/>
            </a:pPr>
            <a:fld id="{00698937-BEDD-4EFF-AC3E-111CFE5685E0}" type="slidenum">
              <a:rPr lang="en-US" smtClean="0"/>
              <a:pPr>
                <a:defRPr/>
              </a:pPr>
              <a:t>53</a:t>
            </a:fld>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Interactive content from Mentimeter">
                <a:extLst>
                  <a:ext uri="{FF2B5EF4-FFF2-40B4-BE49-F238E27FC236}">
                    <a16:creationId xmlns:a16="http://schemas.microsoft.com/office/drawing/2014/main" id="{4A4A9938-D5EC-6672-0AFB-4E1D49020103}"/>
                  </a:ext>
                </a:extLst>
              </p:cNvPr>
              <p:cNvGraphicFramePr>
                <a:graphicFrameLocks noGrp="1"/>
              </p:cNvGraphicFramePr>
              <p:nvPr>
                <p:extLst>
                  <p:ext uri="{D42A27DB-BD31-4B8C-83A1-F6EECF244321}">
                    <p14:modId xmlns:p14="http://schemas.microsoft.com/office/powerpoint/2010/main" val="3398728291"/>
                  </p:ext>
                </p:extLst>
              </p:nvPr>
            </p:nvGraphicFramePr>
            <p:xfrm>
              <a:off x="0" y="0"/>
              <a:ext cx="9144000" cy="51435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2" name="Add-in 1" title="Interactive content from Mentimeter">
                <a:extLst>
                  <a:ext uri="{FF2B5EF4-FFF2-40B4-BE49-F238E27FC236}">
                    <a16:creationId xmlns:a16="http://schemas.microsoft.com/office/drawing/2014/main" id="{4A4A9938-D5EC-6672-0AFB-4E1D49020103}"/>
                  </a:ext>
                </a:extLst>
              </p:cNvPr>
              <p:cNvPicPr>
                <a:picLocks noGrp="1" noRot="1" noChangeAspect="1" noMove="1" noResize="1" noEditPoints="1" noAdjustHandles="1" noChangeArrowheads="1" noChangeShapeType="1"/>
              </p:cNvPicPr>
              <p:nvPr/>
            </p:nvPicPr>
            <p:blipFill>
              <a:blip r:embed="rId5"/>
              <a:stretch>
                <a:fillRect/>
              </a:stretch>
            </p:blipFill>
            <p:spPr>
              <a:xfrm>
                <a:off x="0" y="0"/>
                <a:ext cx="9144000" cy="5143500"/>
              </a:xfrm>
              <a:prstGeom prst="rect">
                <a:avLst/>
              </a:prstGeom>
            </p:spPr>
          </p:pic>
        </mc:Fallback>
      </mc:AlternateContent>
    </p:spTree>
    <p:custDataLst>
      <p:tags r:id="rId1"/>
    </p:custDataLst>
    <p:extLst>
      <p:ext uri="{BB962C8B-B14F-4D97-AF65-F5344CB8AC3E}">
        <p14:creationId xmlns:p14="http://schemas.microsoft.com/office/powerpoint/2010/main" val="2423689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_PPT_SLIDE_MAP" val="{&quot;271&quot;:&quot;qbvvykthz982&quot;,&quot;288&quot;:&quot;qbvvykthz982&quot;,&quot;289&quot;:&quot;p7y496vu2x75&quot;,&quot;292&quot;:&quot;4htb3rd8ww58&quot;,&quot;295&quot;:&quot;5mgsghzwsng1&quot;,&quot;296&quot;:&quot;5mgsghzwsng1&quot;,&quot;301&quot;:&quot;kgqz11w8g7yo&quot;,&quot;303&quot;:&quot;kgqz11w8g7yo&quot;}"/>
  <p:tag name="MENTIMETER_SERIES_ID_KEY" val="aldv5jemdpwgcz6kkwh6xg64wftfijxj"/>
</p:tagLst>
</file>

<file path=ppt/tags/tag2.xml><?xml version="1.0" encoding="utf-8"?>
<p:tagLst xmlns:a="http://schemas.openxmlformats.org/drawingml/2006/main" xmlns:r="http://schemas.openxmlformats.org/officeDocument/2006/relationships" xmlns:p="http://schemas.openxmlformats.org/presentationml/2006/main">
  <p:tag name="MENTIMETER_QUESTION_ID_KEY" val="4htb3rd8ww58"/>
</p:tagLst>
</file>

<file path=ppt/tags/tag3.xml><?xml version="1.0" encoding="utf-8"?>
<p:tagLst xmlns:a="http://schemas.openxmlformats.org/drawingml/2006/main" xmlns:r="http://schemas.openxmlformats.org/officeDocument/2006/relationships" xmlns:p="http://schemas.openxmlformats.org/presentationml/2006/main">
  <p:tag name="MENTIMETER_QUESTION_ID_KEY" val="5mgsghzwsng1"/>
</p:tagLst>
</file>

<file path=ppt/tags/tag4.xml><?xml version="1.0" encoding="utf-8"?>
<p:tagLst xmlns:a="http://schemas.openxmlformats.org/drawingml/2006/main" xmlns:r="http://schemas.openxmlformats.org/officeDocument/2006/relationships" xmlns:p="http://schemas.openxmlformats.org/presentationml/2006/main">
  <p:tag name="MENTIMETER_QUESTION_ID_KEY" val="3572bgqnamtn"/>
</p:tagLst>
</file>

<file path=ppt/tags/tag5.xml><?xml version="1.0" encoding="utf-8"?>
<p:tagLst xmlns:a="http://schemas.openxmlformats.org/drawingml/2006/main" xmlns:r="http://schemas.openxmlformats.org/officeDocument/2006/relationships" xmlns:p="http://schemas.openxmlformats.org/presentationml/2006/main">
  <p:tag name="MENTIMETER_QUESTION_ID_KEY" val="4htb3rd8ww58"/>
</p:tagLst>
</file>

<file path=ppt/tags/tag6.xml><?xml version="1.0" encoding="utf-8"?>
<p:tagLst xmlns:a="http://schemas.openxmlformats.org/drawingml/2006/main" xmlns:r="http://schemas.openxmlformats.org/officeDocument/2006/relationships" xmlns:p="http://schemas.openxmlformats.org/presentationml/2006/main">
  <p:tag name="MENTIMETER_QUESTION_ID_KEY" val="5mgsghzwsng1"/>
</p:tagLst>
</file>

<file path=ppt/tags/tag7.xml><?xml version="1.0" encoding="utf-8"?>
<p:tagLst xmlns:a="http://schemas.openxmlformats.org/drawingml/2006/main" xmlns:r="http://schemas.openxmlformats.org/officeDocument/2006/relationships" xmlns:p="http://schemas.openxmlformats.org/presentationml/2006/main">
  <p:tag name="MENTIMETER_QUESTION_ID_KEY" val="5mgsghzwsng1"/>
</p:tagLst>
</file>

<file path=ppt/tags/tag8.xml><?xml version="1.0" encoding="utf-8"?>
<p:tagLst xmlns:a="http://schemas.openxmlformats.org/drawingml/2006/main" xmlns:r="http://schemas.openxmlformats.org/officeDocument/2006/relationships" xmlns:p="http://schemas.openxmlformats.org/presentationml/2006/main">
  <p:tag name="MENTIMETER_QUESTION_ID_KEY" val="qbvvykthz982"/>
</p:tagLst>
</file>

<file path=ppt/tags/tag9.xml><?xml version="1.0" encoding="utf-8"?>
<p:tagLst xmlns:a="http://schemas.openxmlformats.org/drawingml/2006/main" xmlns:r="http://schemas.openxmlformats.org/officeDocument/2006/relationships" xmlns:p="http://schemas.openxmlformats.org/presentationml/2006/main">
  <p:tag name="MENTIMETER_QUESTION_ID_KEY" val="kgqz11w8g7yo"/>
</p:tagLst>
</file>

<file path=ppt/theme/theme1.xml><?xml version="1.0" encoding="utf-8"?>
<a:theme xmlns:a="http://schemas.openxmlformats.org/drawingml/2006/main" name="blank">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YMCA-Blu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Default">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Y-175_Internal_Comm-PPT" id="{036AE618-71C9-48E0-95A9-AE78F19ACC30}" vid="{C6D32A7D-6286-4530-91CA-1741AA6496DD}"/>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20.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53.png"/></Relationships>
</file>

<file path=ppt/webextensions/_rels/webextension3.xml.rels><?xml version="1.0" encoding="UTF-8" standalone="yes"?>
<Relationships xmlns="http://schemas.openxmlformats.org/package/2006/relationships"><Relationship Id="rId1" Type="http://schemas.openxmlformats.org/officeDocument/2006/relationships/image" Target="../media/image62.png"/></Relationships>
</file>

<file path=ppt/webextensions/_rels/webextension4.xml.rels><?xml version="1.0" encoding="UTF-8" standalone="yes"?>
<Relationships xmlns="http://schemas.openxmlformats.org/package/2006/relationships"><Relationship Id="rId1" Type="http://schemas.openxmlformats.org/officeDocument/2006/relationships/image" Target="../media/image69.png"/></Relationships>
</file>

<file path=ppt/webextensions/_rels/webextension5.xml.rels><?xml version="1.0" encoding="UTF-8" standalone="yes"?>
<Relationships xmlns="http://schemas.openxmlformats.org/package/2006/relationships"><Relationship Id="rId1" Type="http://schemas.openxmlformats.org/officeDocument/2006/relationships/image" Target="../media/image69.png"/></Relationships>
</file>

<file path=ppt/webextensions/_rels/webextension6.xml.rels><?xml version="1.0" encoding="UTF-8" standalone="yes"?>
<Relationships xmlns="http://schemas.openxmlformats.org/package/2006/relationships"><Relationship Id="rId1" Type="http://schemas.openxmlformats.org/officeDocument/2006/relationships/image" Target="../media/image69.png"/></Relationships>
</file>

<file path=ppt/webextensions/_rels/webextension7.xml.rels><?xml version="1.0" encoding="UTF-8" standalone="yes"?>
<Relationships xmlns="http://schemas.openxmlformats.org/package/2006/relationships"><Relationship Id="rId1" Type="http://schemas.openxmlformats.org/officeDocument/2006/relationships/image" Target="../media/image70.png"/></Relationships>
</file>

<file path=ppt/webextensions/_rels/webextension8.xml.rels><?xml version="1.0" encoding="UTF-8" standalone="yes"?>
<Relationships xmlns="http://schemas.openxmlformats.org/package/2006/relationships"><Relationship Id="rId1" Type="http://schemas.openxmlformats.org/officeDocument/2006/relationships/image" Target="../media/image69.png"/></Relationships>
</file>

<file path=ppt/webextensions/webextension1.xml><?xml version="1.0" encoding="utf-8"?>
<we:webextension xmlns:we="http://schemas.microsoft.com/office/webextensions/webextension/2010/11" id="{D81FE51F-C053-47A3-B5F1-D276A7926702}">
  <we:reference id="wa104379261" version="4.4.0.0" store="en-US" storeType="OMEX"/>
  <we:alternateReferences>
    <we:reference id="WA104379261" version="4.4.0.0" store="WA104379261" storeType="OMEX"/>
  </we:alternateReferences>
  <we:properties>
    <we:property name="MENTIMETER_QUESTION_ID_KEY" value="&quot;qbvvykthz982&quot;"/>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9A7742DB-8E43-4494-AD12-5FE253595A73}">
  <we:reference id="wa104379261" version="4.4.0.0" store="en-US" storeType="OMEX"/>
  <we:alternateReferences>
    <we:reference id="WA104379261" version="4.4.0.0" store="WA104379261" storeType="OMEX"/>
  </we:alternateReferences>
  <we:properties>
    <we:property name="MENTIMETER_QUESTION_ID_KEY" value="&quot;p7y496vu2x75&quot;"/>
  </we:properties>
  <we:bindings/>
  <we:snapshot xmlns:r="http://schemas.openxmlformats.org/officeDocument/2006/relationships" r:embed="rId1"/>
</we:webextension>
</file>

<file path=ppt/webextensions/webextension3.xml><?xml version="1.0" encoding="utf-8"?>
<we:webextension xmlns:we="http://schemas.microsoft.com/office/webextensions/webextension/2010/11" id="{B586C327-1105-4B9A-9981-348DF0D2AC5F}">
  <we:reference id="wa104379261" version="4.4.0.0" store="en-US" storeType="OMEX"/>
  <we:alternateReferences>
    <we:reference id="WA104379261" version="4.4.0.0" store="WA104379261" storeType="OMEX"/>
  </we:alternateReferences>
  <we:properties>
    <we:property name="MENTIMETER_QUESTION_ID_KEY" value="&quot;kgqz11w8g7yo&quot;"/>
  </we:properties>
  <we:bindings/>
  <we:snapshot xmlns:r="http://schemas.openxmlformats.org/officeDocument/2006/relationships" r:embed="rId1"/>
</we:webextension>
</file>

<file path=ppt/webextensions/webextension4.xml><?xml version="1.0" encoding="utf-8"?>
<we:webextension xmlns:we="http://schemas.microsoft.com/office/webextensions/webextension/2010/11" id="{D81FE51F-C053-47A3-B5F1-D276A7926702}">
  <we:reference id="wa104379261" version="4.4.0.0" store="en-US" storeType="OMEX"/>
  <we:alternateReferences>
    <we:reference id="WA104379261" version="4.4.0.0" store="WA104379261" storeType="OMEX"/>
  </we:alternateReferences>
  <we:properties>
    <we:property name="MENTIMETER_QUESTION_ID_KEY" value="&quot;4htb3rd8ww58&quot;"/>
  </we:properties>
  <we:bindings/>
  <we:snapshot xmlns:r="http://schemas.openxmlformats.org/officeDocument/2006/relationships" r:embed="rId1"/>
</we:webextension>
</file>

<file path=ppt/webextensions/webextension5.xml><?xml version="1.0" encoding="utf-8"?>
<we:webextension xmlns:we="http://schemas.microsoft.com/office/webextensions/webextension/2010/11" id="{288DAC0A-9BE9-4ABB-A259-1F7A819705F8}">
  <we:reference id="wa104379261" version="4.4.0.0" store="en-US" storeType="OMEX"/>
  <we:alternateReferences>
    <we:reference id="WA104379261" version="4.4.0.0" store="WA104379261" storeType="OMEX"/>
  </we:alternateReferences>
  <we:properties>
    <we:property name="MENTIMETER_QUESTION_ID_KEY" value="&quot;4syx24p5z289&quot;"/>
  </we:properties>
  <we:bindings/>
  <we:snapshot xmlns:r="http://schemas.openxmlformats.org/officeDocument/2006/relationships" r:embed="rId1"/>
</we:webextension>
</file>

<file path=ppt/webextensions/webextension6.xml><?xml version="1.0" encoding="utf-8"?>
<we:webextension xmlns:we="http://schemas.microsoft.com/office/webextensions/webextension/2010/11" id="{288DAC0A-9BE9-4ABB-A259-1F7A819705F8}">
  <we:reference id="wa104379261" version="4.4.0.0" store="en-US" storeType="OMEX"/>
  <we:alternateReferences>
    <we:reference id="WA104379261" version="4.4.0.0" store="WA104379261" storeType="OMEX"/>
  </we:alternateReferences>
  <we:properties>
    <we:property name="MENTIMETER_QUESTION_ID_KEY" value="&quot;4syx24p5z289&quot;"/>
  </we:properties>
  <we:bindings/>
  <we:snapshot xmlns:r="http://schemas.openxmlformats.org/officeDocument/2006/relationships" r:embed="rId1"/>
</we:webextension>
</file>

<file path=ppt/webextensions/webextension7.xml><?xml version="1.0" encoding="utf-8"?>
<we:webextension xmlns:we="http://schemas.microsoft.com/office/webextensions/webextension/2010/11" id="{D81FE51F-C053-47A3-B5F1-D276A7926702}">
  <we:reference id="wa104379261" version="4.4.0.0" store="en-US" storeType="OMEX"/>
  <we:alternateReferences>
    <we:reference id="WA104379261" version="4.4.0.0" store="WA104379261" storeType="OMEX"/>
  </we:alternateReferences>
  <we:properties>
    <we:property name="MENTIMETER_QUESTION_ID_KEY" value="&quot;4htb3rd8ww58&quot;"/>
  </we:properties>
  <we:bindings/>
  <we:snapshot xmlns:r="http://schemas.openxmlformats.org/officeDocument/2006/relationships" r:embed="rId1"/>
</we:webextension>
</file>

<file path=ppt/webextensions/webextension8.xml><?xml version="1.0" encoding="utf-8"?>
<we:webextension xmlns:we="http://schemas.microsoft.com/office/webextensions/webextension/2010/11" id="{B586C327-1105-4B9A-9981-348DF0D2AC5F}">
  <we:reference id="wa104379261" version="4.4.0.0" store="en-US" storeType="OMEX"/>
  <we:alternateReferences>
    <we:reference id="WA104379261" version="4.4.0.0" store="WA104379261" storeType="OMEX"/>
  </we:alternateReferences>
  <we:properties>
    <we:property name="MENTIMETER_QUESTION_ID_KEY" value="&quot;3572bgqnamtn&quot;"/>
  </we:properties>
  <we:bindings/>
  <we:snapshot xmlns:r="http://schemas.openxmlformats.org/officeDocument/2006/relationships" r:embed="rId1"/>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AFF80E-9E3D-4351-A6CA-A1BB492C5E1D}"/>
</file>

<file path=customXml/itemProps2.xml><?xml version="1.0" encoding="utf-8"?>
<ds:datastoreItem xmlns:ds="http://schemas.openxmlformats.org/officeDocument/2006/customXml" ds:itemID="{6C155B48-85F4-4C93-B27F-526E5901B3D2}">
  <ds:schemaRefs>
    <ds:schemaRef ds:uri="e0bb2cb8-c426-4483-a34e-3b423924a2b7"/>
    <ds:schemaRef ds:uri="ee5eabc3-e46c-488c-89cd-bec1c975c97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566D55B-137F-40A7-8481-ACF4C20B3B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Application>Microsoft Office PowerPoint</Application>
  <PresentationFormat>On-screen Show (16:9)</PresentationFormat>
  <Slides>53</Slides>
  <Notes>53</Notes>
  <HiddenSlides>1</HiddenSlides>
  <ScaleCrop>false</ScaleCrop>
  <HeadingPairs>
    <vt:vector size="4" baseType="variant">
      <vt:variant>
        <vt:lpstr>Theme</vt:lpstr>
      </vt:variant>
      <vt:variant>
        <vt:i4>5</vt:i4>
      </vt:variant>
      <vt:variant>
        <vt:lpstr>Slide Titles</vt:lpstr>
      </vt:variant>
      <vt:variant>
        <vt:i4>53</vt:i4>
      </vt:variant>
    </vt:vector>
  </HeadingPairs>
  <TitlesOfParts>
    <vt:vector size="58" baseType="lpstr">
      <vt:lpstr>blank</vt:lpstr>
      <vt:lpstr>YMCA-Blue</vt:lpstr>
      <vt:lpstr>Simple Light</vt:lpstr>
      <vt:lpstr>Office Theme</vt:lpstr>
      <vt:lpstr>Default</vt:lpstr>
      <vt:lpstr>PowerPoint Presentation</vt:lpstr>
      <vt:lpstr>Our time together</vt:lpstr>
      <vt:lpstr>WELCOME connection reflection</vt:lpstr>
      <vt:lpstr>When you heard the word "connection", what is the first word that comes to mind?</vt:lpstr>
      <vt:lpstr>PowerPoint Presentation</vt:lpstr>
      <vt:lpstr>PowerPoint Presentation</vt:lpstr>
      <vt:lpstr>An EPIDEMIC</vt:lpstr>
      <vt:lpstr>PowerPoint Presentation</vt:lpstr>
      <vt:lpstr>PowerPoint Presentation</vt:lpstr>
      <vt:lpstr>PowerPoint Presentation</vt:lpstr>
      <vt:lpstr>PowerPoint Presentation</vt:lpstr>
      <vt:lpstr>THROUGHOUT OUR LIFE COURSE</vt:lpstr>
      <vt:lpstr>WIRED FOR CONTRIBUTION</vt:lpstr>
      <vt:lpstr>Connection AT THE y Reflection</vt:lpstr>
      <vt:lpstr>PowerPoint Presentation</vt:lpstr>
      <vt:lpstr>Evidence base:  scope of 2025 environmental scan</vt:lpstr>
      <vt:lpstr>From the scan:  The urgent case for connection </vt:lpstr>
      <vt:lpstr>BASED ON the Evidence: The Creating connected community theory of change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Six Levers REFLECTION</vt:lpstr>
      <vt:lpstr>Which of these levers resonates most as you consider ways to strengthen connection at your Y?  Elevate, Practice, Embed, Create, Invite, Support</vt:lpstr>
      <vt:lpstr>PowerPoint Presentation</vt:lpstr>
      <vt:lpstr>Our measurement strategy</vt:lpstr>
      <vt:lpstr>From levers to outcomes: These five dimensions (ARBCC) provide the structure for how we measure CCC </vt:lpstr>
      <vt:lpstr>Measurement of ARBCC: three levels to help the Y learn,  grow, and understand impact</vt:lpstr>
      <vt:lpstr>By SHOW OF HANDS REFLECTION</vt:lpstr>
      <vt:lpstr>PowerPoint Presentation</vt:lpstr>
      <vt:lpstr>PowerPoint Presentation</vt:lpstr>
      <vt:lpstr>Example Cohort Y experiments</vt:lpstr>
      <vt:lpstr>CURRENT Testing Cohorts</vt:lpstr>
      <vt:lpstr>PowerPoint Presentation</vt:lpstr>
      <vt:lpstr>PowerPoint Presentation</vt:lpstr>
      <vt:lpstr>What's one action you will take in the next 30 days to strengthen connection at your Y?</vt:lpstr>
      <vt:lpstr>PowerPoint Presentation</vt:lpstr>
      <vt:lpstr>Available  now </vt:lpstr>
      <vt:lpstr>Exploring these resources Links</vt:lpstr>
      <vt:lpstr>Coming soon on Link </vt:lpstr>
      <vt:lpstr>PowerPoint Presentation</vt:lpstr>
      <vt:lpstr>PowerPoint Presentation</vt:lpstr>
      <vt:lpstr>WELCOME SUBHEAD</vt:lpstr>
      <vt:lpstr>When you heard the word "connection", what is the first word that comes to mind?</vt:lpstr>
      <vt:lpstr>Which of these levers resonates most as you consider ways to strengthen connection at your Y?</vt:lpstr>
      <vt:lpstr>Which of these levers resonates most as you consider ways to strengthen connection at your Y?</vt:lpstr>
      <vt:lpstr>When you heard the word "connection", what is the first word that comes to mind?</vt:lpstr>
      <vt:lpstr>What's one action you will take in the next 30 days to strengthen connection at your Y?</vt:lpstr>
    </vt:vector>
  </TitlesOfParts>
  <Company>YMCA of the USA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Benefit Message</dc:title>
  <dc:creator>Ziev, Francine</dc:creator>
  <cp:revision>3</cp:revision>
  <cp:lastPrinted>2026-09-15T16:03:52Z</cp:lastPrinted>
  <dcterms:created xsi:type="dcterms:W3CDTF">2013-08-28T21:38:18Z</dcterms:created>
  <dcterms:modified xsi:type="dcterms:W3CDTF">2026-09-15T21:16:33Z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y fmtid="{D5CDD505-2E9C-101B-9397-08002B2CF9AE}" pid="3" name="MediaServiceImageTags">
    <vt:lpwstr/>
  </property>
</Properties>
</file>