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30" r:id="rId5"/>
    <p:sldMasterId id="2147484077" r:id="rId6"/>
    <p:sldMasterId id="2147484095" r:id="rId7"/>
  </p:sldMasterIdLst>
  <p:notesMasterIdLst>
    <p:notesMasterId r:id="rId33"/>
  </p:notesMasterIdLst>
  <p:sldIdLst>
    <p:sldId id="322" r:id="rId8"/>
    <p:sldId id="323" r:id="rId9"/>
    <p:sldId id="726" r:id="rId10"/>
    <p:sldId id="324" r:id="rId11"/>
    <p:sldId id="261" r:id="rId12"/>
    <p:sldId id="309" r:id="rId13"/>
    <p:sldId id="258" r:id="rId14"/>
    <p:sldId id="728" r:id="rId15"/>
    <p:sldId id="325" r:id="rId16"/>
    <p:sldId id="729" r:id="rId17"/>
    <p:sldId id="731" r:id="rId18"/>
    <p:sldId id="257" r:id="rId19"/>
    <p:sldId id="361" r:id="rId20"/>
    <p:sldId id="4289" r:id="rId21"/>
    <p:sldId id="4290" r:id="rId22"/>
    <p:sldId id="4292" r:id="rId23"/>
    <p:sldId id="4293" r:id="rId24"/>
    <p:sldId id="4294" r:id="rId25"/>
    <p:sldId id="4295" r:id="rId26"/>
    <p:sldId id="4291" r:id="rId27"/>
    <p:sldId id="4296" r:id="rId28"/>
    <p:sldId id="4286" r:id="rId29"/>
    <p:sldId id="4298" r:id="rId30"/>
    <p:sldId id="4299" r:id="rId31"/>
    <p:sldId id="326" r:id="rId32"/>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78D"/>
    <a:srgbClr val="5C2E91"/>
    <a:srgbClr val="007D7E"/>
    <a:srgbClr val="19C8CA"/>
    <a:srgbClr val="DD5828"/>
    <a:srgbClr val="FCAF17"/>
    <a:srgbClr val="A92B31"/>
    <a:srgbClr val="F1592B"/>
    <a:srgbClr val="C6168D"/>
    <a:srgbClr val="0060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orient="horz" pos="717"/>
        <p:guide orient="horz" pos="3074"/>
        <p:guide pos="2880"/>
        <p:guide pos="4135"/>
        <p:guide/>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Gilburg" userId="S::jennifer.gilburg@ymca.net::8fcd5ab7-dd5b-4ea4-89ab-b6337c210953" providerId="AD" clId="Web-{D89A8C98-5339-6D44-1336-8ED3E70A44B7}"/>
    <pc:docChg chg="modSld">
      <pc:chgData name="Jennifer Gilburg" userId="S::jennifer.gilburg@ymca.net::8fcd5ab7-dd5b-4ea4-89ab-b6337c210953" providerId="AD" clId="Web-{D89A8C98-5339-6D44-1336-8ED3E70A44B7}" dt="2026-09-11T19:04:21.504" v="3" actId="20577"/>
      <pc:docMkLst>
        <pc:docMk/>
      </pc:docMkLst>
      <pc:sldChg chg="modSp">
        <pc:chgData name="Jennifer Gilburg" userId="S::jennifer.gilburg@ymca.net::8fcd5ab7-dd5b-4ea4-89ab-b6337c210953" providerId="AD" clId="Web-{D89A8C98-5339-6D44-1336-8ED3E70A44B7}" dt="2026-09-11T19:04:21.504" v="3" actId="20577"/>
        <pc:sldMkLst>
          <pc:docMk/>
          <pc:sldMk cId="474249455" sldId="326"/>
        </pc:sldMkLst>
        <pc:spChg chg="mod">
          <ac:chgData name="Jennifer Gilburg" userId="S::jennifer.gilburg@ymca.net::8fcd5ab7-dd5b-4ea4-89ab-b6337c210953" providerId="AD" clId="Web-{D89A8C98-5339-6D44-1336-8ED3E70A44B7}" dt="2026-09-11T19:04:21.504" v="3" actId="20577"/>
          <ac:spMkLst>
            <pc:docMk/>
            <pc:sldMk cId="474249455" sldId="326"/>
            <ac:spMk id="9" creationId="{8BF76C29-E392-68D3-183F-9C9EA469AF18}"/>
          </ac:spMkLst>
        </pc:spChg>
      </pc:sldChg>
    </pc:docChg>
  </pc:docChgLst>
  <pc:docChgLst>
    <pc:chgData name="Karen Friedman" userId="764edce2-9411-412a-b3c1-4c2f2234bc83" providerId="ADAL" clId="{CA2F8674-31FF-477B-8863-DCB2644685C3}"/>
    <pc:docChg chg="undo custSel modSld delMainMaster modMainMaster">
      <pc:chgData name="Karen Friedman" userId="764edce2-9411-412a-b3c1-4c2f2234bc83" providerId="ADAL" clId="{CA2F8674-31FF-477B-8863-DCB2644685C3}" dt="2026-09-11T15:23:12.930" v="106" actId="1076"/>
      <pc:docMkLst>
        <pc:docMk/>
      </pc:docMkLst>
      <pc:sldChg chg="modSp mod modClrScheme chgLayout">
        <pc:chgData name="Karen Friedman" userId="764edce2-9411-412a-b3c1-4c2f2234bc83" providerId="ADAL" clId="{CA2F8674-31FF-477B-8863-DCB2644685C3}" dt="2026-09-09T17:14:14.923" v="29" actId="14100"/>
        <pc:sldMkLst>
          <pc:docMk/>
          <pc:sldMk cId="4015082591" sldId="257"/>
        </pc:sldMkLst>
        <pc:spChg chg="mod ord">
          <ac:chgData name="Karen Friedman" userId="764edce2-9411-412a-b3c1-4c2f2234bc83" providerId="ADAL" clId="{CA2F8674-31FF-477B-8863-DCB2644685C3}" dt="2026-09-09T16:54:47.457" v="23"/>
          <ac:spMkLst>
            <pc:docMk/>
            <pc:sldMk cId="4015082591" sldId="257"/>
            <ac:spMk id="22" creationId="{CB9555F9-A141-FF62-B184-A0DF97117D7A}"/>
          </ac:spMkLst>
        </pc:spChg>
        <pc:spChg chg="mod ord">
          <ac:chgData name="Karen Friedman" userId="764edce2-9411-412a-b3c1-4c2f2234bc83" providerId="ADAL" clId="{CA2F8674-31FF-477B-8863-DCB2644685C3}" dt="2026-09-09T16:54:47.457" v="23"/>
          <ac:spMkLst>
            <pc:docMk/>
            <pc:sldMk cId="4015082591" sldId="257"/>
            <ac:spMk id="23" creationId="{42ECF3EA-D74A-B3FB-666D-F96DEE72FAC9}"/>
          </ac:spMkLst>
        </pc:spChg>
        <pc:spChg chg="mod ord">
          <ac:chgData name="Karen Friedman" userId="764edce2-9411-412a-b3c1-4c2f2234bc83" providerId="ADAL" clId="{CA2F8674-31FF-477B-8863-DCB2644685C3}" dt="2026-09-09T16:54:47.457" v="23"/>
          <ac:spMkLst>
            <pc:docMk/>
            <pc:sldMk cId="4015082591" sldId="257"/>
            <ac:spMk id="24" creationId="{01CDCD94-311E-D32B-5380-8CBA5F844B00}"/>
          </ac:spMkLst>
        </pc:spChg>
        <pc:spChg chg="mod ord">
          <ac:chgData name="Karen Friedman" userId="764edce2-9411-412a-b3c1-4c2f2234bc83" providerId="ADAL" clId="{CA2F8674-31FF-477B-8863-DCB2644685C3}" dt="2026-09-09T16:54:47.457" v="23"/>
          <ac:spMkLst>
            <pc:docMk/>
            <pc:sldMk cId="4015082591" sldId="257"/>
            <ac:spMk id="25" creationId="{A8850F51-1775-8A9B-F012-A2F1F805488D}"/>
          </ac:spMkLst>
        </pc:spChg>
        <pc:spChg chg="mod ord">
          <ac:chgData name="Karen Friedman" userId="764edce2-9411-412a-b3c1-4c2f2234bc83" providerId="ADAL" clId="{CA2F8674-31FF-477B-8863-DCB2644685C3}" dt="2026-09-09T16:54:47.457" v="23"/>
          <ac:spMkLst>
            <pc:docMk/>
            <pc:sldMk cId="4015082591" sldId="257"/>
            <ac:spMk id="26" creationId="{B1A26C18-FFB7-2F54-6033-B4AF41FD8042}"/>
          </ac:spMkLst>
        </pc:spChg>
        <pc:picChg chg="mod ord">
          <ac:chgData name="Karen Friedman" userId="764edce2-9411-412a-b3c1-4c2f2234bc83" providerId="ADAL" clId="{CA2F8674-31FF-477B-8863-DCB2644685C3}" dt="2026-09-09T17:14:14.923" v="29" actId="14100"/>
          <ac:picMkLst>
            <pc:docMk/>
            <pc:sldMk cId="4015082591" sldId="257"/>
            <ac:picMk id="27" creationId="{600DCB4F-545C-0930-6AF4-C844BFA52229}"/>
          </ac:picMkLst>
        </pc:picChg>
      </pc:sldChg>
      <pc:sldChg chg="addSp modSp mod">
        <pc:chgData name="Karen Friedman" userId="764edce2-9411-412a-b3c1-4c2f2234bc83" providerId="ADAL" clId="{CA2F8674-31FF-477B-8863-DCB2644685C3}" dt="2026-09-11T15:23:12.930" v="106" actId="1076"/>
        <pc:sldMkLst>
          <pc:docMk/>
          <pc:sldMk cId="474249455" sldId="326"/>
        </pc:sldMkLst>
        <pc:spChg chg="mod">
          <ac:chgData name="Karen Friedman" userId="764edce2-9411-412a-b3c1-4c2f2234bc83" providerId="ADAL" clId="{CA2F8674-31FF-477B-8863-DCB2644685C3}" dt="2026-09-11T15:21:13.813" v="39" actId="1076"/>
          <ac:spMkLst>
            <pc:docMk/>
            <pc:sldMk cId="474249455" sldId="326"/>
            <ac:spMk id="4" creationId="{F09107B2-2248-E0A8-2176-775B522A95DC}"/>
          </ac:spMkLst>
        </pc:spChg>
        <pc:spChg chg="mod">
          <ac:chgData name="Karen Friedman" userId="764edce2-9411-412a-b3c1-4c2f2234bc83" providerId="ADAL" clId="{CA2F8674-31FF-477B-8863-DCB2644685C3}" dt="2026-09-11T15:23:12.930" v="106" actId="1076"/>
          <ac:spMkLst>
            <pc:docMk/>
            <pc:sldMk cId="474249455" sldId="326"/>
            <ac:spMk id="6" creationId="{415AF95B-C68A-9B9D-CEE8-140D47D18BDF}"/>
          </ac:spMkLst>
        </pc:spChg>
        <pc:spChg chg="mod">
          <ac:chgData name="Karen Friedman" userId="764edce2-9411-412a-b3c1-4c2f2234bc83" providerId="ADAL" clId="{CA2F8674-31FF-477B-8863-DCB2644685C3}" dt="2026-09-11T15:21:02.992" v="37" actId="1076"/>
          <ac:spMkLst>
            <pc:docMk/>
            <pc:sldMk cId="474249455" sldId="326"/>
            <ac:spMk id="8" creationId="{F14ADD5D-1EF1-E713-37E0-190430833582}"/>
          </ac:spMkLst>
        </pc:spChg>
        <pc:spChg chg="add mod">
          <ac:chgData name="Karen Friedman" userId="764edce2-9411-412a-b3c1-4c2f2234bc83" providerId="ADAL" clId="{CA2F8674-31FF-477B-8863-DCB2644685C3}" dt="2026-09-11T15:22:46.238" v="102" actId="1076"/>
          <ac:spMkLst>
            <pc:docMk/>
            <pc:sldMk cId="474249455" sldId="326"/>
            <ac:spMk id="9" creationId="{8BF76C29-E392-68D3-183F-9C9EA469AF18}"/>
          </ac:spMkLst>
        </pc:spChg>
        <pc:spChg chg="mod">
          <ac:chgData name="Karen Friedman" userId="764edce2-9411-412a-b3c1-4c2f2234bc83" providerId="ADAL" clId="{CA2F8674-31FF-477B-8863-DCB2644685C3}" dt="2026-09-11T15:23:06.969" v="105" actId="1076"/>
          <ac:spMkLst>
            <pc:docMk/>
            <pc:sldMk cId="474249455" sldId="326"/>
            <ac:spMk id="10" creationId="{78FC00FE-58DF-7795-23AB-806BFA05F141}"/>
          </ac:spMkLst>
        </pc:spChg>
        <pc:picChg chg="mod">
          <ac:chgData name="Karen Friedman" userId="764edce2-9411-412a-b3c1-4c2f2234bc83" providerId="ADAL" clId="{CA2F8674-31FF-477B-8863-DCB2644685C3}" dt="2026-09-11T15:21:20.841" v="43" actId="1076"/>
          <ac:picMkLst>
            <pc:docMk/>
            <pc:sldMk cId="474249455" sldId="326"/>
            <ac:picMk id="3" creationId="{7989CFDA-8D61-E662-C39A-F3D9C3B7ED75}"/>
          </ac:picMkLst>
        </pc:picChg>
        <pc:picChg chg="add mod">
          <ac:chgData name="Karen Friedman" userId="764edce2-9411-412a-b3c1-4c2f2234bc83" providerId="ADAL" clId="{CA2F8674-31FF-477B-8863-DCB2644685C3}" dt="2026-09-11T15:22:57.670" v="104" actId="1076"/>
          <ac:picMkLst>
            <pc:docMk/>
            <pc:sldMk cId="474249455" sldId="326"/>
            <ac:picMk id="5" creationId="{988775B4-C3DB-928E-B130-7B78894650A6}"/>
          </ac:picMkLst>
        </pc:picChg>
      </pc:sldChg>
      <pc:sldChg chg="modSp mod modClrScheme chgLayout">
        <pc:chgData name="Karen Friedman" userId="764edce2-9411-412a-b3c1-4c2f2234bc83" providerId="ADAL" clId="{CA2F8674-31FF-477B-8863-DCB2644685C3}" dt="2026-09-09T16:54:47.457" v="23"/>
        <pc:sldMkLst>
          <pc:docMk/>
          <pc:sldMk cId="4091632704" sldId="361"/>
        </pc:sldMkLst>
        <pc:spChg chg="mod ord">
          <ac:chgData name="Karen Friedman" userId="764edce2-9411-412a-b3c1-4c2f2234bc83" providerId="ADAL" clId="{CA2F8674-31FF-477B-8863-DCB2644685C3}" dt="2026-09-09T16:54:47.457" v="23"/>
          <ac:spMkLst>
            <pc:docMk/>
            <pc:sldMk cId="4091632704" sldId="361"/>
            <ac:spMk id="2" creationId="{D2840651-F163-748B-B082-0D4DFD3E80C9}"/>
          </ac:spMkLst>
        </pc:spChg>
        <pc:spChg chg="mod">
          <ac:chgData name="Karen Friedman" userId="764edce2-9411-412a-b3c1-4c2f2234bc83" providerId="ADAL" clId="{CA2F8674-31FF-477B-8863-DCB2644685C3}" dt="2026-09-09T16:54:41.296" v="19" actId="20577"/>
          <ac:spMkLst>
            <pc:docMk/>
            <pc:sldMk cId="4091632704" sldId="361"/>
            <ac:spMk id="8" creationId="{144D0B72-FB6F-214B-A907-5E8659C8D4E9}"/>
          </ac:spMkLst>
        </pc:spChg>
        <pc:picChg chg="mod ord">
          <ac:chgData name="Karen Friedman" userId="764edce2-9411-412a-b3c1-4c2f2234bc83" providerId="ADAL" clId="{CA2F8674-31FF-477B-8863-DCB2644685C3}" dt="2026-09-09T16:54:47.457" v="23"/>
          <ac:picMkLst>
            <pc:docMk/>
            <pc:sldMk cId="4091632704" sldId="361"/>
            <ac:picMk id="6" creationId="{04AB5050-0A37-97BA-B6F8-6CF19C7DA860}"/>
          </ac:picMkLst>
        </pc:picChg>
      </pc:sldChg>
      <pc:sldChg chg="mod modClrScheme chgLayout">
        <pc:chgData name="Karen Friedman" userId="764edce2-9411-412a-b3c1-4c2f2234bc83" providerId="ADAL" clId="{CA2F8674-31FF-477B-8863-DCB2644685C3}" dt="2026-09-09T16:54:47.457" v="23"/>
        <pc:sldMkLst>
          <pc:docMk/>
          <pc:sldMk cId="597014072" sldId="4289"/>
        </pc:sldMkLst>
      </pc:sldChg>
      <pc:sldMasterChg chg="modSldLayout sldLayoutOrd">
        <pc:chgData name="Karen Friedman" userId="764edce2-9411-412a-b3c1-4c2f2234bc83" providerId="ADAL" clId="{CA2F8674-31FF-477B-8863-DCB2644685C3}" dt="2026-09-09T16:54:47.277" v="21"/>
        <pc:sldMasterMkLst>
          <pc:docMk/>
          <pc:sldMasterMk cId="2218780802" sldId="2147484077"/>
        </pc:sldMasterMkLst>
        <pc:sldLayoutChg chg="modSp mod ord">
          <pc:chgData name="Karen Friedman" userId="764edce2-9411-412a-b3c1-4c2f2234bc83" providerId="ADAL" clId="{CA2F8674-31FF-477B-8863-DCB2644685C3}" dt="2026-09-09T16:54:47.277" v="21"/>
          <pc:sldLayoutMkLst>
            <pc:docMk/>
            <pc:sldMasterMk cId="2218780802" sldId="2147484077"/>
            <pc:sldLayoutMk cId="802017491" sldId="2147484087"/>
          </pc:sldLayoutMkLst>
          <pc:spChg chg="mod">
            <ac:chgData name="Karen Friedman" userId="764edce2-9411-412a-b3c1-4c2f2234bc83" providerId="ADAL" clId="{CA2F8674-31FF-477B-8863-DCB2644685C3}" dt="2026-09-09T16:54:47.277" v="21"/>
            <ac:spMkLst>
              <pc:docMk/>
              <pc:sldMasterMk cId="2218780802" sldId="2147484077"/>
              <pc:sldLayoutMk cId="802017491" sldId="2147484087"/>
              <ac:spMk id="11" creationId="{923F1480-E69D-2BB9-A8C3-F2FA9162D27F}"/>
            </ac:spMkLst>
          </pc:spChg>
          <pc:spChg chg="mod">
            <ac:chgData name="Karen Friedman" userId="764edce2-9411-412a-b3c1-4c2f2234bc83" providerId="ADAL" clId="{CA2F8674-31FF-477B-8863-DCB2644685C3}" dt="2026-09-09T16:54:47.277" v="21"/>
            <ac:spMkLst>
              <pc:docMk/>
              <pc:sldMasterMk cId="2218780802" sldId="2147484077"/>
              <pc:sldLayoutMk cId="802017491" sldId="2147484087"/>
              <ac:spMk id="12" creationId="{5B950187-3B80-72FC-067A-EA976FFED31A}"/>
            </ac:spMkLst>
          </pc:spChg>
          <pc:spChg chg="mod">
            <ac:chgData name="Karen Friedman" userId="764edce2-9411-412a-b3c1-4c2f2234bc83" providerId="ADAL" clId="{CA2F8674-31FF-477B-8863-DCB2644685C3}" dt="2026-09-09T16:54:47.277" v="21"/>
            <ac:spMkLst>
              <pc:docMk/>
              <pc:sldMasterMk cId="2218780802" sldId="2147484077"/>
              <pc:sldLayoutMk cId="802017491" sldId="2147484087"/>
              <ac:spMk id="20" creationId="{077A1201-D17E-31BA-8335-8E7075C827BE}"/>
            </ac:spMkLst>
          </pc:spChg>
          <pc:spChg chg="mod">
            <ac:chgData name="Karen Friedman" userId="764edce2-9411-412a-b3c1-4c2f2234bc83" providerId="ADAL" clId="{CA2F8674-31FF-477B-8863-DCB2644685C3}" dt="2026-09-09T16:54:47.277" v="21"/>
            <ac:spMkLst>
              <pc:docMk/>
              <pc:sldMasterMk cId="2218780802" sldId="2147484077"/>
              <pc:sldLayoutMk cId="802017491" sldId="2147484087"/>
              <ac:spMk id="24" creationId="{9812285C-7F69-E7C6-02F3-F0BDCCCFB060}"/>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2908109509" sldId="2147484088"/>
          </pc:sldLayoutMkLst>
          <pc:spChg chg="mod">
            <ac:chgData name="Karen Friedman" userId="764edce2-9411-412a-b3c1-4c2f2234bc83" providerId="ADAL" clId="{CA2F8674-31FF-477B-8863-DCB2644685C3}" dt="2026-09-09T16:54:47.277" v="21"/>
            <ac:spMkLst>
              <pc:docMk/>
              <pc:sldMasterMk cId="2218780802" sldId="2147484077"/>
              <pc:sldLayoutMk cId="2908109509" sldId="2147484088"/>
              <ac:spMk id="11" creationId="{923F1480-E69D-2BB9-A8C3-F2FA9162D27F}"/>
            </ac:spMkLst>
          </pc:spChg>
          <pc:spChg chg="mod">
            <ac:chgData name="Karen Friedman" userId="764edce2-9411-412a-b3c1-4c2f2234bc83" providerId="ADAL" clId="{CA2F8674-31FF-477B-8863-DCB2644685C3}" dt="2026-09-09T16:54:47.277" v="21"/>
            <ac:spMkLst>
              <pc:docMk/>
              <pc:sldMasterMk cId="2218780802" sldId="2147484077"/>
              <pc:sldLayoutMk cId="2908109509" sldId="2147484088"/>
              <ac:spMk id="12" creationId="{5B950187-3B80-72FC-067A-EA976FFED31A}"/>
            </ac:spMkLst>
          </pc:spChg>
          <pc:spChg chg="mod">
            <ac:chgData name="Karen Friedman" userId="764edce2-9411-412a-b3c1-4c2f2234bc83" providerId="ADAL" clId="{CA2F8674-31FF-477B-8863-DCB2644685C3}" dt="2026-09-09T16:54:47.277" v="21"/>
            <ac:spMkLst>
              <pc:docMk/>
              <pc:sldMasterMk cId="2218780802" sldId="2147484077"/>
              <pc:sldLayoutMk cId="2908109509" sldId="2147484088"/>
              <ac:spMk id="20" creationId="{077A1201-D17E-31BA-8335-8E7075C827BE}"/>
            </ac:spMkLst>
          </pc:spChg>
          <pc:spChg chg="mod">
            <ac:chgData name="Karen Friedman" userId="764edce2-9411-412a-b3c1-4c2f2234bc83" providerId="ADAL" clId="{CA2F8674-31FF-477B-8863-DCB2644685C3}" dt="2026-09-09T16:54:47.277" v="21"/>
            <ac:spMkLst>
              <pc:docMk/>
              <pc:sldMasterMk cId="2218780802" sldId="2147484077"/>
              <pc:sldLayoutMk cId="2908109509" sldId="2147484088"/>
              <ac:spMk id="24" creationId="{9812285C-7F69-E7C6-02F3-F0BDCCCFB060}"/>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605182648" sldId="2147484089"/>
          </pc:sldLayoutMkLst>
          <pc:spChg chg="mod">
            <ac:chgData name="Karen Friedman" userId="764edce2-9411-412a-b3c1-4c2f2234bc83" providerId="ADAL" clId="{CA2F8674-31FF-477B-8863-DCB2644685C3}" dt="2026-09-09T16:54:47.277" v="21"/>
            <ac:spMkLst>
              <pc:docMk/>
              <pc:sldMasterMk cId="2218780802" sldId="2147484077"/>
              <pc:sldLayoutMk cId="605182648" sldId="2147484089"/>
              <ac:spMk id="6" creationId="{31939924-0BFB-0E77-8BAF-03FC3827C933}"/>
            </ac:spMkLst>
          </pc:spChg>
          <pc:spChg chg="mod">
            <ac:chgData name="Karen Friedman" userId="764edce2-9411-412a-b3c1-4c2f2234bc83" providerId="ADAL" clId="{CA2F8674-31FF-477B-8863-DCB2644685C3}" dt="2026-09-09T16:54:47.277" v="21"/>
            <ac:spMkLst>
              <pc:docMk/>
              <pc:sldMasterMk cId="2218780802" sldId="2147484077"/>
              <pc:sldLayoutMk cId="605182648" sldId="2147484089"/>
              <ac:spMk id="7" creationId="{B81580D3-EDDA-D905-37F3-6F0C3D33ABAD}"/>
            </ac:spMkLst>
          </pc:spChg>
          <pc:spChg chg="mod">
            <ac:chgData name="Karen Friedman" userId="764edce2-9411-412a-b3c1-4c2f2234bc83" providerId="ADAL" clId="{CA2F8674-31FF-477B-8863-DCB2644685C3}" dt="2026-09-09T16:54:47.277" v="21"/>
            <ac:spMkLst>
              <pc:docMk/>
              <pc:sldMasterMk cId="2218780802" sldId="2147484077"/>
              <pc:sldLayoutMk cId="605182648" sldId="2147484089"/>
              <ac:spMk id="10" creationId="{6F29C736-40A0-E1FF-15F6-270B1EE130F6}"/>
            </ac:spMkLst>
          </pc:spChg>
          <pc:spChg chg="mod">
            <ac:chgData name="Karen Friedman" userId="764edce2-9411-412a-b3c1-4c2f2234bc83" providerId="ADAL" clId="{CA2F8674-31FF-477B-8863-DCB2644685C3}" dt="2026-09-09T16:54:47.277" v="21"/>
            <ac:spMkLst>
              <pc:docMk/>
              <pc:sldMasterMk cId="2218780802" sldId="2147484077"/>
              <pc:sldLayoutMk cId="605182648" sldId="2147484089"/>
              <ac:spMk id="11" creationId="{466171A1-5231-6399-1DE2-7DBE65EAE4D5}"/>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1951146588" sldId="2147484090"/>
          </pc:sldLayoutMkLst>
          <pc:spChg chg="mod">
            <ac:chgData name="Karen Friedman" userId="764edce2-9411-412a-b3c1-4c2f2234bc83" providerId="ADAL" clId="{CA2F8674-31FF-477B-8863-DCB2644685C3}" dt="2026-09-09T16:54:47.277" v="21"/>
            <ac:spMkLst>
              <pc:docMk/>
              <pc:sldMasterMk cId="2218780802" sldId="2147484077"/>
              <pc:sldLayoutMk cId="1951146588" sldId="2147484090"/>
              <ac:spMk id="6" creationId="{1180DA07-6AB9-0023-99D2-8655D25FC67A}"/>
            </ac:spMkLst>
          </pc:spChg>
          <pc:spChg chg="mod">
            <ac:chgData name="Karen Friedman" userId="764edce2-9411-412a-b3c1-4c2f2234bc83" providerId="ADAL" clId="{CA2F8674-31FF-477B-8863-DCB2644685C3}" dt="2026-09-09T16:54:47.277" v="21"/>
            <ac:spMkLst>
              <pc:docMk/>
              <pc:sldMasterMk cId="2218780802" sldId="2147484077"/>
              <pc:sldLayoutMk cId="1951146588" sldId="2147484090"/>
              <ac:spMk id="7" creationId="{326406C6-0FE4-1CEC-A835-8DFA937FD866}"/>
            </ac:spMkLst>
          </pc:spChg>
          <pc:spChg chg="mod">
            <ac:chgData name="Karen Friedman" userId="764edce2-9411-412a-b3c1-4c2f2234bc83" providerId="ADAL" clId="{CA2F8674-31FF-477B-8863-DCB2644685C3}" dt="2026-09-09T16:54:47.277" v="21"/>
            <ac:spMkLst>
              <pc:docMk/>
              <pc:sldMasterMk cId="2218780802" sldId="2147484077"/>
              <pc:sldLayoutMk cId="1951146588" sldId="2147484090"/>
              <ac:spMk id="8" creationId="{C1B1E320-0125-E51F-6447-8040DC96CE7D}"/>
            </ac:spMkLst>
          </pc:spChg>
          <pc:spChg chg="mod">
            <ac:chgData name="Karen Friedman" userId="764edce2-9411-412a-b3c1-4c2f2234bc83" providerId="ADAL" clId="{CA2F8674-31FF-477B-8863-DCB2644685C3}" dt="2026-09-09T16:54:47.277" v="21"/>
            <ac:spMkLst>
              <pc:docMk/>
              <pc:sldMasterMk cId="2218780802" sldId="2147484077"/>
              <pc:sldLayoutMk cId="1951146588" sldId="2147484090"/>
              <ac:spMk id="9" creationId="{7FC1B9EB-2544-47A6-CFD2-F63FDDA0C7EC}"/>
            </ac:spMkLst>
          </pc:spChg>
          <pc:spChg chg="mod">
            <ac:chgData name="Karen Friedman" userId="764edce2-9411-412a-b3c1-4c2f2234bc83" providerId="ADAL" clId="{CA2F8674-31FF-477B-8863-DCB2644685C3}" dt="2026-09-09T16:54:47.277" v="21"/>
            <ac:spMkLst>
              <pc:docMk/>
              <pc:sldMasterMk cId="2218780802" sldId="2147484077"/>
              <pc:sldLayoutMk cId="1951146588" sldId="2147484090"/>
              <ac:spMk id="10" creationId="{82DDE939-833B-2BF2-FF8C-F98DDC1AB3B9}"/>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1821993604" sldId="2147484091"/>
          </pc:sldLayoutMkLst>
          <pc:spChg chg="mod">
            <ac:chgData name="Karen Friedman" userId="764edce2-9411-412a-b3c1-4c2f2234bc83" providerId="ADAL" clId="{CA2F8674-31FF-477B-8863-DCB2644685C3}" dt="2026-09-09T16:54:47.277" v="21"/>
            <ac:spMkLst>
              <pc:docMk/>
              <pc:sldMasterMk cId="2218780802" sldId="2147484077"/>
              <pc:sldLayoutMk cId="1821993604" sldId="2147484091"/>
              <ac:spMk id="2" creationId="{A0F445E1-979D-A4F9-68A4-117A1C800D5D}"/>
            </ac:spMkLst>
          </pc:spChg>
          <pc:spChg chg="mod">
            <ac:chgData name="Karen Friedman" userId="764edce2-9411-412a-b3c1-4c2f2234bc83" providerId="ADAL" clId="{CA2F8674-31FF-477B-8863-DCB2644685C3}" dt="2026-09-09T16:54:47.277" v="21"/>
            <ac:spMkLst>
              <pc:docMk/>
              <pc:sldMasterMk cId="2218780802" sldId="2147484077"/>
              <pc:sldLayoutMk cId="1821993604" sldId="2147484091"/>
              <ac:spMk id="3" creationId="{1A9D2492-AEC7-AD15-290C-AF26ADDD5844}"/>
            </ac:spMkLst>
          </pc:spChg>
          <pc:spChg chg="mod">
            <ac:chgData name="Karen Friedman" userId="764edce2-9411-412a-b3c1-4c2f2234bc83" providerId="ADAL" clId="{CA2F8674-31FF-477B-8863-DCB2644685C3}" dt="2026-09-09T16:54:47.277" v="21"/>
            <ac:spMkLst>
              <pc:docMk/>
              <pc:sldMasterMk cId="2218780802" sldId="2147484077"/>
              <pc:sldLayoutMk cId="1821993604" sldId="2147484091"/>
              <ac:spMk id="4" creationId="{0FB8B0CD-1A7B-4820-0C21-0FC3F8E96C5E}"/>
            </ac:spMkLst>
          </pc:spChg>
          <pc:spChg chg="mod">
            <ac:chgData name="Karen Friedman" userId="764edce2-9411-412a-b3c1-4c2f2234bc83" providerId="ADAL" clId="{CA2F8674-31FF-477B-8863-DCB2644685C3}" dt="2026-09-09T16:54:47.277" v="21"/>
            <ac:spMkLst>
              <pc:docMk/>
              <pc:sldMasterMk cId="2218780802" sldId="2147484077"/>
              <pc:sldLayoutMk cId="1821993604" sldId="2147484091"/>
              <ac:spMk id="5" creationId="{31984AC6-0877-1F2C-3E80-7C5D7B63786B}"/>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3647187749" sldId="2147484092"/>
          </pc:sldLayoutMkLst>
          <pc:spChg chg="mod">
            <ac:chgData name="Karen Friedman" userId="764edce2-9411-412a-b3c1-4c2f2234bc83" providerId="ADAL" clId="{CA2F8674-31FF-477B-8863-DCB2644685C3}" dt="2026-09-09T16:54:47.277" v="21"/>
            <ac:spMkLst>
              <pc:docMk/>
              <pc:sldMasterMk cId="2218780802" sldId="2147484077"/>
              <pc:sldLayoutMk cId="3647187749" sldId="2147484092"/>
              <ac:spMk id="2" creationId="{A0F445E1-979D-A4F9-68A4-117A1C800D5D}"/>
            </ac:spMkLst>
          </pc:spChg>
          <pc:spChg chg="mod">
            <ac:chgData name="Karen Friedman" userId="764edce2-9411-412a-b3c1-4c2f2234bc83" providerId="ADAL" clId="{CA2F8674-31FF-477B-8863-DCB2644685C3}" dt="2026-09-09T16:54:47.277" v="21"/>
            <ac:spMkLst>
              <pc:docMk/>
              <pc:sldMasterMk cId="2218780802" sldId="2147484077"/>
              <pc:sldLayoutMk cId="3647187749" sldId="2147484092"/>
              <ac:spMk id="3" creationId="{1A9D2492-AEC7-AD15-290C-AF26ADDD5844}"/>
            </ac:spMkLst>
          </pc:spChg>
          <pc:spChg chg="mod">
            <ac:chgData name="Karen Friedman" userId="764edce2-9411-412a-b3c1-4c2f2234bc83" providerId="ADAL" clId="{CA2F8674-31FF-477B-8863-DCB2644685C3}" dt="2026-09-09T16:54:47.277" v="21"/>
            <ac:spMkLst>
              <pc:docMk/>
              <pc:sldMasterMk cId="2218780802" sldId="2147484077"/>
              <pc:sldLayoutMk cId="3647187749" sldId="2147484092"/>
              <ac:spMk id="4" creationId="{0FB8B0CD-1A7B-4820-0C21-0FC3F8E96C5E}"/>
            </ac:spMkLst>
          </pc:spChg>
          <pc:spChg chg="mod">
            <ac:chgData name="Karen Friedman" userId="764edce2-9411-412a-b3c1-4c2f2234bc83" providerId="ADAL" clId="{CA2F8674-31FF-477B-8863-DCB2644685C3}" dt="2026-09-09T16:54:47.277" v="21"/>
            <ac:spMkLst>
              <pc:docMk/>
              <pc:sldMasterMk cId="2218780802" sldId="2147484077"/>
              <pc:sldLayoutMk cId="3647187749" sldId="2147484092"/>
              <ac:spMk id="5" creationId="{31984AC6-0877-1F2C-3E80-7C5D7B63786B}"/>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418474601" sldId="2147484093"/>
          </pc:sldLayoutMkLst>
          <pc:spChg chg="mod">
            <ac:chgData name="Karen Friedman" userId="764edce2-9411-412a-b3c1-4c2f2234bc83" providerId="ADAL" clId="{CA2F8674-31FF-477B-8863-DCB2644685C3}" dt="2026-09-09T16:54:47.277" v="21"/>
            <ac:spMkLst>
              <pc:docMk/>
              <pc:sldMasterMk cId="2218780802" sldId="2147484077"/>
              <pc:sldLayoutMk cId="418474601" sldId="2147484093"/>
              <ac:spMk id="2" creationId="{A0F445E1-979D-A4F9-68A4-117A1C800D5D}"/>
            </ac:spMkLst>
          </pc:spChg>
          <pc:spChg chg="mod">
            <ac:chgData name="Karen Friedman" userId="764edce2-9411-412a-b3c1-4c2f2234bc83" providerId="ADAL" clId="{CA2F8674-31FF-477B-8863-DCB2644685C3}" dt="2026-09-09T16:54:47.277" v="21"/>
            <ac:spMkLst>
              <pc:docMk/>
              <pc:sldMasterMk cId="2218780802" sldId="2147484077"/>
              <pc:sldLayoutMk cId="418474601" sldId="2147484093"/>
              <ac:spMk id="3" creationId="{1A9D2492-AEC7-AD15-290C-AF26ADDD5844}"/>
            </ac:spMkLst>
          </pc:spChg>
          <pc:spChg chg="mod">
            <ac:chgData name="Karen Friedman" userId="764edce2-9411-412a-b3c1-4c2f2234bc83" providerId="ADAL" clId="{CA2F8674-31FF-477B-8863-DCB2644685C3}" dt="2026-09-09T16:54:47.277" v="21"/>
            <ac:spMkLst>
              <pc:docMk/>
              <pc:sldMasterMk cId="2218780802" sldId="2147484077"/>
              <pc:sldLayoutMk cId="418474601" sldId="2147484093"/>
              <ac:spMk id="4" creationId="{0FB8B0CD-1A7B-4820-0C21-0FC3F8E96C5E}"/>
            </ac:spMkLst>
          </pc:spChg>
          <pc:spChg chg="mod">
            <ac:chgData name="Karen Friedman" userId="764edce2-9411-412a-b3c1-4c2f2234bc83" providerId="ADAL" clId="{CA2F8674-31FF-477B-8863-DCB2644685C3}" dt="2026-09-09T16:54:47.277" v="21"/>
            <ac:spMkLst>
              <pc:docMk/>
              <pc:sldMasterMk cId="2218780802" sldId="2147484077"/>
              <pc:sldLayoutMk cId="418474601" sldId="2147484093"/>
              <ac:spMk id="6" creationId="{0072EE44-0C08-5E13-EF46-08E87D033753}"/>
            </ac:spMkLst>
          </pc:spChg>
        </pc:sldLayoutChg>
        <pc:sldLayoutChg chg="modSp mod ord">
          <pc:chgData name="Karen Friedman" userId="764edce2-9411-412a-b3c1-4c2f2234bc83" providerId="ADAL" clId="{CA2F8674-31FF-477B-8863-DCB2644685C3}" dt="2026-09-09T16:54:47.277" v="21"/>
          <pc:sldLayoutMkLst>
            <pc:docMk/>
            <pc:sldMasterMk cId="2218780802" sldId="2147484077"/>
            <pc:sldLayoutMk cId="2357561801" sldId="2147484094"/>
          </pc:sldLayoutMkLst>
          <pc:spChg chg="mod">
            <ac:chgData name="Karen Friedman" userId="764edce2-9411-412a-b3c1-4c2f2234bc83" providerId="ADAL" clId="{CA2F8674-31FF-477B-8863-DCB2644685C3}" dt="2026-09-09T16:54:47.277" v="21"/>
            <ac:spMkLst>
              <pc:docMk/>
              <pc:sldMasterMk cId="2218780802" sldId="2147484077"/>
              <pc:sldLayoutMk cId="2357561801" sldId="2147484094"/>
              <ac:spMk id="2" creationId="{EF22D525-CEE0-AA99-37C1-0C07A8E253B0}"/>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3" creationId="{72FCF6DB-DD35-6D22-7063-268C490EE634}"/>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4" creationId="{0FC0BDFF-D66C-83F5-D8E5-E20A76239EB7}"/>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5" creationId="{3AE4A054-60FC-AFB1-815A-C774EA169E4B}"/>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6" creationId="{1DBB4FD1-F160-3460-6706-793BF63D188A}"/>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7" creationId="{763E9984-E37F-F4F9-5E2A-6F81A7E0112B}"/>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8" creationId="{8B2B507E-E0F6-4CF1-920F-873CAA0D8134}"/>
            </ac:spMkLst>
          </pc:spChg>
          <pc:spChg chg="mod">
            <ac:chgData name="Karen Friedman" userId="764edce2-9411-412a-b3c1-4c2f2234bc83" providerId="ADAL" clId="{CA2F8674-31FF-477B-8863-DCB2644685C3}" dt="2026-09-09T16:54:47.277" v="21"/>
            <ac:spMkLst>
              <pc:docMk/>
              <pc:sldMasterMk cId="2218780802" sldId="2147484077"/>
              <pc:sldLayoutMk cId="2357561801" sldId="2147484094"/>
              <ac:spMk id="9" creationId="{7D7270D4-CEB3-52B7-35CA-7865F8D5104D}"/>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092C2B9-B28C-AB44-AD25-4375819A46E0}" type="doc">
      <dgm:prSet loTypeId="urn:microsoft.com/office/officeart/2005/8/layout/hList1" loCatId="" qsTypeId="urn:microsoft.com/office/officeart/2005/8/quickstyle/simple1#2" qsCatId="simple" csTypeId="urn:microsoft.com/office/officeart/2005/8/colors/colorful4#2" csCatId="colorful" phldr="1"/>
      <dgm:spPr/>
      <dgm:t>
        <a:bodyPr/>
        <a:lstStyle/>
        <a:p>
          <a:endParaRPr lang="en-US"/>
        </a:p>
      </dgm:t>
    </dgm:pt>
    <dgm:pt modelId="{25BA130E-3C23-D142-9C58-6606E20EB64D}">
      <dgm:prSet phldrT="[Text]"/>
      <dgm:spPr/>
      <dgm:t>
        <a:bodyPr/>
        <a:lstStyle/>
        <a:p>
          <a:r>
            <a:rPr lang="en-US"/>
            <a:t>Programmatic</a:t>
          </a:r>
        </a:p>
      </dgm:t>
    </dgm:pt>
    <dgm:pt modelId="{A63786B8-10C0-9748-BE37-16EC63D44652}" type="parTrans" cxnId="{E9FBCA2A-D1B8-A246-B685-EA2E0CB6B6BC}">
      <dgm:prSet/>
      <dgm:spPr/>
      <dgm:t>
        <a:bodyPr/>
        <a:lstStyle/>
        <a:p>
          <a:endParaRPr lang="en-US"/>
        </a:p>
      </dgm:t>
    </dgm:pt>
    <dgm:pt modelId="{47066818-FCD0-3947-BF0A-9A826F5E4065}" type="sibTrans" cxnId="{E9FBCA2A-D1B8-A246-B685-EA2E0CB6B6BC}">
      <dgm:prSet/>
      <dgm:spPr/>
      <dgm:t>
        <a:bodyPr/>
        <a:lstStyle/>
        <a:p>
          <a:endParaRPr lang="en-US"/>
        </a:p>
      </dgm:t>
    </dgm:pt>
    <dgm:pt modelId="{D803C738-553B-3A41-823D-B9468DBA6AD8}">
      <dgm:prSet phldrT="[Text]"/>
      <dgm:spPr/>
      <dgm:t>
        <a:bodyPr/>
        <a:lstStyle/>
        <a:p>
          <a:r>
            <a:rPr lang="en-US"/>
            <a:t>SEL and Character Development</a:t>
          </a:r>
        </a:p>
      </dgm:t>
    </dgm:pt>
    <dgm:pt modelId="{42A82A17-4BB8-BA44-BA76-F06F8BD0C913}" type="parTrans" cxnId="{F34C9440-9A50-5F47-BB57-8BC26F8A022B}">
      <dgm:prSet/>
      <dgm:spPr/>
      <dgm:t>
        <a:bodyPr/>
        <a:lstStyle/>
        <a:p>
          <a:endParaRPr lang="en-US"/>
        </a:p>
      </dgm:t>
    </dgm:pt>
    <dgm:pt modelId="{2A5E6073-B8E4-C14E-B7FA-453B93C2943A}" type="sibTrans" cxnId="{F34C9440-9A50-5F47-BB57-8BC26F8A022B}">
      <dgm:prSet/>
      <dgm:spPr/>
      <dgm:t>
        <a:bodyPr/>
        <a:lstStyle/>
        <a:p>
          <a:endParaRPr lang="en-US"/>
        </a:p>
      </dgm:t>
    </dgm:pt>
    <dgm:pt modelId="{9509C001-DA24-A242-85CC-1E818EE28199}">
      <dgm:prSet phldrT="[Text]"/>
      <dgm:spPr/>
      <dgm:t>
        <a:bodyPr/>
        <a:lstStyle/>
        <a:p>
          <a:r>
            <a:rPr lang="en-US"/>
            <a:t>Dedicated staffing positions</a:t>
          </a:r>
        </a:p>
      </dgm:t>
    </dgm:pt>
    <dgm:pt modelId="{54F9D2AC-4178-6745-B737-460CC8CBC87B}" type="parTrans" cxnId="{F6B027A3-E536-354B-9F3A-A1F41725BCE9}">
      <dgm:prSet/>
      <dgm:spPr/>
      <dgm:t>
        <a:bodyPr/>
        <a:lstStyle/>
        <a:p>
          <a:endParaRPr lang="en-US"/>
        </a:p>
      </dgm:t>
    </dgm:pt>
    <dgm:pt modelId="{D0E9CD22-E38F-9F41-9294-017EFBED1482}" type="sibTrans" cxnId="{F6B027A3-E536-354B-9F3A-A1F41725BCE9}">
      <dgm:prSet/>
      <dgm:spPr/>
      <dgm:t>
        <a:bodyPr/>
        <a:lstStyle/>
        <a:p>
          <a:endParaRPr lang="en-US"/>
        </a:p>
      </dgm:t>
    </dgm:pt>
    <dgm:pt modelId="{70619287-3900-FC46-8DF7-762ABA63FE7E}">
      <dgm:prSet phldrT="[Text]"/>
      <dgm:spPr/>
      <dgm:t>
        <a:bodyPr/>
        <a:lstStyle/>
        <a:p>
          <a:r>
            <a:rPr lang="en-US"/>
            <a:t>Interpersonal</a:t>
          </a:r>
        </a:p>
      </dgm:t>
    </dgm:pt>
    <dgm:pt modelId="{79475874-4B32-8D45-B6CD-D40199CC7EC2}" type="parTrans" cxnId="{27205E2F-A323-8941-AB4C-804F9715AA81}">
      <dgm:prSet/>
      <dgm:spPr/>
      <dgm:t>
        <a:bodyPr/>
        <a:lstStyle/>
        <a:p>
          <a:endParaRPr lang="en-US"/>
        </a:p>
      </dgm:t>
    </dgm:pt>
    <dgm:pt modelId="{31E38C9D-C268-0146-8BAF-5A0D401967AA}" type="sibTrans" cxnId="{27205E2F-A323-8941-AB4C-804F9715AA81}">
      <dgm:prSet/>
      <dgm:spPr/>
      <dgm:t>
        <a:bodyPr/>
        <a:lstStyle/>
        <a:p>
          <a:endParaRPr lang="en-US"/>
        </a:p>
      </dgm:t>
    </dgm:pt>
    <dgm:pt modelId="{E8DB287A-38B9-244E-89C7-1EE307763F15}">
      <dgm:prSet phldrT="[Text]"/>
      <dgm:spPr/>
      <dgm:t>
        <a:bodyPr/>
        <a:lstStyle/>
        <a:p>
          <a:r>
            <a:rPr lang="en-US"/>
            <a:t>Training for all staff</a:t>
          </a:r>
        </a:p>
      </dgm:t>
    </dgm:pt>
    <dgm:pt modelId="{23964BCE-EBB7-EA42-9CF3-738E5FCEFF8F}" type="parTrans" cxnId="{CB74AC94-307D-9F4E-A868-4E50B3950CA7}">
      <dgm:prSet/>
      <dgm:spPr/>
      <dgm:t>
        <a:bodyPr/>
        <a:lstStyle/>
        <a:p>
          <a:endParaRPr lang="en-US"/>
        </a:p>
      </dgm:t>
    </dgm:pt>
    <dgm:pt modelId="{EBDB580B-F2CE-824F-B010-B7D643BA612A}" type="sibTrans" cxnId="{CB74AC94-307D-9F4E-A868-4E50B3950CA7}">
      <dgm:prSet/>
      <dgm:spPr/>
      <dgm:t>
        <a:bodyPr/>
        <a:lstStyle/>
        <a:p>
          <a:endParaRPr lang="en-US"/>
        </a:p>
      </dgm:t>
    </dgm:pt>
    <dgm:pt modelId="{D76D512E-1E4B-DF43-8C43-97C7DED64F8F}">
      <dgm:prSet phldrT="[Text]"/>
      <dgm:spPr/>
      <dgm:t>
        <a:bodyPr/>
        <a:lstStyle/>
        <a:p>
          <a:r>
            <a:rPr lang="en-US"/>
            <a:t>Coaching, consulting, support</a:t>
          </a:r>
        </a:p>
      </dgm:t>
    </dgm:pt>
    <dgm:pt modelId="{13666B1D-183D-4A4C-A8D0-30FA030F94E8}" type="parTrans" cxnId="{B7575BA4-7314-BC4B-B379-FF405DCDD03E}">
      <dgm:prSet/>
      <dgm:spPr/>
      <dgm:t>
        <a:bodyPr/>
        <a:lstStyle/>
        <a:p>
          <a:endParaRPr lang="en-US"/>
        </a:p>
      </dgm:t>
    </dgm:pt>
    <dgm:pt modelId="{9A994AF9-4096-DC47-BE9D-B19B7FE4F5BD}" type="sibTrans" cxnId="{B7575BA4-7314-BC4B-B379-FF405DCDD03E}">
      <dgm:prSet/>
      <dgm:spPr/>
      <dgm:t>
        <a:bodyPr/>
        <a:lstStyle/>
        <a:p>
          <a:endParaRPr lang="en-US"/>
        </a:p>
      </dgm:t>
    </dgm:pt>
    <dgm:pt modelId="{1EF6FFC2-B47E-2D42-8E2B-AF7EF2D81B3C}">
      <dgm:prSet phldrT="[Text]"/>
      <dgm:spPr/>
      <dgm:t>
        <a:bodyPr/>
        <a:lstStyle/>
        <a:p>
          <a:r>
            <a:rPr lang="en-US"/>
            <a:t>External Relationships</a:t>
          </a:r>
        </a:p>
      </dgm:t>
    </dgm:pt>
    <dgm:pt modelId="{E50941C0-EA34-9149-87DF-1C4C851A8CF7}" type="parTrans" cxnId="{608A5096-EE22-984A-AA3B-D32340B7BC23}">
      <dgm:prSet/>
      <dgm:spPr/>
      <dgm:t>
        <a:bodyPr/>
        <a:lstStyle/>
        <a:p>
          <a:endParaRPr lang="en-US"/>
        </a:p>
      </dgm:t>
    </dgm:pt>
    <dgm:pt modelId="{1ED94A84-BF9E-FB4A-A5BC-D550179274D8}" type="sibTrans" cxnId="{608A5096-EE22-984A-AA3B-D32340B7BC23}">
      <dgm:prSet/>
      <dgm:spPr/>
      <dgm:t>
        <a:bodyPr/>
        <a:lstStyle/>
        <a:p>
          <a:endParaRPr lang="en-US"/>
        </a:p>
      </dgm:t>
    </dgm:pt>
    <dgm:pt modelId="{0E3A3C64-AB56-A041-BEF5-371547CF9FD8}">
      <dgm:prSet phldrT="[Text]"/>
      <dgm:spPr/>
      <dgm:t>
        <a:bodyPr/>
        <a:lstStyle/>
        <a:p>
          <a:r>
            <a:rPr lang="en-US"/>
            <a:t>Community Partners</a:t>
          </a:r>
        </a:p>
      </dgm:t>
    </dgm:pt>
    <dgm:pt modelId="{1A63C92D-B0AC-B142-86E5-9DAD7823CA57}" type="parTrans" cxnId="{F3B3430B-32E2-5043-B70F-B41DE8B13109}">
      <dgm:prSet/>
      <dgm:spPr/>
      <dgm:t>
        <a:bodyPr/>
        <a:lstStyle/>
        <a:p>
          <a:endParaRPr lang="en-US"/>
        </a:p>
      </dgm:t>
    </dgm:pt>
    <dgm:pt modelId="{8B769163-5E8D-0642-B45F-7B7D025DEA17}" type="sibTrans" cxnId="{F3B3430B-32E2-5043-B70F-B41DE8B13109}">
      <dgm:prSet/>
      <dgm:spPr/>
      <dgm:t>
        <a:bodyPr/>
        <a:lstStyle/>
        <a:p>
          <a:endParaRPr lang="en-US"/>
        </a:p>
      </dgm:t>
    </dgm:pt>
    <dgm:pt modelId="{994B33EC-9F3F-AD4C-9A05-77BB08835207}">
      <dgm:prSet phldrT="[Text]"/>
      <dgm:spPr/>
      <dgm:t>
        <a:bodyPr/>
        <a:lstStyle/>
        <a:p>
          <a:r>
            <a:rPr lang="en-US"/>
            <a:t>Convening Initiative</a:t>
          </a:r>
        </a:p>
      </dgm:t>
    </dgm:pt>
    <dgm:pt modelId="{E2BB1C2F-429C-E847-9B7B-36A9BBB0AE9B}" type="parTrans" cxnId="{0BA8B80F-BE81-BA42-8051-835601A76A85}">
      <dgm:prSet/>
      <dgm:spPr/>
      <dgm:t>
        <a:bodyPr/>
        <a:lstStyle/>
        <a:p>
          <a:endParaRPr lang="en-US"/>
        </a:p>
      </dgm:t>
    </dgm:pt>
    <dgm:pt modelId="{8A6B0179-0455-C547-9672-C2B722D36449}" type="sibTrans" cxnId="{0BA8B80F-BE81-BA42-8051-835601A76A85}">
      <dgm:prSet/>
      <dgm:spPr/>
      <dgm:t>
        <a:bodyPr/>
        <a:lstStyle/>
        <a:p>
          <a:endParaRPr lang="en-US"/>
        </a:p>
      </dgm:t>
    </dgm:pt>
    <dgm:pt modelId="{C886C229-4980-134E-85F1-1B8A4EFF709B}">
      <dgm:prSet phldrT="[Text]"/>
      <dgm:spPr/>
      <dgm:t>
        <a:bodyPr/>
        <a:lstStyle/>
        <a:p>
          <a:r>
            <a:rPr lang="en-US"/>
            <a:t>Mental Health Community Care</a:t>
          </a:r>
        </a:p>
      </dgm:t>
    </dgm:pt>
    <dgm:pt modelId="{22389EA7-3744-5848-8A39-4573E5B050FF}" type="parTrans" cxnId="{2EADE448-485F-7D44-946E-308FB3966EFF}">
      <dgm:prSet/>
      <dgm:spPr/>
      <dgm:t>
        <a:bodyPr/>
        <a:lstStyle/>
        <a:p>
          <a:endParaRPr lang="en-US"/>
        </a:p>
      </dgm:t>
    </dgm:pt>
    <dgm:pt modelId="{DC4740CE-5172-2E47-9C5F-49708A42BC22}" type="sibTrans" cxnId="{2EADE448-485F-7D44-946E-308FB3966EFF}">
      <dgm:prSet/>
      <dgm:spPr/>
      <dgm:t>
        <a:bodyPr/>
        <a:lstStyle/>
        <a:p>
          <a:endParaRPr lang="en-US"/>
        </a:p>
      </dgm:t>
    </dgm:pt>
    <dgm:pt modelId="{4A6C9BAA-8AB2-5845-87DF-81A6E43BC174}">
      <dgm:prSet phldrT="[Text]"/>
      <dgm:spPr/>
      <dgm:t>
        <a:bodyPr/>
        <a:lstStyle/>
        <a:p>
          <a:r>
            <a:rPr lang="en-US"/>
            <a:t>Collaborations</a:t>
          </a:r>
        </a:p>
      </dgm:t>
    </dgm:pt>
    <dgm:pt modelId="{7A7511B5-E424-FC4C-83C5-91AFEE39D4D3}" type="parTrans" cxnId="{C0143523-5074-E84F-BF98-EFFB301A42D6}">
      <dgm:prSet/>
      <dgm:spPr/>
      <dgm:t>
        <a:bodyPr/>
        <a:lstStyle/>
        <a:p>
          <a:endParaRPr lang="en-US"/>
        </a:p>
      </dgm:t>
    </dgm:pt>
    <dgm:pt modelId="{76B43EBC-D255-FD4E-B170-4B9FD472B8C6}" type="sibTrans" cxnId="{C0143523-5074-E84F-BF98-EFFB301A42D6}">
      <dgm:prSet/>
      <dgm:spPr/>
      <dgm:t>
        <a:bodyPr/>
        <a:lstStyle/>
        <a:p>
          <a:endParaRPr lang="en-US"/>
        </a:p>
      </dgm:t>
    </dgm:pt>
    <dgm:pt modelId="{2AF9E9D7-9F25-4140-8DF3-3E08335F66A4}">
      <dgm:prSet phldrT="[Text]"/>
      <dgm:spPr/>
      <dgm:t>
        <a:bodyPr/>
        <a:lstStyle/>
        <a:p>
          <a:r>
            <a:rPr lang="en-US"/>
            <a:t>Policies and Procedures</a:t>
          </a:r>
        </a:p>
      </dgm:t>
    </dgm:pt>
    <dgm:pt modelId="{79C1217B-811A-4D45-943E-BAB7A378E200}" type="parTrans" cxnId="{45657B9B-358C-1047-9788-9A5DEEE914CC}">
      <dgm:prSet/>
      <dgm:spPr/>
      <dgm:t>
        <a:bodyPr/>
        <a:lstStyle/>
        <a:p>
          <a:endParaRPr lang="en-US"/>
        </a:p>
      </dgm:t>
    </dgm:pt>
    <dgm:pt modelId="{B95B3898-0D48-664D-99DD-B249361F0AE3}" type="sibTrans" cxnId="{45657B9B-358C-1047-9788-9A5DEEE914CC}">
      <dgm:prSet/>
      <dgm:spPr/>
      <dgm:t>
        <a:bodyPr/>
        <a:lstStyle/>
        <a:p>
          <a:endParaRPr lang="en-US"/>
        </a:p>
      </dgm:t>
    </dgm:pt>
    <dgm:pt modelId="{31EE5D0B-D722-4642-9F1C-A7A3A8806F57}">
      <dgm:prSet phldrT="[Text]"/>
      <dgm:spPr/>
      <dgm:t>
        <a:bodyPr/>
        <a:lstStyle/>
        <a:p>
          <a:r>
            <a:rPr lang="en-US"/>
            <a:t>Resource visibility and awareness</a:t>
          </a:r>
        </a:p>
      </dgm:t>
    </dgm:pt>
    <dgm:pt modelId="{D0AE305C-ECCD-5740-BC2D-DB581E8F745B}" type="parTrans" cxnId="{6C44A360-EF58-BC4D-8529-A9C847AC3E27}">
      <dgm:prSet/>
      <dgm:spPr/>
      <dgm:t>
        <a:bodyPr/>
        <a:lstStyle/>
        <a:p>
          <a:endParaRPr lang="en-US"/>
        </a:p>
      </dgm:t>
    </dgm:pt>
    <dgm:pt modelId="{5EC0F80D-17FE-D040-95F4-8F1F41D4DB57}" type="sibTrans" cxnId="{6C44A360-EF58-BC4D-8529-A9C847AC3E27}">
      <dgm:prSet/>
      <dgm:spPr/>
      <dgm:t>
        <a:bodyPr/>
        <a:lstStyle/>
        <a:p>
          <a:endParaRPr lang="en-US"/>
        </a:p>
      </dgm:t>
    </dgm:pt>
    <dgm:pt modelId="{790F2669-ED3D-BE48-8068-9154B5112584}">
      <dgm:prSet phldrT="[Text]"/>
      <dgm:spPr/>
      <dgm:t>
        <a:bodyPr/>
        <a:lstStyle/>
        <a:p>
          <a:r>
            <a:rPr lang="en-US"/>
            <a:t>Wellness Days</a:t>
          </a:r>
        </a:p>
      </dgm:t>
    </dgm:pt>
    <dgm:pt modelId="{6C06396D-7569-7941-84CC-A44BC26542D8}" type="parTrans" cxnId="{9FABEBA4-E72B-F245-B579-229C2EF5A65F}">
      <dgm:prSet/>
      <dgm:spPr/>
      <dgm:t>
        <a:bodyPr/>
        <a:lstStyle/>
        <a:p>
          <a:endParaRPr lang="en-US"/>
        </a:p>
      </dgm:t>
    </dgm:pt>
    <dgm:pt modelId="{AF1FF70D-DD6A-AC4B-B758-BED62E92BCAB}" type="sibTrans" cxnId="{9FABEBA4-E72B-F245-B579-229C2EF5A65F}">
      <dgm:prSet/>
      <dgm:spPr/>
      <dgm:t>
        <a:bodyPr/>
        <a:lstStyle/>
        <a:p>
          <a:endParaRPr lang="en-US"/>
        </a:p>
      </dgm:t>
    </dgm:pt>
    <dgm:pt modelId="{20F74E28-AF7C-DE43-A998-A9D1A7EBECD6}">
      <dgm:prSet phldrT="[Text]"/>
      <dgm:spPr/>
      <dgm:t>
        <a:bodyPr/>
        <a:lstStyle/>
        <a:p>
          <a:r>
            <a:rPr lang="en-US"/>
            <a:t>YMHFA and ACEs Awareness</a:t>
          </a:r>
        </a:p>
      </dgm:t>
    </dgm:pt>
    <dgm:pt modelId="{4DEC952E-DA9F-CD4E-8F00-BF97FCA1000E}" type="parTrans" cxnId="{F25219AD-DE95-AF40-B3EF-F874B86BA3C1}">
      <dgm:prSet/>
      <dgm:spPr/>
      <dgm:t>
        <a:bodyPr/>
        <a:lstStyle/>
        <a:p>
          <a:endParaRPr lang="en-US"/>
        </a:p>
      </dgm:t>
    </dgm:pt>
    <dgm:pt modelId="{F8FD01F8-2425-734E-BD3A-450C2509EA87}" type="sibTrans" cxnId="{F25219AD-DE95-AF40-B3EF-F874B86BA3C1}">
      <dgm:prSet/>
      <dgm:spPr/>
      <dgm:t>
        <a:bodyPr/>
        <a:lstStyle/>
        <a:p>
          <a:endParaRPr lang="en-US"/>
        </a:p>
      </dgm:t>
    </dgm:pt>
    <dgm:pt modelId="{CF7B903A-7224-8E4D-80AE-7AFE0C4B6D7E}">
      <dgm:prSet phldrT="[Text]"/>
      <dgm:spPr/>
      <dgm:t>
        <a:bodyPr/>
        <a:lstStyle/>
        <a:p>
          <a:r>
            <a:rPr lang="en-US"/>
            <a:t>Cross-Department</a:t>
          </a:r>
        </a:p>
      </dgm:t>
    </dgm:pt>
    <dgm:pt modelId="{158DD5AC-ECCB-1C44-8929-83124F437419}" type="parTrans" cxnId="{38058339-8715-7D41-A694-D1A46902A292}">
      <dgm:prSet/>
      <dgm:spPr/>
      <dgm:t>
        <a:bodyPr/>
        <a:lstStyle/>
        <a:p>
          <a:endParaRPr lang="en-US"/>
        </a:p>
      </dgm:t>
    </dgm:pt>
    <dgm:pt modelId="{9DD36C0C-CAF4-E74A-9CE4-5D0CBCD8ADD2}" type="sibTrans" cxnId="{38058339-8715-7D41-A694-D1A46902A292}">
      <dgm:prSet/>
      <dgm:spPr/>
      <dgm:t>
        <a:bodyPr/>
        <a:lstStyle/>
        <a:p>
          <a:endParaRPr lang="en-US"/>
        </a:p>
      </dgm:t>
    </dgm:pt>
    <dgm:pt modelId="{70849DFD-77D8-A64C-B84E-7E7543D1F507}" type="pres">
      <dgm:prSet presAssocID="{4092C2B9-B28C-AB44-AD25-4375819A46E0}" presName="Name0" presStyleCnt="0">
        <dgm:presLayoutVars>
          <dgm:dir/>
          <dgm:animLvl val="lvl"/>
          <dgm:resizeHandles val="exact"/>
        </dgm:presLayoutVars>
      </dgm:prSet>
      <dgm:spPr/>
    </dgm:pt>
    <dgm:pt modelId="{EBD793E3-C694-0947-B774-468F40C005C4}" type="pres">
      <dgm:prSet presAssocID="{25BA130E-3C23-D142-9C58-6606E20EB64D}" presName="composite" presStyleCnt="0"/>
      <dgm:spPr/>
    </dgm:pt>
    <dgm:pt modelId="{560482BB-9886-7D41-AD03-5401B8818A68}" type="pres">
      <dgm:prSet presAssocID="{25BA130E-3C23-D142-9C58-6606E20EB64D}" presName="parTx" presStyleLbl="alignNode1" presStyleIdx="0" presStyleCnt="4">
        <dgm:presLayoutVars>
          <dgm:chMax val="0"/>
          <dgm:chPref val="0"/>
          <dgm:bulletEnabled val="1"/>
        </dgm:presLayoutVars>
      </dgm:prSet>
      <dgm:spPr/>
    </dgm:pt>
    <dgm:pt modelId="{74289CFC-BB80-9E4F-ABB0-8DB31B6CEB86}" type="pres">
      <dgm:prSet presAssocID="{25BA130E-3C23-D142-9C58-6606E20EB64D}" presName="desTx" presStyleLbl="alignAccFollowNode1" presStyleIdx="0" presStyleCnt="4">
        <dgm:presLayoutVars>
          <dgm:bulletEnabled val="1"/>
        </dgm:presLayoutVars>
      </dgm:prSet>
      <dgm:spPr/>
    </dgm:pt>
    <dgm:pt modelId="{64BA04C2-9010-4148-AC00-C0831DA7805F}" type="pres">
      <dgm:prSet presAssocID="{47066818-FCD0-3947-BF0A-9A826F5E4065}" presName="space" presStyleCnt="0"/>
      <dgm:spPr/>
    </dgm:pt>
    <dgm:pt modelId="{0E34BCFB-27B0-1A49-BC30-699DF8C8AD0D}" type="pres">
      <dgm:prSet presAssocID="{2AF9E9D7-9F25-4140-8DF3-3E08335F66A4}" presName="composite" presStyleCnt="0"/>
      <dgm:spPr/>
    </dgm:pt>
    <dgm:pt modelId="{41C3DADB-6BE8-D24D-B8EB-10450D831F82}" type="pres">
      <dgm:prSet presAssocID="{2AF9E9D7-9F25-4140-8DF3-3E08335F66A4}" presName="parTx" presStyleLbl="alignNode1" presStyleIdx="1" presStyleCnt="4">
        <dgm:presLayoutVars>
          <dgm:chMax val="0"/>
          <dgm:chPref val="0"/>
          <dgm:bulletEnabled val="1"/>
        </dgm:presLayoutVars>
      </dgm:prSet>
      <dgm:spPr/>
    </dgm:pt>
    <dgm:pt modelId="{72E15278-7BCC-3048-A43D-913B7113B17F}" type="pres">
      <dgm:prSet presAssocID="{2AF9E9D7-9F25-4140-8DF3-3E08335F66A4}" presName="desTx" presStyleLbl="alignAccFollowNode1" presStyleIdx="1" presStyleCnt="4">
        <dgm:presLayoutVars>
          <dgm:bulletEnabled val="1"/>
        </dgm:presLayoutVars>
      </dgm:prSet>
      <dgm:spPr/>
    </dgm:pt>
    <dgm:pt modelId="{6DB0F017-5091-AE4A-AFC8-0CE6C41952A7}" type="pres">
      <dgm:prSet presAssocID="{B95B3898-0D48-664D-99DD-B249361F0AE3}" presName="space" presStyleCnt="0"/>
      <dgm:spPr/>
    </dgm:pt>
    <dgm:pt modelId="{B8FC481A-D8BD-0842-8F5A-51392306C15F}" type="pres">
      <dgm:prSet presAssocID="{70619287-3900-FC46-8DF7-762ABA63FE7E}" presName="composite" presStyleCnt="0"/>
      <dgm:spPr/>
    </dgm:pt>
    <dgm:pt modelId="{2CBEB3E5-D322-0144-A863-43686B437B02}" type="pres">
      <dgm:prSet presAssocID="{70619287-3900-FC46-8DF7-762ABA63FE7E}" presName="parTx" presStyleLbl="alignNode1" presStyleIdx="2" presStyleCnt="4">
        <dgm:presLayoutVars>
          <dgm:chMax val="0"/>
          <dgm:chPref val="0"/>
          <dgm:bulletEnabled val="1"/>
        </dgm:presLayoutVars>
      </dgm:prSet>
      <dgm:spPr/>
    </dgm:pt>
    <dgm:pt modelId="{3B150056-CD9A-2F42-AEA3-7160BED48F99}" type="pres">
      <dgm:prSet presAssocID="{70619287-3900-FC46-8DF7-762ABA63FE7E}" presName="desTx" presStyleLbl="alignAccFollowNode1" presStyleIdx="2" presStyleCnt="4">
        <dgm:presLayoutVars>
          <dgm:bulletEnabled val="1"/>
        </dgm:presLayoutVars>
      </dgm:prSet>
      <dgm:spPr/>
    </dgm:pt>
    <dgm:pt modelId="{9AEFE832-61C3-C944-9A65-3FA175B27C55}" type="pres">
      <dgm:prSet presAssocID="{31E38C9D-C268-0146-8BAF-5A0D401967AA}" presName="space" presStyleCnt="0"/>
      <dgm:spPr/>
    </dgm:pt>
    <dgm:pt modelId="{91CE04EF-3405-CD4A-8622-77370C008353}" type="pres">
      <dgm:prSet presAssocID="{1EF6FFC2-B47E-2D42-8E2B-AF7EF2D81B3C}" presName="composite" presStyleCnt="0"/>
      <dgm:spPr/>
    </dgm:pt>
    <dgm:pt modelId="{66FD025F-4C23-9E48-B56A-4EE46DB7CDCF}" type="pres">
      <dgm:prSet presAssocID="{1EF6FFC2-B47E-2D42-8E2B-AF7EF2D81B3C}" presName="parTx" presStyleLbl="alignNode1" presStyleIdx="3" presStyleCnt="4">
        <dgm:presLayoutVars>
          <dgm:chMax val="0"/>
          <dgm:chPref val="0"/>
          <dgm:bulletEnabled val="1"/>
        </dgm:presLayoutVars>
      </dgm:prSet>
      <dgm:spPr/>
    </dgm:pt>
    <dgm:pt modelId="{B21DB053-D75E-2941-8224-E95CBCD387C4}" type="pres">
      <dgm:prSet presAssocID="{1EF6FFC2-B47E-2D42-8E2B-AF7EF2D81B3C}" presName="desTx" presStyleLbl="alignAccFollowNode1" presStyleIdx="3" presStyleCnt="4">
        <dgm:presLayoutVars>
          <dgm:bulletEnabled val="1"/>
        </dgm:presLayoutVars>
      </dgm:prSet>
      <dgm:spPr/>
    </dgm:pt>
  </dgm:ptLst>
  <dgm:cxnLst>
    <dgm:cxn modelId="{F3B3430B-32E2-5043-B70F-B41DE8B13109}" srcId="{1EF6FFC2-B47E-2D42-8E2B-AF7EF2D81B3C}" destId="{0E3A3C64-AB56-A041-BEF5-371547CF9FD8}" srcOrd="0" destOrd="0" parTransId="{1A63C92D-B0AC-B142-86E5-9DAD7823CA57}" sibTransId="{8B769163-5E8D-0642-B45F-7B7D025DEA17}"/>
    <dgm:cxn modelId="{0BA8B80F-BE81-BA42-8051-835601A76A85}" srcId="{1EF6FFC2-B47E-2D42-8E2B-AF7EF2D81B3C}" destId="{994B33EC-9F3F-AD4C-9A05-77BB08835207}" srcOrd="1" destOrd="0" parTransId="{E2BB1C2F-429C-E847-9B7B-36A9BBB0AE9B}" sibTransId="{8A6B0179-0455-C547-9672-C2B722D36449}"/>
    <dgm:cxn modelId="{12C93421-178E-3B41-A120-32C4645B8154}" type="presOf" srcId="{790F2669-ED3D-BE48-8068-9154B5112584}" destId="{72E15278-7BCC-3048-A43D-913B7113B17F}" srcOrd="0" destOrd="1" presId="urn:microsoft.com/office/officeart/2005/8/layout/hList1"/>
    <dgm:cxn modelId="{C0143523-5074-E84F-BF98-EFFB301A42D6}" srcId="{1EF6FFC2-B47E-2D42-8E2B-AF7EF2D81B3C}" destId="{4A6C9BAA-8AB2-5845-87DF-81A6E43BC174}" srcOrd="2" destOrd="0" parTransId="{7A7511B5-E424-FC4C-83C5-91AFEE39D4D3}" sibTransId="{76B43EBC-D255-FD4E-B170-4B9FD472B8C6}"/>
    <dgm:cxn modelId="{62A72029-7C40-2B41-9CB4-7072FEDB1BF8}" type="presOf" srcId="{E8DB287A-38B9-244E-89C7-1EE307763F15}" destId="{3B150056-CD9A-2F42-AEA3-7160BED48F99}" srcOrd="0" destOrd="0" presId="urn:microsoft.com/office/officeart/2005/8/layout/hList1"/>
    <dgm:cxn modelId="{34156329-92C7-ED40-B7EA-0273E3D5A820}" type="presOf" srcId="{25BA130E-3C23-D142-9C58-6606E20EB64D}" destId="{560482BB-9886-7D41-AD03-5401B8818A68}" srcOrd="0" destOrd="0" presId="urn:microsoft.com/office/officeart/2005/8/layout/hList1"/>
    <dgm:cxn modelId="{E9FBCA2A-D1B8-A246-B685-EA2E0CB6B6BC}" srcId="{4092C2B9-B28C-AB44-AD25-4375819A46E0}" destId="{25BA130E-3C23-D142-9C58-6606E20EB64D}" srcOrd="0" destOrd="0" parTransId="{A63786B8-10C0-9748-BE37-16EC63D44652}" sibTransId="{47066818-FCD0-3947-BF0A-9A826F5E4065}"/>
    <dgm:cxn modelId="{27205E2F-A323-8941-AB4C-804F9715AA81}" srcId="{4092C2B9-B28C-AB44-AD25-4375819A46E0}" destId="{70619287-3900-FC46-8DF7-762ABA63FE7E}" srcOrd="2" destOrd="0" parTransId="{79475874-4B32-8D45-B6CD-D40199CC7EC2}" sibTransId="{31E38C9D-C268-0146-8BAF-5A0D401967AA}"/>
    <dgm:cxn modelId="{38058339-8715-7D41-A694-D1A46902A292}" srcId="{1EF6FFC2-B47E-2D42-8E2B-AF7EF2D81B3C}" destId="{CF7B903A-7224-8E4D-80AE-7AFE0C4B6D7E}" srcOrd="3" destOrd="0" parTransId="{158DD5AC-ECCB-1C44-8929-83124F437419}" sibTransId="{9DD36C0C-CAF4-E74A-9CE4-5D0CBCD8ADD2}"/>
    <dgm:cxn modelId="{0B67A73B-C7F3-114C-95E1-1EE3AE45FAD3}" type="presOf" srcId="{70619287-3900-FC46-8DF7-762ABA63FE7E}" destId="{2CBEB3E5-D322-0144-A863-43686B437B02}" srcOrd="0" destOrd="0" presId="urn:microsoft.com/office/officeart/2005/8/layout/hList1"/>
    <dgm:cxn modelId="{F34C9440-9A50-5F47-BB57-8BC26F8A022B}" srcId="{25BA130E-3C23-D142-9C58-6606E20EB64D}" destId="{D803C738-553B-3A41-823D-B9468DBA6AD8}" srcOrd="0" destOrd="0" parTransId="{42A82A17-4BB8-BA44-BA76-F06F8BD0C913}" sibTransId="{2A5E6073-B8E4-C14E-B7FA-453B93C2943A}"/>
    <dgm:cxn modelId="{6C44A360-EF58-BC4D-8529-A9C847AC3E27}" srcId="{2AF9E9D7-9F25-4140-8DF3-3E08335F66A4}" destId="{31EE5D0B-D722-4642-9F1C-A7A3A8806F57}" srcOrd="0" destOrd="0" parTransId="{D0AE305C-ECCD-5740-BC2D-DB581E8F745B}" sibTransId="{5EC0F80D-17FE-D040-95F4-8F1F41D4DB57}"/>
    <dgm:cxn modelId="{2EADE448-485F-7D44-946E-308FB3966EFF}" srcId="{70619287-3900-FC46-8DF7-762ABA63FE7E}" destId="{C886C229-4980-134E-85F1-1B8A4EFF709B}" srcOrd="2" destOrd="0" parTransId="{22389EA7-3744-5848-8A39-4573E5B050FF}" sibTransId="{DC4740CE-5172-2E47-9C5F-49708A42BC22}"/>
    <dgm:cxn modelId="{88A71A4C-0312-CA47-B5E9-20EFF468EF84}" type="presOf" srcId="{D803C738-553B-3A41-823D-B9468DBA6AD8}" destId="{74289CFC-BB80-9E4F-ABB0-8DB31B6CEB86}" srcOrd="0" destOrd="0" presId="urn:microsoft.com/office/officeart/2005/8/layout/hList1"/>
    <dgm:cxn modelId="{62B3A24E-2CDC-5447-968A-4F07B2228AC4}" type="presOf" srcId="{1EF6FFC2-B47E-2D42-8E2B-AF7EF2D81B3C}" destId="{66FD025F-4C23-9E48-B56A-4EE46DB7CDCF}" srcOrd="0" destOrd="0" presId="urn:microsoft.com/office/officeart/2005/8/layout/hList1"/>
    <dgm:cxn modelId="{55E27B50-C9B9-E14F-9C84-59A2D4FB175C}" type="presOf" srcId="{0E3A3C64-AB56-A041-BEF5-371547CF9FD8}" destId="{B21DB053-D75E-2941-8224-E95CBCD387C4}" srcOrd="0" destOrd="0" presId="urn:microsoft.com/office/officeart/2005/8/layout/hList1"/>
    <dgm:cxn modelId="{92431574-1A9F-1C4F-A529-1819F1C9A990}" type="presOf" srcId="{CF7B903A-7224-8E4D-80AE-7AFE0C4B6D7E}" destId="{B21DB053-D75E-2941-8224-E95CBCD387C4}" srcOrd="0" destOrd="3" presId="urn:microsoft.com/office/officeart/2005/8/layout/hList1"/>
    <dgm:cxn modelId="{6CB41F7D-311A-B345-96A9-A979B5AD8B98}" type="presOf" srcId="{2AF9E9D7-9F25-4140-8DF3-3E08335F66A4}" destId="{41C3DADB-6BE8-D24D-B8EB-10450D831F82}" srcOrd="0" destOrd="0" presId="urn:microsoft.com/office/officeart/2005/8/layout/hList1"/>
    <dgm:cxn modelId="{16ACF193-EE38-8342-97AD-6BA30C834C33}" type="presOf" srcId="{31EE5D0B-D722-4642-9F1C-A7A3A8806F57}" destId="{72E15278-7BCC-3048-A43D-913B7113B17F}" srcOrd="0" destOrd="0" presId="urn:microsoft.com/office/officeart/2005/8/layout/hList1"/>
    <dgm:cxn modelId="{CB74AC94-307D-9F4E-A868-4E50B3950CA7}" srcId="{70619287-3900-FC46-8DF7-762ABA63FE7E}" destId="{E8DB287A-38B9-244E-89C7-1EE307763F15}" srcOrd="0" destOrd="0" parTransId="{23964BCE-EBB7-EA42-9CF3-738E5FCEFF8F}" sibTransId="{EBDB580B-F2CE-824F-B010-B7D643BA612A}"/>
    <dgm:cxn modelId="{608A5096-EE22-984A-AA3B-D32340B7BC23}" srcId="{4092C2B9-B28C-AB44-AD25-4375819A46E0}" destId="{1EF6FFC2-B47E-2D42-8E2B-AF7EF2D81B3C}" srcOrd="3" destOrd="0" parTransId="{E50941C0-EA34-9149-87DF-1C4C851A8CF7}" sibTransId="{1ED94A84-BF9E-FB4A-A5BC-D550179274D8}"/>
    <dgm:cxn modelId="{45657B9B-358C-1047-9788-9A5DEEE914CC}" srcId="{4092C2B9-B28C-AB44-AD25-4375819A46E0}" destId="{2AF9E9D7-9F25-4140-8DF3-3E08335F66A4}" srcOrd="1" destOrd="0" parTransId="{79C1217B-811A-4D45-943E-BAB7A378E200}" sibTransId="{B95B3898-0D48-664D-99DD-B249361F0AE3}"/>
    <dgm:cxn modelId="{00E97AA0-A507-9442-9075-DF7CFC8C48A7}" type="presOf" srcId="{C886C229-4980-134E-85F1-1B8A4EFF709B}" destId="{3B150056-CD9A-2F42-AEA3-7160BED48F99}" srcOrd="0" destOrd="2" presId="urn:microsoft.com/office/officeart/2005/8/layout/hList1"/>
    <dgm:cxn modelId="{0126E5A1-330F-BB41-A586-21B1B132BD7B}" type="presOf" srcId="{4A6C9BAA-8AB2-5845-87DF-81A6E43BC174}" destId="{B21DB053-D75E-2941-8224-E95CBCD387C4}" srcOrd="0" destOrd="2" presId="urn:microsoft.com/office/officeart/2005/8/layout/hList1"/>
    <dgm:cxn modelId="{F6B027A3-E536-354B-9F3A-A1F41725BCE9}" srcId="{25BA130E-3C23-D142-9C58-6606E20EB64D}" destId="{9509C001-DA24-A242-85CC-1E818EE28199}" srcOrd="1" destOrd="0" parTransId="{54F9D2AC-4178-6745-B737-460CC8CBC87B}" sibTransId="{D0E9CD22-E38F-9F41-9294-017EFBED1482}"/>
    <dgm:cxn modelId="{B7575BA4-7314-BC4B-B379-FF405DCDD03E}" srcId="{70619287-3900-FC46-8DF7-762ABA63FE7E}" destId="{D76D512E-1E4B-DF43-8C43-97C7DED64F8F}" srcOrd="1" destOrd="0" parTransId="{13666B1D-183D-4A4C-A8D0-30FA030F94E8}" sibTransId="{9A994AF9-4096-DC47-BE9D-B19B7FE4F5BD}"/>
    <dgm:cxn modelId="{9FABEBA4-E72B-F245-B579-229C2EF5A65F}" srcId="{2AF9E9D7-9F25-4140-8DF3-3E08335F66A4}" destId="{790F2669-ED3D-BE48-8068-9154B5112584}" srcOrd="1" destOrd="0" parTransId="{6C06396D-7569-7941-84CC-A44BC26542D8}" sibTransId="{AF1FF70D-DD6A-AC4B-B758-BED62E92BCAB}"/>
    <dgm:cxn modelId="{3BBAA9A5-12CC-7B45-991E-7B7CF05E2397}" type="presOf" srcId="{9509C001-DA24-A242-85CC-1E818EE28199}" destId="{74289CFC-BB80-9E4F-ABB0-8DB31B6CEB86}" srcOrd="0" destOrd="1" presId="urn:microsoft.com/office/officeart/2005/8/layout/hList1"/>
    <dgm:cxn modelId="{F25219AD-DE95-AF40-B3EF-F874B86BA3C1}" srcId="{2AF9E9D7-9F25-4140-8DF3-3E08335F66A4}" destId="{20F74E28-AF7C-DE43-A998-A9D1A7EBECD6}" srcOrd="2" destOrd="0" parTransId="{4DEC952E-DA9F-CD4E-8F00-BF97FCA1000E}" sibTransId="{F8FD01F8-2425-734E-BD3A-450C2509EA87}"/>
    <dgm:cxn modelId="{6B8814B7-64A1-CE4D-9CC3-3FEAEC588818}" type="presOf" srcId="{20F74E28-AF7C-DE43-A998-A9D1A7EBECD6}" destId="{72E15278-7BCC-3048-A43D-913B7113B17F}" srcOrd="0" destOrd="2" presId="urn:microsoft.com/office/officeart/2005/8/layout/hList1"/>
    <dgm:cxn modelId="{99EFA1C0-AF1A-5B4B-A1B3-E680513A99A3}" type="presOf" srcId="{D76D512E-1E4B-DF43-8C43-97C7DED64F8F}" destId="{3B150056-CD9A-2F42-AEA3-7160BED48F99}" srcOrd="0" destOrd="1" presId="urn:microsoft.com/office/officeart/2005/8/layout/hList1"/>
    <dgm:cxn modelId="{FB2526CD-15F1-0648-A274-07032338FA0B}" type="presOf" srcId="{994B33EC-9F3F-AD4C-9A05-77BB08835207}" destId="{B21DB053-D75E-2941-8224-E95CBCD387C4}" srcOrd="0" destOrd="1" presId="urn:microsoft.com/office/officeart/2005/8/layout/hList1"/>
    <dgm:cxn modelId="{0C2DDFEF-5CC1-484A-AED1-8DCA2477E40D}" type="presOf" srcId="{4092C2B9-B28C-AB44-AD25-4375819A46E0}" destId="{70849DFD-77D8-A64C-B84E-7E7543D1F507}" srcOrd="0" destOrd="0" presId="urn:microsoft.com/office/officeart/2005/8/layout/hList1"/>
    <dgm:cxn modelId="{365A0286-7AA9-C646-82D1-F294E79C2F33}" type="presParOf" srcId="{70849DFD-77D8-A64C-B84E-7E7543D1F507}" destId="{EBD793E3-C694-0947-B774-468F40C005C4}" srcOrd="0" destOrd="0" presId="urn:microsoft.com/office/officeart/2005/8/layout/hList1"/>
    <dgm:cxn modelId="{5D839DF0-BDDF-0A45-B2E2-894DA0BAAC9E}" type="presParOf" srcId="{EBD793E3-C694-0947-B774-468F40C005C4}" destId="{560482BB-9886-7D41-AD03-5401B8818A68}" srcOrd="0" destOrd="0" presId="urn:microsoft.com/office/officeart/2005/8/layout/hList1"/>
    <dgm:cxn modelId="{267A8C02-3406-1441-A81D-2457FBD1F99B}" type="presParOf" srcId="{EBD793E3-C694-0947-B774-468F40C005C4}" destId="{74289CFC-BB80-9E4F-ABB0-8DB31B6CEB86}" srcOrd="1" destOrd="0" presId="urn:microsoft.com/office/officeart/2005/8/layout/hList1"/>
    <dgm:cxn modelId="{84CD7863-BED0-D542-A37B-4225B1BC2EBD}" type="presParOf" srcId="{70849DFD-77D8-A64C-B84E-7E7543D1F507}" destId="{64BA04C2-9010-4148-AC00-C0831DA7805F}" srcOrd="1" destOrd="0" presId="urn:microsoft.com/office/officeart/2005/8/layout/hList1"/>
    <dgm:cxn modelId="{B7A75965-B984-274A-BDAD-6FDDB0A384E2}" type="presParOf" srcId="{70849DFD-77D8-A64C-B84E-7E7543D1F507}" destId="{0E34BCFB-27B0-1A49-BC30-699DF8C8AD0D}" srcOrd="2" destOrd="0" presId="urn:microsoft.com/office/officeart/2005/8/layout/hList1"/>
    <dgm:cxn modelId="{5ACF7747-A1E1-2240-B783-522B7854D19E}" type="presParOf" srcId="{0E34BCFB-27B0-1A49-BC30-699DF8C8AD0D}" destId="{41C3DADB-6BE8-D24D-B8EB-10450D831F82}" srcOrd="0" destOrd="0" presId="urn:microsoft.com/office/officeart/2005/8/layout/hList1"/>
    <dgm:cxn modelId="{47064CDD-FB3D-F144-9429-B6A8B1D50F92}" type="presParOf" srcId="{0E34BCFB-27B0-1A49-BC30-699DF8C8AD0D}" destId="{72E15278-7BCC-3048-A43D-913B7113B17F}" srcOrd="1" destOrd="0" presId="urn:microsoft.com/office/officeart/2005/8/layout/hList1"/>
    <dgm:cxn modelId="{4CEA93CB-0CAE-6544-AC0C-5C9F25B21933}" type="presParOf" srcId="{70849DFD-77D8-A64C-B84E-7E7543D1F507}" destId="{6DB0F017-5091-AE4A-AFC8-0CE6C41952A7}" srcOrd="3" destOrd="0" presId="urn:microsoft.com/office/officeart/2005/8/layout/hList1"/>
    <dgm:cxn modelId="{8EBA1D01-FDF0-2846-9830-3F01F7649EA4}" type="presParOf" srcId="{70849DFD-77D8-A64C-B84E-7E7543D1F507}" destId="{B8FC481A-D8BD-0842-8F5A-51392306C15F}" srcOrd="4" destOrd="0" presId="urn:microsoft.com/office/officeart/2005/8/layout/hList1"/>
    <dgm:cxn modelId="{213F5799-E501-C44A-BB37-F416A5694CA3}" type="presParOf" srcId="{B8FC481A-D8BD-0842-8F5A-51392306C15F}" destId="{2CBEB3E5-D322-0144-A863-43686B437B02}" srcOrd="0" destOrd="0" presId="urn:microsoft.com/office/officeart/2005/8/layout/hList1"/>
    <dgm:cxn modelId="{ED1A79A2-7D51-2347-9B17-3F261893E60E}" type="presParOf" srcId="{B8FC481A-D8BD-0842-8F5A-51392306C15F}" destId="{3B150056-CD9A-2F42-AEA3-7160BED48F99}" srcOrd="1" destOrd="0" presId="urn:microsoft.com/office/officeart/2005/8/layout/hList1"/>
    <dgm:cxn modelId="{66F3F191-5017-A648-AD5E-9804ED15C53F}" type="presParOf" srcId="{70849DFD-77D8-A64C-B84E-7E7543D1F507}" destId="{9AEFE832-61C3-C944-9A65-3FA175B27C55}" srcOrd="5" destOrd="0" presId="urn:microsoft.com/office/officeart/2005/8/layout/hList1"/>
    <dgm:cxn modelId="{65BCD960-1CAD-1941-917C-CD5457476F9F}" type="presParOf" srcId="{70849DFD-77D8-A64C-B84E-7E7543D1F507}" destId="{91CE04EF-3405-CD4A-8622-77370C008353}" srcOrd="6" destOrd="0" presId="urn:microsoft.com/office/officeart/2005/8/layout/hList1"/>
    <dgm:cxn modelId="{EEB1C981-0044-B54D-8F94-9DF054646C45}" type="presParOf" srcId="{91CE04EF-3405-CD4A-8622-77370C008353}" destId="{66FD025F-4C23-9E48-B56A-4EE46DB7CDCF}" srcOrd="0" destOrd="0" presId="urn:microsoft.com/office/officeart/2005/8/layout/hList1"/>
    <dgm:cxn modelId="{D5276FB2-0583-9E44-8F17-DABEDCF4E265}" type="presParOf" srcId="{91CE04EF-3405-CD4A-8622-77370C008353}" destId="{B21DB053-D75E-2941-8224-E95CBCD387C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0482BB-9886-7D41-AD03-5401B8818A68}">
      <dsp:nvSpPr>
        <dsp:cNvPr id="0" name=""/>
        <dsp:cNvSpPr/>
      </dsp:nvSpPr>
      <dsp:spPr>
        <a:xfrm>
          <a:off x="3135" y="201519"/>
          <a:ext cx="1885264" cy="579955"/>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Programmatic</a:t>
          </a:r>
        </a:p>
      </dsp:txBody>
      <dsp:txXfrm>
        <a:off x="3135" y="201519"/>
        <a:ext cx="1885264" cy="579955"/>
      </dsp:txXfrm>
    </dsp:sp>
    <dsp:sp modelId="{74289CFC-BB80-9E4F-ABB0-8DB31B6CEB86}">
      <dsp:nvSpPr>
        <dsp:cNvPr id="0" name=""/>
        <dsp:cNvSpPr/>
      </dsp:nvSpPr>
      <dsp:spPr>
        <a:xfrm>
          <a:off x="3135" y="781474"/>
          <a:ext cx="1885264" cy="2113821"/>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SEL and Character Development</a:t>
          </a:r>
        </a:p>
        <a:p>
          <a:pPr marL="171450" lvl="1" indent="-171450" algn="l" defTabSz="711200">
            <a:lnSpc>
              <a:spcPct val="90000"/>
            </a:lnSpc>
            <a:spcBef>
              <a:spcPct val="0"/>
            </a:spcBef>
            <a:spcAft>
              <a:spcPct val="15000"/>
            </a:spcAft>
            <a:buChar char="•"/>
          </a:pPr>
          <a:r>
            <a:rPr lang="en-US" sz="1600" kern="1200"/>
            <a:t>Dedicated staffing positions</a:t>
          </a:r>
        </a:p>
      </dsp:txBody>
      <dsp:txXfrm>
        <a:off x="3135" y="781474"/>
        <a:ext cx="1885264" cy="2113821"/>
      </dsp:txXfrm>
    </dsp:sp>
    <dsp:sp modelId="{41C3DADB-6BE8-D24D-B8EB-10450D831F82}">
      <dsp:nvSpPr>
        <dsp:cNvPr id="0" name=""/>
        <dsp:cNvSpPr/>
      </dsp:nvSpPr>
      <dsp:spPr>
        <a:xfrm>
          <a:off x="2152336" y="201519"/>
          <a:ext cx="1885264" cy="579955"/>
        </a:xfrm>
        <a:prstGeom prst="rect">
          <a:avLst/>
        </a:prstGeom>
        <a:solidFill>
          <a:schemeClr val="accent4">
            <a:hueOff val="-556854"/>
            <a:satOff val="-399"/>
            <a:lumOff val="-2811"/>
            <a:alphaOff val="0"/>
          </a:schemeClr>
        </a:solidFill>
        <a:ln w="25400" cap="flat" cmpd="sng" algn="ctr">
          <a:solidFill>
            <a:schemeClr val="accent4">
              <a:hueOff val="-556854"/>
              <a:satOff val="-399"/>
              <a:lumOff val="-28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Policies and Procedures</a:t>
          </a:r>
        </a:p>
      </dsp:txBody>
      <dsp:txXfrm>
        <a:off x="2152336" y="201519"/>
        <a:ext cx="1885264" cy="579955"/>
      </dsp:txXfrm>
    </dsp:sp>
    <dsp:sp modelId="{72E15278-7BCC-3048-A43D-913B7113B17F}">
      <dsp:nvSpPr>
        <dsp:cNvPr id="0" name=""/>
        <dsp:cNvSpPr/>
      </dsp:nvSpPr>
      <dsp:spPr>
        <a:xfrm>
          <a:off x="2152336" y="781474"/>
          <a:ext cx="1885264" cy="2113821"/>
        </a:xfrm>
        <a:prstGeom prst="rect">
          <a:avLst/>
        </a:prstGeom>
        <a:solidFill>
          <a:schemeClr val="accent4">
            <a:tint val="40000"/>
            <a:alpha val="90000"/>
            <a:hueOff val="-978973"/>
            <a:satOff val="-8057"/>
            <a:lumOff val="-865"/>
            <a:alphaOff val="0"/>
          </a:schemeClr>
        </a:solidFill>
        <a:ln w="25400" cap="flat" cmpd="sng" algn="ctr">
          <a:solidFill>
            <a:schemeClr val="accent4">
              <a:tint val="40000"/>
              <a:alpha val="90000"/>
              <a:hueOff val="-978973"/>
              <a:satOff val="-8057"/>
              <a:lumOff val="-8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Resource visibility and awareness</a:t>
          </a:r>
        </a:p>
        <a:p>
          <a:pPr marL="171450" lvl="1" indent="-171450" algn="l" defTabSz="711200">
            <a:lnSpc>
              <a:spcPct val="90000"/>
            </a:lnSpc>
            <a:spcBef>
              <a:spcPct val="0"/>
            </a:spcBef>
            <a:spcAft>
              <a:spcPct val="15000"/>
            </a:spcAft>
            <a:buChar char="•"/>
          </a:pPr>
          <a:r>
            <a:rPr lang="en-US" sz="1600" kern="1200"/>
            <a:t>Wellness Days</a:t>
          </a:r>
        </a:p>
        <a:p>
          <a:pPr marL="171450" lvl="1" indent="-171450" algn="l" defTabSz="711200">
            <a:lnSpc>
              <a:spcPct val="90000"/>
            </a:lnSpc>
            <a:spcBef>
              <a:spcPct val="0"/>
            </a:spcBef>
            <a:spcAft>
              <a:spcPct val="15000"/>
            </a:spcAft>
            <a:buChar char="•"/>
          </a:pPr>
          <a:r>
            <a:rPr lang="en-US" sz="1600" kern="1200"/>
            <a:t>YMHFA and ACEs Awareness</a:t>
          </a:r>
        </a:p>
      </dsp:txBody>
      <dsp:txXfrm>
        <a:off x="2152336" y="781474"/>
        <a:ext cx="1885264" cy="2113821"/>
      </dsp:txXfrm>
    </dsp:sp>
    <dsp:sp modelId="{2CBEB3E5-D322-0144-A863-43686B437B02}">
      <dsp:nvSpPr>
        <dsp:cNvPr id="0" name=""/>
        <dsp:cNvSpPr/>
      </dsp:nvSpPr>
      <dsp:spPr>
        <a:xfrm>
          <a:off x="4301537" y="201519"/>
          <a:ext cx="1885264" cy="579955"/>
        </a:xfrm>
        <a:prstGeom prst="rect">
          <a:avLst/>
        </a:prstGeom>
        <a:solidFill>
          <a:schemeClr val="accent4">
            <a:hueOff val="-1113707"/>
            <a:satOff val="-799"/>
            <a:lumOff val="-5622"/>
            <a:alphaOff val="0"/>
          </a:schemeClr>
        </a:solidFill>
        <a:ln w="25400" cap="flat" cmpd="sng" algn="ctr">
          <a:solidFill>
            <a:schemeClr val="accent4">
              <a:hueOff val="-1113707"/>
              <a:satOff val="-799"/>
              <a:lumOff val="-562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Interpersonal</a:t>
          </a:r>
        </a:p>
      </dsp:txBody>
      <dsp:txXfrm>
        <a:off x="4301537" y="201519"/>
        <a:ext cx="1885264" cy="579955"/>
      </dsp:txXfrm>
    </dsp:sp>
    <dsp:sp modelId="{3B150056-CD9A-2F42-AEA3-7160BED48F99}">
      <dsp:nvSpPr>
        <dsp:cNvPr id="0" name=""/>
        <dsp:cNvSpPr/>
      </dsp:nvSpPr>
      <dsp:spPr>
        <a:xfrm>
          <a:off x="4301537" y="781474"/>
          <a:ext cx="1885264" cy="2113821"/>
        </a:xfrm>
        <a:prstGeom prst="rect">
          <a:avLst/>
        </a:prstGeom>
        <a:solidFill>
          <a:schemeClr val="accent4">
            <a:tint val="40000"/>
            <a:alpha val="90000"/>
            <a:hueOff val="-1957946"/>
            <a:satOff val="-16114"/>
            <a:lumOff val="-1731"/>
            <a:alphaOff val="0"/>
          </a:schemeClr>
        </a:solidFill>
        <a:ln w="25400" cap="flat" cmpd="sng" algn="ctr">
          <a:solidFill>
            <a:schemeClr val="accent4">
              <a:tint val="40000"/>
              <a:alpha val="90000"/>
              <a:hueOff val="-1957946"/>
              <a:satOff val="-16114"/>
              <a:lumOff val="-17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Training for all staff</a:t>
          </a:r>
        </a:p>
        <a:p>
          <a:pPr marL="171450" lvl="1" indent="-171450" algn="l" defTabSz="711200">
            <a:lnSpc>
              <a:spcPct val="90000"/>
            </a:lnSpc>
            <a:spcBef>
              <a:spcPct val="0"/>
            </a:spcBef>
            <a:spcAft>
              <a:spcPct val="15000"/>
            </a:spcAft>
            <a:buChar char="•"/>
          </a:pPr>
          <a:r>
            <a:rPr lang="en-US" sz="1600" kern="1200"/>
            <a:t>Coaching, consulting, support</a:t>
          </a:r>
        </a:p>
        <a:p>
          <a:pPr marL="171450" lvl="1" indent="-171450" algn="l" defTabSz="711200">
            <a:lnSpc>
              <a:spcPct val="90000"/>
            </a:lnSpc>
            <a:spcBef>
              <a:spcPct val="0"/>
            </a:spcBef>
            <a:spcAft>
              <a:spcPct val="15000"/>
            </a:spcAft>
            <a:buChar char="•"/>
          </a:pPr>
          <a:r>
            <a:rPr lang="en-US" sz="1600" kern="1200"/>
            <a:t>Mental Health Community Care</a:t>
          </a:r>
        </a:p>
      </dsp:txBody>
      <dsp:txXfrm>
        <a:off x="4301537" y="781474"/>
        <a:ext cx="1885264" cy="2113821"/>
      </dsp:txXfrm>
    </dsp:sp>
    <dsp:sp modelId="{66FD025F-4C23-9E48-B56A-4EE46DB7CDCF}">
      <dsp:nvSpPr>
        <dsp:cNvPr id="0" name=""/>
        <dsp:cNvSpPr/>
      </dsp:nvSpPr>
      <dsp:spPr>
        <a:xfrm>
          <a:off x="6450738" y="201519"/>
          <a:ext cx="1885264" cy="579955"/>
        </a:xfrm>
        <a:prstGeom prst="rect">
          <a:avLst/>
        </a:prstGeom>
        <a:solidFill>
          <a:schemeClr val="accent4">
            <a:hueOff val="-1670561"/>
            <a:satOff val="-1198"/>
            <a:lumOff val="-8433"/>
            <a:alphaOff val="0"/>
          </a:schemeClr>
        </a:solidFill>
        <a:ln w="25400" cap="flat" cmpd="sng" algn="ctr">
          <a:solidFill>
            <a:schemeClr val="accent4">
              <a:hueOff val="-1670561"/>
              <a:satOff val="-1198"/>
              <a:lumOff val="-843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External Relationships</a:t>
          </a:r>
        </a:p>
      </dsp:txBody>
      <dsp:txXfrm>
        <a:off x="6450738" y="201519"/>
        <a:ext cx="1885264" cy="579955"/>
      </dsp:txXfrm>
    </dsp:sp>
    <dsp:sp modelId="{B21DB053-D75E-2941-8224-E95CBCD387C4}">
      <dsp:nvSpPr>
        <dsp:cNvPr id="0" name=""/>
        <dsp:cNvSpPr/>
      </dsp:nvSpPr>
      <dsp:spPr>
        <a:xfrm>
          <a:off x="6450738" y="781474"/>
          <a:ext cx="1885264" cy="2113821"/>
        </a:xfrm>
        <a:prstGeom prst="rect">
          <a:avLst/>
        </a:prstGeom>
        <a:solidFill>
          <a:schemeClr val="accent4">
            <a:tint val="40000"/>
            <a:alpha val="90000"/>
            <a:hueOff val="-2936918"/>
            <a:satOff val="-24171"/>
            <a:lumOff val="-2596"/>
            <a:alphaOff val="0"/>
          </a:schemeClr>
        </a:solidFill>
        <a:ln w="25400" cap="flat" cmpd="sng" algn="ctr">
          <a:solidFill>
            <a:schemeClr val="accent4">
              <a:tint val="40000"/>
              <a:alpha val="90000"/>
              <a:hueOff val="-2936918"/>
              <a:satOff val="-24171"/>
              <a:lumOff val="-25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Community Partners</a:t>
          </a:r>
        </a:p>
        <a:p>
          <a:pPr marL="171450" lvl="1" indent="-171450" algn="l" defTabSz="711200">
            <a:lnSpc>
              <a:spcPct val="90000"/>
            </a:lnSpc>
            <a:spcBef>
              <a:spcPct val="0"/>
            </a:spcBef>
            <a:spcAft>
              <a:spcPct val="15000"/>
            </a:spcAft>
            <a:buChar char="•"/>
          </a:pPr>
          <a:r>
            <a:rPr lang="en-US" sz="1600" kern="1200"/>
            <a:t>Convening Initiative</a:t>
          </a:r>
        </a:p>
        <a:p>
          <a:pPr marL="171450" lvl="1" indent="-171450" algn="l" defTabSz="711200">
            <a:lnSpc>
              <a:spcPct val="90000"/>
            </a:lnSpc>
            <a:spcBef>
              <a:spcPct val="0"/>
            </a:spcBef>
            <a:spcAft>
              <a:spcPct val="15000"/>
            </a:spcAft>
            <a:buChar char="•"/>
          </a:pPr>
          <a:r>
            <a:rPr lang="en-US" sz="1600" kern="1200"/>
            <a:t>Collaborations</a:t>
          </a:r>
        </a:p>
        <a:p>
          <a:pPr marL="171450" lvl="1" indent="-171450" algn="l" defTabSz="711200">
            <a:lnSpc>
              <a:spcPct val="90000"/>
            </a:lnSpc>
            <a:spcBef>
              <a:spcPct val="0"/>
            </a:spcBef>
            <a:spcAft>
              <a:spcPct val="15000"/>
            </a:spcAft>
            <a:buChar char="•"/>
          </a:pPr>
          <a:r>
            <a:rPr lang="en-US" sz="1600" kern="1200"/>
            <a:t>Cross-Department</a:t>
          </a:r>
        </a:p>
      </dsp:txBody>
      <dsp:txXfrm>
        <a:off x="6450738" y="781474"/>
        <a:ext cx="1885264" cy="211382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5EE51-B350-9D0D-548F-72AD2341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23C15-FA82-9A24-2FAC-7789B5825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16494-7C3E-BCA8-0662-5D8BF9D60B30}"/>
              </a:ext>
            </a:extLst>
          </p:cNvPr>
          <p:cNvSpPr>
            <a:spLocks noGrp="1"/>
          </p:cNvSpPr>
          <p:nvPr>
            <p:ph type="body" idx="1"/>
          </p:nvPr>
        </p:nvSpPr>
        <p:spPr/>
        <p:txBody>
          <a:bodyPr/>
          <a:lstStyle/>
          <a:p>
            <a:pPr lvl="0"/>
            <a:r>
              <a:rPr lang="en-US" sz="900" kern="1200">
                <a:solidFill>
                  <a:schemeClr val="tx1"/>
                </a:solidFill>
                <a:effectLst/>
                <a:latin typeface="Verdana" pitchFamily="64" charset="0"/>
                <a:ea typeface="ＭＳ Ｐゴシック" pitchFamily="64" charset="-128"/>
                <a:cs typeface="ＭＳ Ｐゴシック" pitchFamily="64" charset="-128"/>
              </a:rPr>
              <a:t>Welcome to </a:t>
            </a:r>
            <a:r>
              <a:rPr lang="en-US" sz="900" i="1" kern="1200">
                <a:solidFill>
                  <a:schemeClr val="tx1"/>
                </a:solidFill>
                <a:effectLst/>
                <a:latin typeface="Verdana" pitchFamily="64" charset="0"/>
                <a:ea typeface="ＭＳ Ｐゴシック" pitchFamily="64" charset="-128"/>
                <a:cs typeface="ＭＳ Ｐゴシック" pitchFamily="64" charset="-128"/>
              </a:rPr>
              <a:t>Whole Person Health Starts Here: Physical and Mental Health Aligned</a:t>
            </a:r>
            <a:r>
              <a:rPr lang="en-US" sz="900" kern="1200">
                <a:solidFill>
                  <a:schemeClr val="tx1"/>
                </a:solidFill>
                <a:effectLst/>
                <a:latin typeface="Verdana" pitchFamily="64" charset="0"/>
                <a:ea typeface="ＭＳ Ｐゴシック" pitchFamily="64" charset="-128"/>
                <a:cs typeface="ＭＳ Ｐゴシック" pitchFamily="64" charset="-128"/>
              </a:rPr>
              <a:t>.</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This session is grounded in a simple idea: physical health and mental health are deeply connected, and both are influenced by our relationships, environments, and access to resources.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At the Y, we have an opportunity to support these interconnected areas of well-being through the experiences, programs, services, relationships, and connections we create every day.</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Today, we will explore how the YMCA’s Healthy Living Framework and Mental Health Community Care Model can work together to support whole-person health.</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Our focus will be practical and operational. This is not about turning Y staff into clinicians. It is about strengthening the ways Ys promote well-being through connection, community care, supportive practices, and partnerships.</a:t>
            </a:r>
          </a:p>
          <a:p>
            <a:endParaRPr lang="en-US"/>
          </a:p>
        </p:txBody>
      </p:sp>
      <p:sp>
        <p:nvSpPr>
          <p:cNvPr id="4" name="Slide Number Placeholder 3">
            <a:extLst>
              <a:ext uri="{FF2B5EF4-FFF2-40B4-BE49-F238E27FC236}">
                <a16:creationId xmlns:a16="http://schemas.microsoft.com/office/drawing/2014/main" id="{3969C241-892C-616E-C5C3-3101F726EEB4}"/>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381215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kern="1200">
                <a:solidFill>
                  <a:schemeClr val="tx1"/>
                </a:solidFill>
                <a:effectLst/>
                <a:latin typeface="Verdana" pitchFamily="64" charset="0"/>
                <a:ea typeface="ＭＳ Ｐゴシック" pitchFamily="64" charset="-128"/>
                <a:cs typeface="ＭＳ Ｐゴシック" pitchFamily="64" charset="-128"/>
              </a:rPr>
              <a:t>We are glad you chose to spend this Learning Zone with us.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Karen and Jenn introduce themselves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Our work approaches well-being from different starting points, but we quickly recognized how much these areas overlap and reinforce one another.</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Later in the session, we will also hear from Cindy LaFond and Katie Soule from the Granite YMCA about how this work is taking shape in a local Y.</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We know there is already a great deal of experience and insight in this room. We encourage you to consider not only what you can learn today, but also what you can contribute to the conversation.</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4204982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kern="1200">
                <a:solidFill>
                  <a:schemeClr val="tx1"/>
                </a:solidFill>
                <a:effectLst/>
                <a:latin typeface="Verdana" pitchFamily="64" charset="0"/>
                <a:ea typeface="ＭＳ Ｐゴシック" pitchFamily="64" charset="-128"/>
                <a:cs typeface="ＭＳ Ｐゴシック" pitchFamily="64" charset="-128"/>
              </a:rPr>
              <a:t>Because connection is central to whole-person health, we want to begin by helping everyone make a connection in the room.</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Please turn to someone near you and introduce yourself.</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Share your name, your YMCA, and one way you are prioritizing your own health and well-being during GA.</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Your answer does not need to be complicated. It might be staying hydrated, getting enough rest, taking a quiet moment between sessions, moving your body, or connecting with someone who helps you feel grounded.</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We will give you a few minutes to talk, and then we will invite a couple of people to share what came up in their conversations.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b="1" kern="1200">
                <a:solidFill>
                  <a:schemeClr val="tx1"/>
                </a:solidFill>
                <a:effectLst/>
                <a:latin typeface="Verdana" pitchFamily="64" charset="0"/>
                <a:ea typeface="ＭＳ Ｐゴシック" pitchFamily="64" charset="-128"/>
                <a:cs typeface="ＭＳ Ｐゴシック" pitchFamily="64" charset="-128"/>
              </a:rPr>
              <a:t>Maybe have one or two people share</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kern="1200">
                <a:solidFill>
                  <a:schemeClr val="tx1"/>
                </a:solidFill>
                <a:effectLst/>
                <a:latin typeface="Verdana" pitchFamily="64" charset="0"/>
                <a:ea typeface="ＭＳ Ｐゴシック" pitchFamily="64" charset="-128"/>
                <a:cs typeface="ＭＳ Ｐゴシック" pitchFamily="64" charset="-128"/>
              </a:rPr>
              <a:t>The examples you just shared remind us that well-being is personal and multidimensional. What supports one aspect of our health can also influence many others.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1953710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Welcome to Whole Person Health Starts Here. Today we'll explore how mental, physical, social, spiritual, and community wellbeing are connected, and how Ys are creating environments where people can thrive.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When we say “whole-person health,” we are recognizing that people do not experience physical, mental, emotional, social, spiritual, and community well-being as separate parts of their lives.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These dimensions influence one another. For example, meaningful relationships can support mental and emotional well-being, while access to movement opportunities can support physical health, confidence, and social connection.</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Ys already create many of the conditions that help people thrive. Our programs, staff interactions, physical spaces, partnerships, and community relationships all contribute to the experience of well-being.</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During this session, we will explore how we can approach that work in a more connected and intentional way.</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r>
              <a:rPr lang="en-US" sz="900" kern="1200">
                <a:solidFill>
                  <a:schemeClr val="tx1"/>
                </a:solidFill>
                <a:effectLst/>
                <a:latin typeface="Verdana" pitchFamily="64" charset="0"/>
                <a:ea typeface="ＭＳ Ｐゴシック" pitchFamily="64" charset="-128"/>
                <a:cs typeface="ＭＳ Ｐゴシック" pitchFamily="64" charset="-128"/>
              </a:rPr>
              <a:t>Learning Zones are designed to spark conversation, connection, and action. Our goal is for you to leave with fresh ideas and practical next steps that make sense for your Y. </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88519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kern="1200">
                <a:solidFill>
                  <a:schemeClr val="tx1"/>
                </a:solidFill>
                <a:effectLst/>
                <a:latin typeface="Verdana" pitchFamily="64" charset="0"/>
                <a:ea typeface="ＭＳ Ｐゴシック" pitchFamily="64" charset="-128"/>
                <a:cs typeface="ＭＳ Ｐゴシック" pitchFamily="64" charset="-128"/>
              </a:rPr>
              <a:t>To understand how this connects to the Y’s broader work, let’s first ground ourselves in our shared commitment to supporting well-being.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Supporting well-being is central to the YMCA’s purpose.</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The statement on this slide calls us to “foster experiences that elevate health and well-being and help all people thrive.</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The word </a:t>
            </a:r>
            <a:r>
              <a:rPr lang="en-US" sz="900" b="1" kern="1200">
                <a:solidFill>
                  <a:schemeClr val="tx1"/>
                </a:solidFill>
                <a:effectLst/>
                <a:latin typeface="Verdana" pitchFamily="64" charset="0"/>
                <a:ea typeface="ＭＳ Ｐゴシック" pitchFamily="64" charset="-128"/>
                <a:cs typeface="ＭＳ Ｐゴシック" pitchFamily="64" charset="-128"/>
              </a:rPr>
              <a:t>experiences</a:t>
            </a:r>
            <a:r>
              <a:rPr lang="en-US" sz="900" kern="1200">
                <a:solidFill>
                  <a:schemeClr val="tx1"/>
                </a:solidFill>
                <a:effectLst/>
                <a:latin typeface="Verdana" pitchFamily="64" charset="0"/>
                <a:ea typeface="ＭＳ Ｐゴシック" pitchFamily="64" charset="-128"/>
                <a:cs typeface="ＭＳ Ｐゴシック" pitchFamily="64" charset="-128"/>
              </a:rPr>
              <a:t> is important. Well-being is influenced not only by what programs we offer, but also by how people experience the Y.</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Do people feel welcomed, known, connected, and supported?</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Are programs and spaces designed so that people with different needs, identities, abilities, and life circumstances can participate and belong?</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Do staff members have the knowledge, tools, and support needed to respond with care while also understanding the boundaries of their roles?</a:t>
            </a:r>
          </a:p>
          <a:p>
            <a:pPr lvl="0"/>
            <a:endParaRPr lang="en-US" sz="900" kern="1200">
              <a:solidFill>
                <a:schemeClr val="tx1"/>
              </a:solidFill>
              <a:effectLst/>
              <a:latin typeface="Verdana" pitchFamily="64" charset="0"/>
              <a:ea typeface="ＭＳ Ｐゴシック" pitchFamily="64" charset="-128"/>
              <a:cs typeface="ＭＳ Ｐゴシック" pitchFamily="64" charset="-128"/>
            </a:endParaRPr>
          </a:p>
          <a:p>
            <a:pPr lvl="0"/>
            <a:r>
              <a:rPr lang="en-US" sz="900" kern="1200">
                <a:solidFill>
                  <a:schemeClr val="tx1"/>
                </a:solidFill>
                <a:effectLst/>
                <a:latin typeface="Verdana" pitchFamily="64" charset="0"/>
                <a:ea typeface="ＭＳ Ｐゴシック" pitchFamily="64" charset="-128"/>
                <a:cs typeface="ＭＳ Ｐゴシック" pitchFamily="64" charset="-128"/>
              </a:rPr>
              <a:t>A whole-person approach encourages us to look beyond a single program or health outcome and consider the complete experience we are creating for individuals, families, staff, and communities.</a:t>
            </a:r>
          </a:p>
          <a:p>
            <a:endParaRPr lang="en-US" sz="900" b="1" kern="1200">
              <a:solidFill>
                <a:schemeClr val="tx1"/>
              </a:solidFill>
              <a:effectLst/>
              <a:latin typeface="Verdana" pitchFamily="64" charset="0"/>
              <a:ea typeface="ＭＳ Ｐゴシック" pitchFamily="64" charset="-128"/>
              <a:cs typeface="ＭＳ Ｐゴシック" pitchFamily="64" charset="-128"/>
            </a:endParaRPr>
          </a:p>
          <a:p>
            <a:r>
              <a:rPr lang="en-US" sz="900" b="1" kern="1200">
                <a:solidFill>
                  <a:schemeClr val="tx1"/>
                </a:solidFill>
                <a:effectLst/>
                <a:latin typeface="Verdana" pitchFamily="64" charset="0"/>
                <a:ea typeface="ＭＳ Ｐゴシック" pitchFamily="64" charset="-128"/>
                <a:cs typeface="ＭＳ Ｐゴシック" pitchFamily="64" charset="-128"/>
              </a:rPr>
              <a:t>Transition</a:t>
            </a:r>
          </a:p>
          <a:p>
            <a:pPr lvl="0"/>
            <a:r>
              <a:rPr lang="en-US" sz="900" kern="1200">
                <a:solidFill>
                  <a:schemeClr val="tx1"/>
                </a:solidFill>
                <a:effectLst/>
                <a:latin typeface="Verdana" pitchFamily="64" charset="0"/>
                <a:ea typeface="ＭＳ Ｐゴシック" pitchFamily="64" charset="-128"/>
                <a:cs typeface="ＭＳ Ｐゴシック" pitchFamily="64" charset="-128"/>
              </a:rPr>
              <a:t>The Y’s approach to health and wellness gives us a framework for thinking about how we create those experiences intentionally.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kern="1200">
              <a:solidFill>
                <a:schemeClr val="tx1"/>
              </a:solidFill>
              <a:effectLst/>
              <a:latin typeface="Verdana" pitchFamily="64" charset="0"/>
              <a:ea typeface="ＭＳ Ｐゴシック" pitchFamily="64" charset="-128"/>
              <a:cs typeface="ＭＳ Ｐゴシック" pitchFamily="64" charset="-128"/>
            </a:endParaRP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2174974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r>
              <a:rPr lang="en-US" sz="900" b="0" i="0" kern="1200">
                <a:solidFill>
                  <a:schemeClr val="tx1"/>
                </a:solidFill>
                <a:effectLst/>
                <a:latin typeface="Verdana" pitchFamily="64" charset="0"/>
                <a:ea typeface="ＭＳ Ｐゴシック" pitchFamily="64" charset="-128"/>
                <a:cs typeface="ＭＳ Ｐゴシック" pitchFamily="64" charset="-128"/>
              </a:rPr>
              <a:t>This framework reflects the Y’s broad approach to health and wellness, recognizing that well-being includes multiple, interconnected dimensions.</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0" i="0" kern="1200">
                <a:solidFill>
                  <a:schemeClr val="tx1"/>
                </a:solidFill>
                <a:effectLst/>
                <a:latin typeface="Verdana" pitchFamily="64" charset="0"/>
                <a:ea typeface="ＭＳ Ｐゴシック" pitchFamily="64" charset="-128"/>
                <a:cs typeface="ＭＳ Ｐゴシック" pitchFamily="64" charset="-128"/>
              </a:rPr>
              <a:t>I want to call your attention to </a:t>
            </a:r>
            <a:r>
              <a:rPr lang="en-US" sz="900" b="1" i="0" kern="1200">
                <a:solidFill>
                  <a:schemeClr val="tx1"/>
                </a:solidFill>
                <a:effectLst/>
                <a:latin typeface="Verdana" pitchFamily="64" charset="0"/>
                <a:ea typeface="ＭＳ Ｐゴシック" pitchFamily="64" charset="-128"/>
                <a:cs typeface="ＭＳ Ｐゴシック" pitchFamily="64" charset="-128"/>
              </a:rPr>
              <a:t>Emotional Well-being</a:t>
            </a:r>
            <a:r>
              <a:rPr lang="en-US" sz="900" b="0" i="0" kern="1200">
                <a:solidFill>
                  <a:schemeClr val="tx1"/>
                </a:solidFill>
                <a:effectLst/>
                <a:latin typeface="Verdana" pitchFamily="64" charset="0"/>
                <a:ea typeface="ＭＳ Ｐゴシック" pitchFamily="64" charset="-128"/>
                <a:cs typeface="ＭＳ Ｐゴシック" pitchFamily="64" charset="-128"/>
              </a:rPr>
              <a:t> within the framework. Emotional well-being is not separate from physical health. It influences how people experience movement, build relationships, create connections, manage challenges, engage in programs, and feel a sense of belonging.</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r>
              <a:rPr lang="en-US" sz="900" kern="1200">
                <a:solidFill>
                  <a:schemeClr val="tx1"/>
                </a:solidFill>
                <a:effectLst/>
                <a:latin typeface="Verdana" pitchFamily="64" charset="0"/>
                <a:ea typeface="ＭＳ Ｐゴシック" pitchFamily="64" charset="-128"/>
                <a:cs typeface="ＭＳ Ｐゴシック" pitchFamily="64" charset="-128"/>
              </a:rPr>
              <a:t>This intentional callout to Emotional Well-being reminds us of our role and responsibility to create environments and experiences that support well-being. It invites us to consider how people feel welcomed, connected, supported, and able to thrive throughout their experience at the Y.</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0" i="0" kern="1200">
                <a:solidFill>
                  <a:schemeClr val="tx1"/>
                </a:solidFill>
                <a:effectLst/>
                <a:latin typeface="Verdana" pitchFamily="64" charset="0"/>
                <a:ea typeface="ＭＳ Ｐゴシック" pitchFamily="64" charset="-128"/>
                <a:cs typeface="ＭＳ Ｐゴシック" pitchFamily="64" charset="-128"/>
              </a:rPr>
              <a:t>We can also ensure staff have the skills and resources to respond with care, recognize when someone may need additional support, and connect people to appropriate community resources.</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0" i="0" kern="1200">
                <a:solidFill>
                  <a:schemeClr val="tx1"/>
                </a:solidFill>
                <a:effectLst/>
                <a:latin typeface="Verdana" pitchFamily="64" charset="0"/>
                <a:ea typeface="ＭＳ Ｐゴシック" pitchFamily="64" charset="-128"/>
                <a:cs typeface="ＭＳ Ｐゴシック" pitchFamily="64" charset="-128"/>
              </a:rPr>
              <a:t>This work does not necessarily require creating an entirely new program. Often, the opportunity is to strengthen existing programs, services, staff practices, environments, and partnerships so they more intentionally support both physical and emotional well-being.</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0" i="0" kern="1200">
                <a:solidFill>
                  <a:schemeClr val="tx1"/>
                </a:solidFill>
                <a:effectLst/>
                <a:latin typeface="Verdana" pitchFamily="64" charset="0"/>
                <a:ea typeface="ＭＳ Ｐゴシック" pitchFamily="64" charset="-128"/>
                <a:cs typeface="ＭＳ Ｐゴシック" pitchFamily="64" charset="-128"/>
              </a:rPr>
              <a:t>When we view emotional well-being as an essential part of health, we begin to see a natural connection between this framework and the Y’s Mental Health Community Care Model, which Karen will introduce in just a mom</a:t>
            </a:r>
          </a:p>
          <a:p>
            <a:pPr lvl="0"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1" kern="1200">
                <a:solidFill>
                  <a:schemeClr val="tx1"/>
                </a:solidFill>
                <a:effectLst/>
                <a:latin typeface="Verdana" pitchFamily="64" charset="0"/>
                <a:ea typeface="ＭＳ Ｐゴシック" pitchFamily="64" charset="-128"/>
                <a:cs typeface="ＭＳ Ｐゴシック" pitchFamily="64" charset="-128"/>
              </a:rPr>
              <a:t>Ask as a quite reflection</a:t>
            </a:r>
            <a:endParaRPr lang="en-US" sz="900" kern="1200">
              <a:solidFill>
                <a:schemeClr val="tx1"/>
              </a:solidFill>
              <a:effectLst/>
              <a:latin typeface="Verdana" pitchFamily="64" charset="0"/>
              <a:ea typeface="ＭＳ Ｐゴシック" pitchFamily="64" charset="-128"/>
              <a:cs typeface="ＭＳ Ｐゴシック" pitchFamily="64" charset="-128"/>
            </a:endParaRPr>
          </a:p>
          <a:p>
            <a:r>
              <a:rPr lang="en-US" sz="900" kern="1200">
                <a:solidFill>
                  <a:schemeClr val="tx1"/>
                </a:solidFill>
                <a:effectLst/>
                <a:latin typeface="Verdana" pitchFamily="64" charset="0"/>
                <a:ea typeface="ＭＳ Ｐゴシック" pitchFamily="64" charset="-128"/>
                <a:cs typeface="ＭＳ Ｐゴシック" pitchFamily="64" charset="-128"/>
              </a:rPr>
              <a:t>As you look at this framework, where do you see your Y already supporting whole-person health, and where might there be an opportunity for stronger alignment?</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6</a:t>
            </a:fld>
            <a:endParaRPr lang="en-US"/>
          </a:p>
        </p:txBody>
      </p:sp>
    </p:spTree>
    <p:extLst>
      <p:ext uri="{BB962C8B-B14F-4D97-AF65-F5344CB8AC3E}">
        <p14:creationId xmlns:p14="http://schemas.microsoft.com/office/powerpoint/2010/main" val="1597547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Jenn. I love that question about where stronger alignment might be possible, because it brings us to one of the most important ways we support whole-person health: we practice connection.</a:t>
            </a:r>
          </a:p>
          <a:p>
            <a:endParaRPr lang="en-US"/>
          </a:p>
          <a:p>
            <a:r>
              <a:rPr lang="en-US"/>
              <a:t>Meaningful connection does not always happen on its own. We build it through the knowledge, skills, attitudes, and everyday behaviors that help people feel welcomed, known, supported, and able to ask for help.</a:t>
            </a:r>
          </a:p>
          <a:p>
            <a:endParaRPr lang="en-US"/>
          </a:p>
          <a:p>
            <a:r>
              <a:rPr lang="en-US"/>
              <a:t>At the Y, that might look like checking in with someone and really listening to the answer. It might mean recognizing when someone may be struggling, responding with care, or helping connect someone to additional support. It also means creating a culture where staff care for themselves, care for one another, and understand the boundaries of their roles.</a:t>
            </a:r>
          </a:p>
          <a:p>
            <a:endParaRPr lang="en-US"/>
          </a:p>
          <a:p>
            <a:r>
              <a:rPr lang="en-US"/>
              <a:t>These are not clinical skills. They are human skills that staff, volunteers, members, families, and community partners can learn and practice. When these behaviors become part of how we work every day, connection becomes more than a value. It becomes part of our culture.</a:t>
            </a:r>
          </a:p>
          <a:p>
            <a:endParaRPr lang="en-US"/>
          </a:p>
          <a:p>
            <a:r>
              <a:rPr lang="en-US"/>
              <a:t>That belief, that everyone can develop the skills to care for themselves and others, is at the heart of the Y’s Mental Health Community Care Model.</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674437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a:solidFill>
                  <a:schemeClr val="bg1"/>
                </a:solidFill>
              </a:rPr>
              <a:t>At its simplest, Mental Health Community Care is about building communities where everyone has what they need to be effective at caring for ourselves and each other.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a:solidFill>
                <a:schemeClr val="bg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a:solidFill>
                  <a:schemeClr val="bg1"/>
                </a:solidFill>
              </a:rPr>
              <a:t>I want to emphasize the word effective. Caring is something many of us already do naturally. Being effective means that we are intentional about the way we care. We understand mental health as something we all have; we know how to build connection and resilience, we can recognize when someone may be struggling, and we know when and how to connect someone to additional support.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a:solidFill>
                <a:schemeClr val="bg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a:solidFill>
                  <a:schemeClr val="bg1"/>
                </a:solidFill>
              </a:rPr>
              <a:t>This image shows two important and complementary parts of care. At the top is the large network of informal support that surrounds us every day: family, friends, neighbors, colleagues, schools, faith communities, local organizations, and places like the Y. At the bottom are primary and specialty providers, including clinicians and crisis services, who provide formal care.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a:solidFill>
                <a:schemeClr val="bg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a:solidFill>
                  <a:schemeClr val="bg1"/>
                </a:solidFill>
              </a:rPr>
              <a:t>Both are essential. Informal community care does not replace therapy, treatment, or crisis support. It works alongside those services by helping promote mental health, strengthen protective factors and resilience, respond earlier, and support healing and recovery.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a:solidFill>
                <a:schemeClr val="bg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a:solidFill>
                  <a:schemeClr val="bg1"/>
                </a:solidFill>
              </a:rPr>
              <a:t>This provides an important role for the Y. We are not asking Y staff to become clinicians. We are building the skills and culture that help people notice, care, connect, and know when additional support is needed. It is a preventive, community-based approach that can be integrated into our existing programs, staff practices, partnerships, and everyday interactions.</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8</a:t>
            </a:fld>
            <a:endParaRPr lang="en-US"/>
          </a:p>
        </p:txBody>
      </p:sp>
    </p:spTree>
    <p:extLst>
      <p:ext uri="{BB962C8B-B14F-4D97-AF65-F5344CB8AC3E}">
        <p14:creationId xmlns:p14="http://schemas.microsoft.com/office/powerpoint/2010/main" val="402526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we have talked about the framework and the model. But the real value comes from seeing how these ideas take shape in a YMCA and in the everyday experiences of staff, members, and community partners.</a:t>
            </a:r>
          </a:p>
          <a:p>
            <a:endParaRPr lang="en-US"/>
          </a:p>
          <a:p>
            <a:r>
              <a:rPr lang="en-US"/>
              <a:t>To help us make that shift from concept to practice, we are pleased to welcome Cindy LaFond and Katie Soule from The Granite YMCA. They are going to share how their Y is approaching whole-person health and bringing physical, mental, and emotional well-being together through their programs, staff practices, and partnerships.</a:t>
            </a:r>
          </a:p>
          <a:p>
            <a:endParaRPr lang="en-US"/>
          </a:p>
          <a:p>
            <a:r>
              <a:rPr lang="en-US"/>
              <a:t>Cindy and Katie, I’ll turn it over to you.</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9</a:t>
            </a:fld>
            <a:endParaRPr lang="en-US"/>
          </a:p>
        </p:txBody>
      </p:sp>
    </p:spTree>
    <p:extLst>
      <p:ext uri="{BB962C8B-B14F-4D97-AF65-F5344CB8AC3E}">
        <p14:creationId xmlns:p14="http://schemas.microsoft.com/office/powerpoint/2010/main" val="423646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C37184-3A2C-0845-8DB7-9EA5499E5F0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3849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20</a:t>
            </a:fld>
            <a:endParaRPr lang="en-US"/>
          </a:p>
        </p:txBody>
      </p:sp>
    </p:spTree>
    <p:extLst>
      <p:ext uri="{BB962C8B-B14F-4D97-AF65-F5344CB8AC3E}">
        <p14:creationId xmlns:p14="http://schemas.microsoft.com/office/powerpoint/2010/main" val="226223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50000"/>
              </a:lnSpc>
              <a:buFont typeface="+mj-lt"/>
              <a:buAutoNum type="arabicPeriod"/>
            </a:pPr>
            <a:r>
              <a:rPr lang="en-US" b="0"/>
              <a:t>How intentionally do we make meaningful human connection a priority—and how would staff, members, participants, and families know that it is?</a:t>
            </a:r>
          </a:p>
          <a:p>
            <a:pPr marL="228600" indent="-228600">
              <a:lnSpc>
                <a:spcPct val="150000"/>
              </a:lnSpc>
              <a:buFont typeface="+mj-lt"/>
              <a:buAutoNum type="arabicPeriod"/>
            </a:pPr>
            <a:r>
              <a:rPr lang="en-US" b="0"/>
              <a:t>Do our staff and volunteers have the skills, confidence, and support to build trusting relationships, listen with empathy, and respond to the whole person?</a:t>
            </a:r>
          </a:p>
          <a:p>
            <a:pPr marL="228600" indent="-228600">
              <a:lnSpc>
                <a:spcPct val="150000"/>
              </a:lnSpc>
              <a:buFont typeface="+mj-lt"/>
              <a:buAutoNum type="arabicPeriod"/>
            </a:pPr>
            <a:r>
              <a:rPr lang="en-US" b="0"/>
              <a:t>Where is connection intentionally built into the everyday YMCA experience—from the first welcome to programs, policies, communications, and leadership practices?</a:t>
            </a:r>
          </a:p>
          <a:p>
            <a:pPr marL="228600" indent="-228600">
              <a:lnSpc>
                <a:spcPct val="150000"/>
              </a:lnSpc>
              <a:buFont typeface="+mj-lt"/>
              <a:buAutoNum type="arabicPeriod"/>
            </a:pPr>
            <a:r>
              <a:rPr lang="en-US" b="0"/>
              <a:t>Do our physical, social, and emotional environments help people feel safe, welcomed, included, and able to connect with others?</a:t>
            </a:r>
          </a:p>
          <a:p>
            <a:pPr marL="228600" indent="-228600">
              <a:lnSpc>
                <a:spcPct val="150000"/>
              </a:lnSpc>
              <a:buFont typeface="+mj-lt"/>
              <a:buAutoNum type="arabicPeriod"/>
            </a:pPr>
            <a:r>
              <a:rPr lang="en-US" b="0"/>
              <a:t>How do we create meaningful opportunities for people to share their voice, strengths, experiences, and ideas in shaping their YMCA and community?</a:t>
            </a:r>
          </a:p>
          <a:p>
            <a:pPr marL="228600" indent="-228600">
              <a:lnSpc>
                <a:spcPct val="150000"/>
              </a:lnSpc>
              <a:buFont typeface="+mj-lt"/>
              <a:buAutoNum type="arabicPeriod"/>
            </a:pPr>
            <a:r>
              <a:rPr lang="en-US" b="0"/>
              <a:t>How well do we recognize and respond to the interconnected physical, mental, social, and emotional well-being of the people we serve and the people who serve them?</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21</a:t>
            </a:fld>
            <a:endParaRPr lang="en-US"/>
          </a:p>
        </p:txBody>
      </p:sp>
    </p:spTree>
    <p:extLst>
      <p:ext uri="{BB962C8B-B14F-4D97-AF65-F5344CB8AC3E}">
        <p14:creationId xmlns:p14="http://schemas.microsoft.com/office/powerpoint/2010/main" val="253767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As you talk about the programs, link back to each of the 6 levers of connection as it make sense! The 6 levers are:</a:t>
            </a:r>
          </a:p>
          <a:p>
            <a:pPr marL="228600" indent="-228600">
              <a:buFont typeface="+mj-lt"/>
              <a:buAutoNum type="arabicPeriod"/>
            </a:pPr>
            <a:r>
              <a:rPr lang="en-US"/>
              <a:t> Elevate Connection</a:t>
            </a:r>
          </a:p>
          <a:p>
            <a:pPr marL="228600" indent="-228600">
              <a:buFont typeface="+mj-lt"/>
              <a:buAutoNum type="arabicPeriod"/>
            </a:pPr>
            <a:r>
              <a:rPr lang="en-US"/>
              <a:t>Practice Connection Skills</a:t>
            </a:r>
          </a:p>
          <a:p>
            <a:pPr marL="228600" indent="-228600">
              <a:buFont typeface="+mj-lt"/>
              <a:buAutoNum type="arabicPeriod"/>
            </a:pPr>
            <a:r>
              <a:rPr lang="en-US"/>
              <a:t>Embed Connection Everywhere</a:t>
            </a:r>
          </a:p>
          <a:p>
            <a:pPr marL="228600" indent="-228600">
              <a:buFont typeface="+mj-lt"/>
              <a:buAutoNum type="arabicPeriod"/>
            </a:pPr>
            <a:r>
              <a:rPr lang="en-US"/>
              <a:t>Create Connected Spaces</a:t>
            </a:r>
          </a:p>
          <a:p>
            <a:pPr marL="228600" indent="-228600">
              <a:buFont typeface="+mj-lt"/>
              <a:buAutoNum type="arabicPeriod"/>
            </a:pPr>
            <a:r>
              <a:rPr lang="en-US"/>
              <a:t>Invite Contribution</a:t>
            </a:r>
          </a:p>
          <a:p>
            <a:pPr marL="228600" indent="-228600">
              <a:buFont typeface="+mj-lt"/>
              <a:buAutoNum type="arabicPeriod"/>
            </a:pPr>
            <a:r>
              <a:rPr lang="en-US"/>
              <a:t>Support Well-Being</a:t>
            </a:r>
          </a:p>
          <a:p>
            <a:endParaRPr lang="en-US"/>
          </a:p>
          <a:p>
            <a:r>
              <a:rPr lang="en-US" b="1"/>
              <a:t>The Granite YMCA understands that a whole-body approach to wellness is imperative to employee wellbeing and to maintain healthy lifestyles. To support employees in their wellness journey, we have established a “Wellness Days” program to reward employees for participating in qualifying physical activities and mental well-being activities that are provided by the Granite YMCA.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C37184-3A2C-0845-8DB7-9EA5499E5F0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1211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C3AF-02E0-0764-10F9-C2B1D9ACE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DC7AB-6E5F-A13F-7450-054D0A629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A5678-F906-3D77-CF74-E89FC6BFD1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DD24E2-629B-28AB-3BB4-6B203F81DC7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8485882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r>
              <a:rPr lang="en-US"/>
              <a:t>Lorem Ipsum Dolor</a:t>
            </a:r>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r>
              <a:rPr lang="en-US"/>
              <a:t>Lorem Ipsum Dolor</a:t>
            </a:r>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Lorem Ipsum Dolor</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r>
              <a:rPr lang="en-US"/>
              <a:t>Lorem Ipsum Dolor</a:t>
            </a:r>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8800941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5419460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2" y="1163855"/>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8715898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5"/>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5"/>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9246240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355354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26909024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9"/>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4"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18854507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D525-CEE0-AA99-37C1-0C07A8E253B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FCF6DB-DD35-6D22-7063-268C490EE63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0BDFF-D66C-83F5-D8E5-E20A76239EB7}"/>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E4A054-60FC-AFB1-815A-C774EA169E4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BB4FD1-F160-3460-6706-793BF63D188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E9984-E37F-F4F9-5E2A-6F81A7E0112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B2B507E-E0F6-4CF1-920F-873CAA0D8134}"/>
              </a:ext>
            </a:extLst>
          </p:cNvPr>
          <p:cNvSpPr>
            <a:spLocks noGrp="1"/>
          </p:cNvSpPr>
          <p:nvPr>
            <p:ph type="ftr" sz="quarter" idx="11"/>
          </p:nvPr>
        </p:nvSpPr>
        <p:spPr/>
        <p:txBody>
          <a:bodyPr/>
          <a:lstStyle/>
          <a:p>
            <a:r>
              <a:rPr lang="en-US"/>
              <a:t>Lorem Ipsum Dolor</a:t>
            </a:r>
          </a:p>
        </p:txBody>
      </p:sp>
      <p:sp>
        <p:nvSpPr>
          <p:cNvPr id="9" name="Slide Number Placeholder 8">
            <a:extLst>
              <a:ext uri="{FF2B5EF4-FFF2-40B4-BE49-F238E27FC236}">
                <a16:creationId xmlns:a16="http://schemas.microsoft.com/office/drawing/2014/main" id="{7D7270D4-CEB3-52B7-35CA-7865F8D5104D}"/>
              </a:ext>
            </a:extLst>
          </p:cNvPr>
          <p:cNvSpPr>
            <a:spLocks noGrp="1"/>
          </p:cNvSpPr>
          <p:nvPr>
            <p:ph type="sldNum" sz="quarter" idx="12"/>
          </p:nvPr>
        </p:nvSpPr>
        <p:spPr/>
        <p:txBody>
          <a:bodyPr/>
          <a:lstStyle/>
          <a:p>
            <a:fld id="{D25CED69-D6AE-C040-81C3-169453881476}" type="slidenum">
              <a:rPr lang="en-US" smtClean="0"/>
              <a:t>‹#›</a:t>
            </a:fld>
            <a:endParaRPr lang="en-US"/>
          </a:p>
        </p:txBody>
      </p:sp>
    </p:spTree>
    <p:extLst>
      <p:ext uri="{BB962C8B-B14F-4D97-AF65-F5344CB8AC3E}">
        <p14:creationId xmlns:p14="http://schemas.microsoft.com/office/powerpoint/2010/main" val="21839142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802017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908109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2" y="1163855"/>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6051826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5"/>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5"/>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9511465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1821993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36471877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9"/>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4"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4184746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D525-CEE0-AA99-37C1-0C07A8E253B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FCF6DB-DD35-6D22-7063-268C490EE63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0BDFF-D66C-83F5-D8E5-E20A76239EB7}"/>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E4A054-60FC-AFB1-815A-C774EA169E4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BB4FD1-F160-3460-6706-793BF63D188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3E9984-E37F-F4F9-5E2A-6F81A7E0112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B2B507E-E0F6-4CF1-920F-873CAA0D8134}"/>
              </a:ext>
            </a:extLst>
          </p:cNvPr>
          <p:cNvSpPr>
            <a:spLocks noGrp="1"/>
          </p:cNvSpPr>
          <p:nvPr>
            <p:ph type="ftr" sz="quarter" idx="11"/>
          </p:nvPr>
        </p:nvSpPr>
        <p:spPr/>
        <p:txBody>
          <a:bodyPr/>
          <a:lstStyle/>
          <a:p>
            <a:r>
              <a:rPr lang="en-US"/>
              <a:t>Lorem Ipsum Dolor</a:t>
            </a:r>
          </a:p>
        </p:txBody>
      </p:sp>
      <p:sp>
        <p:nvSpPr>
          <p:cNvPr id="9" name="Slide Number Placeholder 8">
            <a:extLst>
              <a:ext uri="{FF2B5EF4-FFF2-40B4-BE49-F238E27FC236}">
                <a16:creationId xmlns:a16="http://schemas.microsoft.com/office/drawing/2014/main" id="{7D7270D4-CEB3-52B7-35CA-7865F8D5104D}"/>
              </a:ext>
            </a:extLst>
          </p:cNvPr>
          <p:cNvSpPr>
            <a:spLocks noGrp="1"/>
          </p:cNvSpPr>
          <p:nvPr>
            <p:ph type="sldNum" sz="quarter" idx="12"/>
          </p:nvPr>
        </p:nvSpPr>
        <p:spPr/>
        <p:txBody>
          <a:bodyPr/>
          <a:lstStyle/>
          <a:p>
            <a:fld id="{D25CED69-D6AE-C040-81C3-169453881476}" type="slidenum">
              <a:rPr lang="en-US" smtClean="0"/>
              <a:t>‹#›</a:t>
            </a:fld>
            <a:endParaRPr lang="en-US"/>
          </a:p>
        </p:txBody>
      </p:sp>
    </p:spTree>
    <p:extLst>
      <p:ext uri="{BB962C8B-B14F-4D97-AF65-F5344CB8AC3E}">
        <p14:creationId xmlns:p14="http://schemas.microsoft.com/office/powerpoint/2010/main" val="23575618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2236317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8730988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864240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2542946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11333561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2319826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232947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42934594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6148908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359704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6179521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2027408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0636725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8646355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8112010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8644241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9/15/2026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5537305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0706248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9"/>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4"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37025494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1659576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4.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r>
              <a:rPr lang="en-US"/>
              <a:t>Lorem Ipsum Dolor</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sldNum="0"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r>
              <a:rPr lang="en-US"/>
              <a:t>Lorem Ipsum Dolor</a:t>
            </a:r>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Lst>
  <p:hf sldNum="0"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6B6B"/>
            </a:gs>
            <a:gs pos="50000">
              <a:srgbClr val="01A490">
                <a:alpha val="100000"/>
              </a:srgbClr>
            </a:gs>
            <a:gs pos="100000">
              <a:srgbClr val="20BDBE">
                <a:alpha val="100000"/>
              </a:srgbClr>
            </a:gs>
          </a:gsLst>
          <a:lin ang="5400000" scaled="0"/>
          <a:tileRect/>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1"/>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2" y="1163855"/>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218780802"/>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7" r:id="rId9"/>
    <p:sldLayoutId id="2147484088" r:id="rId10"/>
    <p:sldLayoutId id="2147484089" r:id="rId11"/>
    <p:sldLayoutId id="2147484090" r:id="rId12"/>
    <p:sldLayoutId id="2147484091" r:id="rId13"/>
    <p:sldLayoutId id="2147484092" r:id="rId14"/>
    <p:sldLayoutId id="2147484093" r:id="rId15"/>
    <p:sldLayoutId id="2147484094" r:id="rId16"/>
  </p:sldLayoutIdLst>
  <p:hf sldNum="0" hdr="0" ft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0"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64"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496"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28"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47" indent="-166656" algn="l" rtl="0" eaLnBrk="1" fontAlgn="base" hangingPunct="1">
        <a:spcBef>
          <a:spcPct val="100000"/>
        </a:spcBef>
        <a:spcAft>
          <a:spcPct val="0"/>
        </a:spcAft>
        <a:buSzPct val="80000"/>
        <a:buChar char="•"/>
        <a:defRPr sz="2000">
          <a:solidFill>
            <a:schemeClr val="bg1"/>
          </a:solidFill>
          <a:latin typeface="+mn-lt"/>
          <a:ea typeface="+mn-ea"/>
        </a:defRPr>
      </a:lvl2pPr>
      <a:lvl3pPr marL="520200" indent="-171418" algn="l" rtl="0" eaLnBrk="1" fontAlgn="base" hangingPunct="1">
        <a:spcBef>
          <a:spcPct val="25000"/>
        </a:spcBef>
        <a:spcAft>
          <a:spcPct val="0"/>
        </a:spcAft>
        <a:buChar char="–"/>
        <a:defRPr sz="2000">
          <a:solidFill>
            <a:schemeClr val="bg1"/>
          </a:solidFill>
          <a:latin typeface="+mn-lt"/>
          <a:ea typeface="+mn-ea"/>
        </a:defRPr>
      </a:lvl3pPr>
      <a:lvl4pPr marL="840413" indent="-171418" algn="l" rtl="0" eaLnBrk="1" fontAlgn="base" hangingPunct="1">
        <a:spcBef>
          <a:spcPct val="25000"/>
        </a:spcBef>
        <a:spcAft>
          <a:spcPct val="0"/>
        </a:spcAft>
        <a:buSzPct val="80000"/>
        <a:buChar char="•"/>
        <a:defRPr sz="2000">
          <a:solidFill>
            <a:schemeClr val="bg1"/>
          </a:solidFill>
          <a:latin typeface="+mn-lt"/>
          <a:ea typeface="+mn-ea"/>
        </a:defRPr>
      </a:lvl4pPr>
      <a:lvl5pPr marL="1205864" indent="-171418" algn="l" rtl="0" eaLnBrk="1" fontAlgn="base" hangingPunct="1">
        <a:spcBef>
          <a:spcPct val="25000"/>
        </a:spcBef>
        <a:spcAft>
          <a:spcPct val="0"/>
        </a:spcAft>
        <a:buChar char="–"/>
        <a:defRPr sz="2000">
          <a:solidFill>
            <a:schemeClr val="bg1"/>
          </a:solidFill>
          <a:latin typeface="+mn-lt"/>
          <a:ea typeface="+mn-ea"/>
        </a:defRPr>
      </a:lvl5pPr>
      <a:lvl6pPr marL="1548692" indent="-171418" algn="l" rtl="0" eaLnBrk="1" fontAlgn="base" hangingPunct="1">
        <a:spcBef>
          <a:spcPct val="25000"/>
        </a:spcBef>
        <a:spcAft>
          <a:spcPct val="0"/>
        </a:spcAft>
        <a:buChar char="–"/>
        <a:defRPr>
          <a:solidFill>
            <a:schemeClr val="bg2"/>
          </a:solidFill>
          <a:latin typeface="+mn-lt"/>
          <a:ea typeface="+mn-ea"/>
        </a:defRPr>
      </a:lvl6pPr>
      <a:lvl7pPr marL="1891528" indent="-171418" algn="l" rtl="0" eaLnBrk="1" fontAlgn="base" hangingPunct="1">
        <a:spcBef>
          <a:spcPct val="25000"/>
        </a:spcBef>
        <a:spcAft>
          <a:spcPct val="0"/>
        </a:spcAft>
        <a:buChar char="–"/>
        <a:defRPr>
          <a:solidFill>
            <a:schemeClr val="bg2"/>
          </a:solidFill>
          <a:latin typeface="+mn-lt"/>
          <a:ea typeface="+mn-ea"/>
        </a:defRPr>
      </a:lvl7pPr>
      <a:lvl8pPr marL="2234360" indent="-171418" algn="l" rtl="0" eaLnBrk="1" fontAlgn="base" hangingPunct="1">
        <a:spcBef>
          <a:spcPct val="25000"/>
        </a:spcBef>
        <a:spcAft>
          <a:spcPct val="0"/>
        </a:spcAft>
        <a:buChar char="–"/>
        <a:defRPr>
          <a:solidFill>
            <a:schemeClr val="bg2"/>
          </a:solidFill>
          <a:latin typeface="+mn-lt"/>
          <a:ea typeface="+mn-ea"/>
        </a:defRPr>
      </a:lvl8pPr>
      <a:lvl9pPr marL="2577188" indent="-171418"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0" rtl="0" eaLnBrk="1" latinLnBrk="0" hangingPunct="1">
        <a:defRPr sz="1350" kern="1200">
          <a:solidFill>
            <a:schemeClr val="tx1"/>
          </a:solidFill>
          <a:latin typeface="+mn-lt"/>
          <a:ea typeface="+mn-ea"/>
          <a:cs typeface="+mn-cs"/>
        </a:defRPr>
      </a:lvl1pPr>
      <a:lvl2pPr marL="342830" algn="l" defTabSz="342830" rtl="0" eaLnBrk="1" latinLnBrk="0" hangingPunct="1">
        <a:defRPr sz="1350" kern="1200">
          <a:solidFill>
            <a:schemeClr val="tx1"/>
          </a:solidFill>
          <a:latin typeface="+mn-lt"/>
          <a:ea typeface="+mn-ea"/>
          <a:cs typeface="+mn-cs"/>
        </a:defRPr>
      </a:lvl2pPr>
      <a:lvl3pPr marL="685664" algn="l" defTabSz="342830" rtl="0" eaLnBrk="1" latinLnBrk="0" hangingPunct="1">
        <a:defRPr sz="1350" kern="1200">
          <a:solidFill>
            <a:schemeClr val="tx1"/>
          </a:solidFill>
          <a:latin typeface="+mn-lt"/>
          <a:ea typeface="+mn-ea"/>
          <a:cs typeface="+mn-cs"/>
        </a:defRPr>
      </a:lvl3pPr>
      <a:lvl4pPr marL="1028496" algn="l" defTabSz="342830" rtl="0" eaLnBrk="1" latinLnBrk="0" hangingPunct="1">
        <a:defRPr sz="1350" kern="1200">
          <a:solidFill>
            <a:schemeClr val="tx1"/>
          </a:solidFill>
          <a:latin typeface="+mn-lt"/>
          <a:ea typeface="+mn-ea"/>
          <a:cs typeface="+mn-cs"/>
        </a:defRPr>
      </a:lvl4pPr>
      <a:lvl5pPr marL="1371328" algn="l" defTabSz="342830" rtl="0" eaLnBrk="1" latinLnBrk="0" hangingPunct="1">
        <a:defRPr sz="1350" kern="1200">
          <a:solidFill>
            <a:schemeClr val="tx1"/>
          </a:solidFill>
          <a:latin typeface="+mn-lt"/>
          <a:ea typeface="+mn-ea"/>
          <a:cs typeface="+mn-cs"/>
        </a:defRPr>
      </a:lvl5pPr>
      <a:lvl6pPr marL="1714163" algn="l" defTabSz="342830" rtl="0" eaLnBrk="1" latinLnBrk="0" hangingPunct="1">
        <a:defRPr sz="1350" kern="1200">
          <a:solidFill>
            <a:schemeClr val="tx1"/>
          </a:solidFill>
          <a:latin typeface="+mn-lt"/>
          <a:ea typeface="+mn-ea"/>
          <a:cs typeface="+mn-cs"/>
        </a:defRPr>
      </a:lvl6pPr>
      <a:lvl7pPr marL="2056991" algn="l" defTabSz="342830" rtl="0" eaLnBrk="1" latinLnBrk="0" hangingPunct="1">
        <a:defRPr sz="1350" kern="1200">
          <a:solidFill>
            <a:schemeClr val="tx1"/>
          </a:solidFill>
          <a:latin typeface="+mn-lt"/>
          <a:ea typeface="+mn-ea"/>
          <a:cs typeface="+mn-cs"/>
        </a:defRPr>
      </a:lvl7pPr>
      <a:lvl8pPr marL="2399820" algn="l" defTabSz="342830" rtl="0" eaLnBrk="1" latinLnBrk="0" hangingPunct="1">
        <a:defRPr sz="1350" kern="1200">
          <a:solidFill>
            <a:schemeClr val="tx1"/>
          </a:solidFill>
          <a:latin typeface="+mn-lt"/>
          <a:ea typeface="+mn-ea"/>
          <a:cs typeface="+mn-cs"/>
        </a:defRPr>
      </a:lvl8pPr>
      <a:lvl9pPr marL="2742650" algn="l" defTabSz="34283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1669975257"/>
      </p:ext>
    </p:extLst>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 id="2147484108" r:id="rId13"/>
    <p:sldLayoutId id="2147484109" r:id="rId14"/>
    <p:sldLayoutId id="2147484110" r:id="rId15"/>
    <p:sldLayoutId id="2147484111" r:id="rId16"/>
    <p:sldLayoutId id="2147484112" r:id="rId17"/>
    <p:sldLayoutId id="2147484113" r:id="rId18"/>
    <p:sldLayoutId id="2147484114" r:id="rId19"/>
    <p:sldLayoutId id="2147484115" r:id="rId20"/>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8.jpeg"/><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33.xml"/><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33.xml"/><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36.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36.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1.pn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6.jpe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6.jpe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jpe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jpe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154C-07AF-1B1F-FE0D-AA385FF6D4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C19AD9-7191-D936-4334-241397720952}"/>
              </a:ext>
            </a:extLst>
          </p:cNvPr>
          <p:cNvPicPr>
            <a:picLocks noChangeAspect="1"/>
          </p:cNvPicPr>
          <p:nvPr/>
        </p:nvPicPr>
        <p:blipFill>
          <a:blip r:embed="rId3"/>
          <a:srcRect/>
          <a:stretch/>
        </p:blipFill>
        <p:spPr>
          <a:xfrm>
            <a:off x="4765" y="2679"/>
            <a:ext cx="9134467" cy="5138138"/>
          </a:xfrm>
          <a:prstGeom prst="rect">
            <a:avLst/>
          </a:prstGeom>
        </p:spPr>
      </p:pic>
      <p:sp>
        <p:nvSpPr>
          <p:cNvPr id="3" name="Title 5">
            <a:extLst>
              <a:ext uri="{FF2B5EF4-FFF2-40B4-BE49-F238E27FC236}">
                <a16:creationId xmlns:a16="http://schemas.microsoft.com/office/drawing/2014/main" id="{BBB16F05-F885-A843-36ED-B716E2F545F9}"/>
              </a:ext>
            </a:extLst>
          </p:cNvPr>
          <p:cNvSpPr txBox="1">
            <a:spLocks/>
          </p:cNvSpPr>
          <p:nvPr/>
        </p:nvSpPr>
        <p:spPr bwMode="black">
          <a:xfrm>
            <a:off x="1583298" y="1643453"/>
            <a:ext cx="7012008"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b="0" kern="0" cap="none">
                <a:latin typeface="Verdana" panose="020B0604030504040204" pitchFamily="34" charset="0"/>
                <a:ea typeface="Verdana" panose="020B0604030504040204" pitchFamily="34" charset="0"/>
                <a:cs typeface="Verdana" panose="020B0604030504040204" pitchFamily="34" charset="0"/>
              </a:rPr>
              <a:t>WHOLE PERSON HEALTH STARTS HERE: PHYSICAL AND MENTAL HEALTH ALIGNED</a:t>
            </a:r>
          </a:p>
          <a:p>
            <a:endParaRPr lang="en-US" sz="400" b="0" kern="0" cap="none">
              <a:latin typeface="Verdana" panose="020B0604030504040204" pitchFamily="34" charset="0"/>
              <a:ea typeface="Verdana" panose="020B0604030504040204" pitchFamily="34" charset="0"/>
              <a:cs typeface="Verdana" panose="020B0604030504040204" pitchFamily="34" charset="0"/>
            </a:endParaRPr>
          </a:p>
          <a:p>
            <a:r>
              <a:rPr lang="en-US" sz="1400" b="0" kern="0" cap="none">
                <a:latin typeface="Verdana" panose="020B0604030504040204" pitchFamily="34" charset="0"/>
                <a:ea typeface="Verdana" panose="020B0604030504040204" pitchFamily="34" charset="0"/>
                <a:cs typeface="Verdana" panose="020B0604030504040204" pitchFamily="34" charset="0"/>
              </a:rPr>
              <a:t>Karen Friedman, Y-USA</a:t>
            </a:r>
          </a:p>
          <a:p>
            <a:r>
              <a:rPr lang="en-US" sz="1400" b="0" kern="0" cap="none">
                <a:latin typeface="Verdana" panose="020B0604030504040204" pitchFamily="34" charset="0"/>
                <a:ea typeface="Verdana" panose="020B0604030504040204" pitchFamily="34" charset="0"/>
                <a:cs typeface="Verdana" panose="020B0604030504040204" pitchFamily="34" charset="0"/>
              </a:rPr>
              <a:t>Jenn Gilburg, Y-USA</a:t>
            </a:r>
          </a:p>
          <a:p>
            <a:r>
              <a:rPr lang="en-US" sz="1400" b="0" kern="0" cap="none">
                <a:latin typeface="Verdana" panose="020B0604030504040204" pitchFamily="34" charset="0"/>
                <a:ea typeface="Verdana" panose="020B0604030504040204" pitchFamily="34" charset="0"/>
                <a:cs typeface="Verdana" panose="020B0604030504040204" pitchFamily="34" charset="0"/>
              </a:rPr>
              <a:t>Cindy LaFond, The Granite YMCA</a:t>
            </a:r>
          </a:p>
          <a:p>
            <a:r>
              <a:rPr lang="en-US" sz="1400" b="0" kern="0" cap="none">
                <a:latin typeface="Verdana" panose="020B0604030504040204" pitchFamily="34" charset="0"/>
                <a:ea typeface="Verdana" panose="020B0604030504040204" pitchFamily="34" charset="0"/>
                <a:cs typeface="Verdana" panose="020B0604030504040204" pitchFamily="34" charset="0"/>
              </a:rPr>
              <a:t>Katie Soule, The Granite YMCA </a:t>
            </a:r>
          </a:p>
        </p:txBody>
      </p:sp>
    </p:spTree>
    <p:extLst>
      <p:ext uri="{BB962C8B-B14F-4D97-AF65-F5344CB8AC3E}">
        <p14:creationId xmlns:p14="http://schemas.microsoft.com/office/powerpoint/2010/main" val="3969538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7EFA-B5E1-12C6-8773-DBD49FD060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2AA82D6-754C-4105-0BAE-7B098B26A17C}"/>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600F47C7-212B-40FB-DCF9-845DDAE38453}"/>
              </a:ext>
            </a:extLst>
          </p:cNvPr>
          <p:cNvSpPr>
            <a:spLocks noGrp="1"/>
          </p:cNvSpPr>
          <p:nvPr>
            <p:ph type="title"/>
          </p:nvPr>
        </p:nvSpPr>
        <p:spPr>
          <a:xfrm>
            <a:off x="366200" y="289083"/>
            <a:ext cx="7484374" cy="922637"/>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welcome</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Rounded Corners 1">
            <a:extLst>
              <a:ext uri="{FF2B5EF4-FFF2-40B4-BE49-F238E27FC236}">
                <a16:creationId xmlns:a16="http://schemas.microsoft.com/office/drawing/2014/main" id="{40CFA4F0-CC7C-5C9A-C084-718C7F410F49}"/>
              </a:ext>
            </a:extLst>
          </p:cNvPr>
          <p:cNvSpPr/>
          <p:nvPr/>
        </p:nvSpPr>
        <p:spPr bwMode="auto">
          <a:xfrm>
            <a:off x="1451509" y="984449"/>
            <a:ext cx="2049875" cy="2191819"/>
          </a:xfrm>
          <a:prstGeom prst="roundRect">
            <a:avLst/>
          </a:prstGeom>
          <a:blipFill>
            <a:blip r:embed="rId4"/>
            <a:stretch>
              <a:fillRect/>
            </a:stretch>
          </a:blipFill>
          <a:ln w="38100" cap="flat" cmpd="sng" algn="ctr">
            <a:solidFill>
              <a:srgbClr val="007D7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1" name="Rectangle: Rounded Corners 10">
            <a:extLst>
              <a:ext uri="{FF2B5EF4-FFF2-40B4-BE49-F238E27FC236}">
                <a16:creationId xmlns:a16="http://schemas.microsoft.com/office/drawing/2014/main" id="{BCDFDBAC-BB4D-DA75-096E-9BF219CCA7DA}"/>
              </a:ext>
            </a:extLst>
          </p:cNvPr>
          <p:cNvSpPr/>
          <p:nvPr/>
        </p:nvSpPr>
        <p:spPr bwMode="auto">
          <a:xfrm>
            <a:off x="5483451" y="984449"/>
            <a:ext cx="2049875" cy="2191819"/>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38100" cap="flat" cmpd="sng" algn="ctr">
            <a:solidFill>
              <a:srgbClr val="007D7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2" name="Rectangle: Rounded Corners 11">
            <a:extLst>
              <a:ext uri="{FF2B5EF4-FFF2-40B4-BE49-F238E27FC236}">
                <a16:creationId xmlns:a16="http://schemas.microsoft.com/office/drawing/2014/main" id="{E00F2435-92BB-C5B5-429B-111CB3C9B09C}"/>
              </a:ext>
            </a:extLst>
          </p:cNvPr>
          <p:cNvSpPr/>
          <p:nvPr/>
        </p:nvSpPr>
        <p:spPr bwMode="auto">
          <a:xfrm>
            <a:off x="1206939" y="3302492"/>
            <a:ext cx="2539013" cy="922635"/>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rgbClr val="007D7E"/>
                </a:solidFill>
                <a:effectLst/>
                <a:latin typeface="Verdana" pitchFamily="64" charset="0"/>
                <a:ea typeface="ＭＳ Ｐゴシック" pitchFamily="64" charset="-128"/>
                <a:cs typeface="ＭＳ Ｐゴシック" pitchFamily="64" charset="-128"/>
              </a:rPr>
              <a:t>Karen Friedman</a:t>
            </a:r>
          </a:p>
          <a:p>
            <a:pPr algn="ctr"/>
            <a:r>
              <a:rPr lang="en-US" sz="1200">
                <a:solidFill>
                  <a:srgbClr val="007D7E"/>
                </a:solidFill>
                <a:latin typeface="Verdana" pitchFamily="64" charset="0"/>
                <a:ea typeface="ＭＳ Ｐゴシック" pitchFamily="64" charset="-128"/>
                <a:cs typeface="ＭＳ Ｐゴシック" pitchFamily="64" charset="-128"/>
              </a:rPr>
              <a:t>Director, Strategy &amp; Quality Practices – Mental Health</a:t>
            </a:r>
          </a:p>
          <a:p>
            <a:pPr algn="ctr"/>
            <a:r>
              <a:rPr kumimoji="0" lang="en-US" sz="1200" i="0" u="none" strike="noStrike" cap="none" normalizeH="0" baseline="0">
                <a:ln>
                  <a:noFill/>
                </a:ln>
                <a:solidFill>
                  <a:srgbClr val="007D7E"/>
                </a:solidFill>
                <a:effectLst/>
                <a:latin typeface="Verdana" pitchFamily="64" charset="0"/>
                <a:ea typeface="ＭＳ Ｐゴシック" pitchFamily="64" charset="-128"/>
                <a:cs typeface="ＭＳ Ｐゴシック" pitchFamily="64" charset="-128"/>
              </a:rPr>
              <a:t>Y-USA</a:t>
            </a:r>
          </a:p>
        </p:txBody>
      </p:sp>
      <p:sp>
        <p:nvSpPr>
          <p:cNvPr id="14" name="Rectangle: Rounded Corners 13">
            <a:extLst>
              <a:ext uri="{FF2B5EF4-FFF2-40B4-BE49-F238E27FC236}">
                <a16:creationId xmlns:a16="http://schemas.microsoft.com/office/drawing/2014/main" id="{E066ECB3-4365-D021-DFF4-BDCC904BC173}"/>
              </a:ext>
            </a:extLst>
          </p:cNvPr>
          <p:cNvSpPr/>
          <p:nvPr/>
        </p:nvSpPr>
        <p:spPr bwMode="auto">
          <a:xfrm>
            <a:off x="5311560" y="3302492"/>
            <a:ext cx="2539014" cy="922635"/>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a:solidFill>
                  <a:srgbClr val="007D7E"/>
                </a:solidFill>
                <a:latin typeface="Verdana" pitchFamily="64" charset="0"/>
                <a:ea typeface="ＭＳ Ｐゴシック" pitchFamily="64" charset="-128"/>
                <a:cs typeface="ＭＳ Ｐゴシック" pitchFamily="64" charset="-128"/>
              </a:rPr>
              <a:t>Jenn Gilburg</a:t>
            </a:r>
          </a:p>
          <a:p>
            <a:pPr marL="0" marR="0" indent="0" algn="ctr" defTabSz="914400" rtl="0" eaLnBrk="0" fontAlgn="base" latinLnBrk="0" hangingPunct="0">
              <a:lnSpc>
                <a:spcPct val="100000"/>
              </a:lnSpc>
              <a:spcBef>
                <a:spcPct val="0"/>
              </a:spcBef>
              <a:spcAft>
                <a:spcPct val="0"/>
              </a:spcAft>
              <a:buClrTx/>
              <a:buSzTx/>
              <a:buFontTx/>
              <a:buNone/>
              <a:tabLst/>
            </a:pPr>
            <a:r>
              <a:rPr lang="en-US" sz="1200">
                <a:solidFill>
                  <a:srgbClr val="007D7E"/>
                </a:solidFill>
                <a:latin typeface="Verdana" pitchFamily="64" charset="0"/>
                <a:ea typeface="ＭＳ Ｐゴシック" pitchFamily="64" charset="-128"/>
                <a:cs typeface="ＭＳ Ｐゴシック" pitchFamily="64" charset="-128"/>
              </a:rPr>
              <a:t>Director, Project Implementation</a:t>
            </a:r>
          </a:p>
          <a:p>
            <a:pPr marL="0" marR="0" indent="0" algn="ctr" defTabSz="914400" rtl="0" eaLnBrk="0" fontAlgn="base" latinLnBrk="0" hangingPunct="0">
              <a:lnSpc>
                <a:spcPct val="100000"/>
              </a:lnSpc>
              <a:spcBef>
                <a:spcPct val="0"/>
              </a:spcBef>
              <a:spcAft>
                <a:spcPct val="0"/>
              </a:spcAft>
              <a:buClrTx/>
              <a:buSzTx/>
              <a:buFontTx/>
              <a:buNone/>
              <a:tabLst/>
            </a:pPr>
            <a:r>
              <a:rPr lang="en-US" sz="1200">
                <a:solidFill>
                  <a:srgbClr val="007D7E"/>
                </a:solidFill>
                <a:latin typeface="Verdana" pitchFamily="64" charset="0"/>
                <a:ea typeface="ＭＳ Ｐゴシック" pitchFamily="64" charset="-128"/>
                <a:cs typeface="ＭＳ Ｐゴシック" pitchFamily="64" charset="-128"/>
              </a:rPr>
              <a:t>Y-USA </a:t>
            </a:r>
            <a:endParaRPr kumimoji="0" lang="en-US" sz="1200" i="0" u="none" strike="noStrike" cap="none" normalizeH="0" baseline="0">
              <a:ln>
                <a:noFill/>
              </a:ln>
              <a:solidFill>
                <a:srgbClr val="007D7E"/>
              </a:solidFill>
              <a:effectLst/>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1761191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9E227-7BE3-9526-1B72-C8941DEEAAC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F8D3899-152A-F7A1-AF33-2CD963F7460E}"/>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44081C80-D63A-92E2-5E07-576BBE6AABBB}"/>
              </a:ext>
            </a:extLst>
          </p:cNvPr>
          <p:cNvSpPr>
            <a:spLocks noGrp="1"/>
          </p:cNvSpPr>
          <p:nvPr>
            <p:ph type="title"/>
          </p:nvPr>
        </p:nvSpPr>
        <p:spPr>
          <a:xfrm>
            <a:off x="366200" y="289083"/>
            <a:ext cx="7484374" cy="922637"/>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Let’s Connect</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E4583652-6F6D-192C-8AB1-52CC126574F4}"/>
              </a:ext>
            </a:extLst>
          </p:cNvPr>
          <p:cNvSpPr txBox="1"/>
          <p:nvPr/>
        </p:nvSpPr>
        <p:spPr>
          <a:xfrm>
            <a:off x="315161" y="1090180"/>
            <a:ext cx="6375809" cy="1754326"/>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tx2"/>
                </a:solidFill>
                <a:latin typeface="Verdana" panose="020B0604030504040204" pitchFamily="34" charset="0"/>
                <a:ea typeface="Verdana" panose="020B0604030504040204" pitchFamily="34" charset="0"/>
                <a:cs typeface="Verdana" panose="020B0604030504040204" pitchFamily="34" charset="0"/>
              </a:rPr>
              <a:t>Turn to your neighbor and share:</a:t>
            </a:r>
          </a:p>
          <a:p>
            <a:pPr marL="285750" indent="-285750">
              <a:buFont typeface="Arial" panose="020B0604020202020204" pitchFamily="34" charset="0"/>
              <a:buChar char="•"/>
            </a:pPr>
            <a:endParaRPr lang="en-US">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628589" lvl="1" indent="-285750">
              <a:buFont typeface="Arial" panose="020B0604020202020204" pitchFamily="34" charset="0"/>
              <a:buChar char="•"/>
            </a:pPr>
            <a:r>
              <a:rPr lang="en-US">
                <a:solidFill>
                  <a:schemeClr val="tx2"/>
                </a:solidFill>
                <a:latin typeface="Verdana" panose="020B0604030504040204" pitchFamily="34" charset="0"/>
                <a:ea typeface="Verdana" panose="020B0604030504040204" pitchFamily="34" charset="0"/>
                <a:cs typeface="Verdana" panose="020B0604030504040204" pitchFamily="34" charset="0"/>
              </a:rPr>
              <a:t>Name</a:t>
            </a:r>
          </a:p>
          <a:p>
            <a:pPr marL="628589" lvl="1" indent="-285750">
              <a:buFont typeface="Arial" panose="020B0604020202020204" pitchFamily="34" charset="0"/>
              <a:buChar char="•"/>
            </a:pPr>
            <a:r>
              <a:rPr lang="en-US">
                <a:solidFill>
                  <a:schemeClr val="tx2"/>
                </a:solidFill>
                <a:latin typeface="Verdana" panose="020B0604030504040204" pitchFamily="34" charset="0"/>
                <a:ea typeface="Verdana" panose="020B0604030504040204" pitchFamily="34" charset="0"/>
                <a:cs typeface="Verdana" panose="020B0604030504040204" pitchFamily="34" charset="0"/>
              </a:rPr>
              <a:t>YMCA</a:t>
            </a:r>
          </a:p>
          <a:p>
            <a:pPr marL="628589" lvl="1" indent="-285750">
              <a:buFont typeface="Arial" panose="020B0604020202020204" pitchFamily="34" charset="0"/>
              <a:buChar char="•"/>
            </a:pPr>
            <a:r>
              <a:rPr lang="en-US">
                <a:solidFill>
                  <a:schemeClr val="tx2"/>
                </a:solidFill>
                <a:latin typeface="Verdana" panose="020B0604030504040204" pitchFamily="34" charset="0"/>
                <a:ea typeface="Verdana" panose="020B0604030504040204" pitchFamily="34" charset="0"/>
                <a:cs typeface="Verdana" panose="020B0604030504040204" pitchFamily="34" charset="0"/>
              </a:rPr>
              <a:t>One way you are prioritizing your health and well-being during GA?</a:t>
            </a:r>
            <a:endParaRPr lang="en-US">
              <a:solidFill>
                <a:schemeClr val="tx2"/>
              </a:solidFill>
            </a:endParaRPr>
          </a:p>
        </p:txBody>
      </p:sp>
      <p:pic>
        <p:nvPicPr>
          <p:cNvPr id="3" name="Picture 2">
            <a:extLst>
              <a:ext uri="{FF2B5EF4-FFF2-40B4-BE49-F238E27FC236}">
                <a16:creationId xmlns:a16="http://schemas.microsoft.com/office/drawing/2014/main" id="{7AD6DF42-3F4E-E50A-7660-2F8D4E9030C6}"/>
              </a:ext>
            </a:extLst>
          </p:cNvPr>
          <p:cNvPicPr>
            <a:picLocks noChangeAspect="1"/>
          </p:cNvPicPr>
          <p:nvPr/>
        </p:nvPicPr>
        <p:blipFill>
          <a:blip r:embed="rId4"/>
          <a:stretch>
            <a:fillRect/>
          </a:stretch>
        </p:blipFill>
        <p:spPr>
          <a:xfrm>
            <a:off x="6201513" y="1654933"/>
            <a:ext cx="2422723" cy="2855352"/>
          </a:xfrm>
          <a:prstGeom prst="rect">
            <a:avLst/>
          </a:prstGeom>
        </p:spPr>
      </p:pic>
    </p:spTree>
    <p:extLst>
      <p:ext uri="{BB962C8B-B14F-4D97-AF65-F5344CB8AC3E}">
        <p14:creationId xmlns:p14="http://schemas.microsoft.com/office/powerpoint/2010/main" val="2064470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AB7A0-185E-4266-57E8-AB9506B66A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0DA54E-F263-79E2-AF2D-E7F961E8CF0E}"/>
              </a:ext>
            </a:extLst>
          </p:cNvPr>
          <p:cNvPicPr>
            <a:picLocks noChangeAspect="1"/>
          </p:cNvPicPr>
          <p:nvPr/>
        </p:nvPicPr>
        <p:blipFill>
          <a:blip r:embed="rId3"/>
          <a:srcRect/>
          <a:stretch/>
        </p:blipFill>
        <p:spPr>
          <a:xfrm>
            <a:off x="9528" y="0"/>
            <a:ext cx="9134472" cy="5138140"/>
          </a:xfrm>
          <a:prstGeom prst="rect">
            <a:avLst/>
          </a:prstGeom>
        </p:spPr>
      </p:pic>
      <p:sp>
        <p:nvSpPr>
          <p:cNvPr id="9" name="Title 8">
            <a:extLst>
              <a:ext uri="{FF2B5EF4-FFF2-40B4-BE49-F238E27FC236}">
                <a16:creationId xmlns:a16="http://schemas.microsoft.com/office/drawing/2014/main" id="{D724FEB2-D7ED-9531-8DD4-3F963C046540}"/>
              </a:ext>
            </a:extLst>
          </p:cNvPr>
          <p:cNvSpPr>
            <a:spLocks noGrp="1"/>
          </p:cNvSpPr>
          <p:nvPr>
            <p:ph type="title"/>
          </p:nvPr>
        </p:nvSpPr>
        <p:spPr>
          <a:xfrm>
            <a:off x="293102" y="278889"/>
            <a:ext cx="8557795" cy="994890"/>
          </a:xfrm>
        </p:spPr>
        <p:txBody>
          <a:bodyPr/>
          <a:lstStyle/>
          <a:p>
            <a:r>
              <a:rPr lang="en-US" sz="3000">
                <a:solidFill>
                  <a:srgbClr val="19C8CA"/>
                </a:solidFill>
              </a:rPr>
              <a:t>Whole person health starts here</a:t>
            </a:r>
          </a:p>
        </p:txBody>
      </p:sp>
      <p:sp>
        <p:nvSpPr>
          <p:cNvPr id="10" name="Content Placeholder 10">
            <a:extLst>
              <a:ext uri="{FF2B5EF4-FFF2-40B4-BE49-F238E27FC236}">
                <a16:creationId xmlns:a16="http://schemas.microsoft.com/office/drawing/2014/main" id="{F24D2BAC-76A4-8E32-E772-EA8D15FF062E}"/>
              </a:ext>
            </a:extLst>
          </p:cNvPr>
          <p:cNvSpPr txBox="1">
            <a:spLocks/>
          </p:cNvSpPr>
          <p:nvPr/>
        </p:nvSpPr>
        <p:spPr bwMode="black">
          <a:xfrm>
            <a:off x="372073" y="1273779"/>
            <a:ext cx="7857527" cy="28294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 panose="020B0604020202020204" pitchFamily="34" charset="0"/>
              <a:buChar char="•"/>
            </a:pPr>
            <a:r>
              <a:rPr lang="en-US" sz="2000" b="0" kern="0" cap="none">
                <a:solidFill>
                  <a:schemeClr val="tx2"/>
                </a:solidFill>
              </a:rPr>
              <a:t>Explore how we can support well-being in a more connected way</a:t>
            </a:r>
          </a:p>
          <a:p>
            <a:pPr marL="285750" indent="-285750">
              <a:buFont typeface="Arial" panose="020B0604020202020204" pitchFamily="34" charset="0"/>
              <a:buChar char="•"/>
            </a:pPr>
            <a:endParaRPr lang="en-US" sz="1200" b="0" kern="0" cap="none">
              <a:solidFill>
                <a:schemeClr val="tx2"/>
              </a:solidFill>
            </a:endParaRPr>
          </a:p>
          <a:p>
            <a:pPr marL="285750" indent="-285750">
              <a:buFont typeface="Arial" panose="020B0604020202020204" pitchFamily="34" charset="0"/>
              <a:buChar char="•"/>
            </a:pPr>
            <a:r>
              <a:rPr lang="en-US" sz="2000" b="0" kern="0" cap="none">
                <a:solidFill>
                  <a:schemeClr val="tx2"/>
                </a:solidFill>
              </a:rPr>
              <a:t>Explore the connection between mental, physical, social, spiritual, and community well-being</a:t>
            </a:r>
          </a:p>
          <a:p>
            <a:pPr marL="285750" indent="-285750">
              <a:buFont typeface="Arial" panose="020B0604020202020204" pitchFamily="34" charset="0"/>
              <a:buChar char="•"/>
            </a:pPr>
            <a:endParaRPr lang="en-US" sz="1200" b="0" kern="0" cap="none">
              <a:solidFill>
                <a:schemeClr val="tx2"/>
              </a:solidFill>
            </a:endParaRPr>
          </a:p>
          <a:p>
            <a:pPr marL="285750" indent="-285750">
              <a:buFont typeface="Arial" panose="020B0604020202020204" pitchFamily="34" charset="0"/>
              <a:buChar char="•"/>
            </a:pPr>
            <a:r>
              <a:rPr lang="en-US" sz="2000" b="0" kern="0" cap="none">
                <a:solidFill>
                  <a:schemeClr val="tx2"/>
                </a:solidFill>
              </a:rPr>
              <a:t>Explore ways to create environments where people can thrive</a:t>
            </a:r>
          </a:p>
        </p:txBody>
      </p:sp>
    </p:spTree>
    <p:extLst>
      <p:ext uri="{BB962C8B-B14F-4D97-AF65-F5344CB8AC3E}">
        <p14:creationId xmlns:p14="http://schemas.microsoft.com/office/powerpoint/2010/main" val="3656470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81CE4-6C8F-8B9C-DE7E-9A9C2A78DE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CD87692-FCBC-F9BE-1811-4911EC2957EC}"/>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5331EE3A-8D62-4473-F36C-47BF51BD7F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900ACBD-C045-3D1D-61D9-74CB58C944A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ADC0F2B7-E8DB-849F-78CA-4BBEF49B1CEB}"/>
              </a:ext>
            </a:extLst>
          </p:cNvPr>
          <p:cNvGrpSpPr/>
          <p:nvPr/>
        </p:nvGrpSpPr>
        <p:grpSpPr>
          <a:xfrm>
            <a:off x="5184648" y="1443839"/>
            <a:ext cx="3583970" cy="2286399"/>
            <a:chOff x="6912864" y="2170132"/>
            <a:chExt cx="4778626" cy="3048533"/>
          </a:xfrm>
        </p:grpSpPr>
        <p:sp>
          <p:nvSpPr>
            <p:cNvPr id="3" name="TextBox 2">
              <a:extLst>
                <a:ext uri="{FF2B5EF4-FFF2-40B4-BE49-F238E27FC236}">
                  <a16:creationId xmlns:a16="http://schemas.microsoft.com/office/drawing/2014/main" id="{2BFD72E1-9DE2-8232-75AC-BF116DC69E07}"/>
                </a:ext>
              </a:extLst>
            </p:cNvPr>
            <p:cNvSpPr txBox="1"/>
            <p:nvPr/>
          </p:nvSpPr>
          <p:spPr>
            <a:xfrm>
              <a:off x="6912864" y="2170132"/>
              <a:ext cx="4768351" cy="1354218"/>
            </a:xfrm>
            <a:prstGeom prst="rect">
              <a:avLst/>
            </a:prstGeom>
            <a:noFill/>
          </p:spPr>
          <p:txBody>
            <a:bodyPr wrap="square" rtlCol="0" anchor="b">
              <a:spAutoFit/>
            </a:bodyPr>
            <a:lstStyle/>
            <a:p>
              <a:r>
                <a:rPr lang="en-US" sz="3000" b="1">
                  <a:solidFill>
                    <a:schemeClr val="bg1"/>
                  </a:solidFill>
                  <a:latin typeface="Verdana" panose="020B0604030504040204" pitchFamily="34" charset="0"/>
                  <a:ea typeface="Verdana" panose="020B0604030504040204" pitchFamily="34" charset="0"/>
                  <a:cs typeface="Verdana" panose="020B0604030504040204" pitchFamily="34" charset="0"/>
                </a:rPr>
                <a:t>SUPPORT</a:t>
              </a:r>
            </a:p>
            <a:p>
              <a:r>
                <a:rPr lang="en-US" sz="3000" b="1">
                  <a:solidFill>
                    <a:schemeClr val="bg1"/>
                  </a:solidFill>
                  <a:latin typeface="Verdana" panose="020B0604030504040204" pitchFamily="34" charset="0"/>
                  <a:ea typeface="Verdana" panose="020B0604030504040204" pitchFamily="34" charset="0"/>
                  <a:cs typeface="Verdana" panose="020B0604030504040204" pitchFamily="34" charset="0"/>
                </a:rPr>
                <a:t>WELL-BEING​</a:t>
              </a:r>
            </a:p>
          </p:txBody>
        </p:sp>
        <p:sp>
          <p:nvSpPr>
            <p:cNvPr id="4" name="TextBox 3">
              <a:extLst>
                <a:ext uri="{FF2B5EF4-FFF2-40B4-BE49-F238E27FC236}">
                  <a16:creationId xmlns:a16="http://schemas.microsoft.com/office/drawing/2014/main" id="{23C1102C-1F8E-2189-1789-1474716201DB}"/>
                </a:ext>
              </a:extLst>
            </p:cNvPr>
            <p:cNvSpPr txBox="1"/>
            <p:nvPr/>
          </p:nvSpPr>
          <p:spPr>
            <a:xfrm>
              <a:off x="6923139" y="3556671"/>
              <a:ext cx="4768351" cy="1661994"/>
            </a:xfrm>
            <a:prstGeom prst="rect">
              <a:avLst/>
            </a:prstGeom>
            <a:noFill/>
          </p:spPr>
          <p:txBody>
            <a:bodyPr wrap="square" rtlCol="0" anchor="t">
              <a:spAutoFit/>
            </a:bodyPr>
            <a:lstStyle/>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Foster experiences that</a:t>
              </a:r>
            </a:p>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elevate health and </a:t>
              </a:r>
              <a:b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well-being and help </a:t>
              </a:r>
              <a:b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all people thrive. ​</a:t>
              </a:r>
            </a:p>
          </p:txBody>
        </p:sp>
      </p:grpSp>
    </p:spTree>
    <p:extLst>
      <p:ext uri="{BB962C8B-B14F-4D97-AF65-F5344CB8AC3E}">
        <p14:creationId xmlns:p14="http://schemas.microsoft.com/office/powerpoint/2010/main" val="3075676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7CA6-9328-030F-10B9-19CBD798FE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3C8123E-21BD-4D75-BD61-2FB7F8F57DCF}"/>
              </a:ext>
            </a:extLst>
          </p:cNvPr>
          <p:cNvPicPr>
            <a:picLocks noChangeAspect="1"/>
          </p:cNvPicPr>
          <p:nvPr/>
        </p:nvPicPr>
        <p:blipFill>
          <a:blip r:embed="rId3"/>
          <a:srcRect/>
          <a:stretch/>
        </p:blipFill>
        <p:spPr>
          <a:xfrm>
            <a:off x="0" y="5359"/>
            <a:ext cx="9197788" cy="5140820"/>
          </a:xfrm>
          <a:prstGeom prst="rect">
            <a:avLst/>
          </a:prstGeom>
        </p:spPr>
      </p:pic>
      <p:sp>
        <p:nvSpPr>
          <p:cNvPr id="9" name="Title 8">
            <a:extLst>
              <a:ext uri="{FF2B5EF4-FFF2-40B4-BE49-F238E27FC236}">
                <a16:creationId xmlns:a16="http://schemas.microsoft.com/office/drawing/2014/main" id="{AD0A3C66-E69A-0B66-4C75-08959E90D57F}"/>
              </a:ext>
            </a:extLst>
          </p:cNvPr>
          <p:cNvSpPr>
            <a:spLocks noGrp="1"/>
          </p:cNvSpPr>
          <p:nvPr>
            <p:ph type="title"/>
          </p:nvPr>
        </p:nvSpPr>
        <p:spPr>
          <a:xfrm>
            <a:off x="349419" y="70755"/>
            <a:ext cx="8366760" cy="1064902"/>
          </a:xfrm>
        </p:spPr>
        <p:txBody>
          <a:bodyPr/>
          <a:lstStyle/>
          <a:p>
            <a:r>
              <a:rPr lang="en-US" sz="3000">
                <a:solidFill>
                  <a:srgbClr val="90278D"/>
                </a:solidFill>
              </a:rPr>
              <a:t>The Y’s approach to health and wellness</a:t>
            </a:r>
          </a:p>
        </p:txBody>
      </p:sp>
      <p:pic>
        <p:nvPicPr>
          <p:cNvPr id="6" name="Picture 5">
            <a:extLst>
              <a:ext uri="{FF2B5EF4-FFF2-40B4-BE49-F238E27FC236}">
                <a16:creationId xmlns:a16="http://schemas.microsoft.com/office/drawing/2014/main" id="{1720D0A4-B31D-02FA-919A-CCE2E0AA467A}"/>
              </a:ext>
            </a:extLst>
          </p:cNvPr>
          <p:cNvPicPr>
            <a:picLocks noChangeAspect="1"/>
          </p:cNvPicPr>
          <p:nvPr/>
        </p:nvPicPr>
        <p:blipFill>
          <a:blip r:embed="rId4"/>
          <a:stretch>
            <a:fillRect/>
          </a:stretch>
        </p:blipFill>
        <p:spPr>
          <a:xfrm>
            <a:off x="1398494" y="1027519"/>
            <a:ext cx="5771120" cy="3309157"/>
          </a:xfrm>
          <a:prstGeom prst="rect">
            <a:avLst/>
          </a:prstGeom>
        </p:spPr>
      </p:pic>
    </p:spTree>
    <p:extLst>
      <p:ext uri="{BB962C8B-B14F-4D97-AF65-F5344CB8AC3E}">
        <p14:creationId xmlns:p14="http://schemas.microsoft.com/office/powerpoint/2010/main" val="214028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4C3F-3D30-8BC8-DA7E-C4BF913495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C1BE35-F274-86B3-30F1-1680F172C2D6}"/>
              </a:ext>
            </a:extLst>
          </p:cNvPr>
          <p:cNvSpPr>
            <a:spLocks/>
          </p:cNvSpPr>
          <p:nvPr/>
        </p:nvSpPr>
        <p:spPr>
          <a:xfrm>
            <a:off x="0" y="0"/>
            <a:ext cx="9144000" cy="5143500"/>
          </a:xfrm>
          <a:prstGeom prst="rect">
            <a:avLst/>
          </a:prstGeom>
          <a:solidFill>
            <a:srgbClr val="006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9E293F70-56C4-15CC-893A-5AE0D4AEB8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2DEC052-9FB6-A553-E2E1-6AF544DD924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6721" y="580596"/>
            <a:ext cx="3917091" cy="3974414"/>
          </a:xfrm>
          <a:prstGeom prst="rect">
            <a:avLst/>
          </a:prstGeom>
        </p:spPr>
      </p:pic>
      <p:grpSp>
        <p:nvGrpSpPr>
          <p:cNvPr id="4" name="Group 3">
            <a:extLst>
              <a:ext uri="{FF2B5EF4-FFF2-40B4-BE49-F238E27FC236}">
                <a16:creationId xmlns:a16="http://schemas.microsoft.com/office/drawing/2014/main" id="{79455362-5477-D1FF-A2E5-F7E94D8BD91F}"/>
              </a:ext>
            </a:extLst>
          </p:cNvPr>
          <p:cNvGrpSpPr/>
          <p:nvPr/>
        </p:nvGrpSpPr>
        <p:grpSpPr>
          <a:xfrm>
            <a:off x="5184648" y="1193771"/>
            <a:ext cx="3583970" cy="2748063"/>
            <a:chOff x="6912864" y="1554580"/>
            <a:chExt cx="4778626" cy="3664085"/>
          </a:xfrm>
        </p:grpSpPr>
        <p:sp>
          <p:nvSpPr>
            <p:cNvPr id="6" name="TextBox 5">
              <a:extLst>
                <a:ext uri="{FF2B5EF4-FFF2-40B4-BE49-F238E27FC236}">
                  <a16:creationId xmlns:a16="http://schemas.microsoft.com/office/drawing/2014/main" id="{393E1748-0309-DE8E-120B-39A86B6CF082}"/>
                </a:ext>
              </a:extLst>
            </p:cNvPr>
            <p:cNvSpPr txBox="1"/>
            <p:nvPr/>
          </p:nvSpPr>
          <p:spPr>
            <a:xfrm>
              <a:off x="6912864" y="1554580"/>
              <a:ext cx="4768351" cy="1969771"/>
            </a:xfrm>
            <a:prstGeom prst="rect">
              <a:avLst/>
            </a:prstGeom>
            <a:noFill/>
          </p:spPr>
          <p:txBody>
            <a:bodyPr wrap="square" rtlCol="0" anchor="b">
              <a:spAutoFit/>
            </a:bodyPr>
            <a:lstStyle/>
            <a:p>
              <a:r>
                <a:rPr lang="en-US" sz="3000" b="1">
                  <a:solidFill>
                    <a:schemeClr val="bg1"/>
                  </a:solidFill>
                  <a:latin typeface="Verdana" panose="020B0604030504040204" pitchFamily="34" charset="0"/>
                  <a:ea typeface="Verdana" panose="020B0604030504040204" pitchFamily="34" charset="0"/>
                  <a:cs typeface="Verdana" panose="020B0604030504040204" pitchFamily="34" charset="0"/>
                </a:rPr>
                <a:t>PRACTICE</a:t>
              </a:r>
            </a:p>
            <a:p>
              <a:r>
                <a:rPr lang="en-US" sz="3000" b="1">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a:p>
              <a:r>
                <a:rPr lang="en-US" sz="3000" b="1">
                  <a:solidFill>
                    <a:schemeClr val="bg1"/>
                  </a:solidFill>
                  <a:latin typeface="Verdana" panose="020B0604030504040204" pitchFamily="34" charset="0"/>
                  <a:ea typeface="Verdana" panose="020B0604030504040204" pitchFamily="34" charset="0"/>
                  <a:cs typeface="Verdana" panose="020B0604030504040204" pitchFamily="34" charset="0"/>
                </a:rPr>
                <a:t>SKILLS​</a:t>
              </a:r>
            </a:p>
          </p:txBody>
        </p:sp>
        <p:sp>
          <p:nvSpPr>
            <p:cNvPr id="7" name="TextBox 6">
              <a:extLst>
                <a:ext uri="{FF2B5EF4-FFF2-40B4-BE49-F238E27FC236}">
                  <a16:creationId xmlns:a16="http://schemas.microsoft.com/office/drawing/2014/main" id="{5461EC47-0431-6CEC-FE65-EF88764D2770}"/>
                </a:ext>
              </a:extLst>
            </p:cNvPr>
            <p:cNvSpPr txBox="1"/>
            <p:nvPr/>
          </p:nvSpPr>
          <p:spPr>
            <a:xfrm>
              <a:off x="6923139" y="3556671"/>
              <a:ext cx="4768351" cy="1661994"/>
            </a:xfrm>
            <a:prstGeom prst="rect">
              <a:avLst/>
            </a:prstGeom>
            <a:noFill/>
          </p:spPr>
          <p:txBody>
            <a:bodyPr wrap="square" rtlCol="0" anchor="t">
              <a:spAutoFit/>
            </a:bodyPr>
            <a:lstStyle/>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Develop the skills and</a:t>
              </a:r>
            </a:p>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reinforce the culture that </a:t>
              </a:r>
            </a:p>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make meaningful</a:t>
              </a:r>
            </a:p>
            <a:p>
              <a:r>
                <a:rPr lang="en-US" sz="1875">
                  <a:solidFill>
                    <a:schemeClr val="bg1"/>
                  </a:solidFill>
                  <a:latin typeface="Verdana" panose="020B0604030504040204" pitchFamily="34" charset="0"/>
                  <a:ea typeface="Verdana" panose="020B0604030504040204" pitchFamily="34" charset="0"/>
                  <a:cs typeface="Verdana" panose="020B0604030504040204" pitchFamily="34" charset="0"/>
                </a:rPr>
                <a:t>connection possible.​</a:t>
              </a:r>
            </a:p>
          </p:txBody>
        </p:sp>
      </p:grpSp>
    </p:spTree>
    <p:extLst>
      <p:ext uri="{BB962C8B-B14F-4D97-AF65-F5344CB8AC3E}">
        <p14:creationId xmlns:p14="http://schemas.microsoft.com/office/powerpoint/2010/main" val="399623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B4FF-2626-4B3A-D944-E7204D54A8B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56B62B5-611C-E863-BA4C-8D185D8F67AB}"/>
              </a:ext>
            </a:extLst>
          </p:cNvPr>
          <p:cNvPicPr>
            <a:picLocks noChangeAspect="1"/>
          </p:cNvPicPr>
          <p:nvPr/>
        </p:nvPicPr>
        <p:blipFill>
          <a:blip r:embed="rId3"/>
          <a:srcRect/>
          <a:stretch/>
        </p:blipFill>
        <p:spPr>
          <a:xfrm>
            <a:off x="0" y="0"/>
            <a:ext cx="9134472" cy="5138140"/>
          </a:xfrm>
          <a:prstGeom prst="rect">
            <a:avLst/>
          </a:prstGeom>
        </p:spPr>
      </p:pic>
      <p:sp>
        <p:nvSpPr>
          <p:cNvPr id="6" name="Title 5">
            <a:extLst>
              <a:ext uri="{FF2B5EF4-FFF2-40B4-BE49-F238E27FC236}">
                <a16:creationId xmlns:a16="http://schemas.microsoft.com/office/drawing/2014/main" id="{F298F372-640C-F789-6C74-5DCF767D96BF}"/>
              </a:ext>
            </a:extLst>
          </p:cNvPr>
          <p:cNvSpPr>
            <a:spLocks noGrp="1"/>
          </p:cNvSpPr>
          <p:nvPr>
            <p:ph type="title"/>
          </p:nvPr>
        </p:nvSpPr>
        <p:spPr>
          <a:xfrm>
            <a:off x="315575" y="175088"/>
            <a:ext cx="8616435" cy="922637"/>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The Y’s Mental health community care model</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0595EBEB-F0DB-3EE6-939C-2E30EF23A4E8}"/>
              </a:ext>
            </a:extLst>
          </p:cNvPr>
          <p:cNvPicPr>
            <a:picLocks noChangeAspect="1"/>
          </p:cNvPicPr>
          <p:nvPr/>
        </p:nvPicPr>
        <p:blipFill>
          <a:blip r:embed="rId4"/>
          <a:stretch>
            <a:fillRect/>
          </a:stretch>
        </p:blipFill>
        <p:spPr>
          <a:xfrm>
            <a:off x="1371786" y="1272813"/>
            <a:ext cx="6400428" cy="2964739"/>
          </a:xfrm>
          <a:prstGeom prst="rect">
            <a:avLst/>
          </a:prstGeom>
        </p:spPr>
      </p:pic>
    </p:spTree>
    <p:extLst>
      <p:ext uri="{BB962C8B-B14F-4D97-AF65-F5344CB8AC3E}">
        <p14:creationId xmlns:p14="http://schemas.microsoft.com/office/powerpoint/2010/main" val="3391081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D1FD-CEAD-5B18-34F5-8FAFF99FAA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F1AB95-A179-9BDD-06D1-BBD3968110A1}"/>
              </a:ext>
            </a:extLst>
          </p:cNvPr>
          <p:cNvPicPr>
            <a:picLocks noChangeAspect="1"/>
          </p:cNvPicPr>
          <p:nvPr/>
        </p:nvPicPr>
        <p:blipFill>
          <a:blip r:embed="rId3"/>
          <a:srcRect/>
          <a:stretch/>
        </p:blipFill>
        <p:spPr>
          <a:xfrm>
            <a:off x="0" y="0"/>
            <a:ext cx="9144000" cy="5143500"/>
          </a:xfrm>
          <a:prstGeom prst="rect">
            <a:avLst/>
          </a:prstGeom>
        </p:spPr>
      </p:pic>
      <p:sp>
        <p:nvSpPr>
          <p:cNvPr id="7" name="Title 5">
            <a:extLst>
              <a:ext uri="{FF2B5EF4-FFF2-40B4-BE49-F238E27FC236}">
                <a16:creationId xmlns:a16="http://schemas.microsoft.com/office/drawing/2014/main" id="{4FDC0DD2-0381-14C1-2DD5-5F0DFF631D1B}"/>
              </a:ext>
            </a:extLst>
          </p:cNvPr>
          <p:cNvSpPr txBox="1">
            <a:spLocks/>
          </p:cNvSpPr>
          <p:nvPr/>
        </p:nvSpPr>
        <p:spPr bwMode="black">
          <a:xfrm>
            <a:off x="1538556" y="1912660"/>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6000" kern="0"/>
              <a:t>The granite YMCA</a:t>
            </a:r>
          </a:p>
        </p:txBody>
      </p:sp>
    </p:spTree>
    <p:extLst>
      <p:ext uri="{BB962C8B-B14F-4D97-AF65-F5344CB8AC3E}">
        <p14:creationId xmlns:p14="http://schemas.microsoft.com/office/powerpoint/2010/main" val="794061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D1FD-CEAD-5B18-34F5-8FAFF99FAA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F1AB95-A179-9BDD-06D1-BBD3968110A1}"/>
              </a:ext>
            </a:extLst>
          </p:cNvPr>
          <p:cNvPicPr>
            <a:picLocks noChangeAspect="1"/>
          </p:cNvPicPr>
          <p:nvPr/>
        </p:nvPicPr>
        <p:blipFill>
          <a:blip r:embed="rId2"/>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4FDC0DD2-0381-14C1-2DD5-5F0DFF631D1B}"/>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gn="ctr"/>
            <a:endParaRPr lang="en-US" sz="3600" kern="0"/>
          </a:p>
          <a:p>
            <a:pPr algn="ctr"/>
            <a:r>
              <a:rPr lang="en-US" sz="3600" kern="0"/>
              <a:t>Whole person health starts here: </a:t>
            </a:r>
          </a:p>
          <a:p>
            <a:pPr algn="ctr"/>
            <a:r>
              <a:rPr lang="en-US" sz="2400" b="0" kern="0"/>
              <a:t>physical and mental health aligned</a:t>
            </a:r>
          </a:p>
        </p:txBody>
      </p:sp>
    </p:spTree>
    <p:extLst>
      <p:ext uri="{BB962C8B-B14F-4D97-AF65-F5344CB8AC3E}">
        <p14:creationId xmlns:p14="http://schemas.microsoft.com/office/powerpoint/2010/main" val="1962373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6B201-4EC1-6562-EECE-F16E086F9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9302E-81C2-CE59-1ADE-74F112946B4A}"/>
              </a:ext>
            </a:extLst>
          </p:cNvPr>
          <p:cNvSpPr>
            <a:spLocks noGrp="1"/>
          </p:cNvSpPr>
          <p:nvPr>
            <p:ph type="title"/>
          </p:nvPr>
        </p:nvSpPr>
        <p:spPr/>
        <p:txBody>
          <a:bodyPr/>
          <a:lstStyle/>
          <a:p>
            <a:r>
              <a:rPr lang="en-US"/>
              <a:t>Hello from the granite y</a:t>
            </a:r>
          </a:p>
        </p:txBody>
      </p:sp>
      <p:pic>
        <p:nvPicPr>
          <p:cNvPr id="7" name="Content Placeholder 6">
            <a:extLst>
              <a:ext uri="{FF2B5EF4-FFF2-40B4-BE49-F238E27FC236}">
                <a16:creationId xmlns:a16="http://schemas.microsoft.com/office/drawing/2014/main" id="{80A1A353-FDC8-D7BC-74E9-EB83A3CD1AEA}"/>
              </a:ext>
            </a:extLst>
          </p:cNvPr>
          <p:cNvPicPr>
            <a:picLocks noGrp="1" noChangeAspect="1"/>
          </p:cNvPicPr>
          <p:nvPr>
            <p:ph idx="1"/>
          </p:nvPr>
        </p:nvPicPr>
        <p:blipFill>
          <a:blip r:embed="rId3"/>
          <a:stretch>
            <a:fillRect/>
          </a:stretch>
        </p:blipFill>
        <p:spPr bwMode="black">
          <a:xfrm>
            <a:off x="666792" y="906224"/>
            <a:ext cx="1736187" cy="3096816"/>
          </a:xfrm>
          <a:prstGeom prst="rect">
            <a:avLst/>
          </a:prstGeom>
          <a:noFill/>
          <a:ln w="9525">
            <a:noFill/>
            <a:miter lim="800000"/>
            <a:headEnd/>
            <a:tailEnd/>
          </a:ln>
        </p:spPr>
      </p:pic>
      <p:pic>
        <p:nvPicPr>
          <p:cNvPr id="9" name="Picture 8">
            <a:extLst>
              <a:ext uri="{FF2B5EF4-FFF2-40B4-BE49-F238E27FC236}">
                <a16:creationId xmlns:a16="http://schemas.microsoft.com/office/drawing/2014/main" id="{09D0F86C-3E41-F4F5-11BE-ACC0F27A9D2C}"/>
              </a:ext>
            </a:extLst>
          </p:cNvPr>
          <p:cNvPicPr>
            <a:picLocks noChangeAspect="1"/>
          </p:cNvPicPr>
          <p:nvPr/>
        </p:nvPicPr>
        <p:blipFill>
          <a:blip r:embed="rId4"/>
          <a:stretch>
            <a:fillRect/>
          </a:stretch>
        </p:blipFill>
        <p:spPr>
          <a:xfrm>
            <a:off x="6243756" y="906224"/>
            <a:ext cx="1727308" cy="3096816"/>
          </a:xfrm>
          <a:prstGeom prst="rect">
            <a:avLst/>
          </a:prstGeom>
        </p:spPr>
      </p:pic>
      <p:pic>
        <p:nvPicPr>
          <p:cNvPr id="10" name="Picture 9" descr="A map of a state with many locations&#10;&#10;AI-generated content may be incorrect.">
            <a:extLst>
              <a:ext uri="{FF2B5EF4-FFF2-40B4-BE49-F238E27FC236}">
                <a16:creationId xmlns:a16="http://schemas.microsoft.com/office/drawing/2014/main" id="{493697D9-4E77-395E-8375-984AFDF262AA}"/>
              </a:ext>
            </a:extLst>
          </p:cNvPr>
          <p:cNvPicPr>
            <a:picLocks noChangeAspect="1"/>
          </p:cNvPicPr>
          <p:nvPr/>
        </p:nvPicPr>
        <p:blipFill>
          <a:blip r:embed="rId5"/>
          <a:stretch>
            <a:fillRect/>
          </a:stretch>
        </p:blipFill>
        <p:spPr>
          <a:xfrm>
            <a:off x="3072147" y="1292945"/>
            <a:ext cx="2458897" cy="2951633"/>
          </a:xfrm>
          <a:prstGeom prst="rect">
            <a:avLst/>
          </a:prstGeom>
        </p:spPr>
      </p:pic>
      <p:sp>
        <p:nvSpPr>
          <p:cNvPr id="11" name="TextBox 10">
            <a:extLst>
              <a:ext uri="{FF2B5EF4-FFF2-40B4-BE49-F238E27FC236}">
                <a16:creationId xmlns:a16="http://schemas.microsoft.com/office/drawing/2014/main" id="{26E16AA5-EF79-6ABC-EF29-284382B3F655}"/>
              </a:ext>
            </a:extLst>
          </p:cNvPr>
          <p:cNvSpPr txBox="1"/>
          <p:nvPr/>
        </p:nvSpPr>
        <p:spPr>
          <a:xfrm>
            <a:off x="666792" y="4003040"/>
            <a:ext cx="1796144" cy="415498"/>
          </a:xfrm>
          <a:prstGeom prst="rect">
            <a:avLst/>
          </a:prstGeom>
          <a:noFill/>
        </p:spPr>
        <p:txBody>
          <a:bodyPr wrap="square" rtlCol="0">
            <a:spAutoFit/>
          </a:bodyPr>
          <a:lstStyle/>
          <a:p>
            <a:pPr defTabSz="685800" eaLnBrk="1" fontAlgn="auto" hangingPunct="1">
              <a:spcBef>
                <a:spcPts val="0"/>
              </a:spcBef>
              <a:spcAft>
                <a:spcPts val="0"/>
              </a:spcAft>
            </a:pPr>
            <a:r>
              <a:rPr lang="en-US" sz="1050" b="1">
                <a:solidFill>
                  <a:srgbClr val="FFFFFF"/>
                </a:solidFill>
                <a:latin typeface="Verdana"/>
                <a:ea typeface="+mn-ea"/>
                <a:cs typeface="+mn-cs"/>
              </a:rPr>
              <a:t>Executive Director of </a:t>
            </a:r>
          </a:p>
          <a:p>
            <a:pPr defTabSz="685800" eaLnBrk="1" fontAlgn="auto" hangingPunct="1">
              <a:spcBef>
                <a:spcPts val="0"/>
              </a:spcBef>
              <a:spcAft>
                <a:spcPts val="0"/>
              </a:spcAft>
            </a:pPr>
            <a:r>
              <a:rPr lang="en-US" sz="1050" b="1">
                <a:solidFill>
                  <a:srgbClr val="FFFFFF"/>
                </a:solidFill>
                <a:latin typeface="Verdana"/>
                <a:ea typeface="+mn-ea"/>
                <a:cs typeface="+mn-cs"/>
              </a:rPr>
              <a:t>Health Interventions</a:t>
            </a:r>
          </a:p>
        </p:txBody>
      </p:sp>
      <p:sp>
        <p:nvSpPr>
          <p:cNvPr id="12" name="TextBox 11">
            <a:extLst>
              <a:ext uri="{FF2B5EF4-FFF2-40B4-BE49-F238E27FC236}">
                <a16:creationId xmlns:a16="http://schemas.microsoft.com/office/drawing/2014/main" id="{37FB8DBF-C54C-1FF3-9B1E-A40C8A533AF3}"/>
              </a:ext>
            </a:extLst>
          </p:cNvPr>
          <p:cNvSpPr txBox="1"/>
          <p:nvPr/>
        </p:nvSpPr>
        <p:spPr>
          <a:xfrm>
            <a:off x="6243756" y="4036829"/>
            <a:ext cx="1866217" cy="415498"/>
          </a:xfrm>
          <a:prstGeom prst="rect">
            <a:avLst/>
          </a:prstGeom>
          <a:noFill/>
        </p:spPr>
        <p:txBody>
          <a:bodyPr wrap="none" rtlCol="0">
            <a:spAutoFit/>
          </a:bodyPr>
          <a:lstStyle/>
          <a:p>
            <a:pPr defTabSz="685800" eaLnBrk="1" fontAlgn="auto" hangingPunct="1">
              <a:spcBef>
                <a:spcPts val="0"/>
              </a:spcBef>
              <a:spcAft>
                <a:spcPts val="0"/>
              </a:spcAft>
            </a:pPr>
            <a:r>
              <a:rPr lang="en-US" sz="1050" b="1">
                <a:solidFill>
                  <a:srgbClr val="FFFFFF"/>
                </a:solidFill>
                <a:latin typeface="Verdana"/>
                <a:ea typeface="+mn-ea"/>
                <a:cs typeface="+mn-cs"/>
              </a:rPr>
              <a:t>Director of Social and </a:t>
            </a:r>
          </a:p>
          <a:p>
            <a:pPr defTabSz="685800" eaLnBrk="1" fontAlgn="auto" hangingPunct="1">
              <a:spcBef>
                <a:spcPts val="0"/>
              </a:spcBef>
              <a:spcAft>
                <a:spcPts val="0"/>
              </a:spcAft>
            </a:pPr>
            <a:r>
              <a:rPr lang="en-US" sz="1050" b="1">
                <a:solidFill>
                  <a:srgbClr val="FFFFFF"/>
                </a:solidFill>
                <a:latin typeface="Verdana"/>
                <a:ea typeface="+mn-ea"/>
                <a:cs typeface="+mn-cs"/>
              </a:rPr>
              <a:t>Emotional Wellbeing</a:t>
            </a:r>
          </a:p>
        </p:txBody>
      </p:sp>
      <p:pic>
        <p:nvPicPr>
          <p:cNvPr id="5" name="Picture 4">
            <a:extLst>
              <a:ext uri="{FF2B5EF4-FFF2-40B4-BE49-F238E27FC236}">
                <a16:creationId xmlns:a16="http://schemas.microsoft.com/office/drawing/2014/main" id="{D20FDA02-766C-E5F0-B86A-3E117ABFBCF7}"/>
              </a:ext>
            </a:extLst>
          </p:cNvPr>
          <p:cNvPicPr>
            <a:picLocks noChangeAspect="1"/>
          </p:cNvPicPr>
          <p:nvPr/>
        </p:nvPicPr>
        <p:blipFill>
          <a:blip r:embed="rId6"/>
          <a:stretch>
            <a:fillRect/>
          </a:stretch>
        </p:blipFill>
        <p:spPr>
          <a:xfrm>
            <a:off x="0" y="4512340"/>
            <a:ext cx="9144000" cy="631160"/>
          </a:xfrm>
          <a:prstGeom prst="rect">
            <a:avLst/>
          </a:prstGeom>
        </p:spPr>
      </p:pic>
    </p:spTree>
    <p:extLst>
      <p:ext uri="{BB962C8B-B14F-4D97-AF65-F5344CB8AC3E}">
        <p14:creationId xmlns:p14="http://schemas.microsoft.com/office/powerpoint/2010/main" val="281787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228CB8-1C51-9BF8-2F25-14B0C234F242}"/>
              </a:ext>
            </a:extLst>
          </p:cNvPr>
          <p:cNvPicPr>
            <a:picLocks noChangeAspect="1"/>
          </p:cNvPicPr>
          <p:nvPr/>
        </p:nvPicPr>
        <p:blipFill>
          <a:blip r:embed="rId2"/>
          <a:stretch>
            <a:fillRect/>
          </a:stretch>
        </p:blipFill>
        <p:spPr>
          <a:xfrm>
            <a:off x="0" y="4511364"/>
            <a:ext cx="9144000" cy="631160"/>
          </a:xfrm>
          <a:prstGeom prst="rect">
            <a:avLst/>
          </a:prstGeom>
        </p:spPr>
      </p:pic>
      <p:sp>
        <p:nvSpPr>
          <p:cNvPr id="22" name="Title 21">
            <a:extLst>
              <a:ext uri="{FF2B5EF4-FFF2-40B4-BE49-F238E27FC236}">
                <a16:creationId xmlns:a16="http://schemas.microsoft.com/office/drawing/2014/main" id="{CB9555F9-A141-FF62-B184-A0DF97117D7A}"/>
              </a:ext>
            </a:extLst>
          </p:cNvPr>
          <p:cNvSpPr>
            <a:spLocks noGrp="1"/>
          </p:cNvSpPr>
          <p:nvPr>
            <p:ph type="title"/>
          </p:nvPr>
        </p:nvSpPr>
        <p:spPr>
          <a:xfrm>
            <a:off x="629841" y="273844"/>
            <a:ext cx="7886700" cy="901814"/>
          </a:xfrm>
        </p:spPr>
        <p:txBody>
          <a:bodyPr/>
          <a:lstStyle/>
          <a:p>
            <a:r>
              <a:rPr lang="en-US"/>
              <a:t>About the granite y</a:t>
            </a:r>
          </a:p>
        </p:txBody>
      </p:sp>
      <p:sp>
        <p:nvSpPr>
          <p:cNvPr id="23" name="Text Placeholder 22">
            <a:extLst>
              <a:ext uri="{FF2B5EF4-FFF2-40B4-BE49-F238E27FC236}">
                <a16:creationId xmlns:a16="http://schemas.microsoft.com/office/drawing/2014/main" id="{42ECF3EA-D74A-B3FB-666D-F96DEE72FAC9}"/>
              </a:ext>
            </a:extLst>
          </p:cNvPr>
          <p:cNvSpPr>
            <a:spLocks noGrp="1"/>
          </p:cNvSpPr>
          <p:nvPr>
            <p:ph type="body" idx="1"/>
          </p:nvPr>
        </p:nvSpPr>
        <p:spPr>
          <a:xfrm>
            <a:off x="627460" y="820767"/>
            <a:ext cx="3868340" cy="617934"/>
          </a:xfrm>
        </p:spPr>
        <p:txBody>
          <a:bodyPr/>
          <a:lstStyle/>
          <a:p>
            <a:r>
              <a:rPr lang="en-US"/>
              <a:t>Our Areas of Focus</a:t>
            </a:r>
          </a:p>
        </p:txBody>
      </p:sp>
      <p:pic>
        <p:nvPicPr>
          <p:cNvPr id="27" name="Content Placeholder 6" descr="A blue sign with white text&#10;&#10;AI-generated content may be incorrect.">
            <a:extLst>
              <a:ext uri="{FF2B5EF4-FFF2-40B4-BE49-F238E27FC236}">
                <a16:creationId xmlns:a16="http://schemas.microsoft.com/office/drawing/2014/main" id="{600DCB4F-545C-0930-6AF4-C844BFA52229}"/>
              </a:ext>
            </a:extLst>
          </p:cNvPr>
          <p:cNvPicPr>
            <a:picLocks noGrp="1" noChangeAspect="1"/>
          </p:cNvPicPr>
          <p:nvPr>
            <p:ph sz="half" idx="2"/>
          </p:nvPr>
        </p:nvPicPr>
        <p:blipFill>
          <a:blip r:embed="rId3"/>
          <a:stretch>
            <a:fillRect/>
          </a:stretch>
        </p:blipFill>
        <p:spPr>
          <a:xfrm>
            <a:off x="1009290" y="4145853"/>
            <a:ext cx="7392837" cy="856182"/>
          </a:xfrm>
        </p:spPr>
      </p:pic>
      <p:sp>
        <p:nvSpPr>
          <p:cNvPr id="25" name="Text Placeholder 24">
            <a:extLst>
              <a:ext uri="{FF2B5EF4-FFF2-40B4-BE49-F238E27FC236}">
                <a16:creationId xmlns:a16="http://schemas.microsoft.com/office/drawing/2014/main" id="{A8850F51-1775-8A9B-F012-A2F1F805488D}"/>
              </a:ext>
            </a:extLst>
          </p:cNvPr>
          <p:cNvSpPr>
            <a:spLocks noGrp="1"/>
          </p:cNvSpPr>
          <p:nvPr>
            <p:ph type="body" sz="quarter" idx="3"/>
          </p:nvPr>
        </p:nvSpPr>
        <p:spPr>
          <a:xfrm>
            <a:off x="4645820" y="958794"/>
            <a:ext cx="3887391" cy="433728"/>
          </a:xfrm>
        </p:spPr>
        <p:txBody>
          <a:bodyPr/>
          <a:lstStyle/>
          <a:p>
            <a:r>
              <a:rPr lang="en-US"/>
              <a:t>Our Footprint</a:t>
            </a:r>
          </a:p>
        </p:txBody>
      </p:sp>
      <p:sp>
        <p:nvSpPr>
          <p:cNvPr id="24" name="Content Placeholder 23">
            <a:extLst>
              <a:ext uri="{FF2B5EF4-FFF2-40B4-BE49-F238E27FC236}">
                <a16:creationId xmlns:a16="http://schemas.microsoft.com/office/drawing/2014/main" id="{01CDCD94-311E-D32B-5380-8CBA5F844B00}"/>
              </a:ext>
            </a:extLst>
          </p:cNvPr>
          <p:cNvSpPr>
            <a:spLocks noGrp="1"/>
          </p:cNvSpPr>
          <p:nvPr>
            <p:ph sz="quarter" idx="4"/>
          </p:nvPr>
        </p:nvSpPr>
        <p:spPr>
          <a:xfrm>
            <a:off x="646511" y="1484880"/>
            <a:ext cx="3868340" cy="2763441"/>
          </a:xfrm>
        </p:spPr>
        <p:txBody>
          <a:bodyPr/>
          <a:lstStyle/>
          <a:p>
            <a:r>
              <a:rPr lang="en-US"/>
              <a:t>Youth Development</a:t>
            </a:r>
          </a:p>
          <a:p>
            <a:r>
              <a:rPr lang="en-US"/>
              <a:t>Healthy Living</a:t>
            </a:r>
          </a:p>
          <a:p>
            <a:r>
              <a:rPr lang="en-US"/>
              <a:t>Social Responsibility </a:t>
            </a:r>
          </a:p>
          <a:p>
            <a:r>
              <a:rPr lang="en-US"/>
              <a:t>Family Strengthening</a:t>
            </a:r>
          </a:p>
        </p:txBody>
      </p:sp>
      <p:sp>
        <p:nvSpPr>
          <p:cNvPr id="26" name="Content Placeholder 25">
            <a:extLst>
              <a:ext uri="{FF2B5EF4-FFF2-40B4-BE49-F238E27FC236}">
                <a16:creationId xmlns:a16="http://schemas.microsoft.com/office/drawing/2014/main" id="{B1A26C18-FFB7-2F54-6033-B4AF41FD8042}"/>
              </a:ext>
            </a:extLst>
          </p:cNvPr>
          <p:cNvSpPr>
            <a:spLocks noGrp="1"/>
          </p:cNvSpPr>
          <p:nvPr>
            <p:ph sz="quarter" idx="4294967295"/>
          </p:nvPr>
        </p:nvSpPr>
        <p:spPr>
          <a:xfrm>
            <a:off x="5257800" y="1438275"/>
            <a:ext cx="3886200" cy="2763838"/>
          </a:xfrm>
        </p:spPr>
        <p:txBody>
          <a:bodyPr>
            <a:normAutofit lnSpcReduction="10000"/>
          </a:bodyPr>
          <a:lstStyle/>
          <a:p>
            <a:pPr marL="257175" indent="-257175">
              <a:buFont typeface="Arial" panose="020B0604020202020204" pitchFamily="34" charset="0"/>
              <a:buChar char="•"/>
            </a:pPr>
            <a:r>
              <a:rPr lang="en-US" sz="1650"/>
              <a:t>6 branches</a:t>
            </a:r>
          </a:p>
          <a:p>
            <a:pPr lvl="2"/>
            <a:r>
              <a:rPr lang="en-US" sz="1650"/>
              <a:t>4 full facility Ys</a:t>
            </a:r>
          </a:p>
          <a:p>
            <a:pPr lvl="2"/>
            <a:r>
              <a:rPr lang="en-US" sz="1650"/>
              <a:t>2 youth development branches</a:t>
            </a:r>
          </a:p>
          <a:p>
            <a:pPr marL="257175" indent="-257175">
              <a:buFont typeface="Arial" panose="020B0604020202020204" pitchFamily="34" charset="0"/>
              <a:buChar char="•"/>
            </a:pPr>
            <a:r>
              <a:rPr lang="en-US" sz="1650"/>
              <a:t>2 overnight camps</a:t>
            </a:r>
          </a:p>
          <a:p>
            <a:pPr marL="257175" indent="-257175">
              <a:buFont typeface="Arial" panose="020B0604020202020204" pitchFamily="34" charset="0"/>
              <a:buChar char="•"/>
            </a:pPr>
            <a:r>
              <a:rPr lang="en-US" sz="1650"/>
              <a:t>Association office</a:t>
            </a:r>
          </a:p>
          <a:p>
            <a:pPr marL="257175" indent="-257175">
              <a:buFont typeface="Arial" panose="020B0604020202020204" pitchFamily="34" charset="0"/>
              <a:buChar char="•"/>
            </a:pPr>
            <a:r>
              <a:rPr lang="en-US" sz="1650"/>
              <a:t>Statewide health intervention programs (in-person and virtual)</a:t>
            </a:r>
          </a:p>
        </p:txBody>
      </p:sp>
    </p:spTree>
    <p:extLst>
      <p:ext uri="{BB962C8B-B14F-4D97-AF65-F5344CB8AC3E}">
        <p14:creationId xmlns:p14="http://schemas.microsoft.com/office/powerpoint/2010/main" val="4015082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59C209-9EAF-544D-F1D5-2C326D6486C0}"/>
              </a:ext>
            </a:extLst>
          </p:cNvPr>
          <p:cNvPicPr>
            <a:picLocks noChangeAspect="1"/>
          </p:cNvPicPr>
          <p:nvPr/>
        </p:nvPicPr>
        <p:blipFill>
          <a:blip r:embed="rId2"/>
          <a:stretch>
            <a:fillRect/>
          </a:stretch>
        </p:blipFill>
        <p:spPr>
          <a:xfrm>
            <a:off x="0" y="4512340"/>
            <a:ext cx="9144000" cy="631160"/>
          </a:xfrm>
          <a:prstGeom prst="rect">
            <a:avLst/>
          </a:prstGeom>
        </p:spPr>
      </p:pic>
      <p:sp>
        <p:nvSpPr>
          <p:cNvPr id="2" name="Title 1">
            <a:extLst>
              <a:ext uri="{FF2B5EF4-FFF2-40B4-BE49-F238E27FC236}">
                <a16:creationId xmlns:a16="http://schemas.microsoft.com/office/drawing/2014/main" id="{D2840651-F163-748B-B082-0D4DFD3E80C9}"/>
              </a:ext>
            </a:extLst>
          </p:cNvPr>
          <p:cNvSpPr>
            <a:spLocks noGrp="1"/>
          </p:cNvSpPr>
          <p:nvPr>
            <p:ph type="title"/>
          </p:nvPr>
        </p:nvSpPr>
        <p:spPr/>
        <p:txBody>
          <a:bodyPr/>
          <a:lstStyle/>
          <a:p>
            <a:r>
              <a:rPr lang="en-US"/>
              <a:t>The granite y’s impact</a:t>
            </a:r>
          </a:p>
        </p:txBody>
      </p:sp>
      <p:pic>
        <p:nvPicPr>
          <p:cNvPr id="6" name="Content Placeholder 5" descr="A poster of a community impact&#10;&#10;AI-generated content may be incorrect.">
            <a:extLst>
              <a:ext uri="{FF2B5EF4-FFF2-40B4-BE49-F238E27FC236}">
                <a16:creationId xmlns:a16="http://schemas.microsoft.com/office/drawing/2014/main" id="{04AB5050-0A37-97BA-B6F8-6CF19C7DA860}"/>
              </a:ext>
            </a:extLst>
          </p:cNvPr>
          <p:cNvPicPr>
            <a:picLocks noGrp="1" noChangeAspect="1"/>
          </p:cNvPicPr>
          <p:nvPr>
            <p:ph idx="1"/>
          </p:nvPr>
        </p:nvPicPr>
        <p:blipFill>
          <a:blip r:embed="rId3"/>
          <a:stretch>
            <a:fillRect/>
          </a:stretch>
        </p:blipFill>
        <p:spPr>
          <a:xfrm>
            <a:off x="328613" y="1054596"/>
            <a:ext cx="3596406" cy="4090032"/>
          </a:xfrm>
          <a:prstGeom prst="rect">
            <a:avLst/>
          </a:prstGeom>
        </p:spPr>
      </p:pic>
      <p:sp>
        <p:nvSpPr>
          <p:cNvPr id="8" name="TextBox 7">
            <a:extLst>
              <a:ext uri="{FF2B5EF4-FFF2-40B4-BE49-F238E27FC236}">
                <a16:creationId xmlns:a16="http://schemas.microsoft.com/office/drawing/2014/main" id="{144D0B72-FB6F-214B-A907-5E8659C8D4E9}"/>
              </a:ext>
            </a:extLst>
          </p:cNvPr>
          <p:cNvSpPr txBox="1"/>
          <p:nvPr/>
        </p:nvSpPr>
        <p:spPr>
          <a:xfrm>
            <a:off x="4040911" y="1054596"/>
            <a:ext cx="4572000" cy="1131079"/>
          </a:xfrm>
          <a:prstGeom prst="rect">
            <a:avLst/>
          </a:prstGeom>
          <a:noFill/>
          <a:ln w="28575">
            <a:solidFill>
              <a:schemeClr val="bg1"/>
            </a:solidFill>
          </a:ln>
        </p:spPr>
        <p:txBody>
          <a:bodyPr wrap="square">
            <a:spAutoFit/>
          </a:bodyPr>
          <a:lstStyle/>
          <a:p>
            <a:pPr defTabSz="685800" eaLnBrk="1" fontAlgn="auto" hangingPunct="1">
              <a:spcBef>
                <a:spcPts val="0"/>
              </a:spcBef>
              <a:spcAft>
                <a:spcPts val="0"/>
              </a:spcAft>
            </a:pPr>
            <a:r>
              <a:rPr lang="en-US" sz="1350" b="1">
                <a:solidFill>
                  <a:srgbClr val="FFFFFF"/>
                </a:solidFill>
                <a:latin typeface="Verdana"/>
                <a:ea typeface="+mn-ea"/>
                <a:cs typeface="+mn-cs"/>
              </a:rPr>
              <a:t>VISION FOR IMPACT:</a:t>
            </a:r>
          </a:p>
          <a:p>
            <a:pPr defTabSz="685800" eaLnBrk="1" fontAlgn="auto" hangingPunct="1">
              <a:spcBef>
                <a:spcPts val="0"/>
              </a:spcBef>
              <a:spcAft>
                <a:spcPts val="0"/>
              </a:spcAft>
            </a:pPr>
            <a:r>
              <a:rPr lang="en-US" sz="1350" b="1">
                <a:solidFill>
                  <a:srgbClr val="FFFFFF"/>
                </a:solidFill>
                <a:latin typeface="Verdana"/>
                <a:ea typeface="+mn-ea"/>
                <a:cs typeface="+mn-cs"/>
              </a:rPr>
              <a:t>The communities we serve thrive because people face fewer obstacles to healthy living, have a powerful sense of connection, and work together to create access for all.</a:t>
            </a:r>
          </a:p>
        </p:txBody>
      </p:sp>
      <p:pic>
        <p:nvPicPr>
          <p:cNvPr id="9" name="Picture 8" descr="A blue and white sign with a location pin&#10;&#10;AI-generated content may be incorrect.">
            <a:extLst>
              <a:ext uri="{FF2B5EF4-FFF2-40B4-BE49-F238E27FC236}">
                <a16:creationId xmlns:a16="http://schemas.microsoft.com/office/drawing/2014/main" id="{80A461D7-CD59-319B-16FE-2C6A004F610C}"/>
              </a:ext>
            </a:extLst>
          </p:cNvPr>
          <p:cNvPicPr>
            <a:picLocks noChangeAspect="1"/>
          </p:cNvPicPr>
          <p:nvPr/>
        </p:nvPicPr>
        <p:blipFill>
          <a:blip r:embed="rId4"/>
          <a:stretch>
            <a:fillRect/>
          </a:stretch>
        </p:blipFill>
        <p:spPr>
          <a:xfrm>
            <a:off x="4385313" y="2737501"/>
            <a:ext cx="3883196" cy="1142456"/>
          </a:xfrm>
          <a:prstGeom prst="rect">
            <a:avLst/>
          </a:prstGeom>
        </p:spPr>
      </p:pic>
    </p:spTree>
    <p:extLst>
      <p:ext uri="{BB962C8B-B14F-4D97-AF65-F5344CB8AC3E}">
        <p14:creationId xmlns:p14="http://schemas.microsoft.com/office/powerpoint/2010/main" val="4091632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B049-5FF4-B8F0-EC2C-A677B94C8F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2CBD8CE-963A-4597-E54C-CC99CF1E1151}"/>
              </a:ext>
            </a:extLst>
          </p:cNvPr>
          <p:cNvPicPr>
            <a:picLocks noChangeAspect="1"/>
          </p:cNvPicPr>
          <p:nvPr/>
        </p:nvPicPr>
        <p:blipFill>
          <a:blip r:embed="rId2"/>
          <a:stretch>
            <a:fillRect/>
          </a:stretch>
        </p:blipFill>
        <p:spPr>
          <a:xfrm>
            <a:off x="0" y="4512340"/>
            <a:ext cx="9144000" cy="631160"/>
          </a:xfrm>
          <a:prstGeom prst="rect">
            <a:avLst/>
          </a:prstGeom>
        </p:spPr>
      </p:pic>
      <p:pic>
        <p:nvPicPr>
          <p:cNvPr id="12" name="Picture 11">
            <a:extLst>
              <a:ext uri="{FF2B5EF4-FFF2-40B4-BE49-F238E27FC236}">
                <a16:creationId xmlns:a16="http://schemas.microsoft.com/office/drawing/2014/main" id="{3DB1D13F-0D6F-D8E4-298A-B716511FCC38}"/>
              </a:ext>
            </a:extLst>
          </p:cNvPr>
          <p:cNvPicPr>
            <a:picLocks noChangeAspect="1"/>
          </p:cNvPicPr>
          <p:nvPr/>
        </p:nvPicPr>
        <p:blipFill>
          <a:blip r:embed="rId3"/>
          <a:stretch>
            <a:fillRect/>
          </a:stretch>
        </p:blipFill>
        <p:spPr>
          <a:xfrm>
            <a:off x="979098" y="225489"/>
            <a:ext cx="7185804" cy="4692521"/>
          </a:xfrm>
          <a:prstGeom prst="rect">
            <a:avLst/>
          </a:prstGeom>
        </p:spPr>
      </p:pic>
      <p:pic>
        <p:nvPicPr>
          <p:cNvPr id="14" name="Picture 13">
            <a:extLst>
              <a:ext uri="{FF2B5EF4-FFF2-40B4-BE49-F238E27FC236}">
                <a16:creationId xmlns:a16="http://schemas.microsoft.com/office/drawing/2014/main" id="{56FCE29E-0946-0B41-A336-1B8B4A1FF365}"/>
              </a:ext>
            </a:extLst>
          </p:cNvPr>
          <p:cNvPicPr>
            <a:picLocks noChangeAspect="1"/>
          </p:cNvPicPr>
          <p:nvPr/>
        </p:nvPicPr>
        <p:blipFill>
          <a:blip r:embed="rId4"/>
          <a:stretch>
            <a:fillRect/>
          </a:stretch>
        </p:blipFill>
        <p:spPr>
          <a:xfrm>
            <a:off x="3389273" y="96864"/>
            <a:ext cx="2365453" cy="1896020"/>
          </a:xfrm>
          <a:prstGeom prst="rect">
            <a:avLst/>
          </a:prstGeom>
        </p:spPr>
      </p:pic>
    </p:spTree>
    <p:extLst>
      <p:ext uri="{BB962C8B-B14F-4D97-AF65-F5344CB8AC3E}">
        <p14:creationId xmlns:p14="http://schemas.microsoft.com/office/powerpoint/2010/main" val="597014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875FA8-87F9-2F60-36FD-2E1574E2ED6F}"/>
              </a:ext>
            </a:extLst>
          </p:cNvPr>
          <p:cNvPicPr>
            <a:picLocks noChangeAspect="1"/>
          </p:cNvPicPr>
          <p:nvPr/>
        </p:nvPicPr>
        <p:blipFill>
          <a:blip r:embed="rId2"/>
          <a:stretch>
            <a:fillRect/>
          </a:stretch>
        </p:blipFill>
        <p:spPr>
          <a:xfrm>
            <a:off x="0" y="4518876"/>
            <a:ext cx="9144000" cy="631160"/>
          </a:xfrm>
          <a:prstGeom prst="rect">
            <a:avLst/>
          </a:prstGeom>
        </p:spPr>
      </p:pic>
      <p:sp>
        <p:nvSpPr>
          <p:cNvPr id="6" name="Title 5">
            <a:extLst>
              <a:ext uri="{FF2B5EF4-FFF2-40B4-BE49-F238E27FC236}">
                <a16:creationId xmlns:a16="http://schemas.microsoft.com/office/drawing/2014/main" id="{06BA372B-7443-B6D8-C903-6BE842F5F182}"/>
              </a:ext>
            </a:extLst>
          </p:cNvPr>
          <p:cNvSpPr>
            <a:spLocks noGrp="1"/>
          </p:cNvSpPr>
          <p:nvPr>
            <p:ph type="title"/>
          </p:nvPr>
        </p:nvSpPr>
        <p:spPr/>
        <p:txBody>
          <a:bodyPr/>
          <a:lstStyle/>
          <a:p>
            <a:r>
              <a:rPr lang="en-US"/>
              <a:t>The tools of embodiment</a:t>
            </a:r>
          </a:p>
        </p:txBody>
      </p:sp>
      <p:sp>
        <p:nvSpPr>
          <p:cNvPr id="7" name="Content Placeholder 6">
            <a:extLst>
              <a:ext uri="{FF2B5EF4-FFF2-40B4-BE49-F238E27FC236}">
                <a16:creationId xmlns:a16="http://schemas.microsoft.com/office/drawing/2014/main" id="{3E86F895-6EFD-A64A-6905-F9563ADF01A8}"/>
              </a:ext>
            </a:extLst>
          </p:cNvPr>
          <p:cNvSpPr>
            <a:spLocks noGrp="1"/>
          </p:cNvSpPr>
          <p:nvPr>
            <p:ph idx="1"/>
          </p:nvPr>
        </p:nvSpPr>
        <p:spPr>
          <a:xfrm>
            <a:off x="586935" y="982064"/>
            <a:ext cx="8339137" cy="3096947"/>
          </a:xfrm>
        </p:spPr>
        <p:txBody>
          <a:bodyPr/>
          <a:lstStyle/>
          <a:p>
            <a:r>
              <a:rPr lang="en-US" sz="1800"/>
              <a:t>Embodiment: living in and through our bodies with awareness, presence, and self-compassion</a:t>
            </a:r>
          </a:p>
          <a:p>
            <a:pPr marL="342900" indent="-342900">
              <a:buFont typeface="Arial" panose="020B0604020202020204" pitchFamily="34" charset="0"/>
              <a:buChar char="•"/>
            </a:pPr>
            <a:r>
              <a:rPr lang="en-US" sz="1800"/>
              <a:t>Mind-body connection</a:t>
            </a:r>
          </a:p>
          <a:p>
            <a:pPr marL="342900" indent="-342900">
              <a:buFont typeface="Arial" panose="020B0604020202020204" pitchFamily="34" charset="0"/>
              <a:buChar char="•"/>
            </a:pPr>
            <a:r>
              <a:rPr lang="en-US" sz="1800"/>
              <a:t>Regulation &amp; Resilience</a:t>
            </a:r>
          </a:p>
          <a:p>
            <a:pPr marL="342900" indent="-342900">
              <a:buFont typeface="Arial" panose="020B0604020202020204" pitchFamily="34" charset="0"/>
              <a:buChar char="•"/>
            </a:pPr>
            <a:r>
              <a:rPr lang="en-US" sz="1800"/>
              <a:t>Energy &amp; Vitality</a:t>
            </a:r>
          </a:p>
          <a:p>
            <a:pPr marL="342900" indent="-342900">
              <a:buFont typeface="Arial" panose="020B0604020202020204" pitchFamily="34" charset="0"/>
              <a:buChar char="•"/>
            </a:pPr>
            <a:r>
              <a:rPr lang="en-US" sz="1800"/>
              <a:t>Meaning &amp; Alignment</a:t>
            </a:r>
          </a:p>
          <a:p>
            <a:pPr marL="342900" indent="-342900">
              <a:buFont typeface="Arial" panose="020B0604020202020204" pitchFamily="34" charset="0"/>
              <a:buChar char="•"/>
            </a:pPr>
            <a:r>
              <a:rPr lang="en-US" sz="1800"/>
              <a:t>Thriving in Daily Life</a:t>
            </a:r>
          </a:p>
        </p:txBody>
      </p:sp>
      <p:sp>
        <p:nvSpPr>
          <p:cNvPr id="8" name="TextBox 7">
            <a:extLst>
              <a:ext uri="{FF2B5EF4-FFF2-40B4-BE49-F238E27FC236}">
                <a16:creationId xmlns:a16="http://schemas.microsoft.com/office/drawing/2014/main" id="{0D69819B-CB88-F22E-B5A0-5CC92BD16B11}"/>
              </a:ext>
            </a:extLst>
          </p:cNvPr>
          <p:cNvSpPr txBox="1"/>
          <p:nvPr/>
        </p:nvSpPr>
        <p:spPr>
          <a:xfrm>
            <a:off x="4572000" y="2414395"/>
            <a:ext cx="3706586" cy="1131079"/>
          </a:xfrm>
          <a:prstGeom prst="rect">
            <a:avLst/>
          </a:prstGeom>
          <a:noFill/>
          <a:ln w="28575">
            <a:solidFill>
              <a:schemeClr val="bg1"/>
            </a:solidFill>
          </a:ln>
        </p:spPr>
        <p:txBody>
          <a:bodyPr wrap="square" rtlCol="0">
            <a:spAutoFit/>
          </a:bodyPr>
          <a:lstStyle/>
          <a:p>
            <a:pPr defTabSz="685800" eaLnBrk="1" fontAlgn="auto" hangingPunct="1">
              <a:spcBef>
                <a:spcPts val="0"/>
              </a:spcBef>
              <a:spcAft>
                <a:spcPts val="0"/>
              </a:spcAft>
            </a:pPr>
            <a:r>
              <a:rPr lang="en-US" sz="1350">
                <a:solidFill>
                  <a:srgbClr val="FFFFFF"/>
                </a:solidFill>
                <a:latin typeface="Verdana"/>
                <a:ea typeface="+mn-ea"/>
                <a:cs typeface="+mn-cs"/>
              </a:rPr>
              <a:t>At The Granite Y, we support people in their journey to become more embodied through connection- to themselves, others, their communities, and a world larger than themselves.</a:t>
            </a:r>
          </a:p>
        </p:txBody>
      </p:sp>
      <p:pic>
        <p:nvPicPr>
          <p:cNvPr id="10" name="Graphic 9" descr="Lights On with solid fill">
            <a:extLst>
              <a:ext uri="{FF2B5EF4-FFF2-40B4-BE49-F238E27FC236}">
                <a16:creationId xmlns:a16="http://schemas.microsoft.com/office/drawing/2014/main" id="{3F9799DB-22FF-9926-5556-EE2776C83B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3683587"/>
            <a:ext cx="790848" cy="790848"/>
          </a:xfrm>
          <a:prstGeom prst="rect">
            <a:avLst/>
          </a:prstGeom>
        </p:spPr>
      </p:pic>
      <p:sp>
        <p:nvSpPr>
          <p:cNvPr id="11" name="TextBox 10">
            <a:extLst>
              <a:ext uri="{FF2B5EF4-FFF2-40B4-BE49-F238E27FC236}">
                <a16:creationId xmlns:a16="http://schemas.microsoft.com/office/drawing/2014/main" id="{B5F8B899-D43B-C6C0-48A0-AFBC4AE67D5E}"/>
              </a:ext>
            </a:extLst>
          </p:cNvPr>
          <p:cNvSpPr txBox="1"/>
          <p:nvPr/>
        </p:nvSpPr>
        <p:spPr>
          <a:xfrm>
            <a:off x="846562" y="3758854"/>
            <a:ext cx="8079510" cy="715581"/>
          </a:xfrm>
          <a:prstGeom prst="rect">
            <a:avLst/>
          </a:prstGeom>
          <a:noFill/>
          <a:ln w="28575">
            <a:solidFill>
              <a:schemeClr val="bg1"/>
            </a:solidFill>
          </a:ln>
        </p:spPr>
        <p:txBody>
          <a:bodyPr wrap="square" rtlCol="0">
            <a:spAutoFit/>
          </a:bodyPr>
          <a:lstStyle/>
          <a:p>
            <a:pPr defTabSz="685800" eaLnBrk="1" fontAlgn="auto" hangingPunct="1">
              <a:spcBef>
                <a:spcPts val="0"/>
              </a:spcBef>
              <a:spcAft>
                <a:spcPts val="0"/>
              </a:spcAft>
            </a:pPr>
            <a:r>
              <a:rPr lang="en-US" sz="1350">
                <a:solidFill>
                  <a:srgbClr val="FFFFFF"/>
                </a:solidFill>
                <a:latin typeface="Verdana"/>
                <a:ea typeface="+mn-ea"/>
                <a:cs typeface="+mn-cs"/>
              </a:rPr>
              <a:t>Another definition of embodiment is, “living fully inside your physical body and feeling your present-moment sensory experiences.” Living fully is a full contact sport; we can’t halfway embody!</a:t>
            </a:r>
          </a:p>
        </p:txBody>
      </p:sp>
      <p:pic>
        <p:nvPicPr>
          <p:cNvPr id="12" name="Graphic 11" descr="Lights On with solid fill">
            <a:extLst>
              <a:ext uri="{FF2B5EF4-FFF2-40B4-BE49-F238E27FC236}">
                <a16:creationId xmlns:a16="http://schemas.microsoft.com/office/drawing/2014/main" id="{EDF30D0F-4F4E-874E-4FDD-BB1E0255D7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25210" y="1418954"/>
            <a:ext cx="914400" cy="914400"/>
          </a:xfrm>
          <a:prstGeom prst="rect">
            <a:avLst/>
          </a:prstGeom>
        </p:spPr>
      </p:pic>
    </p:spTree>
    <p:extLst>
      <p:ext uri="{BB962C8B-B14F-4D97-AF65-F5344CB8AC3E}">
        <p14:creationId xmlns:p14="http://schemas.microsoft.com/office/powerpoint/2010/main" val="161713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AB7A0-185E-4266-57E8-AB9506B66A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0DA54E-F263-79E2-AF2D-E7F961E8CF0E}"/>
              </a:ext>
            </a:extLst>
          </p:cNvPr>
          <p:cNvPicPr>
            <a:picLocks noChangeAspect="1"/>
          </p:cNvPicPr>
          <p:nvPr/>
        </p:nvPicPr>
        <p:blipFill>
          <a:blip r:embed="rId2"/>
          <a:srcRect/>
          <a:stretch/>
        </p:blipFill>
        <p:spPr>
          <a:xfrm>
            <a:off x="4762" y="2678"/>
            <a:ext cx="9134472" cy="5138140"/>
          </a:xfrm>
          <a:prstGeom prst="rect">
            <a:avLst/>
          </a:prstGeom>
        </p:spPr>
      </p:pic>
      <p:pic>
        <p:nvPicPr>
          <p:cNvPr id="4" name="Picture 3">
            <a:extLst>
              <a:ext uri="{FF2B5EF4-FFF2-40B4-BE49-F238E27FC236}">
                <a16:creationId xmlns:a16="http://schemas.microsoft.com/office/drawing/2014/main" id="{8A24D524-2266-E4A1-4587-E9369CC18267}"/>
              </a:ext>
            </a:extLst>
          </p:cNvPr>
          <p:cNvPicPr>
            <a:picLocks noChangeAspect="1"/>
          </p:cNvPicPr>
          <p:nvPr/>
        </p:nvPicPr>
        <p:blipFill>
          <a:blip r:embed="rId3"/>
          <a:stretch>
            <a:fillRect/>
          </a:stretch>
        </p:blipFill>
        <p:spPr>
          <a:xfrm>
            <a:off x="1716419" y="81949"/>
            <a:ext cx="5863232" cy="4979598"/>
          </a:xfrm>
          <a:prstGeom prst="rect">
            <a:avLst/>
          </a:prstGeom>
        </p:spPr>
      </p:pic>
    </p:spTree>
    <p:extLst>
      <p:ext uri="{BB962C8B-B14F-4D97-AF65-F5344CB8AC3E}">
        <p14:creationId xmlns:p14="http://schemas.microsoft.com/office/powerpoint/2010/main" val="858263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11127-94ED-9B2A-784E-B45FE60A6C3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C1825B3-C758-FC94-33C4-7233D8D5A3FC}"/>
              </a:ext>
            </a:extLst>
          </p:cNvPr>
          <p:cNvPicPr>
            <a:picLocks noChangeAspect="1"/>
          </p:cNvPicPr>
          <p:nvPr/>
        </p:nvPicPr>
        <p:blipFill>
          <a:blip r:embed="rId2"/>
          <a:srcRect/>
          <a:stretch/>
        </p:blipFill>
        <p:spPr>
          <a:xfrm>
            <a:off x="4762" y="2678"/>
            <a:ext cx="9134472" cy="5138140"/>
          </a:xfrm>
          <a:prstGeom prst="rect">
            <a:avLst/>
          </a:prstGeom>
        </p:spPr>
      </p:pic>
      <p:pic>
        <p:nvPicPr>
          <p:cNvPr id="5" name="Picture 4">
            <a:extLst>
              <a:ext uri="{FF2B5EF4-FFF2-40B4-BE49-F238E27FC236}">
                <a16:creationId xmlns:a16="http://schemas.microsoft.com/office/drawing/2014/main" id="{A597A96C-6B02-E59F-BF06-5CE004316841}"/>
              </a:ext>
            </a:extLst>
          </p:cNvPr>
          <p:cNvPicPr>
            <a:picLocks noChangeAspect="1"/>
          </p:cNvPicPr>
          <p:nvPr/>
        </p:nvPicPr>
        <p:blipFill>
          <a:blip r:embed="rId3"/>
          <a:stretch>
            <a:fillRect/>
          </a:stretch>
        </p:blipFill>
        <p:spPr>
          <a:xfrm>
            <a:off x="194092" y="131152"/>
            <a:ext cx="8755811" cy="4881192"/>
          </a:xfrm>
          <a:prstGeom prst="rect">
            <a:avLst/>
          </a:prstGeom>
        </p:spPr>
      </p:pic>
    </p:spTree>
    <p:extLst>
      <p:ext uri="{BB962C8B-B14F-4D97-AF65-F5344CB8AC3E}">
        <p14:creationId xmlns:p14="http://schemas.microsoft.com/office/powerpoint/2010/main" val="3684457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CB9D2-41E6-8F14-9289-DF9A88431B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BD184C-ECB1-50F2-F708-E866B7794EC0}"/>
              </a:ext>
            </a:extLst>
          </p:cNvPr>
          <p:cNvPicPr>
            <a:picLocks noChangeAspect="1"/>
          </p:cNvPicPr>
          <p:nvPr/>
        </p:nvPicPr>
        <p:blipFill>
          <a:blip r:embed="rId2"/>
          <a:srcRect/>
          <a:stretch/>
        </p:blipFill>
        <p:spPr>
          <a:xfrm>
            <a:off x="4762" y="2678"/>
            <a:ext cx="9134472" cy="5138140"/>
          </a:xfrm>
          <a:prstGeom prst="rect">
            <a:avLst/>
          </a:prstGeom>
        </p:spPr>
      </p:pic>
      <p:pic>
        <p:nvPicPr>
          <p:cNvPr id="4" name="Picture 3">
            <a:extLst>
              <a:ext uri="{FF2B5EF4-FFF2-40B4-BE49-F238E27FC236}">
                <a16:creationId xmlns:a16="http://schemas.microsoft.com/office/drawing/2014/main" id="{0DCB3BDF-4765-A12A-689E-6754455DA906}"/>
              </a:ext>
            </a:extLst>
          </p:cNvPr>
          <p:cNvPicPr>
            <a:picLocks noChangeAspect="1"/>
          </p:cNvPicPr>
          <p:nvPr/>
        </p:nvPicPr>
        <p:blipFill>
          <a:blip r:embed="rId3"/>
          <a:stretch>
            <a:fillRect/>
          </a:stretch>
        </p:blipFill>
        <p:spPr>
          <a:xfrm>
            <a:off x="686568" y="99202"/>
            <a:ext cx="7770859" cy="4945092"/>
          </a:xfrm>
          <a:prstGeom prst="rect">
            <a:avLst/>
          </a:prstGeom>
        </p:spPr>
      </p:pic>
    </p:spTree>
    <p:extLst>
      <p:ext uri="{BB962C8B-B14F-4D97-AF65-F5344CB8AC3E}">
        <p14:creationId xmlns:p14="http://schemas.microsoft.com/office/powerpoint/2010/main" val="1159659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024A7-75B6-25EB-CD3C-F27DCC440D2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A90A917-C8E7-C62E-CB0C-02FB067E62D8}"/>
              </a:ext>
            </a:extLst>
          </p:cNvPr>
          <p:cNvPicPr>
            <a:picLocks noChangeAspect="1"/>
          </p:cNvPicPr>
          <p:nvPr/>
        </p:nvPicPr>
        <p:blipFill>
          <a:blip r:embed="rId2"/>
          <a:srcRect/>
          <a:stretch/>
        </p:blipFill>
        <p:spPr>
          <a:xfrm>
            <a:off x="4762" y="2678"/>
            <a:ext cx="9134472" cy="5138140"/>
          </a:xfrm>
          <a:prstGeom prst="rect">
            <a:avLst/>
          </a:prstGeom>
        </p:spPr>
      </p:pic>
      <p:pic>
        <p:nvPicPr>
          <p:cNvPr id="9" name="Picture 8">
            <a:extLst>
              <a:ext uri="{FF2B5EF4-FFF2-40B4-BE49-F238E27FC236}">
                <a16:creationId xmlns:a16="http://schemas.microsoft.com/office/drawing/2014/main" id="{8A905A43-B4D9-DF3B-3166-09F0F9797BA1}"/>
              </a:ext>
            </a:extLst>
          </p:cNvPr>
          <p:cNvPicPr>
            <a:picLocks noChangeAspect="1"/>
          </p:cNvPicPr>
          <p:nvPr/>
        </p:nvPicPr>
        <p:blipFill>
          <a:blip r:embed="rId3"/>
          <a:stretch>
            <a:fillRect/>
          </a:stretch>
        </p:blipFill>
        <p:spPr>
          <a:xfrm>
            <a:off x="690113" y="0"/>
            <a:ext cx="8126083" cy="4493853"/>
          </a:xfrm>
          <a:prstGeom prst="rect">
            <a:avLst/>
          </a:prstGeom>
        </p:spPr>
      </p:pic>
    </p:spTree>
    <p:extLst>
      <p:ext uri="{BB962C8B-B14F-4D97-AF65-F5344CB8AC3E}">
        <p14:creationId xmlns:p14="http://schemas.microsoft.com/office/powerpoint/2010/main" val="947131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7EFA-B5E1-12C6-8773-DBD49FD060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2AA82D6-754C-4105-0BAE-7B098B26A17C}"/>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600F47C7-212B-40FB-DCF9-845DDAE38453}"/>
              </a:ext>
            </a:extLst>
          </p:cNvPr>
          <p:cNvSpPr>
            <a:spLocks noGrp="1"/>
          </p:cNvSpPr>
          <p:nvPr>
            <p:ph type="title"/>
          </p:nvPr>
        </p:nvSpPr>
        <p:spPr>
          <a:xfrm>
            <a:off x="366200" y="289083"/>
            <a:ext cx="7484374" cy="922637"/>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The power of support</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5">
            <a:extLst>
              <a:ext uri="{FF2B5EF4-FFF2-40B4-BE49-F238E27FC236}">
                <a16:creationId xmlns:a16="http://schemas.microsoft.com/office/drawing/2014/main" id="{9FDD2925-D737-8379-B036-86C9189000D2}"/>
              </a:ext>
            </a:extLst>
          </p:cNvPr>
          <p:cNvSpPr txBox="1">
            <a:spLocks/>
          </p:cNvSpPr>
          <p:nvPr/>
        </p:nvSpPr>
        <p:spPr bwMode="black">
          <a:xfrm>
            <a:off x="366200" y="1108825"/>
            <a:ext cx="8570765" cy="3745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464847"/>
                </a:solidFill>
                <a:effectLst/>
                <a:uLnTx/>
                <a:uFillTx/>
                <a:latin typeface="Verdana" panose="020B0604030504040204" pitchFamily="34" charset="0"/>
                <a:ea typeface="Verdana" panose="020B0604030504040204" pitchFamily="34" charset="0"/>
                <a:cs typeface="Verdana" panose="020B0604030504040204" pitchFamily="34" charset="0"/>
              </a:rPr>
              <a:t>Having a leader who trusts you enough to try something new is a key component to sustainable innovation.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a:ln>
                  <a:noFill/>
                </a:ln>
                <a:solidFill>
                  <a:srgbClr val="464847"/>
                </a:solidFill>
                <a:effectLst/>
                <a:uLnTx/>
                <a:uFillTx/>
                <a:latin typeface="Verdana" panose="020B0604030504040204" pitchFamily="34" charset="0"/>
                <a:ea typeface="Verdana" panose="020B0604030504040204" pitchFamily="34" charset="0"/>
                <a:cs typeface="Verdana" panose="020B0604030504040204" pitchFamily="34" charset="0"/>
              </a:rPr>
              <a:t>If you are a senior leader in this room, we invite you to ponder: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464847"/>
                </a:solidFill>
                <a:effectLst/>
                <a:uLnTx/>
                <a:uFillTx/>
                <a:latin typeface="Verdana" panose="020B0604030504040204" pitchFamily="34" charset="0"/>
                <a:ea typeface="Verdana" panose="020B0604030504040204" pitchFamily="34" charset="0"/>
                <a:cs typeface="Verdana" panose="020B0604030504040204" pitchFamily="34" charset="0"/>
              </a:rPr>
              <a:t>Do your people know that you trust them enough to try something new that they might fail at, and what’s the evidence?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a:ln>
                  <a:noFill/>
                </a:ln>
                <a:solidFill>
                  <a:srgbClr val="464847"/>
                </a:solidFill>
                <a:effectLst/>
                <a:uLnTx/>
                <a:uFillTx/>
                <a:latin typeface="Verdana" panose="020B0604030504040204" pitchFamily="34" charset="0"/>
                <a:ea typeface="Verdana" panose="020B0604030504040204" pitchFamily="34" charset="0"/>
                <a:cs typeface="Verdana" panose="020B0604030504040204" pitchFamily="34" charset="0"/>
              </a:rPr>
              <a:t>If you are an emerging leader in this room, we encourage you to consider: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464847"/>
                </a:solidFill>
                <a:effectLst/>
                <a:uLnTx/>
                <a:uFillTx/>
                <a:latin typeface="Verdana" panose="020B0604030504040204" pitchFamily="34" charset="0"/>
                <a:ea typeface="Verdana" panose="020B0604030504040204" pitchFamily="34" charset="0"/>
                <a:cs typeface="Verdana" panose="020B0604030504040204" pitchFamily="34" charset="0"/>
              </a:rPr>
              <a:t>What about how I show up at work communicates to my leaders that I am someone who can be trusted to try something new?</a:t>
            </a:r>
          </a:p>
        </p:txBody>
      </p:sp>
    </p:spTree>
    <p:extLst>
      <p:ext uri="{BB962C8B-B14F-4D97-AF65-F5344CB8AC3E}">
        <p14:creationId xmlns:p14="http://schemas.microsoft.com/office/powerpoint/2010/main" val="39645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98F68-AE1B-231B-1394-E37F1991E27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81B0FDD-3466-2BCB-8EA2-BF7A066BCFE2}"/>
              </a:ext>
            </a:extLst>
          </p:cNvPr>
          <p:cNvPicPr>
            <a:picLocks noChangeAspect="1"/>
          </p:cNvPicPr>
          <p:nvPr/>
        </p:nvPicPr>
        <p:blipFill>
          <a:blip r:embed="rId3"/>
          <a:srcRect/>
          <a:stretch/>
        </p:blipFill>
        <p:spPr>
          <a:xfrm>
            <a:off x="4762" y="2678"/>
            <a:ext cx="9134472" cy="5138140"/>
          </a:xfrm>
          <a:prstGeom prst="rect">
            <a:avLst/>
          </a:prstGeom>
        </p:spPr>
      </p:pic>
      <p:graphicFrame>
        <p:nvGraphicFramePr>
          <p:cNvPr id="9" name="Content Placeholder 2">
            <a:extLst>
              <a:ext uri="{FF2B5EF4-FFF2-40B4-BE49-F238E27FC236}">
                <a16:creationId xmlns:a16="http://schemas.microsoft.com/office/drawing/2014/main" id="{462F503D-80C8-2CE5-E210-1E800FF55A43}"/>
              </a:ext>
            </a:extLst>
          </p:cNvPr>
          <p:cNvGraphicFramePr>
            <a:graphicFrameLocks noGrp="1"/>
          </p:cNvGraphicFramePr>
          <p:nvPr>
            <p:ph idx="1"/>
            <p:extLst>
              <p:ext uri="{D42A27DB-BD31-4B8C-83A1-F6EECF244321}">
                <p14:modId xmlns:p14="http://schemas.microsoft.com/office/powerpoint/2010/main" val="927636279"/>
              </p:ext>
            </p:extLst>
          </p:nvPr>
        </p:nvGraphicFramePr>
        <p:xfrm>
          <a:off x="47897" y="25880"/>
          <a:ext cx="9061595" cy="4464942"/>
        </p:xfrm>
        <a:graphic>
          <a:graphicData uri="http://schemas.openxmlformats.org/drawingml/2006/table">
            <a:tbl>
              <a:tblPr firstRow="1" firstCol="1" bandRow="1">
                <a:tableStyleId>{5940675A-B579-460E-94D1-54222C63F5DA}</a:tableStyleId>
              </a:tblPr>
              <a:tblGrid>
                <a:gridCol w="2482629">
                  <a:extLst>
                    <a:ext uri="{9D8B030D-6E8A-4147-A177-3AD203B41FA5}">
                      <a16:colId xmlns:a16="http://schemas.microsoft.com/office/drawing/2014/main" val="1690540019"/>
                    </a:ext>
                  </a:extLst>
                </a:gridCol>
                <a:gridCol w="6578966">
                  <a:extLst>
                    <a:ext uri="{9D8B030D-6E8A-4147-A177-3AD203B41FA5}">
                      <a16:colId xmlns:a16="http://schemas.microsoft.com/office/drawing/2014/main" val="347584112"/>
                    </a:ext>
                  </a:extLst>
                </a:gridCol>
              </a:tblGrid>
              <a:tr h="573851">
                <a:tc>
                  <a:txBody>
                    <a:bodyPr/>
                    <a:lstStyle/>
                    <a:p>
                      <a:pPr marL="0" marR="0">
                        <a:lnSpc>
                          <a:spcPct val="115000"/>
                        </a:lnSpc>
                        <a:spcAft>
                          <a:spcPts val="1000"/>
                        </a:spcAft>
                        <a:buNone/>
                      </a:pPr>
                      <a:r>
                        <a:rPr lang="en-US" sz="1400" b="1">
                          <a:solidFill>
                            <a:schemeClr val="tx1"/>
                          </a:solidFill>
                          <a:effectLst/>
                        </a:rPr>
                        <a:t>ELEVATE CONNECTION</a:t>
                      </a:r>
                      <a:endParaRPr lang="en-US" sz="1400" b="1">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How intentionally do we make meaningful human connection a priority and how would staff, members, participants, &amp; families know that it is?</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1663231326"/>
                  </a:ext>
                </a:extLst>
              </a:tr>
              <a:tr h="816371">
                <a:tc>
                  <a:txBody>
                    <a:bodyPr/>
                    <a:lstStyle/>
                    <a:p>
                      <a:pPr marL="0" marR="0">
                        <a:lnSpc>
                          <a:spcPct val="115000"/>
                        </a:lnSpc>
                        <a:spcAft>
                          <a:spcPts val="1000"/>
                        </a:spcAft>
                        <a:buNone/>
                      </a:pPr>
                      <a:r>
                        <a:rPr lang="en-US" sz="1400" b="1">
                          <a:solidFill>
                            <a:schemeClr val="tx1"/>
                          </a:solidFill>
                          <a:effectLst/>
                        </a:rPr>
                        <a:t>PRACTICE CONNECTION SKILLS</a:t>
                      </a:r>
                      <a:endParaRPr lang="en-US" sz="1400" b="1">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Do our staff and volunteers have the skills, confidence, and support to build trusting relationships, listen with empathy, and respond to the whole person?</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1352510272"/>
                  </a:ext>
                </a:extLst>
              </a:tr>
              <a:tr h="816371">
                <a:tc>
                  <a:txBody>
                    <a:bodyPr/>
                    <a:lstStyle/>
                    <a:p>
                      <a:pPr marL="0" marR="0">
                        <a:lnSpc>
                          <a:spcPct val="115000"/>
                        </a:lnSpc>
                        <a:spcAft>
                          <a:spcPts val="1000"/>
                        </a:spcAft>
                        <a:buNone/>
                      </a:pPr>
                      <a:r>
                        <a:rPr lang="en-US" sz="1400" b="1">
                          <a:solidFill>
                            <a:schemeClr val="tx1"/>
                          </a:solidFill>
                          <a:effectLst/>
                        </a:rPr>
                        <a:t>EMBED CONNECTION EVERYWHERE</a:t>
                      </a:r>
                      <a:endParaRPr lang="en-US" sz="1400" b="1">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Where is connection intentionally built into the everyday YMCA experience - from the first welcome to programs, policies, communications, and leadership practices?</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3838944848"/>
                  </a:ext>
                </a:extLst>
              </a:tr>
              <a:tr h="573851">
                <a:tc>
                  <a:txBody>
                    <a:bodyPr/>
                    <a:lstStyle/>
                    <a:p>
                      <a:pPr marL="0" marR="0">
                        <a:lnSpc>
                          <a:spcPct val="115000"/>
                        </a:lnSpc>
                        <a:spcAft>
                          <a:spcPts val="1000"/>
                        </a:spcAft>
                        <a:buNone/>
                      </a:pPr>
                      <a:r>
                        <a:rPr lang="en-US" sz="1400" b="1">
                          <a:solidFill>
                            <a:schemeClr val="tx1"/>
                          </a:solidFill>
                          <a:effectLst/>
                        </a:rPr>
                        <a:t>CREATE CONNECTED SPACES</a:t>
                      </a:r>
                      <a:endParaRPr lang="en-US" sz="1400" b="1">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Do our physical, social, and emotional environments help people feel safe, welcomed, included, and able to connect with others?</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4189358125"/>
                  </a:ext>
                </a:extLst>
              </a:tr>
              <a:tr h="816371">
                <a:tc>
                  <a:txBody>
                    <a:bodyPr/>
                    <a:lstStyle/>
                    <a:p>
                      <a:pPr marL="0" marR="0">
                        <a:lnSpc>
                          <a:spcPct val="115000"/>
                        </a:lnSpc>
                        <a:spcAft>
                          <a:spcPts val="1000"/>
                        </a:spcAft>
                        <a:buNone/>
                      </a:pPr>
                      <a:r>
                        <a:rPr lang="en-US" sz="1400" b="1">
                          <a:ln>
                            <a:noFill/>
                          </a:ln>
                          <a:solidFill>
                            <a:schemeClr val="tx1"/>
                          </a:solidFill>
                          <a:effectLst/>
                        </a:rPr>
                        <a:t>INVITE CONTRIBUTION</a:t>
                      </a:r>
                      <a:endParaRPr lang="en-US" sz="1400" b="1">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How do we create meaningful opportunities for people to share their voice, strengths, experiences, and ideas in shaping their YMCA and community?</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3566809441"/>
                  </a:ext>
                </a:extLst>
              </a:tr>
              <a:tr h="816371">
                <a:tc>
                  <a:txBody>
                    <a:bodyPr/>
                    <a:lstStyle/>
                    <a:p>
                      <a:pPr marL="0" marR="0">
                        <a:lnSpc>
                          <a:spcPct val="115000"/>
                        </a:lnSpc>
                        <a:spcAft>
                          <a:spcPts val="1000"/>
                        </a:spcAft>
                        <a:buNone/>
                      </a:pPr>
                      <a:r>
                        <a:rPr lang="en-US" sz="1400" b="1">
                          <a:solidFill>
                            <a:schemeClr val="tx1"/>
                          </a:solidFill>
                          <a:effectLst/>
                        </a:rPr>
                        <a:t>SUPPORT WELL-BEING</a:t>
                      </a:r>
                      <a:endParaRPr lang="en-US" sz="1400" b="1">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69850" marR="69850" marT="57150" marB="57150" anchor="ctr"/>
                </a:tc>
                <a:tc>
                  <a:txBody>
                    <a:bodyPr/>
                    <a:lstStyle/>
                    <a:p>
                      <a:pPr marL="0" marR="0">
                        <a:lnSpc>
                          <a:spcPct val="115000"/>
                        </a:lnSpc>
                        <a:spcAft>
                          <a:spcPts val="1000"/>
                        </a:spcAft>
                        <a:buNone/>
                      </a:pPr>
                      <a:r>
                        <a:rPr lang="en-US" sz="1400" b="0">
                          <a:solidFill>
                            <a:schemeClr val="tx1"/>
                          </a:solidFill>
                          <a:effectLst/>
                        </a:rPr>
                        <a:t>How well do we recognize and respond to the interconnected physical, mental, social, and emotional well-being of the people we serve and the people who serve them?</a:t>
                      </a:r>
                      <a:endParaRPr lang="en-US" sz="1400" b="0">
                        <a:solidFill>
                          <a:schemeClr val="tx1"/>
                        </a:solidFill>
                        <a:effectLst/>
                        <a:latin typeface="Verdana" panose="020B0604030504040204" pitchFamily="34" charset="0"/>
                        <a:ea typeface="MS Mincho" panose="02020609040205080304" pitchFamily="49" charset="-128"/>
                        <a:cs typeface="Times New Roman" panose="02020603050405020304" pitchFamily="18" charset="0"/>
                      </a:endParaRPr>
                    </a:p>
                  </a:txBody>
                  <a:tcPr marL="88900" marR="88900" marT="57150" marB="57150" anchor="ctr"/>
                </a:tc>
                <a:extLst>
                  <a:ext uri="{0D108BD9-81ED-4DB2-BD59-A6C34878D82A}">
                    <a16:rowId xmlns:a16="http://schemas.microsoft.com/office/drawing/2014/main" val="3019957007"/>
                  </a:ext>
                </a:extLst>
              </a:tr>
            </a:tbl>
          </a:graphicData>
        </a:graphic>
      </p:graphicFrame>
    </p:spTree>
    <p:extLst>
      <p:ext uri="{BB962C8B-B14F-4D97-AF65-F5344CB8AC3E}">
        <p14:creationId xmlns:p14="http://schemas.microsoft.com/office/powerpoint/2010/main" val="1093584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A2E56-328A-B4AB-2A22-CAA0B2E5963D}"/>
              </a:ext>
            </a:extLst>
          </p:cNvPr>
          <p:cNvSpPr>
            <a:spLocks noGrp="1"/>
          </p:cNvSpPr>
          <p:nvPr>
            <p:ph type="title"/>
          </p:nvPr>
        </p:nvSpPr>
        <p:spPr/>
        <p:txBody>
          <a:bodyPr/>
          <a:lstStyle/>
          <a:p>
            <a:r>
              <a:rPr lang="en-US" sz="2700"/>
              <a:t>Social and emotional wellbeing</a:t>
            </a:r>
          </a:p>
        </p:txBody>
      </p:sp>
      <p:graphicFrame>
        <p:nvGraphicFramePr>
          <p:cNvPr id="3" name="Content Placeholder 2">
            <a:extLst>
              <a:ext uri="{FF2B5EF4-FFF2-40B4-BE49-F238E27FC236}">
                <a16:creationId xmlns:a16="http://schemas.microsoft.com/office/drawing/2014/main" id="{7FFC6DF2-B4ED-5D52-0528-307DD6FD5A37}"/>
              </a:ext>
            </a:extLst>
          </p:cNvPr>
          <p:cNvGraphicFramePr>
            <a:graphicFrameLocks noGrp="1"/>
          </p:cNvGraphicFramePr>
          <p:nvPr>
            <p:ph idx="1"/>
          </p:nvPr>
        </p:nvGraphicFramePr>
        <p:xfrm>
          <a:off x="353616" y="1164431"/>
          <a:ext cx="8339138" cy="3096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B86117C6-6159-77D4-4AE4-9670CDE680E1}"/>
              </a:ext>
            </a:extLst>
          </p:cNvPr>
          <p:cNvPicPr>
            <a:picLocks noChangeAspect="1"/>
          </p:cNvPicPr>
          <p:nvPr/>
        </p:nvPicPr>
        <p:blipFill>
          <a:blip r:embed="rId8"/>
          <a:stretch>
            <a:fillRect/>
          </a:stretch>
        </p:blipFill>
        <p:spPr>
          <a:xfrm>
            <a:off x="0" y="4512340"/>
            <a:ext cx="9144000" cy="631160"/>
          </a:xfrm>
          <a:prstGeom prst="rect">
            <a:avLst/>
          </a:prstGeom>
        </p:spPr>
      </p:pic>
    </p:spTree>
    <p:extLst>
      <p:ext uri="{BB962C8B-B14F-4D97-AF65-F5344CB8AC3E}">
        <p14:creationId xmlns:p14="http://schemas.microsoft.com/office/powerpoint/2010/main" val="4106043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777D-1701-9238-3AB7-25D818FFE7C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17639DF-3324-BBA6-6599-204F2CCC4169}"/>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1BA1CD15-0A3B-3CFF-4155-880F5BF6C24D}"/>
              </a:ext>
            </a:extLst>
          </p:cNvPr>
          <p:cNvSpPr>
            <a:spLocks noGrp="1"/>
          </p:cNvSpPr>
          <p:nvPr>
            <p:ph type="title"/>
          </p:nvPr>
        </p:nvSpPr>
        <p:spPr>
          <a:xfrm>
            <a:off x="366200" y="289083"/>
            <a:ext cx="7484374" cy="922637"/>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Connection at the core connection from the start</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5">
            <a:extLst>
              <a:ext uri="{FF2B5EF4-FFF2-40B4-BE49-F238E27FC236}">
                <a16:creationId xmlns:a16="http://schemas.microsoft.com/office/drawing/2014/main" id="{5E523094-50AC-49BD-0315-C7E8ABEB9408}"/>
              </a:ext>
            </a:extLst>
          </p:cNvPr>
          <p:cNvSpPr txBox="1">
            <a:spLocks/>
          </p:cNvSpPr>
          <p:nvPr/>
        </p:nvSpPr>
        <p:spPr bwMode="black">
          <a:xfrm>
            <a:off x="366200" y="1315859"/>
            <a:ext cx="8570765" cy="3005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Focus on authenticity</a:t>
            </a:r>
          </a:p>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Meeting people where they are</a:t>
            </a:r>
          </a:p>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Responsive to community needs</a:t>
            </a:r>
          </a:p>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Carrying our core values with us</a:t>
            </a:r>
          </a:p>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Walking the walk </a:t>
            </a:r>
          </a:p>
          <a:p>
            <a:pPr marL="457200" lvl="0" indent="-457200">
              <a:spcBef>
                <a:spcPct val="50000"/>
              </a:spcBef>
              <a:buFont typeface="Arial" panose="020B0604020202020204" pitchFamily="34" charset="0"/>
              <a:buChar char="•"/>
            </a:pPr>
            <a:r>
              <a:rPr lang="en-US" sz="2000" b="0" kern="0" cap="none">
                <a:solidFill>
                  <a:schemeClr val="tx2"/>
                </a:solidFill>
                <a:ea typeface="+mn-ea"/>
                <a:cs typeface="+mn-cs"/>
              </a:rPr>
              <a:t>Remembering that we cannot do it alone</a:t>
            </a:r>
          </a:p>
        </p:txBody>
      </p:sp>
    </p:spTree>
    <p:extLst>
      <p:ext uri="{BB962C8B-B14F-4D97-AF65-F5344CB8AC3E}">
        <p14:creationId xmlns:p14="http://schemas.microsoft.com/office/powerpoint/2010/main" val="255043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D1FD-CEAD-5B18-34F5-8FAFF99FAA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F1AB95-A179-9BDD-06D1-BBD3968110A1}"/>
              </a:ext>
            </a:extLst>
          </p:cNvPr>
          <p:cNvPicPr>
            <a:picLocks noChangeAspect="1"/>
          </p:cNvPicPr>
          <p:nvPr/>
        </p:nvPicPr>
        <p:blipFill>
          <a:blip r:embed="rId2"/>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4FDC0DD2-0381-14C1-2DD5-5F0DFF631D1B}"/>
              </a:ext>
            </a:extLst>
          </p:cNvPr>
          <p:cNvSpPr txBox="1">
            <a:spLocks/>
          </p:cNvSpPr>
          <p:nvPr/>
        </p:nvSpPr>
        <p:spPr bwMode="black">
          <a:xfrm>
            <a:off x="1345721" y="1526363"/>
            <a:ext cx="7677509" cy="9839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600" kern="0">
                <a:solidFill>
                  <a:srgbClr val="FFFFFF"/>
                </a:solidFill>
                <a:latin typeface="Verdana"/>
                <a:ea typeface="ＭＳ Ｐゴシック"/>
              </a:rPr>
              <a:t>Whole person health is best achieved through</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3000" kern="0">
              <a:solidFill>
                <a:srgbClr val="FFFFFF"/>
              </a:solidFill>
              <a:latin typeface="Verdana"/>
              <a:ea typeface="ＭＳ Ｐゴシック"/>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0" cap="all" spc="0" normalizeH="0" baseline="0" noProof="0">
              <a:ln>
                <a:noFill/>
              </a:ln>
              <a:solidFill>
                <a:srgbClr val="FFFFFF"/>
              </a:solidFill>
              <a:effectLst/>
              <a:uLnTx/>
              <a:uFillTx/>
              <a:latin typeface="Verdana"/>
              <a:ea typeface="ＭＳ Ｐゴシック"/>
            </a:endParaRPr>
          </a:p>
        </p:txBody>
      </p:sp>
      <p:sp>
        <p:nvSpPr>
          <p:cNvPr id="3" name="TextBox 2">
            <a:extLst>
              <a:ext uri="{FF2B5EF4-FFF2-40B4-BE49-F238E27FC236}">
                <a16:creationId xmlns:a16="http://schemas.microsoft.com/office/drawing/2014/main" id="{7F13800C-8AA2-E5F9-3479-E65257405E45}"/>
              </a:ext>
            </a:extLst>
          </p:cNvPr>
          <p:cNvSpPr txBox="1"/>
          <p:nvPr/>
        </p:nvSpPr>
        <p:spPr>
          <a:xfrm>
            <a:off x="1549508" y="2826922"/>
            <a:ext cx="7269934" cy="1477328"/>
          </a:xfrm>
          <a:prstGeom prst="rect">
            <a:avLst/>
          </a:prstGeom>
          <a:noFill/>
        </p:spPr>
        <p:txBody>
          <a:bodyPr wrap="square" rtlCol="0">
            <a:spAutoFit/>
          </a:bodyPr>
          <a:lstStyle/>
          <a:p>
            <a:pPr algn="ctr"/>
            <a:r>
              <a:rPr lang="en-US" sz="3600">
                <a:solidFill>
                  <a:schemeClr val="bg1"/>
                </a:solidFill>
              </a:rPr>
              <a:t>Embodied connection in a relevant context</a:t>
            </a:r>
          </a:p>
          <a:p>
            <a:pPr algn="ctr"/>
            <a:r>
              <a:rPr lang="en-US">
                <a:solidFill>
                  <a:schemeClr val="bg1"/>
                </a:solidFill>
              </a:rPr>
              <a:t>(a.k.a. what we have learned boiled down in one statement)</a:t>
            </a:r>
          </a:p>
        </p:txBody>
      </p:sp>
    </p:spTree>
    <p:extLst>
      <p:ext uri="{BB962C8B-B14F-4D97-AF65-F5344CB8AC3E}">
        <p14:creationId xmlns:p14="http://schemas.microsoft.com/office/powerpoint/2010/main" val="2742630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65137-2E13-A052-30AF-D636BF672B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89CFDA-8D61-E662-C39A-F3D9C3B7ED75}"/>
              </a:ext>
            </a:extLst>
          </p:cNvPr>
          <p:cNvPicPr>
            <a:picLocks noChangeAspect="1"/>
          </p:cNvPicPr>
          <p:nvPr/>
        </p:nvPicPr>
        <p:blipFill>
          <a:blip r:embed="rId2"/>
          <a:srcRect/>
          <a:stretch/>
        </p:blipFill>
        <p:spPr>
          <a:xfrm>
            <a:off x="4767" y="0"/>
            <a:ext cx="9139233" cy="5140819"/>
          </a:xfrm>
          <a:prstGeom prst="rect">
            <a:avLst/>
          </a:prstGeom>
        </p:spPr>
      </p:pic>
      <p:sp>
        <p:nvSpPr>
          <p:cNvPr id="7" name="Title 5">
            <a:extLst>
              <a:ext uri="{FF2B5EF4-FFF2-40B4-BE49-F238E27FC236}">
                <a16:creationId xmlns:a16="http://schemas.microsoft.com/office/drawing/2014/main" id="{5AE1F33A-81AF-4D77-1093-8E6D962FC68F}"/>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a:t>THANK YOU</a:t>
            </a:r>
          </a:p>
        </p:txBody>
      </p:sp>
      <p:sp>
        <p:nvSpPr>
          <p:cNvPr id="8" name="Title 5">
            <a:extLst>
              <a:ext uri="{FF2B5EF4-FFF2-40B4-BE49-F238E27FC236}">
                <a16:creationId xmlns:a16="http://schemas.microsoft.com/office/drawing/2014/main" id="{F14ADD5D-1EF1-E713-37E0-190430833582}"/>
              </a:ext>
            </a:extLst>
          </p:cNvPr>
          <p:cNvSpPr txBox="1">
            <a:spLocks/>
          </p:cNvSpPr>
          <p:nvPr/>
        </p:nvSpPr>
        <p:spPr bwMode="black">
          <a:xfrm>
            <a:off x="1840236" y="3856284"/>
            <a:ext cx="2734147"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400" b="0" kern="0" cap="none"/>
              <a:t>Karen Friedman</a:t>
            </a:r>
          </a:p>
          <a:p>
            <a:r>
              <a:rPr lang="en-US" sz="1400" b="0" kern="0" cap="none"/>
              <a:t>YMCA OF THE USA</a:t>
            </a:r>
          </a:p>
          <a:p>
            <a:r>
              <a:rPr lang="en-US" sz="1400" b="0" kern="0" cap="none"/>
              <a:t>312 419 8290</a:t>
            </a:r>
          </a:p>
          <a:p>
            <a:r>
              <a:rPr lang="en-US" sz="1400" b="0" kern="0" cap="none"/>
              <a:t>Karen.Friedman@ymca.net</a:t>
            </a:r>
          </a:p>
        </p:txBody>
      </p:sp>
      <p:sp>
        <p:nvSpPr>
          <p:cNvPr id="4" name="Title 5">
            <a:extLst>
              <a:ext uri="{FF2B5EF4-FFF2-40B4-BE49-F238E27FC236}">
                <a16:creationId xmlns:a16="http://schemas.microsoft.com/office/drawing/2014/main" id="{F09107B2-2248-E0A8-2176-775B522A95DC}"/>
              </a:ext>
            </a:extLst>
          </p:cNvPr>
          <p:cNvSpPr txBox="1">
            <a:spLocks/>
          </p:cNvSpPr>
          <p:nvPr/>
        </p:nvSpPr>
        <p:spPr bwMode="black">
          <a:xfrm>
            <a:off x="5488543" y="3856284"/>
            <a:ext cx="2734147"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400" b="0" kern="0" cap="none"/>
              <a:t>Jenn Gilburg</a:t>
            </a:r>
          </a:p>
          <a:p>
            <a:r>
              <a:rPr lang="en-US" sz="1400" b="0" kern="0" cap="none"/>
              <a:t>YMCA OF THE USA</a:t>
            </a:r>
          </a:p>
          <a:p>
            <a:r>
              <a:rPr lang="en-US" sz="1400" b="0" kern="0" cap="none"/>
              <a:t>312 917 4091</a:t>
            </a:r>
          </a:p>
          <a:p>
            <a:r>
              <a:rPr lang="en-US" sz="1400" b="0" kern="0" cap="none"/>
              <a:t>Jennifer.Gilburg@ymca.net</a:t>
            </a:r>
          </a:p>
        </p:txBody>
      </p:sp>
      <p:sp>
        <p:nvSpPr>
          <p:cNvPr id="6" name="Title 5">
            <a:extLst>
              <a:ext uri="{FF2B5EF4-FFF2-40B4-BE49-F238E27FC236}">
                <a16:creationId xmlns:a16="http://schemas.microsoft.com/office/drawing/2014/main" id="{415AF95B-C68A-9B9D-CEE8-140D47D18BDF}"/>
              </a:ext>
            </a:extLst>
          </p:cNvPr>
          <p:cNvSpPr txBox="1">
            <a:spLocks/>
          </p:cNvSpPr>
          <p:nvPr/>
        </p:nvSpPr>
        <p:spPr bwMode="black">
          <a:xfrm>
            <a:off x="1833084" y="2705862"/>
            <a:ext cx="2734147"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400" b="0" kern="0" cap="none"/>
              <a:t>Cindy LaFond</a:t>
            </a:r>
          </a:p>
          <a:p>
            <a:r>
              <a:rPr lang="en-US" sz="1400" b="0" kern="0" cap="none"/>
              <a:t>THE GRANITE YMCA</a:t>
            </a:r>
          </a:p>
          <a:p>
            <a:r>
              <a:rPr lang="en-US" sz="1400" b="0" kern="0" cap="none"/>
              <a:t>clafond@graniteymca.org</a:t>
            </a:r>
          </a:p>
        </p:txBody>
      </p:sp>
      <p:sp>
        <p:nvSpPr>
          <p:cNvPr id="10" name="Title 5">
            <a:extLst>
              <a:ext uri="{FF2B5EF4-FFF2-40B4-BE49-F238E27FC236}">
                <a16:creationId xmlns:a16="http://schemas.microsoft.com/office/drawing/2014/main" id="{78FC00FE-58DF-7795-23AB-806BFA05F141}"/>
              </a:ext>
            </a:extLst>
          </p:cNvPr>
          <p:cNvSpPr txBox="1">
            <a:spLocks/>
          </p:cNvSpPr>
          <p:nvPr/>
        </p:nvSpPr>
        <p:spPr bwMode="black">
          <a:xfrm>
            <a:off x="5488542" y="2772918"/>
            <a:ext cx="2734147"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400" b="0" kern="0" cap="none"/>
              <a:t>Katie Soule</a:t>
            </a:r>
          </a:p>
          <a:p>
            <a:r>
              <a:rPr lang="en-US" sz="1400" b="0" kern="0" cap="none"/>
              <a:t>THE GRANITE YMCA</a:t>
            </a:r>
          </a:p>
          <a:p>
            <a:r>
              <a:rPr lang="en-US" sz="1400" b="0" kern="0" cap="none"/>
              <a:t>Ksoule@graniteymca.org</a:t>
            </a:r>
          </a:p>
        </p:txBody>
      </p:sp>
      <p:pic>
        <p:nvPicPr>
          <p:cNvPr id="5" name="Picture 4">
            <a:extLst>
              <a:ext uri="{FF2B5EF4-FFF2-40B4-BE49-F238E27FC236}">
                <a16:creationId xmlns:a16="http://schemas.microsoft.com/office/drawing/2014/main" id="{988775B4-C3DB-928E-B130-7B78894650A6}"/>
              </a:ext>
            </a:extLst>
          </p:cNvPr>
          <p:cNvPicPr>
            <a:picLocks noChangeAspect="1"/>
          </p:cNvPicPr>
          <p:nvPr/>
        </p:nvPicPr>
        <p:blipFill>
          <a:blip r:embed="rId3"/>
          <a:stretch>
            <a:fillRect/>
          </a:stretch>
        </p:blipFill>
        <p:spPr>
          <a:xfrm>
            <a:off x="7637493" y="1453469"/>
            <a:ext cx="1252393" cy="1252393"/>
          </a:xfrm>
          <a:prstGeom prst="rect">
            <a:avLst/>
          </a:prstGeom>
        </p:spPr>
      </p:pic>
      <p:sp>
        <p:nvSpPr>
          <p:cNvPr id="9" name="TextBox 8">
            <a:extLst>
              <a:ext uri="{FF2B5EF4-FFF2-40B4-BE49-F238E27FC236}">
                <a16:creationId xmlns:a16="http://schemas.microsoft.com/office/drawing/2014/main" id="{8BF76C29-E392-68D3-183F-9C9EA469AF18}"/>
              </a:ext>
            </a:extLst>
          </p:cNvPr>
          <p:cNvSpPr txBox="1"/>
          <p:nvPr/>
        </p:nvSpPr>
        <p:spPr>
          <a:xfrm>
            <a:off x="6193092" y="1554746"/>
            <a:ext cx="1413053" cy="1015663"/>
          </a:xfrm>
          <a:prstGeom prst="rect">
            <a:avLst/>
          </a:prstGeom>
          <a:noFill/>
        </p:spPr>
        <p:txBody>
          <a:bodyPr wrap="square" lIns="91440" tIns="45720" rIns="91440" bIns="45720" rtlCol="0" anchor="t">
            <a:spAutoFit/>
          </a:bodyPr>
          <a:lstStyle/>
          <a:p>
            <a:r>
              <a:rPr lang="en-US" sz="1000">
                <a:solidFill>
                  <a:schemeClr val="bg1"/>
                </a:solidFill>
                <a:latin typeface="Verdana"/>
                <a:ea typeface="ＭＳ Ｐゴシック"/>
              </a:rPr>
              <a:t>Join the Health and Wellness and  Mental Health Newsletter for information on upcoming cohorts:</a:t>
            </a:r>
          </a:p>
        </p:txBody>
      </p:sp>
    </p:spTree>
    <p:extLst>
      <p:ext uri="{BB962C8B-B14F-4D97-AF65-F5344CB8AC3E}">
        <p14:creationId xmlns:p14="http://schemas.microsoft.com/office/powerpoint/2010/main" val="474249455"/>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2A1C8086-001D-4EEA-8129-BD54DB9725B4}">
  <ds:schemaRefs>
    <ds:schemaRef ds:uri="19195021-7cb9-4af5-8bc8-091a32355777"/>
    <ds:schemaRef ds:uri="e9fcb273-2fb4-4271-9cbe-7ae7456ca1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2E902AD-37F4-440A-BE0E-BA862A41A36C}">
  <ds:schemaRefs>
    <ds:schemaRef ds:uri="http://schemas.microsoft.com/sharepoint/v3/contenttype/forms"/>
  </ds:schemaRefs>
</ds:datastoreItem>
</file>

<file path=customXml/itemProps3.xml><?xml version="1.0" encoding="utf-8"?>
<ds:datastoreItem xmlns:ds="http://schemas.openxmlformats.org/officeDocument/2006/customXml" ds:itemID="{D1DA052B-9FD0-458F-B154-D94A8246A4AD}">
  <ds:schemaRefs>
    <ds:schemaRef ds:uri="19195021-7cb9-4af5-8bc8-091a32355777"/>
    <ds:schemaRef ds:uri="e9fcb273-2fb4-4271-9cbe-7ae7456ca1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On-screen Show (16:9)</PresentationFormat>
  <Slides>25</Slides>
  <Notes>14</Notes>
  <HiddenSlides>0</HiddenSlides>
  <ScaleCrop>false</ScaleCrop>
  <HeadingPairs>
    <vt:vector size="4" baseType="variant">
      <vt:variant>
        <vt:lpstr>Theme</vt:lpstr>
      </vt:variant>
      <vt:variant>
        <vt:i4>4</vt:i4>
      </vt:variant>
      <vt:variant>
        <vt:lpstr>Slide Titles</vt:lpstr>
      </vt:variant>
      <vt:variant>
        <vt:i4>25</vt:i4>
      </vt:variant>
    </vt:vector>
  </HeadingPairs>
  <TitlesOfParts>
    <vt:vector size="29" baseType="lpstr">
      <vt:lpstr>blank</vt:lpstr>
      <vt:lpstr>YMCA-Blue</vt:lpstr>
      <vt:lpstr>1_Default</vt:lpstr>
      <vt:lpstr>1_YMCA-Blue</vt:lpstr>
      <vt:lpstr>PowerPoint Presentation</vt:lpstr>
      <vt:lpstr>welcome </vt:lpstr>
      <vt:lpstr>Let’s Connect </vt:lpstr>
      <vt:lpstr>Whole person health starts here</vt:lpstr>
      <vt:lpstr>PowerPoint Presentation</vt:lpstr>
      <vt:lpstr>The Y’s approach to health and wellness</vt:lpstr>
      <vt:lpstr>PowerPoint Presentation</vt:lpstr>
      <vt:lpstr>The Y’s Mental health community care model </vt:lpstr>
      <vt:lpstr>PowerPoint Presentation</vt:lpstr>
      <vt:lpstr>PowerPoint Presentation</vt:lpstr>
      <vt:lpstr>Hello from the granite y</vt:lpstr>
      <vt:lpstr>About the granite y</vt:lpstr>
      <vt:lpstr>The granite y’s impact</vt:lpstr>
      <vt:lpstr>PowerPoint Presentation</vt:lpstr>
      <vt:lpstr>The tools of embodiment</vt:lpstr>
      <vt:lpstr>PowerPoint Presentation</vt:lpstr>
      <vt:lpstr>PowerPoint Presentation</vt:lpstr>
      <vt:lpstr>PowerPoint Presentation</vt:lpstr>
      <vt:lpstr>PowerPoint Presentation</vt:lpstr>
      <vt:lpstr>The power of support </vt:lpstr>
      <vt:lpstr>PowerPoint Presentation</vt:lpstr>
      <vt:lpstr>Social and emotional wellbeing</vt:lpstr>
      <vt:lpstr>Connection at the core connection from the start </vt:lpstr>
      <vt:lpstr>PowerPoint Presentation</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revision>3</cp:revision>
  <cp:lastPrinted>2019-06-05T21:12:39Z</cp:lastPrinted>
  <dcterms:created xsi:type="dcterms:W3CDTF">2013-08-28T21:38:18Z</dcterms:created>
  <dcterms:modified xsi:type="dcterms:W3CDTF">2026-09-15T16:23:18Z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