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30" r:id="rId5"/>
    <p:sldMasterId id="2147484077" r:id="rId6"/>
  </p:sldMasterIdLst>
  <p:notesMasterIdLst>
    <p:notesMasterId r:id="rId21"/>
  </p:notesMasterIdLst>
  <p:sldIdLst>
    <p:sldId id="306" r:id="rId7"/>
    <p:sldId id="2146847589" r:id="rId8"/>
    <p:sldId id="293" r:id="rId9"/>
    <p:sldId id="328" r:id="rId10"/>
    <p:sldId id="300" r:id="rId11"/>
    <p:sldId id="330" r:id="rId12"/>
    <p:sldId id="2146847590" r:id="rId13"/>
    <p:sldId id="2146847587" r:id="rId14"/>
    <p:sldId id="2146847593" r:id="rId15"/>
    <p:sldId id="2146847588" r:id="rId16"/>
    <p:sldId id="2146847591" r:id="rId17"/>
    <p:sldId id="2146847592" r:id="rId18"/>
    <p:sldId id="2146847595" r:id="rId19"/>
    <p:sldId id="302" r:id="rId20"/>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AF"/>
    <a:srgbClr val="007D7E"/>
    <a:srgbClr val="5C2E91"/>
    <a:srgbClr val="19C8CA"/>
    <a:srgbClr val="DD5828"/>
    <a:srgbClr val="FCAF17"/>
    <a:srgbClr val="A92B31"/>
    <a:srgbClr val="F1592B"/>
    <a:srgbClr val="C6168D"/>
    <a:srgbClr val="F15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DFD75-7784-4837-B75F-A503F795E10C}" v="6" dt="2026-09-17T15:14:35.686"/>
    <p1510:client id="{8FEAC3E1-BDFB-9667-F114-34B5317B473C}" v="45" dt="2026-09-17T04:13:23.845"/>
    <p1510:client id="{E2BE63D8-85D0-34ED-9DFA-3AE4E29DDA5E}" v="815" dt="2026-09-18T02:15:26.1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60" autoAdjust="0"/>
    <p:restoredTop sz="95915" autoAdjust="0"/>
  </p:normalViewPr>
  <p:slideViewPr>
    <p:cSldViewPr snapToGrid="0">
      <p:cViewPr>
        <p:scale>
          <a:sx n="127" d="100"/>
          <a:sy n="127" d="100"/>
        </p:scale>
        <p:origin x="60" y="84"/>
      </p:cViewPr>
      <p:guideLst>
        <p:guide orient="horz" pos="1620"/>
        <p:guide orient="horz" pos="717"/>
        <p:guide orient="horz" pos="3074"/>
        <p:guide pos="2880"/>
        <p:guide pos="4135"/>
        <p:guide/>
      </p:guideLst>
    </p:cSldViewPr>
  </p:slideViewPr>
  <p:outlineViewPr>
    <p:cViewPr>
      <p:scale>
        <a:sx n="33" d="100"/>
        <a:sy n="33" d="100"/>
      </p:scale>
      <p:origin x="0" y="225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a:t>
            </a:r>
          </a:p>
          <a:p>
            <a:endParaRPr lang="en-US" dirty="0"/>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The YMCA Learning Hub is not the destination.</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It is one of the tools helping us build the future of learning and leadership development across the YMCA movement.</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1337320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2E235-DC8A-C705-B29A-17D52B5435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4AB5E-AAC5-797D-4FA6-FAAC8B3F56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BF54F1-F6B4-A8FD-B783-F7633E04A106}"/>
              </a:ext>
            </a:extLst>
          </p:cNvPr>
          <p:cNvSpPr>
            <a:spLocks noGrp="1"/>
          </p:cNvSpPr>
          <p:nvPr>
            <p:ph type="body" idx="1"/>
          </p:nvPr>
        </p:nvSpPr>
        <p:spPr/>
        <p:txBody>
          <a:bodyPr/>
          <a:lstStyle/>
          <a:p>
            <a:r>
              <a:rPr lang="en-US" dirty="0"/>
              <a:t>SCOTT</a:t>
            </a:r>
          </a:p>
          <a:p>
            <a:endParaRPr lang="en-US" dirty="0"/>
          </a:p>
          <a:p>
            <a:r>
              <a:rPr lang="en-US" dirty="0"/>
              <a:t>…..we knew we couldn’t do that without the right technology foundation….</a:t>
            </a:r>
          </a:p>
        </p:txBody>
      </p:sp>
      <p:sp>
        <p:nvSpPr>
          <p:cNvPr id="4" name="Slide Number Placeholder 3">
            <a:extLst>
              <a:ext uri="{FF2B5EF4-FFF2-40B4-BE49-F238E27FC236}">
                <a16:creationId xmlns:a16="http://schemas.microsoft.com/office/drawing/2014/main" id="{4F3D3AD3-460F-60F2-E23C-B90A408F9042}"/>
              </a:ext>
            </a:extLst>
          </p:cNvPr>
          <p:cNvSpPr>
            <a:spLocks noGrp="1"/>
          </p:cNvSpPr>
          <p:nvPr>
            <p:ph type="sldNum" sz="quarter" idx="5"/>
          </p:nvPr>
        </p:nvSpPr>
        <p:spPr/>
        <p:txBody>
          <a:bodyPr/>
          <a:lstStyle/>
          <a:p>
            <a:pPr>
              <a:defRPr/>
            </a:pPr>
            <a:fld id="{F50C3D00-B2F6-4D83-A049-FE51B6E62AD3}" type="slidenum">
              <a:rPr lang="en-US" smtClean="0"/>
              <a:pPr>
                <a:defRPr/>
              </a:pPr>
              <a:t>2</a:t>
            </a:fld>
            <a:endParaRPr lang="en-US"/>
          </a:p>
        </p:txBody>
      </p:sp>
    </p:spTree>
    <p:extLst>
      <p:ext uri="{BB962C8B-B14F-4D97-AF65-F5344CB8AC3E}">
        <p14:creationId xmlns:p14="http://schemas.microsoft.com/office/powerpoint/2010/main" val="1092780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a:t>
            </a:fld>
            <a:endParaRPr lang="en-US"/>
          </a:p>
        </p:txBody>
      </p:sp>
    </p:spTree>
    <p:extLst>
      <p:ext uri="{BB962C8B-B14F-4D97-AF65-F5344CB8AC3E}">
        <p14:creationId xmlns:p14="http://schemas.microsoft.com/office/powerpoint/2010/main" val="3210605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SCOTT</a:t>
            </a:r>
          </a:p>
          <a:p>
            <a:endParaRPr lang="en-US" b="1" dirty="0"/>
          </a:p>
          <a:p>
            <a:r>
              <a:rPr lang="en-US" b="1" dirty="0"/>
              <a:t>Presenter Intent</a:t>
            </a:r>
          </a:p>
          <a:p>
            <a:r>
              <a:rPr lang="en-US" dirty="0"/>
              <a:t>Provide a </a:t>
            </a:r>
            <a:r>
              <a:rPr lang="en-US" b="1" dirty="0"/>
              <a:t>high-level view of the broader Learning &amp; Leadership Development journey</a:t>
            </a:r>
            <a:r>
              <a:rPr lang="en-US" dirty="0"/>
              <a:t>, helping audiences understand that the LMS is </a:t>
            </a:r>
            <a:r>
              <a:rPr lang="en-US" b="1" dirty="0"/>
              <a:t>one part of a larger strategic effort</a:t>
            </a:r>
            <a:r>
              <a:rPr lang="en-US" dirty="0"/>
              <a:t> to strengthen learning across the YMCA movement.</a:t>
            </a:r>
          </a:p>
          <a:p>
            <a:endParaRPr lang="en-US" dirty="0"/>
          </a:p>
          <a:p>
            <a:r>
              <a:rPr lang="en-US" b="1" dirty="0"/>
              <a:t>Key Talking Points</a:t>
            </a:r>
          </a:p>
          <a:p>
            <a:r>
              <a:rPr lang="en-US" dirty="0"/>
              <a:t>So far we’ve talked about the moment in 2023 when the YMCA identified the opportunity to </a:t>
            </a:r>
            <a:r>
              <a:rPr lang="en-US" b="1" dirty="0"/>
              <a:t>revolutionize how staff access learning and leadership development. </a:t>
            </a:r>
            <a:r>
              <a:rPr lang="en-US" dirty="0"/>
              <a:t>This slide zooms out slightly to show the </a:t>
            </a:r>
            <a:r>
              <a:rPr lang="en-US" b="1" dirty="0"/>
              <a:t>broader journey of that work over the past several years.</a:t>
            </a:r>
          </a:p>
          <a:p>
            <a:endParaRPr lang="en-US" dirty="0"/>
          </a:p>
          <a:p>
            <a:r>
              <a:rPr lang="en-US" dirty="0"/>
              <a:t>The LMS is a major part of the story, but it’s not the only part. Over the last few years, Y-USA has been working to </a:t>
            </a:r>
            <a:r>
              <a:rPr lang="en-US" b="1" dirty="0"/>
              <a:t>rebuild and strengthen the broader learning ecosystem across the movement.</a:t>
            </a:r>
          </a:p>
          <a:p>
            <a:endParaRPr lang="en-US" dirty="0"/>
          </a:p>
          <a:p>
            <a:r>
              <a:rPr lang="en-US" dirty="0"/>
              <a:t>In </a:t>
            </a:r>
            <a:r>
              <a:rPr lang="en-US" b="1" dirty="0"/>
              <a:t>2023</a:t>
            </a:r>
            <a:r>
              <a:rPr lang="en-US" dirty="0"/>
              <a:t>, the focus was largely on </a:t>
            </a:r>
            <a:r>
              <a:rPr lang="en-US" b="1" dirty="0"/>
              <a:t>evaluation and foundation-building</a:t>
            </a:r>
            <a:r>
              <a:rPr lang="en-US" dirty="0"/>
              <a:t>. </a:t>
            </a:r>
          </a:p>
          <a:p>
            <a:r>
              <a:rPr lang="en-US" dirty="0"/>
              <a:t>That included evaluating our existing LMS, gathering input from the movement, and beginning to define the future direction for learning and leadership development.</a:t>
            </a:r>
          </a:p>
          <a:p>
            <a:endParaRPr lang="en-US" dirty="0"/>
          </a:p>
          <a:p>
            <a:r>
              <a:rPr lang="en-US" dirty="0"/>
              <a:t>In </a:t>
            </a:r>
            <a:r>
              <a:rPr lang="en-US" b="1" dirty="0"/>
              <a:t>2024</a:t>
            </a:r>
            <a:r>
              <a:rPr lang="en-US" dirty="0"/>
              <a:t>, the work moved into </a:t>
            </a:r>
            <a:r>
              <a:rPr lang="en-US" b="1" dirty="0"/>
              <a:t>vendor selection and system design</a:t>
            </a:r>
            <a:r>
              <a:rPr lang="en-US" dirty="0"/>
              <a:t>. </a:t>
            </a:r>
          </a:p>
          <a:p>
            <a:r>
              <a:rPr lang="en-US" dirty="0"/>
              <a:t>The LMS RFP process lasted nearly ten months. We explored dozens of vendors and ultimately narrowed the field to three finalists before selecting the platform that would become the YMCA Learning Hub.</a:t>
            </a:r>
          </a:p>
          <a:p>
            <a:endParaRPr lang="en-US" dirty="0"/>
          </a:p>
          <a:p>
            <a:r>
              <a:rPr lang="en-US" dirty="0"/>
              <a:t>In </a:t>
            </a:r>
            <a:r>
              <a:rPr lang="en-US" b="1" dirty="0"/>
              <a:t>2025</a:t>
            </a:r>
            <a:r>
              <a:rPr lang="en-US" dirty="0"/>
              <a:t>, the focus shifted to </a:t>
            </a:r>
            <a:r>
              <a:rPr lang="en-US" b="1" dirty="0"/>
              <a:t>configuration and system design</a:t>
            </a:r>
            <a:r>
              <a:rPr lang="en-US" dirty="0"/>
              <a:t>.</a:t>
            </a:r>
            <a:br>
              <a:rPr lang="en-US" dirty="0"/>
            </a:br>
            <a:r>
              <a:rPr lang="en-US" dirty="0"/>
              <a:t>Hundreds of hours were spent working through platform capabilities, making configuration decisions, and aligning the system with YMCA learning structures and priorities.</a:t>
            </a:r>
          </a:p>
          <a:p>
            <a:endParaRPr lang="en-US" dirty="0"/>
          </a:p>
          <a:p>
            <a:r>
              <a:rPr lang="en-US" dirty="0"/>
              <a:t>And now in </a:t>
            </a:r>
            <a:r>
              <a:rPr lang="en-US" b="1" dirty="0"/>
              <a:t>2026</a:t>
            </a:r>
            <a:r>
              <a:rPr lang="en-US" dirty="0"/>
              <a:t>, the focus is on </a:t>
            </a:r>
            <a:r>
              <a:rPr lang="en-US" b="1" dirty="0"/>
              <a:t>implementation and launch</a:t>
            </a:r>
            <a:r>
              <a:rPr lang="en-US" dirty="0"/>
              <a:t>.</a:t>
            </a:r>
          </a:p>
          <a:p>
            <a:r>
              <a:rPr lang="en-US" dirty="0"/>
              <a:t>When we say “Go Live,” we mean the moment when users begin entering the system and using it as their primary platform for learning.</a:t>
            </a:r>
          </a:p>
          <a:p>
            <a:endParaRPr lang="en-US" dirty="0"/>
          </a:p>
          <a:p>
            <a:r>
              <a:rPr lang="en-US" dirty="0"/>
              <a:t>In the next slide we’ll take a closer look at the </a:t>
            </a:r>
            <a:r>
              <a:rPr lang="en-US" b="1" dirty="0"/>
              <a:t>rolling launch timeline</a:t>
            </a:r>
            <a:r>
              <a:rPr lang="en-US" dirty="0"/>
              <a:t> and what that implementation process looks like. </a:t>
            </a:r>
          </a:p>
          <a:p>
            <a:endParaRPr lang="en-US" dirty="0"/>
          </a:p>
          <a:p>
            <a:r>
              <a:rPr lang="en-US" dirty="0"/>
              <a:t>So while the LMS is a major milestone, it is really one piece of a broader effort to strengthen learning and leadership development across the YMCA movement.</a:t>
            </a:r>
          </a:p>
          <a:p>
            <a:endParaRPr lang="en-US" dirty="0"/>
          </a:p>
          <a:p>
            <a:r>
              <a:rPr lang="en-US" b="1" dirty="0"/>
              <a:t>Transition:</a:t>
            </a:r>
          </a:p>
          <a:p>
            <a:r>
              <a:rPr lang="en-US" dirty="0"/>
              <a:t>With that broader context in mind, let’s look more closely at how the YMCA Learning Hub will actually launch across the movement.</a:t>
            </a:r>
            <a:endParaRPr lang="en-US" b="1" dirty="0"/>
          </a:p>
          <a:p>
            <a:endParaRPr lang="en-US" dirty="0"/>
          </a:p>
          <a:p>
            <a:endParaRPr lang="en-US" dirty="0"/>
          </a:p>
          <a:p>
            <a:endParaRPr lang="en-US" dirty="0"/>
          </a:p>
          <a:p>
            <a:pPr marL="0" indent="0">
              <a:buFontTx/>
              <a:buNone/>
            </a:pPr>
            <a:endParaRPr lang="en-US" dirty="0"/>
          </a:p>
          <a:p>
            <a:r>
              <a:rPr lang="en-US" b="1" dirty="0"/>
              <a:t>Optional Context: Broader L&amp;LD Work (2023–2026)</a:t>
            </a:r>
          </a:p>
          <a:p>
            <a:r>
              <a:rPr lang="en-US" dirty="0"/>
              <a:t>These bullets provide </a:t>
            </a:r>
            <a:r>
              <a:rPr lang="en-US" b="1" dirty="0"/>
              <a:t>additional context about the broader strategic work</a:t>
            </a:r>
            <a:r>
              <a:rPr lang="en-US" dirty="0"/>
              <a:t> happening alongside the LMS project. Presenters can reference these if helpful for their audience.</a:t>
            </a:r>
          </a:p>
          <a:p>
            <a:br>
              <a:rPr lang="en-US" dirty="0"/>
            </a:br>
            <a:r>
              <a:rPr lang="en-US" b="1" dirty="0"/>
              <a:t>2023 – Evaluation &amp; Foundations</a:t>
            </a:r>
          </a:p>
          <a:p>
            <a:r>
              <a:rPr lang="en-US" b="1" dirty="0"/>
              <a:t>LLD Team - </a:t>
            </a:r>
            <a:r>
              <a:rPr lang="en-US" dirty="0"/>
              <a:t>The Learning &amp; Leadership Development team began rebuilding capacity after several years of operating with a very small staff.</a:t>
            </a:r>
          </a:p>
          <a:p>
            <a:r>
              <a:rPr lang="en-US" b="1" dirty="0"/>
              <a:t>L&amp;LD Advisory Council - </a:t>
            </a:r>
            <a:r>
              <a:rPr lang="en-US" dirty="0"/>
              <a:t>A national advisory council was established to ensure </a:t>
            </a:r>
            <a:r>
              <a:rPr lang="en-US" b="1" dirty="0"/>
              <a:t>movement voice and guidance</a:t>
            </a:r>
            <a:r>
              <a:rPr lang="en-US" dirty="0"/>
              <a:t> informed L&amp;LD strategy and priorities.</a:t>
            </a:r>
          </a:p>
          <a:p>
            <a:r>
              <a:rPr lang="en-US" b="1" dirty="0"/>
              <a:t>Service Delivery System - </a:t>
            </a:r>
            <a:r>
              <a:rPr lang="en-US" dirty="0"/>
              <a:t>Evaluation of the previous Regional Service Hub model led to the development of a </a:t>
            </a:r>
            <a:r>
              <a:rPr lang="en-US" b="1" dirty="0"/>
              <a:t>new service delivery approach relying on Learning Centers.</a:t>
            </a:r>
            <a:endParaRPr lang="en-US" dirty="0"/>
          </a:p>
          <a:p>
            <a:r>
              <a:rPr lang="en-US" b="1" dirty="0"/>
              <a:t>Leadership Forum - </a:t>
            </a:r>
            <a:r>
              <a:rPr lang="en-US" dirty="0"/>
              <a:t>A national forum was convened to gather input from YMCA leaders about the future direction of learning and leadership development.</a:t>
            </a:r>
          </a:p>
          <a:p>
            <a:r>
              <a:rPr lang="en-US" b="1" dirty="0"/>
              <a:t>LinkedIn Learning - </a:t>
            </a:r>
            <a:r>
              <a:rPr lang="en-US" dirty="0"/>
              <a:t>The YMCA launched LinkedIn Learning as a systemwide resource to provide </a:t>
            </a:r>
            <a:r>
              <a:rPr lang="en-US" b="1" dirty="0"/>
              <a:t>on-demand learning in areas such as business, technology, and creative skills.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L&amp;LD as a Strategic Priority - </a:t>
            </a:r>
            <a:r>
              <a:rPr lang="en-US" dirty="0"/>
              <a:t>Our annual movement survey identified L&amp;LD as a top 3 priority for Y-USA to place National support.</a:t>
            </a:r>
          </a:p>
          <a:p>
            <a:br>
              <a:rPr lang="en-US" dirty="0"/>
            </a:br>
            <a:r>
              <a:rPr lang="en-US" b="1" dirty="0"/>
              <a:t>2024 – Infrastructure &amp; Systems</a:t>
            </a:r>
          </a:p>
          <a:p>
            <a:r>
              <a:rPr lang="en-US" b="1" dirty="0"/>
              <a:t>Leadership Programs - </a:t>
            </a:r>
            <a:r>
              <a:rPr lang="en-US" dirty="0"/>
              <a:t>Key leadership development programs were refreshed or expanded, including initiatives such as Executive Director Institute and Principles &amp;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National Calendar &amp; Communications - </a:t>
            </a:r>
            <a:r>
              <a:rPr lang="en-US" dirty="0"/>
              <a:t>A more coordinated national communications approach was introduced to help staff across the movement more easily discover learning opportunities. Initiated a shared nationwide, proactive communications cadence and system promoting upcoming opportunities, along with a shared national calendar post that centralized those promotions.</a:t>
            </a:r>
          </a:p>
          <a:p>
            <a:r>
              <a:rPr lang="en-US" b="1" dirty="0"/>
              <a:t>Learning Centers &amp; Learning Champions - </a:t>
            </a:r>
            <a:r>
              <a:rPr lang="en-US" dirty="0"/>
              <a:t>Launched a new service delivery model through partnering with Ys and Alliances to create the regional Learning Centers. We also worked to identify at least one Champion, a point of contact and valued local partner to participate in the movement infrastructure and advocate for learning locally. </a:t>
            </a:r>
          </a:p>
          <a:p>
            <a:r>
              <a:rPr lang="en-US" b="1" dirty="0"/>
              <a:t>National EMLE - </a:t>
            </a:r>
            <a:r>
              <a:rPr lang="en-US" dirty="0"/>
              <a:t>Significant attention was dedicated to planning and delivering the National Emerging Multicultural Leadership Experience.</a:t>
            </a:r>
          </a:p>
          <a:p>
            <a:r>
              <a:rPr lang="en-US" b="1" dirty="0"/>
              <a:t>L&amp;LD Framework – XXXXXXXXXXXXXXXXXXXXXXX</a:t>
            </a:r>
            <a:endParaRPr lang="en-US" dirty="0"/>
          </a:p>
          <a:p>
            <a:br>
              <a:rPr lang="en-US" dirty="0"/>
            </a:br>
            <a:r>
              <a:rPr lang="en-US" b="1" dirty="0"/>
              <a:t>2025 – System &amp; Learning Architecture</a:t>
            </a:r>
          </a:p>
          <a:p>
            <a:r>
              <a:rPr lang="en-US" b="1" dirty="0"/>
              <a:t>L&amp;LD Programs, Certifications, Pathways &amp; Learning Plans - </a:t>
            </a:r>
            <a:r>
              <a:rPr lang="en-US" dirty="0"/>
              <a:t>Existing learning programs and certifications were reviewed, and new opportunities were explored to better support career progression and learning pathways.</a:t>
            </a:r>
          </a:p>
          <a:p>
            <a:r>
              <a:rPr lang="en-US" b="1" dirty="0"/>
              <a:t>Content Development – </a:t>
            </a:r>
            <a:r>
              <a:rPr lang="en-US" dirty="0"/>
              <a:t>A focused effort began to </a:t>
            </a:r>
            <a:r>
              <a:rPr lang="en-US" b="1" dirty="0"/>
              <a:t>modernize and modularize YMCA learning content</a:t>
            </a:r>
            <a:r>
              <a:rPr lang="en-US" dirty="0"/>
              <a:t>, ensuring courses could be delivered effectively through the new platform.</a:t>
            </a:r>
          </a:p>
          <a:p>
            <a:r>
              <a:rPr lang="en-US" b="1" dirty="0"/>
              <a:t>Trainer &amp; Faculty System - </a:t>
            </a:r>
            <a:r>
              <a:rPr lang="en-US" dirty="0"/>
              <a:t>Work began to rebuild trainer certification pathways and strengthen the systems that support faculty development and quality learning delivery.</a:t>
            </a:r>
          </a:p>
          <a:p>
            <a:r>
              <a:rPr lang="en-US" b="1" dirty="0"/>
              <a:t>Learning Evaluation - </a:t>
            </a:r>
            <a:r>
              <a:rPr lang="en-US" dirty="0"/>
              <a:t>The team explored new approaches for evaluating learning impact and identifying measures that better support both learner experience and organizational outcomes.</a:t>
            </a:r>
          </a:p>
          <a:p>
            <a:br>
              <a:rPr lang="en-US" dirty="0"/>
            </a:br>
            <a:r>
              <a:rPr lang="en-US" b="1" dirty="0"/>
              <a:t>2026 – Launch &amp; Continuous Improvement</a:t>
            </a:r>
          </a:p>
          <a:p>
            <a:r>
              <a:rPr lang="en-US" b="1" dirty="0"/>
              <a:t>Talent Management Resources – </a:t>
            </a:r>
            <a:r>
              <a:rPr lang="en-US" dirty="0"/>
              <a:t>Exploration of tools and resources that connect learning with broader talent development efforts such as career growth and leadership pipelines.</a:t>
            </a:r>
          </a:p>
          <a:p>
            <a:r>
              <a:rPr lang="en-US" b="1" dirty="0"/>
              <a:t>Skills Taxonomy – </a:t>
            </a:r>
            <a:r>
              <a:rPr lang="en-US" dirty="0"/>
              <a:t>Development of a shared framework describing the skills and competencies that support YMCA roles and career development.</a:t>
            </a:r>
          </a:p>
          <a:p>
            <a:r>
              <a:rPr lang="en-US" b="1" dirty="0"/>
              <a:t>Coaching &amp; Mentoring – </a:t>
            </a:r>
            <a:r>
              <a:rPr lang="en-US" dirty="0"/>
              <a:t>Expansion of coaching and mentoring resources to support leadership development and peer learning across the movement.</a:t>
            </a:r>
          </a:p>
          <a:p>
            <a:r>
              <a:rPr lang="en-US" b="1" dirty="0"/>
              <a:t>Continuous Improvement –  </a:t>
            </a:r>
            <a:r>
              <a:rPr lang="en-US" dirty="0"/>
              <a:t>stablishing processes to gather user feedback and continuously refine learning systems and experiences after launch.</a:t>
            </a:r>
          </a:p>
          <a:p>
            <a:r>
              <a:rPr lang="en-US" b="1" dirty="0"/>
              <a:t>General Assembly – </a:t>
            </a:r>
            <a:r>
              <a:rPr lang="en-US" dirty="0"/>
              <a:t>Using national gatherings such as General Assembly as opportunities to strengthen alignment, share learning innovations, and connect leaders across the movement.</a:t>
            </a:r>
          </a:p>
        </p:txBody>
      </p:sp>
      <p:sp>
        <p:nvSpPr>
          <p:cNvPr id="4" name="Slide Number Placeholder 3"/>
          <p:cNvSpPr>
            <a:spLocks noGrp="1"/>
          </p:cNvSpPr>
          <p:nvPr>
            <p:ph type="sldNum" sz="quarter" idx="5"/>
          </p:nvPr>
        </p:nvSpPr>
        <p:spPr/>
        <p:txBody>
          <a:bodyPr/>
          <a:lstStyle/>
          <a:p>
            <a:fld id="{DFF7F673-FAA8-4797-BFB9-2ACA42981137}" type="slidenum">
              <a:rPr lang="en-US" smtClean="0"/>
              <a:t>4</a:t>
            </a:fld>
            <a:endParaRPr lang="en-US"/>
          </a:p>
        </p:txBody>
      </p:sp>
    </p:spTree>
    <p:extLst>
      <p:ext uri="{BB962C8B-B14F-4D97-AF65-F5344CB8AC3E}">
        <p14:creationId xmlns:p14="http://schemas.microsoft.com/office/powerpoint/2010/main" val="2754523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a:t>
            </a:fld>
            <a:endParaRPr lang="en-US"/>
          </a:p>
        </p:txBody>
      </p:sp>
    </p:spTree>
    <p:extLst>
      <p:ext uri="{BB962C8B-B14F-4D97-AF65-F5344CB8AC3E}">
        <p14:creationId xmlns:p14="http://schemas.microsoft.com/office/powerpoint/2010/main" val="1220548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SARA</a:t>
            </a:r>
          </a:p>
          <a:p>
            <a:r>
              <a:rPr lang="en-US" dirty="0"/>
              <a:t>Show that the LMS transformation was </a:t>
            </a:r>
            <a:r>
              <a:rPr lang="en-US" b="1" dirty="0"/>
              <a:t>grounded in movement input</a:t>
            </a:r>
            <a:r>
              <a:rPr lang="en-US" dirty="0"/>
              <a:t>, not a top-down technology decision.</a:t>
            </a:r>
          </a:p>
          <a:p>
            <a:endParaRPr lang="en-US" dirty="0"/>
          </a:p>
          <a:p>
            <a:r>
              <a:rPr lang="en-US" b="1" dirty="0"/>
              <a:t>Key Talking Points</a:t>
            </a:r>
          </a:p>
          <a:p>
            <a:r>
              <a:rPr lang="en-US" dirty="0"/>
              <a:t>After identifying the opportunity to revolutionize learning and leadership development, Y-USA partnered with </a:t>
            </a:r>
            <a:r>
              <a:rPr lang="en-US" b="1" dirty="0"/>
              <a:t>Accenture</a:t>
            </a:r>
            <a:r>
              <a:rPr lang="en-US" dirty="0"/>
              <a:t> to conduct research across the YMCA movement.</a:t>
            </a:r>
          </a:p>
          <a:p>
            <a:endParaRPr lang="en-US" dirty="0"/>
          </a:p>
          <a:p>
            <a:r>
              <a:rPr lang="en-US" dirty="0"/>
              <a:t>They spoke with people representing many different roles and perspectives, including:</a:t>
            </a:r>
          </a:p>
          <a:p>
            <a:r>
              <a:rPr lang="en-US" dirty="0"/>
              <a:t>• CEOs</a:t>
            </a:r>
            <a:br>
              <a:rPr lang="en-US" dirty="0"/>
            </a:br>
            <a:r>
              <a:rPr lang="en-US" dirty="0"/>
              <a:t>• HR leaders</a:t>
            </a:r>
            <a:br>
              <a:rPr lang="en-US" dirty="0"/>
            </a:br>
            <a:r>
              <a:rPr lang="en-US" dirty="0"/>
              <a:t>• Learning and development professionals</a:t>
            </a:r>
            <a:br>
              <a:rPr lang="en-US" dirty="0"/>
            </a:br>
            <a:r>
              <a:rPr lang="en-US" dirty="0"/>
              <a:t>• Program leaders</a:t>
            </a:r>
            <a:br>
              <a:rPr lang="en-US" dirty="0"/>
            </a:br>
            <a:r>
              <a:rPr lang="en-US" dirty="0"/>
              <a:t>• Other YMCA staff across the country</a:t>
            </a:r>
          </a:p>
          <a:p>
            <a:endParaRPr lang="en-US" dirty="0"/>
          </a:p>
          <a:p>
            <a:r>
              <a:rPr lang="en-US" dirty="0"/>
              <a:t>The goal was simple: To understand </a:t>
            </a:r>
            <a:r>
              <a:rPr lang="en-US" b="1" dirty="0"/>
              <a:t>what the movement actually wanted from the future of learning technology and infrastructure.</a:t>
            </a:r>
          </a:p>
          <a:p>
            <a:endParaRPr lang="en-US" dirty="0"/>
          </a:p>
          <a:p>
            <a:r>
              <a:rPr lang="en-US" dirty="0"/>
              <a:t>From those interviews and focus groups, Accenture identified </a:t>
            </a:r>
            <a:r>
              <a:rPr lang="en-US" b="1" dirty="0"/>
              <a:t>18 concepts</a:t>
            </a:r>
            <a:r>
              <a:rPr lang="en-US" dirty="0"/>
              <a:t> that people consistently described as important. You can think of these as the </a:t>
            </a:r>
            <a:r>
              <a:rPr lang="en-US" b="1" dirty="0"/>
              <a:t>capabilities (or features and functions) people wanted to see in the future learning ecosystem. </a:t>
            </a:r>
            <a:r>
              <a:rPr lang="en-US" dirty="0"/>
              <a:t>Examples included things like:</a:t>
            </a:r>
          </a:p>
          <a:p>
            <a:r>
              <a:rPr lang="en-US" dirty="0"/>
              <a:t>• Learning pathways that help staff grow in their roles</a:t>
            </a:r>
            <a:br>
              <a:rPr lang="en-US" dirty="0"/>
            </a:br>
            <a:r>
              <a:rPr lang="en-US" dirty="0"/>
              <a:t>• A more unified registration experience</a:t>
            </a:r>
            <a:br>
              <a:rPr lang="en-US" dirty="0"/>
            </a:br>
            <a:r>
              <a:rPr lang="en-US" dirty="0"/>
              <a:t>• Modular learning opportunities</a:t>
            </a:r>
            <a:br>
              <a:rPr lang="en-US" dirty="0"/>
            </a:br>
            <a:r>
              <a:rPr lang="en-US" dirty="0"/>
              <a:t>• A universal transcript that follows a person through their YMCA career</a:t>
            </a:r>
          </a:p>
          <a:p>
            <a:endParaRPr lang="en-US" dirty="0"/>
          </a:p>
          <a:p>
            <a:r>
              <a:rPr lang="en-US" dirty="0"/>
              <a:t>When these concepts were grouped together, they reflected several broader priorities:</a:t>
            </a:r>
          </a:p>
          <a:p>
            <a:r>
              <a:rPr lang="en-US" dirty="0"/>
              <a:t>• Increasing awareness and engagement in learning</a:t>
            </a:r>
            <a:br>
              <a:rPr lang="en-US" dirty="0"/>
            </a:br>
            <a:r>
              <a:rPr lang="en-US" dirty="0"/>
              <a:t>• Empowering staff to grow and develop</a:t>
            </a:r>
            <a:br>
              <a:rPr lang="en-US" dirty="0"/>
            </a:br>
            <a:r>
              <a:rPr lang="en-US" dirty="0"/>
              <a:t>• Improving navigation and accessibility</a:t>
            </a:r>
            <a:br>
              <a:rPr lang="en-US" dirty="0"/>
            </a:br>
            <a:r>
              <a:rPr lang="en-US" dirty="0"/>
              <a:t>• Providing flexibility and customization</a:t>
            </a:r>
            <a:br>
              <a:rPr lang="en-US" dirty="0"/>
            </a:br>
            <a:r>
              <a:rPr lang="en-US" dirty="0"/>
              <a:t>• Strengthening connection across the movement</a:t>
            </a:r>
          </a:p>
          <a:p>
            <a:endParaRPr lang="en-US" dirty="0"/>
          </a:p>
          <a:p>
            <a:r>
              <a:rPr lang="en-US" dirty="0"/>
              <a:t>The important takeaway here is that </a:t>
            </a:r>
            <a:r>
              <a:rPr lang="en-US" b="1" dirty="0"/>
              <a:t>these priorities came directly from the movement itself.</a:t>
            </a:r>
          </a:p>
          <a:p>
            <a:endParaRPr lang="en-US" dirty="0"/>
          </a:p>
          <a:p>
            <a:r>
              <a:rPr lang="en-US" b="1" dirty="0"/>
              <a:t>Optional Engagement Prompt</a:t>
            </a:r>
          </a:p>
          <a:p>
            <a:r>
              <a:rPr lang="en-US" dirty="0"/>
              <a:t>You might ask: “When you think about your own experience accessing learning opportunities at the Y, which of these priorities resonates most with you?”</a:t>
            </a:r>
          </a:p>
          <a:p>
            <a:endParaRPr lang="en-US" dirty="0"/>
          </a:p>
          <a:p>
            <a:r>
              <a:rPr lang="en-US" dirty="0"/>
              <a:t>This can help participants connect their own experience to the broader research.</a:t>
            </a:r>
          </a:p>
          <a:p>
            <a:pPr marL="0" lvl="0" indent="0">
              <a:buFontTx/>
              <a:buNone/>
            </a:pPr>
            <a:endParaRPr lang="en-US" dirty="0"/>
          </a:p>
          <a:p>
            <a:pPr marL="0" lvl="0" indent="0">
              <a:buFontTx/>
              <a:buNone/>
            </a:pPr>
            <a:r>
              <a:rPr lang="en-US" b="1" dirty="0"/>
              <a:t>Transition: </a:t>
            </a:r>
            <a:br>
              <a:rPr lang="en-US" b="0" dirty="0"/>
            </a:br>
            <a:r>
              <a:rPr lang="en-US" dirty="0"/>
              <a:t>Once we understood the possibilities, the next step was determining which of those capabilities mattered most.</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7F673-FAA8-4797-BFB9-2ACA4298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0121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7</a:t>
            </a:fld>
            <a:endParaRPr lang="en-US"/>
          </a:p>
        </p:txBody>
      </p:sp>
    </p:spTree>
    <p:extLst>
      <p:ext uri="{BB962C8B-B14F-4D97-AF65-F5344CB8AC3E}">
        <p14:creationId xmlns:p14="http://schemas.microsoft.com/office/powerpoint/2010/main" val="2953029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8</a:t>
            </a:fld>
            <a:endParaRPr lang="en-US"/>
          </a:p>
        </p:txBody>
      </p:sp>
    </p:spTree>
    <p:extLst>
      <p:ext uri="{BB962C8B-B14F-4D97-AF65-F5344CB8AC3E}">
        <p14:creationId xmlns:p14="http://schemas.microsoft.com/office/powerpoint/2010/main" val="2305903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C96E0-09F7-1F48-7873-969CE397F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39A17A-7E77-AB0B-ECEE-A49CEF432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A4069-0E03-CDF3-F999-D959D904A1D1}"/>
              </a:ext>
            </a:extLst>
          </p:cNvPr>
          <p:cNvSpPr>
            <a:spLocks noGrp="1"/>
          </p:cNvSpPr>
          <p:nvPr>
            <p:ph type="body" idx="1"/>
          </p:nvPr>
        </p:nvSpPr>
        <p:spPr/>
        <p:txBody>
          <a:bodyPr/>
          <a:lstStyle/>
          <a:p>
            <a:r>
              <a:rPr lang="en-US" dirty="0"/>
              <a:t>SARA</a:t>
            </a:r>
          </a:p>
          <a:p>
            <a:endParaRPr lang="en-US" dirty="0"/>
          </a:p>
        </p:txBody>
      </p:sp>
      <p:sp>
        <p:nvSpPr>
          <p:cNvPr id="4" name="Slide Number Placeholder 3">
            <a:extLst>
              <a:ext uri="{FF2B5EF4-FFF2-40B4-BE49-F238E27FC236}">
                <a16:creationId xmlns:a16="http://schemas.microsoft.com/office/drawing/2014/main" id="{F369E1A5-DE77-5A39-F399-79E31472C11A}"/>
              </a:ext>
            </a:extLst>
          </p:cNvPr>
          <p:cNvSpPr>
            <a:spLocks noGrp="1"/>
          </p:cNvSpPr>
          <p:nvPr>
            <p:ph type="sldNum" sz="quarter" idx="5"/>
          </p:nvPr>
        </p:nvSpPr>
        <p:spPr/>
        <p:txBody>
          <a:bodyPr/>
          <a:lstStyle/>
          <a:p>
            <a:pPr>
              <a:defRPr/>
            </a:pPr>
            <a:fld id="{F50C3D00-B2F6-4D83-A049-FE51B6E62AD3}" type="slidenum">
              <a:rPr lang="en-US" smtClean="0"/>
              <a:pPr>
                <a:defRPr/>
              </a:pPr>
              <a:t>9</a:t>
            </a:fld>
            <a:endParaRPr lang="en-US"/>
          </a:p>
        </p:txBody>
      </p:sp>
    </p:spTree>
    <p:extLst>
      <p:ext uri="{BB962C8B-B14F-4D97-AF65-F5344CB8AC3E}">
        <p14:creationId xmlns:p14="http://schemas.microsoft.com/office/powerpoint/2010/main" val="156309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C90A9-0A8F-10EA-F8B0-15C824B0D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4781C-0524-2BFE-8619-DDBF11109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84F972-6A65-BBF9-CA99-ADA5D4A8E772}"/>
              </a:ext>
            </a:extLst>
          </p:cNvPr>
          <p:cNvSpPr>
            <a:spLocks noGrp="1"/>
          </p:cNvSpPr>
          <p:nvPr>
            <p:ph type="body" idx="1"/>
          </p:nvPr>
        </p:nvSpPr>
        <p:spPr/>
        <p:txBody>
          <a:bodyPr/>
          <a:lstStyle/>
          <a:p>
            <a:r>
              <a:rPr lang="en-US" dirty="0"/>
              <a:t>SCOTT</a:t>
            </a:r>
          </a:p>
        </p:txBody>
      </p:sp>
      <p:sp>
        <p:nvSpPr>
          <p:cNvPr id="4" name="Slide Number Placeholder 3">
            <a:extLst>
              <a:ext uri="{FF2B5EF4-FFF2-40B4-BE49-F238E27FC236}">
                <a16:creationId xmlns:a16="http://schemas.microsoft.com/office/drawing/2014/main" id="{2DE21CC6-9AEF-B697-EACC-59DCB0F344F7}"/>
              </a:ext>
            </a:extLst>
          </p:cNvPr>
          <p:cNvSpPr>
            <a:spLocks noGrp="1"/>
          </p:cNvSpPr>
          <p:nvPr>
            <p:ph type="sldNum" sz="quarter" idx="5"/>
          </p:nvPr>
        </p:nvSpPr>
        <p:spPr/>
        <p:txBody>
          <a:bodyPr/>
          <a:lstStyle/>
          <a:p>
            <a:pPr>
              <a:defRPr/>
            </a:pPr>
            <a:fld id="{F50C3D00-B2F6-4D83-A049-FE51B6E62AD3}" type="slidenum">
              <a:rPr lang="en-US" smtClean="0"/>
              <a:pPr>
                <a:defRPr/>
              </a:pPr>
              <a:t>13</a:t>
            </a:fld>
            <a:endParaRPr lang="en-US"/>
          </a:p>
        </p:txBody>
      </p:sp>
    </p:spTree>
    <p:extLst>
      <p:ext uri="{BB962C8B-B14F-4D97-AF65-F5344CB8AC3E}">
        <p14:creationId xmlns:p14="http://schemas.microsoft.com/office/powerpoint/2010/main" val="18611344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70072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61700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7949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37121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50363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53157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97264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95109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41418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117943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05165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C2CBAEB-A490-4E71-9C3D-31DC8D4AEFED}"/>
              </a:ext>
            </a:extLst>
          </p:cNvPr>
          <p:cNvSpPr txBox="1"/>
          <p:nvPr userDrawn="1"/>
        </p:nvSpPr>
        <p:spPr>
          <a:xfrm>
            <a:off x="8492986" y="4878754"/>
            <a:ext cx="285750" cy="154332"/>
          </a:xfrm>
          <a:prstGeom prst="rect">
            <a:avLst/>
          </a:prstGeom>
          <a:noFill/>
        </p:spPr>
        <p:txBody>
          <a:bodyPr wrap="square" lIns="0" tIns="0" rIns="0" bIns="0" rtlCol="0" anchor="ctr">
            <a:noAutofit/>
          </a:bodyPr>
          <a:lstStyle>
            <a:defPPr marR="0" lvl="0" algn="l" rtl="0">
              <a:lnSpc>
                <a:spcPct val="100000"/>
              </a:lnSpc>
              <a:spcBef>
                <a:spcPts val="0"/>
              </a:spcBef>
              <a:spcAft>
                <a:spcPts val="0"/>
              </a:spcAft>
            </a:defPPr>
            <a:lvl1pPr marL="0" indent="0" algn="r" defTabSz="228600" eaLnBrk="1" fontAlgn="auto" latinLnBrk="0" hangingPunct="1">
              <a:spcAft>
                <a:spcPts val="1200"/>
              </a:spcAft>
              <a:buClrTx/>
              <a:buSzTx/>
              <a:buFontTx/>
              <a:buNone/>
              <a:tabLst/>
              <a:defRPr sz="800">
                <a:solidFill>
                  <a:schemeClr val="tx1">
                    <a:alpha val="75000"/>
                  </a:schemeClr>
                </a:solidFill>
              </a:defRPr>
            </a:lvl1pPr>
          </a:lstStyle>
          <a:p>
            <a:pPr lvl="0"/>
            <a:fld id="{8A1971D9-5B62-3C46-9EC9-FDAAB88557B2}" type="slidenum">
              <a:rPr lang="en-GB" sz="525" noProof="0" smtClean="0">
                <a:solidFill>
                  <a:schemeClr val="tx1">
                    <a:alpha val="75000"/>
                  </a:schemeClr>
                </a:solidFill>
              </a:rPr>
              <a:pPr lvl="0"/>
              <a:t>‹#›</a:t>
            </a:fld>
            <a:endParaRPr lang="en-US" sz="525" noProof="0">
              <a:solidFill>
                <a:schemeClr val="tx1">
                  <a:alpha val="75000"/>
                </a:schemeClr>
              </a:solidFill>
            </a:endParaRPr>
          </a:p>
        </p:txBody>
      </p:sp>
      <p:sp>
        <p:nvSpPr>
          <p:cNvPr id="45" name="Title 1">
            <a:extLst>
              <a:ext uri="{FF2B5EF4-FFF2-40B4-BE49-F238E27FC236}">
                <a16:creationId xmlns:a16="http://schemas.microsoft.com/office/drawing/2014/main" id="{CE12669B-822A-42A9-9D08-D6EF21C06862}"/>
              </a:ext>
            </a:extLst>
          </p:cNvPr>
          <p:cNvSpPr>
            <a:spLocks noGrp="1"/>
          </p:cNvSpPr>
          <p:nvPr>
            <p:ph type="title" hasCustomPrompt="1"/>
          </p:nvPr>
        </p:nvSpPr>
        <p:spPr>
          <a:xfrm>
            <a:off x="364674" y="335030"/>
            <a:ext cx="6358746" cy="599581"/>
          </a:xfrm>
        </p:spPr>
        <p:txBody>
          <a:bodyPr>
            <a:normAutofit/>
          </a:bodyPr>
          <a:lstStyle>
            <a:lvl1pPr>
              <a:defRPr sz="2400" b="1">
                <a:solidFill>
                  <a:srgbClr val="0066A1"/>
                </a:solidFill>
              </a:defRPr>
            </a:lvl1pPr>
          </a:lstStyle>
          <a:p>
            <a:r>
              <a:rPr lang="en-US"/>
              <a:t>Click to edit header</a:t>
            </a:r>
          </a:p>
        </p:txBody>
      </p:sp>
      <p:sp>
        <p:nvSpPr>
          <p:cNvPr id="14" name="TextBox 13">
            <a:extLst>
              <a:ext uri="{FF2B5EF4-FFF2-40B4-BE49-F238E27FC236}">
                <a16:creationId xmlns:a16="http://schemas.microsoft.com/office/drawing/2014/main" id="{4F026269-DCA4-F83C-C200-80F5B429F9FF}"/>
              </a:ext>
            </a:extLst>
          </p:cNvPr>
          <p:cNvSpPr txBox="1"/>
          <p:nvPr userDrawn="1"/>
        </p:nvSpPr>
        <p:spPr>
          <a:xfrm>
            <a:off x="6542904" y="4867213"/>
            <a:ext cx="2114718" cy="173124"/>
          </a:xfrm>
          <a:prstGeom prst="rect">
            <a:avLst/>
          </a:prstGeom>
          <a:noFill/>
        </p:spPr>
        <p:txBody>
          <a:bodyPr wrap="square" rtlCol="0" anchor="ctr">
            <a:spAutoFit/>
          </a:bodyPr>
          <a:lstStyle/>
          <a:p>
            <a:pPr algn="r"/>
            <a:r>
              <a:rPr lang="en-US" sz="525">
                <a:solidFill>
                  <a:schemeClr val="tx1"/>
                </a:solidFill>
                <a:latin typeface="Graphik Light" panose="020B0403030202060203" pitchFamily="34" charset="0"/>
              </a:rPr>
              <a:t>Copyright© 2024 Accenture. All Rights Reserved. </a:t>
            </a:r>
          </a:p>
        </p:txBody>
      </p:sp>
      <p:pic>
        <p:nvPicPr>
          <p:cNvPr id="18" name="Picture 17" descr="https://ts.accenture.com/sites/BrandSpace/Pages/guidelines/elements/images/accenture_white.png">
            <a:extLst>
              <a:ext uri="{FF2B5EF4-FFF2-40B4-BE49-F238E27FC236}">
                <a16:creationId xmlns:a16="http://schemas.microsoft.com/office/drawing/2014/main" id="{34EDB9DC-6FB4-BAD1-BCCF-820EF548F759}"/>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7397424" y="290524"/>
            <a:ext cx="805774" cy="212697"/>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DEFD8F23-C6AB-C83B-1896-B8D939F842C6}"/>
              </a:ext>
            </a:extLst>
          </p:cNvPr>
          <p:cNvCxnSpPr>
            <a:cxnSpLocks/>
          </p:cNvCxnSpPr>
          <p:nvPr userDrawn="1"/>
        </p:nvCxnSpPr>
        <p:spPr>
          <a:xfrm>
            <a:off x="8296435" y="279627"/>
            <a:ext cx="1" cy="300165"/>
          </a:xfrm>
          <a:prstGeom prst="line">
            <a:avLst/>
          </a:prstGeom>
          <a:ln w="38100"/>
        </p:spPr>
        <p:style>
          <a:lnRef idx="1">
            <a:schemeClr val="dk1"/>
          </a:lnRef>
          <a:fillRef idx="0">
            <a:schemeClr val="dk1"/>
          </a:fillRef>
          <a:effectRef idx="0">
            <a:schemeClr val="dk1"/>
          </a:effectRef>
          <a:fontRef idx="minor">
            <a:schemeClr val="tx1"/>
          </a:fontRef>
        </p:style>
      </p:cxnSp>
      <p:pic>
        <p:nvPicPr>
          <p:cNvPr id="20" name="Picture 8" descr="Image result for ymca logo">
            <a:extLst>
              <a:ext uri="{FF2B5EF4-FFF2-40B4-BE49-F238E27FC236}">
                <a16:creationId xmlns:a16="http://schemas.microsoft.com/office/drawing/2014/main" id="{782F32F4-12EB-A26F-3B29-C704419C32CC}"/>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val="0"/>
              </a:ext>
            </a:extLst>
          </a:blip>
          <a:srcRect/>
          <a:stretch/>
        </p:blipFill>
        <p:spPr bwMode="auto">
          <a:xfrm>
            <a:off x="8379063" y="290523"/>
            <a:ext cx="423186" cy="325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115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3.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9/18/2026</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37748664"/>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 id="2147484089" r:id="rId12"/>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39.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jpg"/><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jpg"/><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5.jpg"/><Relationship Id="rId1" Type="http://schemas.openxmlformats.org/officeDocument/2006/relationships/slideLayout" Target="../slideLayouts/slideLayout19.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svg"/><Relationship Id="rId18" Type="http://schemas.openxmlformats.org/officeDocument/2006/relationships/image" Target="../media/image48.svg"/><Relationship Id="rId3" Type="http://schemas.openxmlformats.org/officeDocument/2006/relationships/image" Target="../media/image15.jpg"/><Relationship Id="rId7" Type="http://schemas.openxmlformats.org/officeDocument/2006/relationships/image" Target="../media/image37.svg"/><Relationship Id="rId12" Type="http://schemas.openxmlformats.org/officeDocument/2006/relationships/image" Target="../media/image42.svg"/><Relationship Id="rId17" Type="http://schemas.openxmlformats.org/officeDocument/2006/relationships/image" Target="../media/image47.svg"/><Relationship Id="rId2" Type="http://schemas.openxmlformats.org/officeDocument/2006/relationships/notesSlide" Target="../notesSlides/notesSlide10.xml"/><Relationship Id="rId16" Type="http://schemas.openxmlformats.org/officeDocument/2006/relationships/image" Target="../media/image46.svg"/><Relationship Id="rId1" Type="http://schemas.openxmlformats.org/officeDocument/2006/relationships/slideLayout" Target="../slideLayouts/slideLayout19.xml"/><Relationship Id="rId6" Type="http://schemas.openxmlformats.org/officeDocument/2006/relationships/image" Target="../media/image36.svg"/><Relationship Id="rId11" Type="http://schemas.openxmlformats.org/officeDocument/2006/relationships/image" Target="../media/image41.svg"/><Relationship Id="rId5" Type="http://schemas.openxmlformats.org/officeDocument/2006/relationships/image" Target="../media/image35.svg"/><Relationship Id="rId15" Type="http://schemas.openxmlformats.org/officeDocument/2006/relationships/image" Target="../media/image45.svg"/><Relationship Id="rId10" Type="http://schemas.openxmlformats.org/officeDocument/2006/relationships/image" Target="../media/image40.svg"/><Relationship Id="rId19" Type="http://schemas.openxmlformats.org/officeDocument/2006/relationships/image" Target="../media/image49.svg"/><Relationship Id="rId4" Type="http://schemas.openxmlformats.org/officeDocument/2006/relationships/image" Target="../media/image34.svg"/><Relationship Id="rId9" Type="http://schemas.openxmlformats.org/officeDocument/2006/relationships/image" Target="../media/image39.svg"/><Relationship Id="rId14" Type="http://schemas.openxmlformats.org/officeDocument/2006/relationships/image" Target="../media/image44.svg"/></Relationships>
</file>

<file path=ppt/slides/_rels/slide14.xml.rels><?xml version="1.0" encoding="UTF-8" standalone="yes"?>
<Relationships xmlns="http://schemas.openxmlformats.org/package/2006/relationships"><Relationship Id="rId3" Type="http://schemas.openxmlformats.org/officeDocument/2006/relationships/hyperlink" Target="mailto:sara.ryan@ymca.net" TargetMode="External"/><Relationship Id="rId2" Type="http://schemas.openxmlformats.org/officeDocument/2006/relationships/image" Target="../media/image21.jpg"/><Relationship Id="rId1" Type="http://schemas.openxmlformats.org/officeDocument/2006/relationships/slideLayout" Target="../slideLayouts/slideLayout19.xml"/><Relationship Id="rId4" Type="http://schemas.openxmlformats.org/officeDocument/2006/relationships/hyperlink" Target="mailto:Scott.Fahrney@ymca.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6A5F1B-D136-7452-FE51-81CDAD9A34DB}"/>
              </a:ext>
            </a:extLst>
          </p:cNvPr>
          <p:cNvPicPr>
            <a:picLocks noChangeAspect="1"/>
          </p:cNvPicPr>
          <p:nvPr/>
        </p:nvPicPr>
        <p:blipFill>
          <a:blip r:embed="rId3"/>
          <a:srcRect/>
          <a:stretch/>
        </p:blipFill>
        <p:spPr>
          <a:xfrm>
            <a:off x="4763" y="2679"/>
            <a:ext cx="9134471" cy="5138139"/>
          </a:xfrm>
          <a:prstGeom prst="rect">
            <a:avLst/>
          </a:prstGeom>
        </p:spPr>
      </p:pic>
      <p:sp>
        <p:nvSpPr>
          <p:cNvPr id="3" name="Title 5">
            <a:extLst>
              <a:ext uri="{FF2B5EF4-FFF2-40B4-BE49-F238E27FC236}">
                <a16:creationId xmlns:a16="http://schemas.microsoft.com/office/drawing/2014/main" id="{BAB4D555-EBB1-57B7-B227-624BA6151B89}"/>
              </a:ext>
            </a:extLst>
          </p:cNvPr>
          <p:cNvSpPr txBox="1">
            <a:spLocks/>
          </p:cNvSpPr>
          <p:nvPr/>
        </p:nvSpPr>
        <p:spPr bwMode="black">
          <a:xfrm>
            <a:off x="1618425" y="1628196"/>
            <a:ext cx="6692656"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500" kern="0" cap="none" dirty="0">
                <a:latin typeface="Verdana" panose="020B0604030504040204" pitchFamily="34" charset="0"/>
                <a:ea typeface="Verdana" panose="020B0604030504040204" pitchFamily="34" charset="0"/>
                <a:cs typeface="Verdana" panose="020B0604030504040204" pitchFamily="34" charset="0"/>
              </a:rPr>
              <a:t>YMCA LEARNING HUB: EXPLORING THE YMCA LEARNING ECOSYSTEM</a:t>
            </a:r>
          </a:p>
          <a:p>
            <a:r>
              <a:rPr lang="en-US" sz="2500" b="0" kern="0" cap="none" dirty="0">
                <a:latin typeface="Verdana" panose="020B0604030504040204" pitchFamily="34" charset="0"/>
                <a:ea typeface="Verdana" panose="020B0604030504040204" pitchFamily="34" charset="0"/>
                <a:cs typeface="Verdana" panose="020B0604030504040204" pitchFamily="34" charset="0"/>
              </a:rPr>
              <a:t>Sara Ryan &amp; Scott Fahrney</a:t>
            </a:r>
          </a:p>
        </p:txBody>
      </p:sp>
    </p:spTree>
    <p:extLst>
      <p:ext uri="{BB962C8B-B14F-4D97-AF65-F5344CB8AC3E}">
        <p14:creationId xmlns:p14="http://schemas.microsoft.com/office/powerpoint/2010/main" val="23803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A23AC-BD5E-7DED-FD1F-7A0DB69CE1C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9D37868-B294-41D9-CE3A-8CF2A27E85E5}"/>
              </a:ext>
            </a:extLst>
          </p:cNvPr>
          <p:cNvPicPr>
            <a:picLocks noChangeAspect="1"/>
          </p:cNvPicPr>
          <p:nvPr/>
        </p:nvPicPr>
        <p:blipFill>
          <a:blip r:embed="rId3"/>
          <a:srcRect/>
          <a:stretch/>
        </p:blipFill>
        <p:spPr>
          <a:xfrm>
            <a:off x="9526" y="0"/>
            <a:ext cx="9134474" cy="5138142"/>
          </a:xfrm>
          <a:prstGeom prst="rect">
            <a:avLst/>
          </a:prstGeom>
        </p:spPr>
      </p:pic>
      <p:sp>
        <p:nvSpPr>
          <p:cNvPr id="6" name="Title 5">
            <a:extLst>
              <a:ext uri="{FF2B5EF4-FFF2-40B4-BE49-F238E27FC236}">
                <a16:creationId xmlns:a16="http://schemas.microsoft.com/office/drawing/2014/main" id="{D3C446B8-EE11-2636-C2F4-83CE28A42A1C}"/>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a:ea typeface="Verdana"/>
                <a:cs typeface="Verdana" panose="020B0604030504040204" pitchFamily="34" charset="0"/>
              </a:rPr>
              <a:t>LEARNING &amp; Leadership development AT THE Y</a:t>
            </a:r>
            <a:br>
              <a:rPr lang="en-US" sz="3000" dirty="0">
                <a:latin typeface="Verdana" panose="020B0604030504040204" pitchFamily="34" charset="0"/>
                <a:ea typeface="Verdana" panose="020B0604030504040204" pitchFamily="34" charset="0"/>
                <a:cs typeface="Verdana" panose="020B0604030504040204" pitchFamily="34" charset="0"/>
              </a:rPr>
            </a:br>
            <a:endParaRPr lang="en-US" sz="20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32938347-D532-7510-3B48-8F46BF777AEA}"/>
              </a:ext>
            </a:extLst>
          </p:cNvPr>
          <p:cNvSpPr txBox="1"/>
          <p:nvPr/>
        </p:nvSpPr>
        <p:spPr>
          <a:xfrm>
            <a:off x="365961" y="1498934"/>
            <a:ext cx="83068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tx2"/>
                </a:solidFill>
                <a:latin typeface="Verdana"/>
                <a:ea typeface="Verdana"/>
                <a:cs typeface="Segoe UI"/>
              </a:rPr>
              <a:t>YMCA staff, volunteers, and leaders are learning and engaging to grow themselves and others. </a:t>
            </a:r>
            <a:endParaRPr lang="en-US" dirty="0">
              <a:solidFill>
                <a:schemeClr val="tx2"/>
              </a:solidFill>
              <a:cs typeface="Segoe UI"/>
            </a:endParaRPr>
          </a:p>
          <a:p>
            <a:endParaRPr lang="en-US" dirty="0">
              <a:solidFill>
                <a:schemeClr val="tx2"/>
              </a:solidFill>
              <a:latin typeface="Verdana"/>
              <a:ea typeface="Verdana"/>
              <a:cs typeface="Segoe UI"/>
            </a:endParaRPr>
          </a:p>
          <a:p>
            <a:r>
              <a:rPr lang="en-US" dirty="0">
                <a:solidFill>
                  <a:schemeClr val="tx2"/>
                </a:solidFill>
                <a:latin typeface="Verdana"/>
                <a:ea typeface="Verdana"/>
                <a:cs typeface="Segoe UI"/>
              </a:rPr>
              <a:t>We</a:t>
            </a:r>
            <a:r>
              <a:rPr lang="en-US" b="0" i="0" dirty="0">
                <a:solidFill>
                  <a:schemeClr val="tx2"/>
                </a:solidFill>
                <a:latin typeface="Verdana"/>
                <a:ea typeface="Verdana"/>
                <a:cs typeface="Segoe UI"/>
              </a:rPr>
              <a:t> </a:t>
            </a:r>
            <a:r>
              <a:rPr lang="en-US" dirty="0">
                <a:solidFill>
                  <a:schemeClr val="tx2"/>
                </a:solidFill>
                <a:latin typeface="Verdana"/>
                <a:ea typeface="Verdana"/>
                <a:cs typeface="Segoe UI"/>
              </a:rPr>
              <a:t>must </a:t>
            </a:r>
            <a:r>
              <a:rPr lang="en-US" b="0" i="0" dirty="0">
                <a:solidFill>
                  <a:schemeClr val="tx2"/>
                </a:solidFill>
                <a:latin typeface="Verdana"/>
                <a:ea typeface="Verdana"/>
                <a:cs typeface="Segoe UI"/>
              </a:rPr>
              <a:t>attract, </a:t>
            </a:r>
            <a:r>
              <a:rPr lang="en-US" dirty="0">
                <a:solidFill>
                  <a:schemeClr val="tx2"/>
                </a:solidFill>
                <a:latin typeface="Verdana"/>
                <a:ea typeface="Verdana"/>
                <a:cs typeface="Segoe UI"/>
              </a:rPr>
              <a:t>engage, </a:t>
            </a:r>
            <a:r>
              <a:rPr lang="en-US" b="0" i="0" dirty="0">
                <a:solidFill>
                  <a:schemeClr val="tx2"/>
                </a:solidFill>
                <a:latin typeface="Verdana"/>
                <a:ea typeface="Verdana"/>
                <a:cs typeface="Segoe UI"/>
              </a:rPr>
              <a:t>develop, inspire, </a:t>
            </a:r>
            <a:r>
              <a:rPr lang="en-US" dirty="0">
                <a:solidFill>
                  <a:schemeClr val="tx2"/>
                </a:solidFill>
                <a:latin typeface="Verdana"/>
                <a:ea typeface="Verdana"/>
                <a:cs typeface="Segoe UI"/>
              </a:rPr>
              <a:t>and retain leaders </a:t>
            </a:r>
            <a:r>
              <a:rPr lang="en-US" b="0" i="0" dirty="0">
                <a:solidFill>
                  <a:schemeClr val="tx2"/>
                </a:solidFill>
                <a:latin typeface="Verdana"/>
                <a:ea typeface="Verdana"/>
                <a:cs typeface="Segoe UI"/>
              </a:rPr>
              <a:t>at </a:t>
            </a:r>
            <a:r>
              <a:rPr lang="en-US" dirty="0">
                <a:solidFill>
                  <a:schemeClr val="tx2"/>
                </a:solidFill>
                <a:latin typeface="Verdana"/>
                <a:ea typeface="Verdana"/>
                <a:cs typeface="Segoe UI"/>
              </a:rPr>
              <a:t>all levels who think</a:t>
            </a:r>
            <a:r>
              <a:rPr lang="en-US" b="0" i="0" dirty="0">
                <a:solidFill>
                  <a:schemeClr val="tx2"/>
                </a:solidFill>
                <a:latin typeface="Verdana"/>
                <a:ea typeface="Verdana"/>
                <a:cs typeface="Segoe UI"/>
              </a:rPr>
              <a:t>, </a:t>
            </a:r>
            <a:r>
              <a:rPr lang="en-US" dirty="0">
                <a:solidFill>
                  <a:schemeClr val="tx2"/>
                </a:solidFill>
                <a:latin typeface="Verdana"/>
                <a:ea typeface="Verdana"/>
                <a:cs typeface="Segoe UI"/>
              </a:rPr>
              <a:t>act</a:t>
            </a:r>
            <a:r>
              <a:rPr lang="en-US" b="0" i="0" dirty="0">
                <a:solidFill>
                  <a:schemeClr val="tx2"/>
                </a:solidFill>
                <a:latin typeface="Verdana"/>
                <a:ea typeface="Verdana"/>
                <a:cs typeface="Segoe UI"/>
              </a:rPr>
              <a:t>, </a:t>
            </a:r>
            <a:r>
              <a:rPr lang="en-US" dirty="0">
                <a:solidFill>
                  <a:schemeClr val="tx2"/>
                </a:solidFill>
                <a:latin typeface="Verdana"/>
                <a:ea typeface="Verdana"/>
                <a:cs typeface="Segoe UI"/>
              </a:rPr>
              <a:t>&amp; communicate in ways that strengthen the community </a:t>
            </a:r>
            <a:r>
              <a:rPr lang="en-US" b="0" i="0" dirty="0">
                <a:solidFill>
                  <a:schemeClr val="tx2"/>
                </a:solidFill>
                <a:latin typeface="Verdana"/>
                <a:ea typeface="Verdana"/>
                <a:cs typeface="Segoe UI"/>
              </a:rPr>
              <a:t>and </a:t>
            </a:r>
            <a:r>
              <a:rPr lang="en-US" dirty="0">
                <a:solidFill>
                  <a:schemeClr val="tx2"/>
                </a:solidFill>
                <a:latin typeface="Verdana"/>
                <a:ea typeface="Verdana"/>
                <a:cs typeface="Segoe UI"/>
              </a:rPr>
              <a:t>connect people to their potential, purpose</a:t>
            </a:r>
            <a:r>
              <a:rPr lang="en-US" b="0" i="0" dirty="0">
                <a:solidFill>
                  <a:schemeClr val="tx2"/>
                </a:solidFill>
                <a:latin typeface="Verdana"/>
                <a:ea typeface="Verdana"/>
                <a:cs typeface="Segoe UI"/>
              </a:rPr>
              <a:t>, and </a:t>
            </a:r>
            <a:r>
              <a:rPr lang="en-US" dirty="0">
                <a:solidFill>
                  <a:schemeClr val="tx2"/>
                </a:solidFill>
                <a:latin typeface="Verdana"/>
                <a:ea typeface="Verdana"/>
                <a:cs typeface="Segoe UI"/>
              </a:rPr>
              <a:t>each other</a:t>
            </a:r>
            <a:r>
              <a:rPr lang="en-US" b="0" i="0" dirty="0">
                <a:solidFill>
                  <a:schemeClr val="tx2"/>
                </a:solidFill>
                <a:latin typeface="Verdana"/>
                <a:ea typeface="Verdana"/>
                <a:cs typeface="Segoe UI"/>
              </a:rPr>
              <a:t>.</a:t>
            </a:r>
            <a:r>
              <a:rPr lang="en-US" dirty="0">
                <a:solidFill>
                  <a:schemeClr val="tx2"/>
                </a:solidFill>
                <a:latin typeface="Verdana"/>
                <a:ea typeface="Verdana"/>
                <a:cs typeface="Segoe UI"/>
              </a:rPr>
              <a:t> </a:t>
            </a:r>
            <a:endParaRPr lang="en-US">
              <a:solidFill>
                <a:schemeClr val="tx2"/>
              </a:solidFill>
            </a:endParaRPr>
          </a:p>
          <a:p>
            <a:pPr algn="ctr"/>
            <a:endParaRPr lang="en-US"/>
          </a:p>
        </p:txBody>
      </p:sp>
    </p:spTree>
    <p:extLst>
      <p:ext uri="{BB962C8B-B14F-4D97-AF65-F5344CB8AC3E}">
        <p14:creationId xmlns:p14="http://schemas.microsoft.com/office/powerpoint/2010/main" val="4027034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790FA11-6EB6-E419-0E78-01091C397255}"/>
              </a:ext>
            </a:extLst>
          </p:cNvPr>
          <p:cNvPicPr>
            <a:picLocks noChangeAspect="1"/>
          </p:cNvPicPr>
          <p:nvPr/>
        </p:nvPicPr>
        <p:blipFill>
          <a:blip r:embed="rId3"/>
          <a:srcRect/>
          <a:stretch/>
        </p:blipFill>
        <p:spPr>
          <a:xfrm>
            <a:off x="9526" y="0"/>
            <a:ext cx="9134474" cy="5138142"/>
          </a:xfrm>
          <a:prstGeom prst="rect">
            <a:avLst/>
          </a:prstGeom>
        </p:spPr>
      </p:pic>
      <p:sp>
        <p:nvSpPr>
          <p:cNvPr id="6" name="Title 5"/>
          <p:cNvSpPr>
            <a:spLocks noGrp="1"/>
          </p:cNvSpPr>
          <p:nvPr>
            <p:ph type="title"/>
          </p:nvPr>
        </p:nvSpPr>
        <p:spPr>
          <a:xfrm>
            <a:off x="366200" y="289083"/>
            <a:ext cx="7484374" cy="922637"/>
          </a:xfrm>
        </p:spPr>
        <p:txBody>
          <a:bodyPr/>
          <a:lstStyle/>
          <a:p>
            <a:r>
              <a:rPr lang="en-US" sz="1800" dirty="0">
                <a:solidFill>
                  <a:srgbClr val="0060AF"/>
                </a:solidFill>
                <a:latin typeface="Verdana"/>
                <a:ea typeface="Verdana"/>
                <a:cs typeface="Verdana" panose="020B0604030504040204" pitchFamily="34" charset="0"/>
              </a:rPr>
              <a:t>LEARNING &amp; LEADERSHIP DEVELOPMENT EYCOSYSTEM</a:t>
            </a:r>
            <a:r>
              <a:rPr lang="en-US" sz="2800" dirty="0">
                <a:solidFill>
                  <a:srgbClr val="0060AF"/>
                </a:solidFill>
                <a:latin typeface="Verdana"/>
                <a:ea typeface="Verdana"/>
                <a:cs typeface="Verdana" panose="020B0604030504040204" pitchFamily="34" charset="0"/>
              </a:rPr>
              <a:t> </a:t>
            </a:r>
            <a:endParaRPr lang="en-US" sz="280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 name="Group 2">
            <a:extLst>
              <a:ext uri="{FF2B5EF4-FFF2-40B4-BE49-F238E27FC236}">
                <a16:creationId xmlns:a16="http://schemas.microsoft.com/office/drawing/2014/main" id="{D928AA96-FD56-9491-2219-A111B50C0211}"/>
              </a:ext>
            </a:extLst>
          </p:cNvPr>
          <p:cNvGrpSpPr/>
          <p:nvPr/>
        </p:nvGrpSpPr>
        <p:grpSpPr>
          <a:xfrm>
            <a:off x="791586" y="893113"/>
            <a:ext cx="7428329" cy="3358379"/>
            <a:chOff x="686309" y="1254063"/>
            <a:chExt cx="5751163" cy="2573084"/>
          </a:xfrm>
        </p:grpSpPr>
        <p:cxnSp>
          <p:nvCxnSpPr>
            <p:cNvPr id="4" name="Straight Connector 3">
              <a:extLst>
                <a:ext uri="{FF2B5EF4-FFF2-40B4-BE49-F238E27FC236}">
                  <a16:creationId xmlns:a16="http://schemas.microsoft.com/office/drawing/2014/main" id="{328E0180-1336-812C-C9D0-E5BCC95EC032}"/>
                </a:ext>
              </a:extLst>
            </p:cNvPr>
            <p:cNvCxnSpPr>
              <a:cxnSpLocks/>
            </p:cNvCxnSpPr>
            <p:nvPr/>
          </p:nvCxnSpPr>
          <p:spPr>
            <a:xfrm flipV="1">
              <a:off x="4280508" y="2026923"/>
              <a:ext cx="228600" cy="307181"/>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cxnSp>
          <p:nvCxnSpPr>
            <p:cNvPr id="7" name="Straight Connector 6">
              <a:extLst>
                <a:ext uri="{FF2B5EF4-FFF2-40B4-BE49-F238E27FC236}">
                  <a16:creationId xmlns:a16="http://schemas.microsoft.com/office/drawing/2014/main" id="{C557BB0D-1335-387A-6F0F-5B4B73DE97B1}"/>
                </a:ext>
              </a:extLst>
            </p:cNvPr>
            <p:cNvCxnSpPr>
              <a:cxnSpLocks/>
            </p:cNvCxnSpPr>
            <p:nvPr/>
          </p:nvCxnSpPr>
          <p:spPr>
            <a:xfrm>
              <a:off x="4509108" y="2026922"/>
              <a:ext cx="1821656" cy="0"/>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924859B6-D523-AD15-2CE8-D55412315FAA}"/>
                </a:ext>
              </a:extLst>
            </p:cNvPr>
            <p:cNvCxnSpPr>
              <a:cxnSpLocks/>
            </p:cNvCxnSpPr>
            <p:nvPr/>
          </p:nvCxnSpPr>
          <p:spPr>
            <a:xfrm>
              <a:off x="4280508" y="3489618"/>
              <a:ext cx="350044" cy="337529"/>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4F4E2D04-ABC5-E8E3-D738-FF9C6F4108D0}"/>
                </a:ext>
              </a:extLst>
            </p:cNvPr>
            <p:cNvCxnSpPr>
              <a:cxnSpLocks/>
            </p:cNvCxnSpPr>
            <p:nvPr/>
          </p:nvCxnSpPr>
          <p:spPr>
            <a:xfrm>
              <a:off x="4630551" y="3827147"/>
              <a:ext cx="1700213" cy="0"/>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cxnSp>
          <p:nvCxnSpPr>
            <p:cNvPr id="12" name="Straight Connector 11">
              <a:extLst>
                <a:ext uri="{FF2B5EF4-FFF2-40B4-BE49-F238E27FC236}">
                  <a16:creationId xmlns:a16="http://schemas.microsoft.com/office/drawing/2014/main" id="{AF7B76C4-3C8C-E60C-B43A-9BDB8943F22F}"/>
                </a:ext>
              </a:extLst>
            </p:cNvPr>
            <p:cNvCxnSpPr>
              <a:cxnSpLocks/>
            </p:cNvCxnSpPr>
            <p:nvPr/>
          </p:nvCxnSpPr>
          <p:spPr>
            <a:xfrm flipH="1" flipV="1">
              <a:off x="2698168" y="1991203"/>
              <a:ext cx="235744" cy="378323"/>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9DEB60E8-5A96-7892-A60F-6C284B1410CB}"/>
                </a:ext>
              </a:extLst>
            </p:cNvPr>
            <p:cNvCxnSpPr>
              <a:cxnSpLocks/>
            </p:cNvCxnSpPr>
            <p:nvPr/>
          </p:nvCxnSpPr>
          <p:spPr>
            <a:xfrm>
              <a:off x="876512" y="1991203"/>
              <a:ext cx="1821656" cy="0"/>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cxnSp>
          <p:nvCxnSpPr>
            <p:cNvPr id="14" name="Straight Connector 13">
              <a:extLst>
                <a:ext uri="{FF2B5EF4-FFF2-40B4-BE49-F238E27FC236}">
                  <a16:creationId xmlns:a16="http://schemas.microsoft.com/office/drawing/2014/main" id="{394C976A-A021-06F9-41F3-688EE2A96767}"/>
                </a:ext>
              </a:extLst>
            </p:cNvPr>
            <p:cNvCxnSpPr>
              <a:cxnSpLocks/>
            </p:cNvCxnSpPr>
            <p:nvPr/>
          </p:nvCxnSpPr>
          <p:spPr>
            <a:xfrm>
              <a:off x="726493" y="3816440"/>
              <a:ext cx="1821656" cy="0"/>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cxnSp>
          <p:nvCxnSpPr>
            <p:cNvPr id="15" name="Straight Connector 14">
              <a:extLst>
                <a:ext uri="{FF2B5EF4-FFF2-40B4-BE49-F238E27FC236}">
                  <a16:creationId xmlns:a16="http://schemas.microsoft.com/office/drawing/2014/main" id="{9F9037D6-4886-DE46-2750-16BB8FC9D2C4}"/>
                </a:ext>
              </a:extLst>
            </p:cNvPr>
            <p:cNvCxnSpPr>
              <a:cxnSpLocks/>
            </p:cNvCxnSpPr>
            <p:nvPr/>
          </p:nvCxnSpPr>
          <p:spPr>
            <a:xfrm flipH="1">
              <a:off x="2535647" y="3489618"/>
              <a:ext cx="398264" cy="326822"/>
            </a:xfrm>
            <a:prstGeom prst="line">
              <a:avLst/>
            </a:prstGeom>
            <a:ln>
              <a:solidFill>
                <a:srgbClr val="007D7E"/>
              </a:solidFill>
            </a:ln>
          </p:spPr>
          <p:style>
            <a:lnRef idx="3">
              <a:schemeClr val="accent6"/>
            </a:lnRef>
            <a:fillRef idx="0">
              <a:schemeClr val="accent6"/>
            </a:fillRef>
            <a:effectRef idx="2">
              <a:schemeClr val="accent6"/>
            </a:effectRef>
            <a:fontRef idx="minor">
              <a:schemeClr val="tx1"/>
            </a:fontRef>
          </p:style>
        </p:cxnSp>
        <p:sp>
          <p:nvSpPr>
            <p:cNvPr id="16" name="Oval 15">
              <a:extLst>
                <a:ext uri="{FF2B5EF4-FFF2-40B4-BE49-F238E27FC236}">
                  <a16:creationId xmlns:a16="http://schemas.microsoft.com/office/drawing/2014/main" id="{A1F6AB4F-B3B1-FD3B-4F58-8A290DF032B1}"/>
                </a:ext>
              </a:extLst>
            </p:cNvPr>
            <p:cNvSpPr/>
            <p:nvPr/>
          </p:nvSpPr>
          <p:spPr bwMode="auto">
            <a:xfrm>
              <a:off x="2729421" y="2026921"/>
              <a:ext cx="1771650" cy="1800225"/>
            </a:xfrm>
            <a:prstGeom prst="ellipse">
              <a:avLst/>
            </a:prstGeom>
            <a:solidFill>
              <a:schemeClr val="accent5"/>
            </a:solidFill>
            <a:ln w="38100" cap="flat" cmpd="sng" algn="ctr">
              <a:solidFill>
                <a:srgbClr val="007D7E"/>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defPPr>
                <a:defRPr lang="en-US"/>
              </a:defPPr>
              <a:lvl1pPr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1pPr>
              <a:lvl2pPr marL="257129"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2pPr>
              <a:lvl3pPr marL="514261"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3pPr>
              <a:lvl4pPr marL="77139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4pPr>
              <a:lvl5pPr marL="102852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5pPr>
              <a:lvl6pPr marL="1285654"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6pPr>
              <a:lvl7pPr marL="1542782"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7pPr>
              <a:lvl8pPr marL="1799910"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8pPr>
              <a:lvl9pPr marL="2057039"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9pPr>
            </a:lstStyle>
            <a:p>
              <a:pPr marR="0" algn="l" defTabSz="685800" rtl="0" eaLnBrk="0" fontAlgn="base" latinLnBrk="0" hangingPunct="0">
                <a:lnSpc>
                  <a:spcPct val="100000"/>
                </a:lnSpc>
                <a:spcBef>
                  <a:spcPct val="0"/>
                </a:spcBef>
                <a:spcAft>
                  <a:spcPct val="0"/>
                </a:spcAft>
                <a:buClrTx/>
                <a:buSzTx/>
                <a:tabLst/>
              </a:pPr>
              <a:endParaRPr kumimoji="0" lang="en-US" sz="1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pic>
          <p:nvPicPr>
            <p:cNvPr id="17" name="Graphic 15" descr="Document outline">
              <a:extLst>
                <a:ext uri="{FF2B5EF4-FFF2-40B4-BE49-F238E27FC236}">
                  <a16:creationId xmlns:a16="http://schemas.microsoft.com/office/drawing/2014/main" id="{0866C9B5-4A2B-71DC-C010-FBA7BC9ACF6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23544" y="1254063"/>
              <a:ext cx="685800" cy="685800"/>
            </a:xfrm>
            <a:prstGeom prst="rect">
              <a:avLst/>
            </a:prstGeom>
          </p:spPr>
        </p:pic>
        <p:pic>
          <p:nvPicPr>
            <p:cNvPr id="18" name="Graphic 16" descr="Target with solid fill">
              <a:extLst>
                <a:ext uri="{FF2B5EF4-FFF2-40B4-BE49-F238E27FC236}">
                  <a16:creationId xmlns:a16="http://schemas.microsoft.com/office/drawing/2014/main" id="{D68C7812-B37C-3E08-E0E0-32C9F78CCD7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751672" y="3070501"/>
              <a:ext cx="685800" cy="685800"/>
            </a:xfrm>
            <a:prstGeom prst="rect">
              <a:avLst/>
            </a:prstGeom>
          </p:spPr>
        </p:pic>
        <p:pic>
          <p:nvPicPr>
            <p:cNvPr id="19" name="Graphic 17" descr="Laptop with solid fill">
              <a:extLst>
                <a:ext uri="{FF2B5EF4-FFF2-40B4-BE49-F238E27FC236}">
                  <a16:creationId xmlns:a16="http://schemas.microsoft.com/office/drawing/2014/main" id="{ACE0791A-F37E-5838-0874-6BA207F79BC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86309" y="3087795"/>
              <a:ext cx="685800" cy="685800"/>
            </a:xfrm>
            <a:prstGeom prst="rect">
              <a:avLst/>
            </a:prstGeom>
          </p:spPr>
        </p:pic>
        <p:pic>
          <p:nvPicPr>
            <p:cNvPr id="20" name="Graphic 24" descr="Users">
              <a:extLst>
                <a:ext uri="{FF2B5EF4-FFF2-40B4-BE49-F238E27FC236}">
                  <a16:creationId xmlns:a16="http://schemas.microsoft.com/office/drawing/2014/main" id="{51D43257-4B06-F493-8F59-8D5A44B0D8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8107" y="1341121"/>
              <a:ext cx="685800" cy="685800"/>
            </a:xfrm>
            <a:prstGeom prst="rect">
              <a:avLst/>
            </a:prstGeom>
          </p:spPr>
        </p:pic>
        <p:sp>
          <p:nvSpPr>
            <p:cNvPr id="21" name="TextBox 19">
              <a:extLst>
                <a:ext uri="{FF2B5EF4-FFF2-40B4-BE49-F238E27FC236}">
                  <a16:creationId xmlns:a16="http://schemas.microsoft.com/office/drawing/2014/main" id="{8E215F22-1A5F-5C4A-2BD6-F2607901C140}"/>
                </a:ext>
              </a:extLst>
            </p:cNvPr>
            <p:cNvSpPr txBox="1"/>
            <p:nvPr/>
          </p:nvSpPr>
          <p:spPr>
            <a:xfrm>
              <a:off x="2843721" y="2572353"/>
              <a:ext cx="1543050" cy="906558"/>
            </a:xfrm>
            <a:prstGeom prst="rect">
              <a:avLst/>
            </a:prstGeom>
            <a:noFill/>
            <a:ln>
              <a:noFill/>
            </a:ln>
          </p:spPr>
          <p:txBody>
            <a:bodyPr wrap="square" rtlCol="0">
              <a:spAutoFit/>
            </a:bodyPr>
            <a:lstStyle>
              <a:defPPr>
                <a:defRPr lang="en-US"/>
              </a:defPPr>
              <a:lvl1pPr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1pPr>
              <a:lvl2pPr marL="257129"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2pPr>
              <a:lvl3pPr marL="514261"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3pPr>
              <a:lvl4pPr marL="77139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4pPr>
              <a:lvl5pPr marL="102852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5pPr>
              <a:lvl6pPr marL="1285654"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6pPr>
              <a:lvl7pPr marL="1542782"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7pPr>
              <a:lvl8pPr marL="1799910"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8pPr>
              <a:lvl9pPr marL="2057039"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9pPr>
            </a:lstStyle>
            <a:p>
              <a:pPr algn="ctr"/>
              <a:r>
                <a:rPr lang="en-US" sz="1200" b="1">
                  <a:solidFill>
                    <a:schemeClr val="bg2"/>
                  </a:solidFill>
                </a:rPr>
                <a:t>Learning &amp; Leadership Development Ecosystem</a:t>
              </a:r>
            </a:p>
          </p:txBody>
        </p:sp>
        <p:sp>
          <p:nvSpPr>
            <p:cNvPr id="22" name="TextBox 20">
              <a:extLst>
                <a:ext uri="{FF2B5EF4-FFF2-40B4-BE49-F238E27FC236}">
                  <a16:creationId xmlns:a16="http://schemas.microsoft.com/office/drawing/2014/main" id="{0010B709-4AC7-DB5D-59E1-286F36705135}"/>
                </a:ext>
              </a:extLst>
            </p:cNvPr>
            <p:cNvSpPr txBox="1"/>
            <p:nvPr/>
          </p:nvSpPr>
          <p:spPr>
            <a:xfrm>
              <a:off x="1402469" y="1570070"/>
              <a:ext cx="921543" cy="212228"/>
            </a:xfrm>
            <a:prstGeom prst="rect">
              <a:avLst/>
            </a:prstGeom>
            <a:noFill/>
            <a:ln>
              <a:noFill/>
            </a:ln>
          </p:spPr>
          <p:txBody>
            <a:bodyPr wrap="square" lIns="91440" tIns="45720" rIns="91440" bIns="45720" rtlCol="0" anchor="t">
              <a:spAutoFit/>
            </a:bodyPr>
            <a:lstStyle>
              <a:defPPr>
                <a:defRPr lang="en-US"/>
              </a:defPPr>
              <a:lvl1pPr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1pPr>
              <a:lvl2pPr marL="257129"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2pPr>
              <a:lvl3pPr marL="514261"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3pPr>
              <a:lvl4pPr marL="77139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4pPr>
              <a:lvl5pPr marL="102852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5pPr>
              <a:lvl6pPr marL="1285654"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6pPr>
              <a:lvl7pPr marL="1542782"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7pPr>
              <a:lvl8pPr marL="1799910"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8pPr>
              <a:lvl9pPr marL="2057039"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9pPr>
            </a:lstStyle>
            <a:p>
              <a:pPr algn="ctr"/>
              <a:r>
                <a:rPr lang="en-US" sz="1200" b="1" dirty="0">
                  <a:solidFill>
                    <a:srgbClr val="007D7E"/>
                  </a:solidFill>
                  <a:latin typeface="Verdana"/>
                  <a:ea typeface="ＭＳ Ｐゴシック"/>
                </a:rPr>
                <a:t>People</a:t>
              </a:r>
            </a:p>
          </p:txBody>
        </p:sp>
        <p:sp>
          <p:nvSpPr>
            <p:cNvPr id="23" name="TextBox 21">
              <a:extLst>
                <a:ext uri="{FF2B5EF4-FFF2-40B4-BE49-F238E27FC236}">
                  <a16:creationId xmlns:a16="http://schemas.microsoft.com/office/drawing/2014/main" id="{A8FD048F-2B17-E726-CFA8-66006421B9B6}"/>
                </a:ext>
              </a:extLst>
            </p:cNvPr>
            <p:cNvSpPr txBox="1"/>
            <p:nvPr/>
          </p:nvSpPr>
          <p:spPr>
            <a:xfrm>
              <a:off x="4682342" y="1591592"/>
              <a:ext cx="1112639" cy="212228"/>
            </a:xfrm>
            <a:prstGeom prst="rect">
              <a:avLst/>
            </a:prstGeom>
            <a:noFill/>
            <a:ln>
              <a:noFill/>
            </a:ln>
          </p:spPr>
          <p:txBody>
            <a:bodyPr wrap="square" lIns="91440" tIns="45720" rIns="91440" bIns="45720" rtlCol="0" anchor="t">
              <a:spAutoFit/>
            </a:bodyPr>
            <a:lstStyle>
              <a:defPPr>
                <a:defRPr lang="en-US"/>
              </a:defPPr>
              <a:lvl1pPr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1pPr>
              <a:lvl2pPr marL="257129"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2pPr>
              <a:lvl3pPr marL="514261"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3pPr>
              <a:lvl4pPr marL="77139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4pPr>
              <a:lvl5pPr marL="102852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5pPr>
              <a:lvl6pPr marL="1285654"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6pPr>
              <a:lvl7pPr marL="1542782"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7pPr>
              <a:lvl8pPr marL="1799910"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8pPr>
              <a:lvl9pPr marL="2057039"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9pPr>
            </a:lstStyle>
            <a:p>
              <a:pPr algn="ctr"/>
              <a:r>
                <a:rPr lang="en-US" sz="1200" b="1" dirty="0">
                  <a:solidFill>
                    <a:srgbClr val="007D7E"/>
                  </a:solidFill>
                  <a:latin typeface="Verdana"/>
                  <a:ea typeface="ＭＳ Ｐゴシック"/>
                </a:rPr>
                <a:t>Content</a:t>
              </a:r>
            </a:p>
          </p:txBody>
        </p:sp>
        <p:sp>
          <p:nvSpPr>
            <p:cNvPr id="24" name="TextBox 22">
              <a:extLst>
                <a:ext uri="{FF2B5EF4-FFF2-40B4-BE49-F238E27FC236}">
                  <a16:creationId xmlns:a16="http://schemas.microsoft.com/office/drawing/2014/main" id="{F56318C2-54DE-D09A-41A8-ED8DECBE8E46}"/>
                </a:ext>
              </a:extLst>
            </p:cNvPr>
            <p:cNvSpPr txBox="1"/>
            <p:nvPr/>
          </p:nvSpPr>
          <p:spPr>
            <a:xfrm>
              <a:off x="4682344" y="3376030"/>
              <a:ext cx="1041201" cy="212228"/>
            </a:xfrm>
            <a:prstGeom prst="rect">
              <a:avLst/>
            </a:prstGeom>
            <a:noFill/>
            <a:ln>
              <a:noFill/>
            </a:ln>
          </p:spPr>
          <p:txBody>
            <a:bodyPr wrap="square" lIns="91440" tIns="45720" rIns="91440" bIns="45720" rtlCol="0" anchor="t">
              <a:spAutoFit/>
            </a:bodyPr>
            <a:lstStyle>
              <a:defPPr>
                <a:defRPr lang="en-US"/>
              </a:defPPr>
              <a:lvl1pPr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1pPr>
              <a:lvl2pPr marL="257129"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2pPr>
              <a:lvl3pPr marL="514261"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3pPr>
              <a:lvl4pPr marL="77139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4pPr>
              <a:lvl5pPr marL="102852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5pPr>
              <a:lvl6pPr marL="1285654"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6pPr>
              <a:lvl7pPr marL="1542782"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7pPr>
              <a:lvl8pPr marL="1799910"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8pPr>
              <a:lvl9pPr marL="2057039"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9pPr>
            </a:lstStyle>
            <a:p>
              <a:pPr algn="ctr"/>
              <a:r>
                <a:rPr lang="en-US" sz="1200" b="1" dirty="0">
                  <a:solidFill>
                    <a:srgbClr val="007D7E"/>
                  </a:solidFill>
                  <a:latin typeface="Verdana"/>
                  <a:ea typeface="ＭＳ Ｐゴシック"/>
                </a:rPr>
                <a:t>Strategy</a:t>
              </a:r>
            </a:p>
          </p:txBody>
        </p:sp>
        <p:sp>
          <p:nvSpPr>
            <p:cNvPr id="25" name="TextBox 23">
              <a:extLst>
                <a:ext uri="{FF2B5EF4-FFF2-40B4-BE49-F238E27FC236}">
                  <a16:creationId xmlns:a16="http://schemas.microsoft.com/office/drawing/2014/main" id="{00945622-90D9-A8FF-44B7-CDC18D63845F}"/>
                </a:ext>
              </a:extLst>
            </p:cNvPr>
            <p:cNvSpPr txBox="1"/>
            <p:nvPr/>
          </p:nvSpPr>
          <p:spPr>
            <a:xfrm>
              <a:off x="1372109" y="3381383"/>
              <a:ext cx="1305519" cy="212228"/>
            </a:xfrm>
            <a:prstGeom prst="rect">
              <a:avLst/>
            </a:prstGeom>
            <a:noFill/>
            <a:ln>
              <a:noFill/>
            </a:ln>
          </p:spPr>
          <p:txBody>
            <a:bodyPr wrap="square" lIns="91440" tIns="45720" rIns="91440" bIns="45720" rtlCol="0" anchor="t">
              <a:spAutoFit/>
            </a:bodyPr>
            <a:lstStyle>
              <a:defPPr>
                <a:defRPr lang="en-US"/>
              </a:defPPr>
              <a:lvl1pPr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1pPr>
              <a:lvl2pPr marL="257129"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2pPr>
              <a:lvl3pPr marL="514261"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3pPr>
              <a:lvl4pPr marL="77139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4pPr>
              <a:lvl5pPr marL="1028522" algn="l" rtl="0" eaLnBrk="0" fontAlgn="base" hangingPunct="0">
                <a:spcBef>
                  <a:spcPct val="0"/>
                </a:spcBef>
                <a:spcAft>
                  <a:spcPct val="0"/>
                </a:spcAft>
                <a:defRPr sz="1350" kern="1200">
                  <a:solidFill>
                    <a:schemeClr val="tx1"/>
                  </a:solidFill>
                  <a:latin typeface="Verdana" pitchFamily="80" charset="0"/>
                  <a:ea typeface="ＭＳ Ｐゴシック" pitchFamily="80" charset="-128"/>
                  <a:cs typeface="ＭＳ Ｐゴシック" pitchFamily="80" charset="-128"/>
                </a:defRPr>
              </a:lvl5pPr>
              <a:lvl6pPr marL="1285654"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6pPr>
              <a:lvl7pPr marL="1542782"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7pPr>
              <a:lvl8pPr marL="1799910"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8pPr>
              <a:lvl9pPr marL="2057039" algn="l" defTabSz="257129" rtl="0" eaLnBrk="1" latinLnBrk="0" hangingPunct="1">
                <a:defRPr sz="1350" kern="1200">
                  <a:solidFill>
                    <a:schemeClr val="tx1"/>
                  </a:solidFill>
                  <a:latin typeface="Verdana" pitchFamily="80" charset="0"/>
                  <a:ea typeface="ＭＳ Ｐゴシック" pitchFamily="80" charset="-128"/>
                  <a:cs typeface="ＭＳ Ｐゴシック" pitchFamily="80" charset="-128"/>
                </a:defRPr>
              </a:lvl9pPr>
            </a:lstStyle>
            <a:p>
              <a:pPr algn="ctr"/>
              <a:r>
                <a:rPr lang="en-US" sz="1200" b="1" dirty="0">
                  <a:solidFill>
                    <a:srgbClr val="007D7E"/>
                  </a:solidFill>
                  <a:latin typeface="Verdana"/>
                  <a:ea typeface="ＭＳ Ｐゴシック"/>
                </a:rPr>
                <a:t>Technology</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5902" y="98158"/>
            <a:ext cx="8244776" cy="502958"/>
          </a:xfrm>
          <a:prstGeom prst="rect">
            <a:avLst/>
          </a:prstGeom>
        </p:spPr>
        <p:txBody>
          <a:bodyPr lIns="0" tIns="0" rIns="0" bIns="0" rtlCol="0" anchor="t">
            <a:spAutoFit/>
          </a:bodyPr>
          <a:lstStyle/>
          <a:p>
            <a:pPr algn="ctr">
              <a:lnSpc>
                <a:spcPts val="4428"/>
              </a:lnSpc>
            </a:pPr>
            <a:r>
              <a:rPr lang="en-US" sz="3000" b="1" spc="-102" dirty="0">
                <a:solidFill>
                  <a:schemeClr val="accent4">
                    <a:lumMod val="60000"/>
                    <a:lumOff val="40000"/>
                  </a:schemeClr>
                </a:solidFill>
                <a:latin typeface="+mj-lt"/>
                <a:ea typeface="Cachet Pro Bold"/>
                <a:cs typeface="Cachet Pro Bold"/>
                <a:sym typeface="Cachet Pro Bold"/>
              </a:rPr>
              <a:t>Y-USA L&amp;LD JOURNEY 2023-2026</a:t>
            </a:r>
          </a:p>
        </p:txBody>
      </p:sp>
      <p:grpSp>
        <p:nvGrpSpPr>
          <p:cNvPr id="3" name="Group 3"/>
          <p:cNvGrpSpPr/>
          <p:nvPr/>
        </p:nvGrpSpPr>
        <p:grpSpPr>
          <a:xfrm>
            <a:off x="503322" y="728197"/>
            <a:ext cx="1692584" cy="1857381"/>
            <a:chOff x="0" y="0"/>
            <a:chExt cx="4513556" cy="4953016"/>
          </a:xfrm>
        </p:grpSpPr>
        <p:sp>
          <p:nvSpPr>
            <p:cNvPr id="4" name="Freeform 4"/>
            <p:cNvSpPr/>
            <p:nvPr/>
          </p:nvSpPr>
          <p:spPr>
            <a:xfrm rot="-5400000">
              <a:off x="-108427" y="331033"/>
              <a:ext cx="4730410" cy="4513556"/>
            </a:xfrm>
            <a:custGeom>
              <a:avLst/>
              <a:gdLst/>
              <a:ahLst/>
              <a:cxnLst/>
              <a:rect l="l" t="t" r="r" b="b"/>
              <a:pathLst>
                <a:path w="4730410" h="4513556">
                  <a:moveTo>
                    <a:pt x="0" y="0"/>
                  </a:moveTo>
                  <a:lnTo>
                    <a:pt x="4730410" y="0"/>
                  </a:lnTo>
                  <a:lnTo>
                    <a:pt x="4730410" y="4513557"/>
                  </a:lnTo>
                  <a:lnTo>
                    <a:pt x="0" y="4513557"/>
                  </a:lnTo>
                  <a:lnTo>
                    <a:pt x="0" y="0"/>
                  </a:lnTo>
                  <a:close/>
                </a:path>
              </a:pathLst>
            </a:custGeom>
            <a:blipFill>
              <a:blip r:embed="rId3"/>
              <a:stretch>
                <a:fillRect l="-1879" r="-3117"/>
              </a:stretch>
            </a:blipFill>
          </p:spPr>
          <p:txBody>
            <a:bodyPr/>
            <a:lstStyle/>
            <a:p>
              <a:endParaRPr lang="en-US" sz="700"/>
            </a:p>
          </p:txBody>
        </p:sp>
        <p:grpSp>
          <p:nvGrpSpPr>
            <p:cNvPr id="5" name="Group 5"/>
            <p:cNvGrpSpPr/>
            <p:nvPr/>
          </p:nvGrpSpPr>
          <p:grpSpPr>
            <a:xfrm>
              <a:off x="351778" y="0"/>
              <a:ext cx="3810000" cy="4471813"/>
              <a:chOff x="0" y="0"/>
              <a:chExt cx="698500" cy="819832"/>
            </a:xfrm>
          </p:grpSpPr>
          <p:sp>
            <p:nvSpPr>
              <p:cNvPr id="6" name="Freeform 6"/>
              <p:cNvSpPr/>
              <p:nvPr/>
            </p:nvSpPr>
            <p:spPr>
              <a:xfrm>
                <a:off x="0" y="16957"/>
                <a:ext cx="698500" cy="785918"/>
              </a:xfrm>
              <a:custGeom>
                <a:avLst/>
                <a:gdLst/>
                <a:ahLst/>
                <a:cxnLst/>
                <a:rect l="l" t="t" r="r" b="b"/>
                <a:pathLst>
                  <a:path w="698500" h="785918">
                    <a:moveTo>
                      <a:pt x="403587" y="14657"/>
                    </a:moveTo>
                    <a:lnTo>
                      <a:pt x="644163" y="154629"/>
                    </a:lnTo>
                    <a:cubicBezTo>
                      <a:pt x="677804" y="174202"/>
                      <a:pt x="698500" y="210187"/>
                      <a:pt x="698500" y="249108"/>
                    </a:cubicBezTo>
                    <a:lnTo>
                      <a:pt x="698500" y="536810"/>
                    </a:lnTo>
                    <a:cubicBezTo>
                      <a:pt x="698500" y="575731"/>
                      <a:pt x="677804" y="611717"/>
                      <a:pt x="644163" y="631290"/>
                    </a:cubicBezTo>
                    <a:lnTo>
                      <a:pt x="403587" y="771261"/>
                    </a:lnTo>
                    <a:cubicBezTo>
                      <a:pt x="369998" y="790804"/>
                      <a:pt x="328502" y="790804"/>
                      <a:pt x="294913" y="771261"/>
                    </a:cubicBezTo>
                    <a:lnTo>
                      <a:pt x="54337" y="631290"/>
                    </a:lnTo>
                    <a:cubicBezTo>
                      <a:pt x="20696" y="611717"/>
                      <a:pt x="0" y="575731"/>
                      <a:pt x="0" y="536810"/>
                    </a:cubicBezTo>
                    <a:lnTo>
                      <a:pt x="0" y="249108"/>
                    </a:lnTo>
                    <a:cubicBezTo>
                      <a:pt x="0" y="210187"/>
                      <a:pt x="20696" y="174202"/>
                      <a:pt x="54337" y="154629"/>
                    </a:cubicBezTo>
                    <a:lnTo>
                      <a:pt x="294913" y="14657"/>
                    </a:lnTo>
                    <a:cubicBezTo>
                      <a:pt x="328502" y="-4885"/>
                      <a:pt x="369998" y="-4885"/>
                      <a:pt x="403587" y="14657"/>
                    </a:cubicBezTo>
                    <a:close/>
                  </a:path>
                </a:pathLst>
              </a:custGeom>
              <a:solidFill>
                <a:srgbClr val="FCAF17"/>
              </a:solidFill>
              <a:ln w="142875" cap="rnd">
                <a:solidFill>
                  <a:srgbClr val="FFFFFF"/>
                </a:solidFill>
                <a:prstDash val="solid"/>
                <a:round/>
              </a:ln>
            </p:spPr>
            <p:txBody>
              <a:bodyPr/>
              <a:lstStyle/>
              <a:p>
                <a:endParaRPr lang="en-US" sz="700"/>
              </a:p>
            </p:txBody>
          </p:sp>
        </p:grpSp>
        <p:grpSp>
          <p:nvGrpSpPr>
            <p:cNvPr id="7" name="Group 7"/>
            <p:cNvGrpSpPr/>
            <p:nvPr/>
          </p:nvGrpSpPr>
          <p:grpSpPr>
            <a:xfrm>
              <a:off x="814406" y="557510"/>
              <a:ext cx="2884744" cy="3356793"/>
              <a:chOff x="0" y="0"/>
              <a:chExt cx="698500" cy="812800"/>
            </a:xfrm>
          </p:grpSpPr>
          <p:sp>
            <p:nvSpPr>
              <p:cNvPr id="8" name="Freeform 8"/>
              <p:cNvSpPr/>
              <p:nvPr/>
            </p:nvSpPr>
            <p:spPr>
              <a:xfrm>
                <a:off x="0" y="22396"/>
                <a:ext cx="698500" cy="768007"/>
              </a:xfrm>
              <a:custGeom>
                <a:avLst/>
                <a:gdLst/>
                <a:ahLst/>
                <a:cxnLst/>
                <a:rect l="l" t="t" r="r" b="b"/>
                <a:pathLst>
                  <a:path w="698500" h="768007">
                    <a:moveTo>
                      <a:pt x="421015" y="19358"/>
                    </a:moveTo>
                    <a:lnTo>
                      <a:pt x="626735" y="139050"/>
                    </a:lnTo>
                    <a:cubicBezTo>
                      <a:pt x="671166" y="164901"/>
                      <a:pt x="698500" y="212428"/>
                      <a:pt x="698500" y="263832"/>
                    </a:cubicBezTo>
                    <a:lnTo>
                      <a:pt x="698500" y="504176"/>
                    </a:lnTo>
                    <a:cubicBezTo>
                      <a:pt x="698500" y="555580"/>
                      <a:pt x="671166" y="603107"/>
                      <a:pt x="626735" y="628958"/>
                    </a:cubicBezTo>
                    <a:lnTo>
                      <a:pt x="421015" y="748650"/>
                    </a:lnTo>
                    <a:cubicBezTo>
                      <a:pt x="376653" y="774460"/>
                      <a:pt x="321847" y="774460"/>
                      <a:pt x="277485" y="748650"/>
                    </a:cubicBezTo>
                    <a:lnTo>
                      <a:pt x="71765" y="628958"/>
                    </a:lnTo>
                    <a:cubicBezTo>
                      <a:pt x="27334" y="603107"/>
                      <a:pt x="0" y="555580"/>
                      <a:pt x="0" y="504176"/>
                    </a:cubicBezTo>
                    <a:lnTo>
                      <a:pt x="0" y="263832"/>
                    </a:lnTo>
                    <a:cubicBezTo>
                      <a:pt x="0" y="212428"/>
                      <a:pt x="27334" y="164901"/>
                      <a:pt x="71765" y="139050"/>
                    </a:cubicBezTo>
                    <a:lnTo>
                      <a:pt x="277485" y="19358"/>
                    </a:lnTo>
                    <a:cubicBezTo>
                      <a:pt x="321847" y="-6452"/>
                      <a:pt x="376653" y="-6452"/>
                      <a:pt x="421015" y="19358"/>
                    </a:cubicBezTo>
                    <a:close/>
                  </a:path>
                </a:pathLst>
              </a:custGeom>
              <a:solidFill>
                <a:srgbClr val="636466"/>
              </a:solidFill>
              <a:ln w="142875" cap="rnd">
                <a:solidFill>
                  <a:srgbClr val="231F20"/>
                </a:solidFill>
                <a:prstDash val="solid"/>
                <a:round/>
              </a:ln>
            </p:spPr>
            <p:txBody>
              <a:bodyPr/>
              <a:lstStyle/>
              <a:p>
                <a:endParaRPr lang="en-US" sz="700"/>
              </a:p>
            </p:txBody>
          </p:sp>
        </p:grpSp>
        <p:sp>
          <p:nvSpPr>
            <p:cNvPr id="9" name="TextBox 9"/>
            <p:cNvSpPr txBox="1"/>
            <p:nvPr/>
          </p:nvSpPr>
          <p:spPr>
            <a:xfrm>
              <a:off x="1417653" y="1483813"/>
              <a:ext cx="1678250" cy="1409448"/>
            </a:xfrm>
            <a:prstGeom prst="rect">
              <a:avLst/>
            </a:prstGeom>
          </p:spPr>
          <p:txBody>
            <a:bodyPr lIns="0" tIns="0" rIns="0" bIns="0" rtlCol="0" anchor="t">
              <a:spAutoFit/>
            </a:bodyPr>
            <a:lstStyle/>
            <a:p>
              <a:pPr algn="ctr">
                <a:lnSpc>
                  <a:spcPts val="4536"/>
                </a:lnSpc>
              </a:pPr>
              <a:r>
                <a:rPr lang="en-US" sz="3600" b="1" spc="-105">
                  <a:solidFill>
                    <a:srgbClr val="FFFFFF"/>
                  </a:solidFill>
                  <a:latin typeface="Verdana"/>
                  <a:ea typeface="Verdana"/>
                  <a:cs typeface="Cachet Pro Bold"/>
                  <a:sym typeface="Cachet Pro Bold"/>
                </a:rPr>
                <a:t>23</a:t>
              </a:r>
            </a:p>
          </p:txBody>
        </p:sp>
      </p:grpSp>
      <p:grpSp>
        <p:nvGrpSpPr>
          <p:cNvPr id="10" name="Group 10"/>
          <p:cNvGrpSpPr/>
          <p:nvPr/>
        </p:nvGrpSpPr>
        <p:grpSpPr>
          <a:xfrm>
            <a:off x="4780120" y="717569"/>
            <a:ext cx="1692584" cy="1856883"/>
            <a:chOff x="0" y="0"/>
            <a:chExt cx="4513556" cy="4951688"/>
          </a:xfrm>
        </p:grpSpPr>
        <p:sp>
          <p:nvSpPr>
            <p:cNvPr id="11" name="Freeform 11"/>
            <p:cNvSpPr/>
            <p:nvPr/>
          </p:nvSpPr>
          <p:spPr>
            <a:xfrm rot="-5400000">
              <a:off x="-108427" y="329705"/>
              <a:ext cx="4730410" cy="4513556"/>
            </a:xfrm>
            <a:custGeom>
              <a:avLst/>
              <a:gdLst/>
              <a:ahLst/>
              <a:cxnLst/>
              <a:rect l="l" t="t" r="r" b="b"/>
              <a:pathLst>
                <a:path w="4730410" h="4513556">
                  <a:moveTo>
                    <a:pt x="0" y="0"/>
                  </a:moveTo>
                  <a:lnTo>
                    <a:pt x="4730410" y="0"/>
                  </a:lnTo>
                  <a:lnTo>
                    <a:pt x="4730410" y="4513556"/>
                  </a:lnTo>
                  <a:lnTo>
                    <a:pt x="0" y="4513556"/>
                  </a:lnTo>
                  <a:lnTo>
                    <a:pt x="0" y="0"/>
                  </a:lnTo>
                  <a:close/>
                </a:path>
              </a:pathLst>
            </a:custGeom>
            <a:blipFill>
              <a:blip r:embed="rId3"/>
              <a:stretch>
                <a:fillRect l="-1879" r="-3117"/>
              </a:stretch>
            </a:blipFill>
          </p:spPr>
          <p:txBody>
            <a:bodyPr/>
            <a:lstStyle/>
            <a:p>
              <a:endParaRPr lang="en-US" sz="700"/>
            </a:p>
          </p:txBody>
        </p:sp>
        <p:grpSp>
          <p:nvGrpSpPr>
            <p:cNvPr id="12" name="Group 12"/>
            <p:cNvGrpSpPr/>
            <p:nvPr/>
          </p:nvGrpSpPr>
          <p:grpSpPr>
            <a:xfrm>
              <a:off x="351778" y="0"/>
              <a:ext cx="3810000" cy="4471813"/>
              <a:chOff x="0" y="0"/>
              <a:chExt cx="698500" cy="819832"/>
            </a:xfrm>
          </p:grpSpPr>
          <p:sp>
            <p:nvSpPr>
              <p:cNvPr id="13" name="Freeform 13"/>
              <p:cNvSpPr/>
              <p:nvPr/>
            </p:nvSpPr>
            <p:spPr>
              <a:xfrm>
                <a:off x="0" y="16957"/>
                <a:ext cx="698500" cy="785918"/>
              </a:xfrm>
              <a:custGeom>
                <a:avLst/>
                <a:gdLst/>
                <a:ahLst/>
                <a:cxnLst/>
                <a:rect l="l" t="t" r="r" b="b"/>
                <a:pathLst>
                  <a:path w="698500" h="785918">
                    <a:moveTo>
                      <a:pt x="403587" y="14657"/>
                    </a:moveTo>
                    <a:lnTo>
                      <a:pt x="644163" y="154629"/>
                    </a:lnTo>
                    <a:cubicBezTo>
                      <a:pt x="677804" y="174202"/>
                      <a:pt x="698500" y="210187"/>
                      <a:pt x="698500" y="249108"/>
                    </a:cubicBezTo>
                    <a:lnTo>
                      <a:pt x="698500" y="536810"/>
                    </a:lnTo>
                    <a:cubicBezTo>
                      <a:pt x="698500" y="575731"/>
                      <a:pt x="677804" y="611717"/>
                      <a:pt x="644163" y="631290"/>
                    </a:cubicBezTo>
                    <a:lnTo>
                      <a:pt x="403587" y="771261"/>
                    </a:lnTo>
                    <a:cubicBezTo>
                      <a:pt x="369998" y="790804"/>
                      <a:pt x="328502" y="790804"/>
                      <a:pt x="294913" y="771261"/>
                    </a:cubicBezTo>
                    <a:lnTo>
                      <a:pt x="54337" y="631290"/>
                    </a:lnTo>
                    <a:cubicBezTo>
                      <a:pt x="20696" y="611717"/>
                      <a:pt x="0" y="575731"/>
                      <a:pt x="0" y="536810"/>
                    </a:cubicBezTo>
                    <a:lnTo>
                      <a:pt x="0" y="249108"/>
                    </a:lnTo>
                    <a:cubicBezTo>
                      <a:pt x="0" y="210187"/>
                      <a:pt x="20696" y="174202"/>
                      <a:pt x="54337" y="154629"/>
                    </a:cubicBezTo>
                    <a:lnTo>
                      <a:pt x="294913" y="14657"/>
                    </a:lnTo>
                    <a:cubicBezTo>
                      <a:pt x="328502" y="-4885"/>
                      <a:pt x="369998" y="-4885"/>
                      <a:pt x="403587" y="14657"/>
                    </a:cubicBezTo>
                    <a:close/>
                  </a:path>
                </a:pathLst>
              </a:custGeom>
              <a:solidFill>
                <a:srgbClr val="FCAF17"/>
              </a:solidFill>
              <a:ln w="142875" cap="rnd">
                <a:solidFill>
                  <a:srgbClr val="FFFFFF"/>
                </a:solidFill>
                <a:prstDash val="solid"/>
                <a:round/>
              </a:ln>
            </p:spPr>
            <p:txBody>
              <a:bodyPr/>
              <a:lstStyle/>
              <a:p>
                <a:endParaRPr lang="en-US" sz="700"/>
              </a:p>
            </p:txBody>
          </p:sp>
        </p:grpSp>
        <p:grpSp>
          <p:nvGrpSpPr>
            <p:cNvPr id="14" name="Group 14"/>
            <p:cNvGrpSpPr/>
            <p:nvPr/>
          </p:nvGrpSpPr>
          <p:grpSpPr>
            <a:xfrm>
              <a:off x="814406" y="557510"/>
              <a:ext cx="2884744" cy="3356793"/>
              <a:chOff x="0" y="0"/>
              <a:chExt cx="698500" cy="812800"/>
            </a:xfrm>
          </p:grpSpPr>
          <p:sp>
            <p:nvSpPr>
              <p:cNvPr id="15" name="Freeform 15"/>
              <p:cNvSpPr/>
              <p:nvPr/>
            </p:nvSpPr>
            <p:spPr>
              <a:xfrm>
                <a:off x="0" y="22396"/>
                <a:ext cx="698500" cy="768007"/>
              </a:xfrm>
              <a:custGeom>
                <a:avLst/>
                <a:gdLst/>
                <a:ahLst/>
                <a:cxnLst/>
                <a:rect l="l" t="t" r="r" b="b"/>
                <a:pathLst>
                  <a:path w="698500" h="768007">
                    <a:moveTo>
                      <a:pt x="421015" y="19358"/>
                    </a:moveTo>
                    <a:lnTo>
                      <a:pt x="626735" y="139050"/>
                    </a:lnTo>
                    <a:cubicBezTo>
                      <a:pt x="671166" y="164901"/>
                      <a:pt x="698500" y="212428"/>
                      <a:pt x="698500" y="263832"/>
                    </a:cubicBezTo>
                    <a:lnTo>
                      <a:pt x="698500" y="504176"/>
                    </a:lnTo>
                    <a:cubicBezTo>
                      <a:pt x="698500" y="555580"/>
                      <a:pt x="671166" y="603107"/>
                      <a:pt x="626735" y="628958"/>
                    </a:cubicBezTo>
                    <a:lnTo>
                      <a:pt x="421015" y="748650"/>
                    </a:lnTo>
                    <a:cubicBezTo>
                      <a:pt x="376653" y="774460"/>
                      <a:pt x="321847" y="774460"/>
                      <a:pt x="277485" y="748650"/>
                    </a:cubicBezTo>
                    <a:lnTo>
                      <a:pt x="71765" y="628958"/>
                    </a:lnTo>
                    <a:cubicBezTo>
                      <a:pt x="27334" y="603107"/>
                      <a:pt x="0" y="555580"/>
                      <a:pt x="0" y="504176"/>
                    </a:cubicBezTo>
                    <a:lnTo>
                      <a:pt x="0" y="263832"/>
                    </a:lnTo>
                    <a:cubicBezTo>
                      <a:pt x="0" y="212428"/>
                      <a:pt x="27334" y="164901"/>
                      <a:pt x="71765" y="139050"/>
                    </a:cubicBezTo>
                    <a:lnTo>
                      <a:pt x="277485" y="19358"/>
                    </a:lnTo>
                    <a:cubicBezTo>
                      <a:pt x="321847" y="-6452"/>
                      <a:pt x="376653" y="-6452"/>
                      <a:pt x="421015" y="19358"/>
                    </a:cubicBezTo>
                    <a:close/>
                  </a:path>
                </a:pathLst>
              </a:custGeom>
              <a:solidFill>
                <a:srgbClr val="00AEEF"/>
              </a:solidFill>
              <a:ln w="142875" cap="rnd">
                <a:solidFill>
                  <a:srgbClr val="0060AF"/>
                </a:solidFill>
                <a:prstDash val="solid"/>
                <a:round/>
              </a:ln>
            </p:spPr>
            <p:txBody>
              <a:bodyPr/>
              <a:lstStyle/>
              <a:p>
                <a:endParaRPr lang="en-US" sz="700"/>
              </a:p>
            </p:txBody>
          </p:sp>
        </p:grpSp>
        <p:sp>
          <p:nvSpPr>
            <p:cNvPr id="16" name="TextBox 16"/>
            <p:cNvSpPr txBox="1"/>
            <p:nvPr/>
          </p:nvSpPr>
          <p:spPr>
            <a:xfrm>
              <a:off x="1226168" y="1483813"/>
              <a:ext cx="2061223" cy="1409448"/>
            </a:xfrm>
            <a:prstGeom prst="rect">
              <a:avLst/>
            </a:prstGeom>
          </p:spPr>
          <p:txBody>
            <a:bodyPr lIns="0" tIns="0" rIns="0" bIns="0" rtlCol="0" anchor="t">
              <a:spAutoFit/>
            </a:bodyPr>
            <a:lstStyle/>
            <a:p>
              <a:pPr algn="ctr">
                <a:lnSpc>
                  <a:spcPts val="4536"/>
                </a:lnSpc>
              </a:pPr>
              <a:r>
                <a:rPr lang="en-US" sz="3600" b="1" spc="-105">
                  <a:solidFill>
                    <a:srgbClr val="FFFFFF"/>
                  </a:solidFill>
                  <a:latin typeface="Verdana"/>
                  <a:ea typeface="Verdana"/>
                  <a:cs typeface="Cachet Pro Bold"/>
                  <a:sym typeface="Cachet Pro Bold"/>
                </a:rPr>
                <a:t>25</a:t>
              </a:r>
            </a:p>
          </p:txBody>
        </p:sp>
      </p:grpSp>
      <p:grpSp>
        <p:nvGrpSpPr>
          <p:cNvPr id="17" name="Group 17"/>
          <p:cNvGrpSpPr/>
          <p:nvPr/>
        </p:nvGrpSpPr>
        <p:grpSpPr>
          <a:xfrm>
            <a:off x="2639711" y="985859"/>
            <a:ext cx="1692584" cy="1860369"/>
            <a:chOff x="0" y="0"/>
            <a:chExt cx="4513556" cy="4960983"/>
          </a:xfrm>
        </p:grpSpPr>
        <p:sp>
          <p:nvSpPr>
            <p:cNvPr id="18" name="Freeform 18"/>
            <p:cNvSpPr/>
            <p:nvPr/>
          </p:nvSpPr>
          <p:spPr>
            <a:xfrm rot="-5400000">
              <a:off x="-108427" y="339000"/>
              <a:ext cx="4730410" cy="4513556"/>
            </a:xfrm>
            <a:custGeom>
              <a:avLst/>
              <a:gdLst/>
              <a:ahLst/>
              <a:cxnLst/>
              <a:rect l="l" t="t" r="r" b="b"/>
              <a:pathLst>
                <a:path w="4730410" h="4513556">
                  <a:moveTo>
                    <a:pt x="0" y="0"/>
                  </a:moveTo>
                  <a:lnTo>
                    <a:pt x="4730410" y="0"/>
                  </a:lnTo>
                  <a:lnTo>
                    <a:pt x="4730410" y="4513557"/>
                  </a:lnTo>
                  <a:lnTo>
                    <a:pt x="0" y="4513557"/>
                  </a:lnTo>
                  <a:lnTo>
                    <a:pt x="0" y="0"/>
                  </a:lnTo>
                  <a:close/>
                </a:path>
              </a:pathLst>
            </a:custGeom>
            <a:blipFill>
              <a:blip r:embed="rId3"/>
              <a:stretch>
                <a:fillRect l="-1879" r="-3117"/>
              </a:stretch>
            </a:blipFill>
          </p:spPr>
          <p:txBody>
            <a:bodyPr/>
            <a:lstStyle/>
            <a:p>
              <a:endParaRPr lang="en-US" sz="700"/>
            </a:p>
          </p:txBody>
        </p:sp>
        <p:grpSp>
          <p:nvGrpSpPr>
            <p:cNvPr id="19" name="Group 19"/>
            <p:cNvGrpSpPr/>
            <p:nvPr/>
          </p:nvGrpSpPr>
          <p:grpSpPr>
            <a:xfrm>
              <a:off x="270507" y="0"/>
              <a:ext cx="3810000" cy="4471813"/>
              <a:chOff x="0" y="0"/>
              <a:chExt cx="698500" cy="819832"/>
            </a:xfrm>
          </p:grpSpPr>
          <p:sp>
            <p:nvSpPr>
              <p:cNvPr id="20" name="Freeform 20"/>
              <p:cNvSpPr/>
              <p:nvPr/>
            </p:nvSpPr>
            <p:spPr>
              <a:xfrm>
                <a:off x="0" y="16957"/>
                <a:ext cx="698500" cy="785918"/>
              </a:xfrm>
              <a:custGeom>
                <a:avLst/>
                <a:gdLst/>
                <a:ahLst/>
                <a:cxnLst/>
                <a:rect l="l" t="t" r="r" b="b"/>
                <a:pathLst>
                  <a:path w="698500" h="785918">
                    <a:moveTo>
                      <a:pt x="403587" y="14657"/>
                    </a:moveTo>
                    <a:lnTo>
                      <a:pt x="644163" y="154629"/>
                    </a:lnTo>
                    <a:cubicBezTo>
                      <a:pt x="677804" y="174202"/>
                      <a:pt x="698500" y="210187"/>
                      <a:pt x="698500" y="249108"/>
                    </a:cubicBezTo>
                    <a:lnTo>
                      <a:pt x="698500" y="536810"/>
                    </a:lnTo>
                    <a:cubicBezTo>
                      <a:pt x="698500" y="575731"/>
                      <a:pt x="677804" y="611717"/>
                      <a:pt x="644163" y="631290"/>
                    </a:cubicBezTo>
                    <a:lnTo>
                      <a:pt x="403587" y="771261"/>
                    </a:lnTo>
                    <a:cubicBezTo>
                      <a:pt x="369998" y="790804"/>
                      <a:pt x="328502" y="790804"/>
                      <a:pt x="294913" y="771261"/>
                    </a:cubicBezTo>
                    <a:lnTo>
                      <a:pt x="54337" y="631290"/>
                    </a:lnTo>
                    <a:cubicBezTo>
                      <a:pt x="20696" y="611717"/>
                      <a:pt x="0" y="575731"/>
                      <a:pt x="0" y="536810"/>
                    </a:cubicBezTo>
                    <a:lnTo>
                      <a:pt x="0" y="249108"/>
                    </a:lnTo>
                    <a:cubicBezTo>
                      <a:pt x="0" y="210187"/>
                      <a:pt x="20696" y="174202"/>
                      <a:pt x="54337" y="154629"/>
                    </a:cubicBezTo>
                    <a:lnTo>
                      <a:pt x="294913" y="14657"/>
                    </a:lnTo>
                    <a:cubicBezTo>
                      <a:pt x="328502" y="-4885"/>
                      <a:pt x="369998" y="-4885"/>
                      <a:pt x="403587" y="14657"/>
                    </a:cubicBezTo>
                    <a:close/>
                  </a:path>
                </a:pathLst>
              </a:custGeom>
              <a:solidFill>
                <a:srgbClr val="FCAF17"/>
              </a:solidFill>
              <a:ln w="142875" cap="rnd">
                <a:solidFill>
                  <a:srgbClr val="FFFFFF"/>
                </a:solidFill>
                <a:prstDash val="solid"/>
                <a:round/>
              </a:ln>
            </p:spPr>
            <p:txBody>
              <a:bodyPr/>
              <a:lstStyle/>
              <a:p>
                <a:endParaRPr lang="en-US" sz="700"/>
              </a:p>
            </p:txBody>
          </p:sp>
        </p:grpSp>
        <p:grpSp>
          <p:nvGrpSpPr>
            <p:cNvPr id="21" name="Group 21"/>
            <p:cNvGrpSpPr/>
            <p:nvPr/>
          </p:nvGrpSpPr>
          <p:grpSpPr>
            <a:xfrm>
              <a:off x="733135" y="557510"/>
              <a:ext cx="2884744" cy="3356793"/>
              <a:chOff x="0" y="0"/>
              <a:chExt cx="698500" cy="812800"/>
            </a:xfrm>
          </p:grpSpPr>
          <p:sp>
            <p:nvSpPr>
              <p:cNvPr id="22" name="Freeform 22"/>
              <p:cNvSpPr/>
              <p:nvPr/>
            </p:nvSpPr>
            <p:spPr>
              <a:xfrm>
                <a:off x="0" y="22396"/>
                <a:ext cx="698500" cy="768007"/>
              </a:xfrm>
              <a:custGeom>
                <a:avLst/>
                <a:gdLst/>
                <a:ahLst/>
                <a:cxnLst/>
                <a:rect l="l" t="t" r="r" b="b"/>
                <a:pathLst>
                  <a:path w="698500" h="768007">
                    <a:moveTo>
                      <a:pt x="421015" y="19358"/>
                    </a:moveTo>
                    <a:lnTo>
                      <a:pt x="626735" y="139050"/>
                    </a:lnTo>
                    <a:cubicBezTo>
                      <a:pt x="671166" y="164901"/>
                      <a:pt x="698500" y="212428"/>
                      <a:pt x="698500" y="263832"/>
                    </a:cubicBezTo>
                    <a:lnTo>
                      <a:pt x="698500" y="504176"/>
                    </a:lnTo>
                    <a:cubicBezTo>
                      <a:pt x="698500" y="555580"/>
                      <a:pt x="671166" y="603107"/>
                      <a:pt x="626735" y="628958"/>
                    </a:cubicBezTo>
                    <a:lnTo>
                      <a:pt x="421015" y="748650"/>
                    </a:lnTo>
                    <a:cubicBezTo>
                      <a:pt x="376653" y="774460"/>
                      <a:pt x="321847" y="774460"/>
                      <a:pt x="277485" y="748650"/>
                    </a:cubicBezTo>
                    <a:lnTo>
                      <a:pt x="71765" y="628958"/>
                    </a:lnTo>
                    <a:cubicBezTo>
                      <a:pt x="27334" y="603107"/>
                      <a:pt x="0" y="555580"/>
                      <a:pt x="0" y="504176"/>
                    </a:cubicBezTo>
                    <a:lnTo>
                      <a:pt x="0" y="263832"/>
                    </a:lnTo>
                    <a:cubicBezTo>
                      <a:pt x="0" y="212428"/>
                      <a:pt x="27334" y="164901"/>
                      <a:pt x="71765" y="139050"/>
                    </a:cubicBezTo>
                    <a:lnTo>
                      <a:pt x="277485" y="19358"/>
                    </a:lnTo>
                    <a:cubicBezTo>
                      <a:pt x="321847" y="-6452"/>
                      <a:pt x="376653" y="-6452"/>
                      <a:pt x="421015" y="19358"/>
                    </a:cubicBezTo>
                    <a:close/>
                  </a:path>
                </a:pathLst>
              </a:custGeom>
              <a:solidFill>
                <a:srgbClr val="C6168D"/>
              </a:solidFill>
              <a:ln w="142875" cap="rnd">
                <a:solidFill>
                  <a:srgbClr val="5C2E91"/>
                </a:solidFill>
                <a:prstDash val="solid"/>
                <a:round/>
              </a:ln>
            </p:spPr>
            <p:txBody>
              <a:bodyPr/>
              <a:lstStyle/>
              <a:p>
                <a:endParaRPr lang="en-US" sz="700"/>
              </a:p>
            </p:txBody>
          </p:sp>
        </p:grpSp>
        <p:sp>
          <p:nvSpPr>
            <p:cNvPr id="23" name="TextBox 23"/>
            <p:cNvSpPr txBox="1"/>
            <p:nvPr/>
          </p:nvSpPr>
          <p:spPr>
            <a:xfrm>
              <a:off x="1017744" y="1483813"/>
              <a:ext cx="2315527" cy="1409448"/>
            </a:xfrm>
            <a:prstGeom prst="rect">
              <a:avLst/>
            </a:prstGeom>
          </p:spPr>
          <p:txBody>
            <a:bodyPr lIns="0" tIns="0" rIns="0" bIns="0" rtlCol="0" anchor="t">
              <a:spAutoFit/>
            </a:bodyPr>
            <a:lstStyle/>
            <a:p>
              <a:pPr algn="ctr">
                <a:lnSpc>
                  <a:spcPts val="4536"/>
                </a:lnSpc>
              </a:pPr>
              <a:r>
                <a:rPr lang="en-US" sz="3600" b="1" spc="-105">
                  <a:solidFill>
                    <a:srgbClr val="FFFFFF"/>
                  </a:solidFill>
                  <a:latin typeface="Verdana"/>
                  <a:ea typeface="Verdana"/>
                  <a:cs typeface="Cachet Pro Bold"/>
                  <a:sym typeface="Cachet Pro Bold"/>
                </a:rPr>
                <a:t>24</a:t>
              </a:r>
            </a:p>
          </p:txBody>
        </p:sp>
      </p:grpSp>
      <p:grpSp>
        <p:nvGrpSpPr>
          <p:cNvPr id="24" name="Group 24"/>
          <p:cNvGrpSpPr/>
          <p:nvPr/>
        </p:nvGrpSpPr>
        <p:grpSpPr>
          <a:xfrm>
            <a:off x="6948094" y="1008597"/>
            <a:ext cx="1692584" cy="1837631"/>
            <a:chOff x="0" y="0"/>
            <a:chExt cx="4513556" cy="4900349"/>
          </a:xfrm>
        </p:grpSpPr>
        <p:sp>
          <p:nvSpPr>
            <p:cNvPr id="25" name="Freeform 25"/>
            <p:cNvSpPr/>
            <p:nvPr/>
          </p:nvSpPr>
          <p:spPr>
            <a:xfrm rot="-5400000">
              <a:off x="-108427" y="278366"/>
              <a:ext cx="4730410" cy="4513556"/>
            </a:xfrm>
            <a:custGeom>
              <a:avLst/>
              <a:gdLst/>
              <a:ahLst/>
              <a:cxnLst/>
              <a:rect l="l" t="t" r="r" b="b"/>
              <a:pathLst>
                <a:path w="4730410" h="4513556">
                  <a:moveTo>
                    <a:pt x="0" y="0"/>
                  </a:moveTo>
                  <a:lnTo>
                    <a:pt x="4730410" y="0"/>
                  </a:lnTo>
                  <a:lnTo>
                    <a:pt x="4730410" y="4513556"/>
                  </a:lnTo>
                  <a:lnTo>
                    <a:pt x="0" y="4513556"/>
                  </a:lnTo>
                  <a:lnTo>
                    <a:pt x="0" y="0"/>
                  </a:lnTo>
                  <a:close/>
                </a:path>
              </a:pathLst>
            </a:custGeom>
            <a:blipFill>
              <a:blip r:embed="rId3"/>
              <a:stretch>
                <a:fillRect l="-1879" r="-3117"/>
              </a:stretch>
            </a:blipFill>
          </p:spPr>
          <p:txBody>
            <a:bodyPr/>
            <a:lstStyle/>
            <a:p>
              <a:endParaRPr lang="en-US" sz="700"/>
            </a:p>
          </p:txBody>
        </p:sp>
        <p:grpSp>
          <p:nvGrpSpPr>
            <p:cNvPr id="26" name="Group 26"/>
            <p:cNvGrpSpPr/>
            <p:nvPr/>
          </p:nvGrpSpPr>
          <p:grpSpPr>
            <a:xfrm>
              <a:off x="373152" y="0"/>
              <a:ext cx="3810000" cy="4471813"/>
              <a:chOff x="0" y="0"/>
              <a:chExt cx="698500" cy="819832"/>
            </a:xfrm>
          </p:grpSpPr>
          <p:sp>
            <p:nvSpPr>
              <p:cNvPr id="27" name="Freeform 27"/>
              <p:cNvSpPr/>
              <p:nvPr/>
            </p:nvSpPr>
            <p:spPr>
              <a:xfrm>
                <a:off x="0" y="16957"/>
                <a:ext cx="698500" cy="785918"/>
              </a:xfrm>
              <a:custGeom>
                <a:avLst/>
                <a:gdLst/>
                <a:ahLst/>
                <a:cxnLst/>
                <a:rect l="l" t="t" r="r" b="b"/>
                <a:pathLst>
                  <a:path w="698500" h="785918">
                    <a:moveTo>
                      <a:pt x="403587" y="14657"/>
                    </a:moveTo>
                    <a:lnTo>
                      <a:pt x="644163" y="154629"/>
                    </a:lnTo>
                    <a:cubicBezTo>
                      <a:pt x="677804" y="174202"/>
                      <a:pt x="698500" y="210187"/>
                      <a:pt x="698500" y="249108"/>
                    </a:cubicBezTo>
                    <a:lnTo>
                      <a:pt x="698500" y="536810"/>
                    </a:lnTo>
                    <a:cubicBezTo>
                      <a:pt x="698500" y="575731"/>
                      <a:pt x="677804" y="611717"/>
                      <a:pt x="644163" y="631290"/>
                    </a:cubicBezTo>
                    <a:lnTo>
                      <a:pt x="403587" y="771261"/>
                    </a:lnTo>
                    <a:cubicBezTo>
                      <a:pt x="369998" y="790804"/>
                      <a:pt x="328502" y="790804"/>
                      <a:pt x="294913" y="771261"/>
                    </a:cubicBezTo>
                    <a:lnTo>
                      <a:pt x="54337" y="631290"/>
                    </a:lnTo>
                    <a:cubicBezTo>
                      <a:pt x="20696" y="611717"/>
                      <a:pt x="0" y="575731"/>
                      <a:pt x="0" y="536810"/>
                    </a:cubicBezTo>
                    <a:lnTo>
                      <a:pt x="0" y="249108"/>
                    </a:lnTo>
                    <a:cubicBezTo>
                      <a:pt x="0" y="210187"/>
                      <a:pt x="20696" y="174202"/>
                      <a:pt x="54337" y="154629"/>
                    </a:cubicBezTo>
                    <a:lnTo>
                      <a:pt x="294913" y="14657"/>
                    </a:lnTo>
                    <a:cubicBezTo>
                      <a:pt x="328502" y="-4885"/>
                      <a:pt x="369998" y="-4885"/>
                      <a:pt x="403587" y="14657"/>
                    </a:cubicBezTo>
                    <a:close/>
                  </a:path>
                </a:pathLst>
              </a:custGeom>
              <a:solidFill>
                <a:srgbClr val="FCAF17"/>
              </a:solidFill>
              <a:ln w="142875" cap="rnd">
                <a:solidFill>
                  <a:srgbClr val="FFFFFF"/>
                </a:solidFill>
                <a:prstDash val="solid"/>
                <a:round/>
              </a:ln>
            </p:spPr>
            <p:txBody>
              <a:bodyPr/>
              <a:lstStyle/>
              <a:p>
                <a:endParaRPr lang="en-US" sz="700"/>
              </a:p>
            </p:txBody>
          </p:sp>
        </p:grpSp>
        <p:grpSp>
          <p:nvGrpSpPr>
            <p:cNvPr id="28" name="Group 28"/>
            <p:cNvGrpSpPr/>
            <p:nvPr/>
          </p:nvGrpSpPr>
          <p:grpSpPr>
            <a:xfrm>
              <a:off x="814406" y="557510"/>
              <a:ext cx="2884744" cy="3356793"/>
              <a:chOff x="0" y="0"/>
              <a:chExt cx="698500" cy="812800"/>
            </a:xfrm>
          </p:grpSpPr>
          <p:sp>
            <p:nvSpPr>
              <p:cNvPr id="29" name="Freeform 29"/>
              <p:cNvSpPr/>
              <p:nvPr/>
            </p:nvSpPr>
            <p:spPr>
              <a:xfrm>
                <a:off x="0" y="22396"/>
                <a:ext cx="698500" cy="768007"/>
              </a:xfrm>
              <a:custGeom>
                <a:avLst/>
                <a:gdLst/>
                <a:ahLst/>
                <a:cxnLst/>
                <a:rect l="l" t="t" r="r" b="b"/>
                <a:pathLst>
                  <a:path w="698500" h="768007">
                    <a:moveTo>
                      <a:pt x="421015" y="19358"/>
                    </a:moveTo>
                    <a:lnTo>
                      <a:pt x="626735" y="139050"/>
                    </a:lnTo>
                    <a:cubicBezTo>
                      <a:pt x="671166" y="164901"/>
                      <a:pt x="698500" y="212428"/>
                      <a:pt x="698500" y="263832"/>
                    </a:cubicBezTo>
                    <a:lnTo>
                      <a:pt x="698500" y="504176"/>
                    </a:lnTo>
                    <a:cubicBezTo>
                      <a:pt x="698500" y="555580"/>
                      <a:pt x="671166" y="603107"/>
                      <a:pt x="626735" y="628958"/>
                    </a:cubicBezTo>
                    <a:lnTo>
                      <a:pt x="421015" y="748650"/>
                    </a:lnTo>
                    <a:cubicBezTo>
                      <a:pt x="376653" y="774460"/>
                      <a:pt x="321847" y="774460"/>
                      <a:pt x="277485" y="748650"/>
                    </a:cubicBezTo>
                    <a:lnTo>
                      <a:pt x="71765" y="628958"/>
                    </a:lnTo>
                    <a:cubicBezTo>
                      <a:pt x="27334" y="603107"/>
                      <a:pt x="0" y="555580"/>
                      <a:pt x="0" y="504176"/>
                    </a:cubicBezTo>
                    <a:lnTo>
                      <a:pt x="0" y="263832"/>
                    </a:lnTo>
                    <a:cubicBezTo>
                      <a:pt x="0" y="212428"/>
                      <a:pt x="27334" y="164901"/>
                      <a:pt x="71765" y="139050"/>
                    </a:cubicBezTo>
                    <a:lnTo>
                      <a:pt x="277485" y="19358"/>
                    </a:lnTo>
                    <a:cubicBezTo>
                      <a:pt x="321847" y="-6452"/>
                      <a:pt x="376653" y="-6452"/>
                      <a:pt x="421015" y="19358"/>
                    </a:cubicBezTo>
                    <a:close/>
                  </a:path>
                </a:pathLst>
              </a:custGeom>
              <a:solidFill>
                <a:srgbClr val="20BDBE"/>
              </a:solidFill>
              <a:ln w="142875" cap="rnd">
                <a:solidFill>
                  <a:srgbClr val="006B6B"/>
                </a:solidFill>
                <a:prstDash val="solid"/>
                <a:round/>
              </a:ln>
            </p:spPr>
            <p:txBody>
              <a:bodyPr/>
              <a:lstStyle/>
              <a:p>
                <a:endParaRPr lang="en-US" sz="700"/>
              </a:p>
            </p:txBody>
          </p:sp>
        </p:grpSp>
        <p:sp>
          <p:nvSpPr>
            <p:cNvPr id="30" name="TextBox 30"/>
            <p:cNvSpPr txBox="1"/>
            <p:nvPr/>
          </p:nvSpPr>
          <p:spPr>
            <a:xfrm>
              <a:off x="1199669" y="1483813"/>
              <a:ext cx="2156967" cy="1409448"/>
            </a:xfrm>
            <a:prstGeom prst="rect">
              <a:avLst/>
            </a:prstGeom>
          </p:spPr>
          <p:txBody>
            <a:bodyPr lIns="0" tIns="0" rIns="0" bIns="0" rtlCol="0" anchor="t">
              <a:spAutoFit/>
            </a:bodyPr>
            <a:lstStyle/>
            <a:p>
              <a:pPr algn="ctr">
                <a:lnSpc>
                  <a:spcPts val="4536"/>
                </a:lnSpc>
              </a:pPr>
              <a:r>
                <a:rPr lang="en-US" sz="3600" b="1" spc="-105">
                  <a:solidFill>
                    <a:srgbClr val="FFFFFF"/>
                  </a:solidFill>
                  <a:latin typeface="Verdana"/>
                  <a:ea typeface="Verdana"/>
                  <a:cs typeface="Cachet Pro Bold"/>
                  <a:sym typeface="Cachet Pro Bold"/>
                </a:rPr>
                <a:t>26</a:t>
              </a:r>
            </a:p>
          </p:txBody>
        </p:sp>
      </p:grpSp>
      <p:grpSp>
        <p:nvGrpSpPr>
          <p:cNvPr id="31" name="Group 31"/>
          <p:cNvGrpSpPr/>
          <p:nvPr/>
        </p:nvGrpSpPr>
        <p:grpSpPr>
          <a:xfrm>
            <a:off x="6829646" y="2797440"/>
            <a:ext cx="2049796" cy="2179665"/>
            <a:chOff x="0" y="-130101"/>
            <a:chExt cx="5466120" cy="5812440"/>
          </a:xfrm>
        </p:grpSpPr>
        <p:grpSp>
          <p:nvGrpSpPr>
            <p:cNvPr id="32" name="Group 32"/>
            <p:cNvGrpSpPr/>
            <p:nvPr/>
          </p:nvGrpSpPr>
          <p:grpSpPr>
            <a:xfrm>
              <a:off x="722315" y="-130101"/>
              <a:ext cx="3700650" cy="999070"/>
              <a:chOff x="0" y="-28575"/>
              <a:chExt cx="812800" cy="219433"/>
            </a:xfrm>
          </p:grpSpPr>
          <p:sp>
            <p:nvSpPr>
              <p:cNvPr id="33" name="Freeform 33"/>
              <p:cNvSpPr/>
              <p:nvPr/>
            </p:nvSpPr>
            <p:spPr>
              <a:xfrm>
                <a:off x="0" y="0"/>
                <a:ext cx="812800" cy="190858"/>
              </a:xfrm>
              <a:custGeom>
                <a:avLst/>
                <a:gdLst/>
                <a:ahLst/>
                <a:cxnLst/>
                <a:rect l="l" t="t" r="r" b="b"/>
                <a:pathLst>
                  <a:path w="812800" h="190858">
                    <a:moveTo>
                      <a:pt x="95429" y="0"/>
                    </a:moveTo>
                    <a:lnTo>
                      <a:pt x="717371" y="0"/>
                    </a:lnTo>
                    <a:cubicBezTo>
                      <a:pt x="770075" y="0"/>
                      <a:pt x="812800" y="42725"/>
                      <a:pt x="812800" y="95429"/>
                    </a:cubicBezTo>
                    <a:lnTo>
                      <a:pt x="812800" y="95429"/>
                    </a:lnTo>
                    <a:cubicBezTo>
                      <a:pt x="812800" y="148133"/>
                      <a:pt x="770075" y="190858"/>
                      <a:pt x="717371" y="190858"/>
                    </a:cubicBezTo>
                    <a:lnTo>
                      <a:pt x="95429" y="190858"/>
                    </a:lnTo>
                    <a:cubicBezTo>
                      <a:pt x="42725" y="190858"/>
                      <a:pt x="0" y="148133"/>
                      <a:pt x="0" y="95429"/>
                    </a:cubicBezTo>
                    <a:lnTo>
                      <a:pt x="0" y="95429"/>
                    </a:lnTo>
                    <a:cubicBezTo>
                      <a:pt x="0" y="42725"/>
                      <a:pt x="42725" y="0"/>
                      <a:pt x="95429" y="0"/>
                    </a:cubicBezTo>
                    <a:close/>
                  </a:path>
                </a:pathLst>
              </a:custGeom>
              <a:solidFill>
                <a:srgbClr val="006B6B"/>
              </a:solidFill>
            </p:spPr>
            <p:txBody>
              <a:bodyPr/>
              <a:lstStyle/>
              <a:p>
                <a:endParaRPr lang="en-US" sz="900"/>
              </a:p>
            </p:txBody>
          </p:sp>
          <p:sp>
            <p:nvSpPr>
              <p:cNvPr id="34" name="TextBox 34"/>
              <p:cNvSpPr txBox="1"/>
              <p:nvPr/>
            </p:nvSpPr>
            <p:spPr>
              <a:xfrm>
                <a:off x="0" y="-28575"/>
                <a:ext cx="812800" cy="219433"/>
              </a:xfrm>
              <a:prstGeom prst="rect">
                <a:avLst/>
              </a:prstGeom>
            </p:spPr>
            <p:txBody>
              <a:bodyPr lIns="25400" tIns="25400" rIns="25400" bIns="25400" rtlCol="0" anchor="ctr"/>
              <a:lstStyle/>
              <a:p>
                <a:pPr algn="ctr">
                  <a:lnSpc>
                    <a:spcPts val="1330"/>
                  </a:lnSpc>
                </a:pPr>
                <a:endParaRPr sz="900"/>
              </a:p>
            </p:txBody>
          </p:sp>
        </p:grpSp>
        <p:sp>
          <p:nvSpPr>
            <p:cNvPr id="35" name="TextBox 35"/>
            <p:cNvSpPr txBox="1"/>
            <p:nvPr/>
          </p:nvSpPr>
          <p:spPr>
            <a:xfrm>
              <a:off x="716080" y="139483"/>
              <a:ext cx="3713121" cy="495520"/>
            </a:xfrm>
            <a:prstGeom prst="rect">
              <a:avLst/>
            </a:prstGeom>
          </p:spPr>
          <p:txBody>
            <a:bodyPr lIns="0" tIns="0" rIns="0" bIns="0" rtlCol="0" anchor="t">
              <a:spAutoFit/>
            </a:bodyPr>
            <a:lstStyle/>
            <a:p>
              <a:pPr algn="ctr">
                <a:lnSpc>
                  <a:spcPts val="1620"/>
                </a:lnSpc>
              </a:pPr>
              <a:r>
                <a:rPr lang="en-US" sz="1200" b="1" dirty="0">
                  <a:solidFill>
                    <a:srgbClr val="FFFFFF"/>
                  </a:solidFill>
                  <a:latin typeface="Verdana"/>
                  <a:ea typeface="Verdana"/>
                  <a:sym typeface="Cachet Pro Bold"/>
                </a:rPr>
                <a:t>Activate</a:t>
              </a:r>
              <a:endParaRPr lang="en-US" dirty="0"/>
            </a:p>
          </p:txBody>
        </p:sp>
        <p:sp>
          <p:nvSpPr>
            <p:cNvPr id="36" name="TextBox 36"/>
            <p:cNvSpPr txBox="1"/>
            <p:nvPr/>
          </p:nvSpPr>
          <p:spPr>
            <a:xfrm>
              <a:off x="0" y="1122971"/>
              <a:ext cx="5466120" cy="4559368"/>
            </a:xfrm>
            <a:prstGeom prst="rect">
              <a:avLst/>
            </a:prstGeom>
          </p:spPr>
          <p:txBody>
            <a:bodyPr wrap="square" lIns="0" tIns="0" rIns="0" bIns="0" rtlCol="0" anchor="t">
              <a:spAutoFit/>
            </a:bodyPr>
            <a:lstStyle/>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YMCA Learning Hub Go Live</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Input Sessions – Trainer/Faculty, Leadership Development, Talent Management, Coaching &amp; Mentoring</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rPr>
                <a:t>General Assembly</a:t>
              </a:r>
              <a:endParaRPr lang="en-US" sz="1000" spc="-19" dirty="0">
                <a:solidFill>
                  <a:srgbClr val="231F20"/>
                </a:solidFill>
                <a:latin typeface="Verdana"/>
                <a:ea typeface="Verdana"/>
                <a:cs typeface="Cachet Pro Light"/>
                <a:sym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Continuous Evaluation &amp; Improvements</a:t>
              </a:r>
              <a:endParaRPr lang="en-US" sz="1000" spc="-19" dirty="0">
                <a:solidFill>
                  <a:srgbClr val="231F20"/>
                </a:solidFill>
                <a:latin typeface="Verdana"/>
                <a:ea typeface="Verdana"/>
                <a:cs typeface="Cachet Pro Light"/>
              </a:endParaRPr>
            </a:p>
          </p:txBody>
        </p:sp>
      </p:grpSp>
      <p:grpSp>
        <p:nvGrpSpPr>
          <p:cNvPr id="37" name="Group 37"/>
          <p:cNvGrpSpPr/>
          <p:nvPr/>
        </p:nvGrpSpPr>
        <p:grpSpPr>
          <a:xfrm>
            <a:off x="248999" y="2574452"/>
            <a:ext cx="2272264" cy="2363965"/>
            <a:chOff x="0" y="0"/>
            <a:chExt cx="6059369" cy="6303906"/>
          </a:xfrm>
        </p:grpSpPr>
        <p:grpSp>
          <p:nvGrpSpPr>
            <p:cNvPr id="38" name="Group 38"/>
            <p:cNvGrpSpPr/>
            <p:nvPr/>
          </p:nvGrpSpPr>
          <p:grpSpPr>
            <a:xfrm>
              <a:off x="850638" y="0"/>
              <a:ext cx="4358092" cy="868969"/>
              <a:chOff x="0" y="0"/>
              <a:chExt cx="957199" cy="190858"/>
            </a:xfrm>
          </p:grpSpPr>
          <p:sp>
            <p:nvSpPr>
              <p:cNvPr id="39" name="Freeform 39"/>
              <p:cNvSpPr/>
              <p:nvPr/>
            </p:nvSpPr>
            <p:spPr>
              <a:xfrm>
                <a:off x="0" y="0"/>
                <a:ext cx="957199" cy="190858"/>
              </a:xfrm>
              <a:custGeom>
                <a:avLst/>
                <a:gdLst/>
                <a:ahLst/>
                <a:cxnLst/>
                <a:rect l="l" t="t" r="r" b="b"/>
                <a:pathLst>
                  <a:path w="957199" h="190858">
                    <a:moveTo>
                      <a:pt x="95429" y="0"/>
                    </a:moveTo>
                    <a:lnTo>
                      <a:pt x="861770" y="0"/>
                    </a:lnTo>
                    <a:cubicBezTo>
                      <a:pt x="914474" y="0"/>
                      <a:pt x="957199" y="42725"/>
                      <a:pt x="957199" y="95429"/>
                    </a:cubicBezTo>
                    <a:lnTo>
                      <a:pt x="957199" y="95429"/>
                    </a:lnTo>
                    <a:cubicBezTo>
                      <a:pt x="957199" y="148133"/>
                      <a:pt x="914474" y="190858"/>
                      <a:pt x="861770" y="190858"/>
                    </a:cubicBezTo>
                    <a:lnTo>
                      <a:pt x="95429" y="190858"/>
                    </a:lnTo>
                    <a:cubicBezTo>
                      <a:pt x="42725" y="190858"/>
                      <a:pt x="0" y="148133"/>
                      <a:pt x="0" y="95429"/>
                    </a:cubicBezTo>
                    <a:lnTo>
                      <a:pt x="0" y="95429"/>
                    </a:lnTo>
                    <a:cubicBezTo>
                      <a:pt x="0" y="42725"/>
                      <a:pt x="42725" y="0"/>
                      <a:pt x="95429" y="0"/>
                    </a:cubicBezTo>
                    <a:close/>
                  </a:path>
                </a:pathLst>
              </a:custGeom>
              <a:solidFill>
                <a:srgbClr val="231F20"/>
              </a:solidFill>
            </p:spPr>
            <p:txBody>
              <a:bodyPr/>
              <a:lstStyle/>
              <a:p>
                <a:endParaRPr lang="en-US" sz="900"/>
              </a:p>
            </p:txBody>
          </p:sp>
          <p:sp>
            <p:nvSpPr>
              <p:cNvPr id="40" name="TextBox 40"/>
              <p:cNvSpPr txBox="1"/>
              <p:nvPr/>
            </p:nvSpPr>
            <p:spPr>
              <a:xfrm>
                <a:off x="0" y="-28575"/>
                <a:ext cx="957199" cy="219433"/>
              </a:xfrm>
              <a:prstGeom prst="rect">
                <a:avLst/>
              </a:prstGeom>
            </p:spPr>
            <p:txBody>
              <a:bodyPr lIns="25400" tIns="25400" rIns="25400" bIns="25400" rtlCol="0" anchor="ctr"/>
              <a:lstStyle/>
              <a:p>
                <a:pPr algn="ctr">
                  <a:lnSpc>
                    <a:spcPts val="1330"/>
                  </a:lnSpc>
                </a:pPr>
                <a:endParaRPr sz="900"/>
              </a:p>
            </p:txBody>
          </p:sp>
        </p:grpSp>
        <p:sp>
          <p:nvSpPr>
            <p:cNvPr id="41" name="TextBox 41"/>
            <p:cNvSpPr txBox="1"/>
            <p:nvPr/>
          </p:nvSpPr>
          <p:spPr>
            <a:xfrm>
              <a:off x="1349826" y="169056"/>
              <a:ext cx="3359716" cy="495520"/>
            </a:xfrm>
            <a:prstGeom prst="rect">
              <a:avLst/>
            </a:prstGeom>
          </p:spPr>
          <p:txBody>
            <a:bodyPr lIns="0" tIns="0" rIns="0" bIns="0" rtlCol="0" anchor="t">
              <a:spAutoFit/>
            </a:bodyPr>
            <a:lstStyle/>
            <a:p>
              <a:pPr algn="ctr">
                <a:lnSpc>
                  <a:spcPts val="1620"/>
                </a:lnSpc>
              </a:pPr>
              <a:r>
                <a:rPr lang="en-US" sz="1200" b="1" dirty="0">
                  <a:solidFill>
                    <a:srgbClr val="FFFFFF"/>
                  </a:solidFill>
                  <a:latin typeface="Verdana"/>
                  <a:ea typeface="Verdana"/>
                  <a:cs typeface="Cachet Pro Bold"/>
                  <a:sym typeface="Cachet Pro Bold"/>
                </a:rPr>
                <a:t>Evaluation </a:t>
              </a:r>
              <a:endParaRPr lang="en-US" sz="1200" b="1" dirty="0">
                <a:solidFill>
                  <a:srgbClr val="FFFFFF"/>
                </a:solidFill>
                <a:latin typeface="Verdana"/>
                <a:ea typeface="Verdana"/>
                <a:cs typeface="Cachet Pro Bold"/>
              </a:endParaRPr>
            </a:p>
          </p:txBody>
        </p:sp>
        <p:sp>
          <p:nvSpPr>
            <p:cNvPr id="42" name="TextBox 42"/>
            <p:cNvSpPr txBox="1"/>
            <p:nvPr/>
          </p:nvSpPr>
          <p:spPr>
            <a:xfrm>
              <a:off x="0" y="1224568"/>
              <a:ext cx="6059369" cy="5079338"/>
            </a:xfrm>
            <a:prstGeom prst="rect">
              <a:avLst/>
            </a:prstGeom>
          </p:spPr>
          <p:txBody>
            <a:bodyPr lIns="0" tIns="0" rIns="0" bIns="0" rtlCol="0" anchor="t">
              <a:spAutoFit/>
            </a:bodyPr>
            <a:lstStyle/>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Learning &amp; Leadership Development Team</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Established L&amp;LD Advisory Council</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Evaluation of L&amp;LD Service Delivery System</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Evaluation of Learning Management System</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Leadership Forum</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LinkedIn Learning</a:t>
              </a:r>
              <a:endParaRPr lang="en-US" sz="1000" spc="-19" dirty="0">
                <a:solidFill>
                  <a:srgbClr val="231F20"/>
                </a:solidFill>
                <a:latin typeface="Verdana"/>
                <a:ea typeface="Verdana"/>
                <a:cs typeface="Cachet Pro Light"/>
              </a:endParaRPr>
            </a:p>
          </p:txBody>
        </p:sp>
      </p:grpSp>
      <p:grpSp>
        <p:nvGrpSpPr>
          <p:cNvPr id="43" name="Group 43"/>
          <p:cNvGrpSpPr/>
          <p:nvPr/>
        </p:nvGrpSpPr>
        <p:grpSpPr>
          <a:xfrm>
            <a:off x="4661672" y="2525664"/>
            <a:ext cx="2167975" cy="2223280"/>
            <a:chOff x="0" y="-130101"/>
            <a:chExt cx="5781264" cy="5928743"/>
          </a:xfrm>
        </p:grpSpPr>
        <p:grpSp>
          <p:nvGrpSpPr>
            <p:cNvPr id="44" name="Group 44"/>
            <p:cNvGrpSpPr/>
            <p:nvPr/>
          </p:nvGrpSpPr>
          <p:grpSpPr>
            <a:xfrm>
              <a:off x="811597" y="-130101"/>
              <a:ext cx="4158070" cy="999070"/>
              <a:chOff x="0" y="-28575"/>
              <a:chExt cx="913266" cy="219433"/>
            </a:xfrm>
          </p:grpSpPr>
          <p:sp>
            <p:nvSpPr>
              <p:cNvPr id="45" name="Freeform 45"/>
              <p:cNvSpPr/>
              <p:nvPr/>
            </p:nvSpPr>
            <p:spPr>
              <a:xfrm>
                <a:off x="0" y="0"/>
                <a:ext cx="913266" cy="190858"/>
              </a:xfrm>
              <a:custGeom>
                <a:avLst/>
                <a:gdLst/>
                <a:ahLst/>
                <a:cxnLst/>
                <a:rect l="l" t="t" r="r" b="b"/>
                <a:pathLst>
                  <a:path w="913266" h="190858">
                    <a:moveTo>
                      <a:pt x="95429" y="0"/>
                    </a:moveTo>
                    <a:lnTo>
                      <a:pt x="817837" y="0"/>
                    </a:lnTo>
                    <a:cubicBezTo>
                      <a:pt x="870541" y="0"/>
                      <a:pt x="913266" y="42725"/>
                      <a:pt x="913266" y="95429"/>
                    </a:cubicBezTo>
                    <a:lnTo>
                      <a:pt x="913266" y="95429"/>
                    </a:lnTo>
                    <a:cubicBezTo>
                      <a:pt x="913266" y="148133"/>
                      <a:pt x="870541" y="190858"/>
                      <a:pt x="817837" y="190858"/>
                    </a:cubicBezTo>
                    <a:lnTo>
                      <a:pt x="95429" y="190858"/>
                    </a:lnTo>
                    <a:cubicBezTo>
                      <a:pt x="42725" y="190858"/>
                      <a:pt x="0" y="148133"/>
                      <a:pt x="0" y="95429"/>
                    </a:cubicBezTo>
                    <a:lnTo>
                      <a:pt x="0" y="95429"/>
                    </a:lnTo>
                    <a:cubicBezTo>
                      <a:pt x="0" y="42725"/>
                      <a:pt x="42725" y="0"/>
                      <a:pt x="95429" y="0"/>
                    </a:cubicBezTo>
                    <a:close/>
                  </a:path>
                </a:pathLst>
              </a:custGeom>
              <a:solidFill>
                <a:srgbClr val="0060AF"/>
              </a:solidFill>
            </p:spPr>
            <p:txBody>
              <a:bodyPr/>
              <a:lstStyle/>
              <a:p>
                <a:endParaRPr lang="en-US" sz="900"/>
              </a:p>
            </p:txBody>
          </p:sp>
          <p:sp>
            <p:nvSpPr>
              <p:cNvPr id="46" name="TextBox 46"/>
              <p:cNvSpPr txBox="1"/>
              <p:nvPr/>
            </p:nvSpPr>
            <p:spPr>
              <a:xfrm>
                <a:off x="0" y="-28575"/>
                <a:ext cx="913266" cy="219433"/>
              </a:xfrm>
              <a:prstGeom prst="rect">
                <a:avLst/>
              </a:prstGeom>
            </p:spPr>
            <p:txBody>
              <a:bodyPr lIns="25400" tIns="25400" rIns="25400" bIns="25400" rtlCol="0" anchor="ctr"/>
              <a:lstStyle/>
              <a:p>
                <a:pPr algn="ctr">
                  <a:lnSpc>
                    <a:spcPts val="1330"/>
                  </a:lnSpc>
                </a:pPr>
                <a:endParaRPr sz="900"/>
              </a:p>
            </p:txBody>
          </p:sp>
        </p:grpSp>
        <p:sp>
          <p:nvSpPr>
            <p:cNvPr id="47" name="TextBox 47"/>
            <p:cNvSpPr txBox="1"/>
            <p:nvPr/>
          </p:nvSpPr>
          <p:spPr>
            <a:xfrm>
              <a:off x="1002290" y="169053"/>
              <a:ext cx="3764076" cy="495520"/>
            </a:xfrm>
            <a:prstGeom prst="rect">
              <a:avLst/>
            </a:prstGeom>
          </p:spPr>
          <p:txBody>
            <a:bodyPr lIns="0" tIns="0" rIns="0" bIns="0" rtlCol="0" anchor="t">
              <a:spAutoFit/>
            </a:bodyPr>
            <a:lstStyle/>
            <a:p>
              <a:pPr algn="ctr">
                <a:lnSpc>
                  <a:spcPts val="1620"/>
                </a:lnSpc>
              </a:pPr>
              <a:r>
                <a:rPr lang="en-US" sz="1200" b="1" dirty="0">
                  <a:solidFill>
                    <a:srgbClr val="FFFFFF"/>
                  </a:solidFill>
                  <a:latin typeface="Verdana"/>
                  <a:ea typeface="Verdana"/>
                  <a:cs typeface="Cachet Pro Bold"/>
                  <a:sym typeface="Cachet Pro Bold"/>
                </a:rPr>
                <a:t>Infrastructure</a:t>
              </a:r>
              <a:endParaRPr lang="en-US" sz="1200" b="1" dirty="0">
                <a:solidFill>
                  <a:srgbClr val="FFFFFF"/>
                </a:solidFill>
                <a:latin typeface="Verdana"/>
                <a:ea typeface="Verdana"/>
                <a:cs typeface="Cachet Pro Bold"/>
              </a:endParaRPr>
            </a:p>
          </p:txBody>
        </p:sp>
        <p:sp>
          <p:nvSpPr>
            <p:cNvPr id="48" name="TextBox 48"/>
            <p:cNvSpPr txBox="1"/>
            <p:nvPr/>
          </p:nvSpPr>
          <p:spPr>
            <a:xfrm>
              <a:off x="0" y="1224570"/>
              <a:ext cx="5781264" cy="4574072"/>
            </a:xfrm>
            <a:prstGeom prst="rect">
              <a:avLst/>
            </a:prstGeom>
          </p:spPr>
          <p:txBody>
            <a:bodyPr lIns="0" tIns="0" rIns="0" bIns="0" rtlCol="0" anchor="t">
              <a:spAutoFit/>
            </a:bodyPr>
            <a:lstStyle/>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Learning Management System Configuration</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Learning &amp; Leadership Development Programs, Certifications, Pathways, and Learning Plans</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Skills Ontology &amp; Taxonomy</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Trainer &amp; Faculty System</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Learning Evaluation</a:t>
              </a:r>
              <a:endParaRPr lang="en-US" sz="1000" spc="-19" dirty="0">
                <a:solidFill>
                  <a:srgbClr val="231F20"/>
                </a:solidFill>
                <a:latin typeface="Verdana"/>
                <a:ea typeface="Verdana"/>
                <a:cs typeface="Cachet Pro Light"/>
              </a:endParaRPr>
            </a:p>
          </p:txBody>
        </p:sp>
      </p:grpSp>
      <p:grpSp>
        <p:nvGrpSpPr>
          <p:cNvPr id="49" name="Group 49"/>
          <p:cNvGrpSpPr/>
          <p:nvPr/>
        </p:nvGrpSpPr>
        <p:grpSpPr>
          <a:xfrm>
            <a:off x="2519986" y="2749977"/>
            <a:ext cx="2171765" cy="2275110"/>
            <a:chOff x="80211" y="0"/>
            <a:chExt cx="5791373" cy="6066959"/>
          </a:xfrm>
        </p:grpSpPr>
        <p:grpSp>
          <p:nvGrpSpPr>
            <p:cNvPr id="50" name="Group 50"/>
            <p:cNvGrpSpPr/>
            <p:nvPr/>
          </p:nvGrpSpPr>
          <p:grpSpPr>
            <a:xfrm>
              <a:off x="888068" y="0"/>
              <a:ext cx="4102546" cy="868969"/>
              <a:chOff x="0" y="0"/>
              <a:chExt cx="901071" cy="190858"/>
            </a:xfrm>
          </p:grpSpPr>
          <p:sp>
            <p:nvSpPr>
              <p:cNvPr id="51" name="Freeform 51"/>
              <p:cNvSpPr/>
              <p:nvPr/>
            </p:nvSpPr>
            <p:spPr>
              <a:xfrm>
                <a:off x="0" y="0"/>
                <a:ext cx="901071" cy="190858"/>
              </a:xfrm>
              <a:custGeom>
                <a:avLst/>
                <a:gdLst/>
                <a:ahLst/>
                <a:cxnLst/>
                <a:rect l="l" t="t" r="r" b="b"/>
                <a:pathLst>
                  <a:path w="901071" h="190858">
                    <a:moveTo>
                      <a:pt x="95429" y="0"/>
                    </a:moveTo>
                    <a:lnTo>
                      <a:pt x="805642" y="0"/>
                    </a:lnTo>
                    <a:cubicBezTo>
                      <a:pt x="858346" y="0"/>
                      <a:pt x="901071" y="42725"/>
                      <a:pt x="901071" y="95429"/>
                    </a:cubicBezTo>
                    <a:lnTo>
                      <a:pt x="901071" y="95429"/>
                    </a:lnTo>
                    <a:cubicBezTo>
                      <a:pt x="901071" y="148133"/>
                      <a:pt x="858346" y="190858"/>
                      <a:pt x="805642" y="190858"/>
                    </a:cubicBezTo>
                    <a:lnTo>
                      <a:pt x="95429" y="190858"/>
                    </a:lnTo>
                    <a:cubicBezTo>
                      <a:pt x="42725" y="190858"/>
                      <a:pt x="0" y="148133"/>
                      <a:pt x="0" y="95429"/>
                    </a:cubicBezTo>
                    <a:lnTo>
                      <a:pt x="0" y="95429"/>
                    </a:lnTo>
                    <a:cubicBezTo>
                      <a:pt x="0" y="42725"/>
                      <a:pt x="42725" y="0"/>
                      <a:pt x="95429" y="0"/>
                    </a:cubicBezTo>
                    <a:close/>
                  </a:path>
                </a:pathLst>
              </a:custGeom>
              <a:solidFill>
                <a:srgbClr val="5C2E91"/>
              </a:solidFill>
            </p:spPr>
            <p:txBody>
              <a:bodyPr/>
              <a:lstStyle/>
              <a:p>
                <a:endParaRPr lang="en-US" sz="900"/>
              </a:p>
            </p:txBody>
          </p:sp>
          <p:sp>
            <p:nvSpPr>
              <p:cNvPr id="52" name="TextBox 52"/>
              <p:cNvSpPr txBox="1"/>
              <p:nvPr/>
            </p:nvSpPr>
            <p:spPr>
              <a:xfrm>
                <a:off x="0" y="-28575"/>
                <a:ext cx="901071" cy="219433"/>
              </a:xfrm>
              <a:prstGeom prst="rect">
                <a:avLst/>
              </a:prstGeom>
            </p:spPr>
            <p:txBody>
              <a:bodyPr lIns="25400" tIns="25400" rIns="25400" bIns="25400" rtlCol="0" anchor="ctr"/>
              <a:lstStyle/>
              <a:p>
                <a:pPr algn="ctr">
                  <a:lnSpc>
                    <a:spcPts val="1330"/>
                  </a:lnSpc>
                </a:pPr>
                <a:endParaRPr sz="900"/>
              </a:p>
            </p:txBody>
          </p:sp>
        </p:grpSp>
        <p:sp>
          <p:nvSpPr>
            <p:cNvPr id="53" name="TextBox 53"/>
            <p:cNvSpPr txBox="1"/>
            <p:nvPr/>
          </p:nvSpPr>
          <p:spPr>
            <a:xfrm>
              <a:off x="1054088" y="169069"/>
              <a:ext cx="3828221" cy="495520"/>
            </a:xfrm>
            <a:prstGeom prst="rect">
              <a:avLst/>
            </a:prstGeom>
          </p:spPr>
          <p:txBody>
            <a:bodyPr lIns="0" tIns="0" rIns="0" bIns="0" rtlCol="0" anchor="t">
              <a:spAutoFit/>
            </a:bodyPr>
            <a:lstStyle/>
            <a:p>
              <a:pPr algn="ctr">
                <a:lnSpc>
                  <a:spcPts val="1620"/>
                </a:lnSpc>
              </a:pPr>
              <a:r>
                <a:rPr lang="en-US" sz="1200" b="1" dirty="0">
                  <a:solidFill>
                    <a:srgbClr val="FFFFFF"/>
                  </a:solidFill>
                  <a:latin typeface="Verdana"/>
                  <a:ea typeface="Verdana"/>
                  <a:cs typeface="Cachet Pro Bold"/>
                  <a:sym typeface="Cachet Pro Bold"/>
                </a:rPr>
                <a:t>Foundations</a:t>
              </a:r>
              <a:endParaRPr lang="en-US" sz="1200" b="1" dirty="0">
                <a:solidFill>
                  <a:srgbClr val="FFFFFF"/>
                </a:solidFill>
                <a:latin typeface="Verdana"/>
                <a:ea typeface="Verdana"/>
                <a:cs typeface="Cachet Pro Bold"/>
              </a:endParaRPr>
            </a:p>
          </p:txBody>
        </p:sp>
        <p:sp>
          <p:nvSpPr>
            <p:cNvPr id="54" name="TextBox 54"/>
            <p:cNvSpPr txBox="1"/>
            <p:nvPr/>
          </p:nvSpPr>
          <p:spPr>
            <a:xfrm>
              <a:off x="80211" y="994629"/>
              <a:ext cx="5791373" cy="5072330"/>
            </a:xfrm>
            <a:prstGeom prst="rect">
              <a:avLst/>
            </a:prstGeom>
          </p:spPr>
          <p:txBody>
            <a:bodyPr lIns="0" tIns="0" rIns="0" bIns="0" rtlCol="0" anchor="t">
              <a:spAutoFit/>
            </a:bodyPr>
            <a:lstStyle/>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Leadership Programs </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LMS Vendor RFP</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National Calendar &amp; Communication</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Learning Centers &amp; Champions </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National Emerging Multicultural Leadership Experience  </a:t>
              </a:r>
              <a:endParaRPr lang="en-US" sz="1000" spc="-19" dirty="0">
                <a:solidFill>
                  <a:srgbClr val="231F20"/>
                </a:solidFill>
                <a:latin typeface="Verdana"/>
                <a:ea typeface="Verdana"/>
                <a:cs typeface="Cachet Pro Light"/>
              </a:endParaRPr>
            </a:p>
            <a:p>
              <a:pPr marL="237490" lvl="1" indent="-118745">
                <a:lnSpc>
                  <a:spcPts val="1540"/>
                </a:lnSpc>
                <a:buFont typeface="Arial"/>
                <a:buChar char="•"/>
              </a:pPr>
              <a:r>
                <a:rPr lang="en-US" sz="1000" spc="-19" dirty="0">
                  <a:solidFill>
                    <a:srgbClr val="231F20"/>
                  </a:solidFill>
                  <a:latin typeface="Verdana"/>
                  <a:ea typeface="Verdana"/>
                  <a:cs typeface="Cachet Pro Light"/>
                  <a:sym typeface="Cachet Pro Light"/>
                </a:rPr>
                <a:t>Learning &amp; Leadership Development Framework</a:t>
              </a:r>
              <a:endParaRPr lang="en-US" sz="1000" spc="-19" dirty="0">
                <a:solidFill>
                  <a:srgbClr val="231F20"/>
                </a:solidFill>
                <a:latin typeface="Verdana"/>
                <a:ea typeface="Verdana"/>
                <a:cs typeface="Cachet Pro Light"/>
              </a:endParaRPr>
            </a:p>
          </p:txBody>
        </p:sp>
      </p:grpSp>
      <p:sp>
        <p:nvSpPr>
          <p:cNvPr id="69" name="TextBox 69"/>
          <p:cNvSpPr txBox="1"/>
          <p:nvPr/>
        </p:nvSpPr>
        <p:spPr>
          <a:xfrm>
            <a:off x="4636738" y="3374220"/>
            <a:ext cx="2276604" cy="1557036"/>
          </a:xfrm>
          <a:prstGeom prst="rect">
            <a:avLst/>
          </a:prstGeom>
        </p:spPr>
        <p:txBody>
          <a:bodyPr lIns="25400" tIns="25400" rIns="25400" bIns="25400" rtlCol="0" anchor="ctr"/>
          <a:lstStyle/>
          <a:p>
            <a:pPr algn="ctr">
              <a:lnSpc>
                <a:spcPts val="1330"/>
              </a:lnSpc>
            </a:pPr>
            <a:endParaRPr sz="9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AD7CA2-5945-AA65-5C1A-B206EDCC8DFF}"/>
              </a:ext>
            </a:extLst>
          </p:cNvPr>
          <p:cNvPicPr>
            <a:picLocks noChangeAspect="1"/>
          </p:cNvPicPr>
          <p:nvPr/>
        </p:nvPicPr>
        <p:blipFill>
          <a:blip r:embed="rId3"/>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8759D88-26E9-B4D6-4504-594AABD6B1B2}"/>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cap="none" dirty="0"/>
              <a:t>REVOLUTIONIZE </a:t>
            </a:r>
            <a:r>
              <a:rPr lang="en-US" b="0" cap="none" dirty="0"/>
              <a:t>the Y staff and volunteer </a:t>
            </a:r>
            <a:r>
              <a:rPr lang="en-US" cap="none" dirty="0"/>
              <a:t>LEARNING AND LEADERSHIP DEVELOPMENT EXPERIENCE </a:t>
            </a:r>
            <a:r>
              <a:rPr lang="en-US" b="0" cap="none" dirty="0"/>
              <a:t>by </a:t>
            </a:r>
            <a:r>
              <a:rPr lang="en-US" cap="none" dirty="0"/>
              <a:t>RADICALLY IMPROVING ACCESS </a:t>
            </a:r>
            <a:r>
              <a:rPr lang="en-US" b="0" cap="none" dirty="0"/>
              <a:t>to the information, knowledge, tools, and trainings people need to be successful in their work of </a:t>
            </a:r>
            <a:r>
              <a:rPr lang="en-US" cap="none" dirty="0"/>
              <a:t>CREATING CONNECTED COMMUNITIES</a:t>
            </a:r>
            <a:r>
              <a:rPr lang="en-US" b="0" cap="none" dirty="0"/>
              <a:t>.</a:t>
            </a:r>
          </a:p>
        </p:txBody>
      </p:sp>
    </p:spTree>
    <p:extLst>
      <p:ext uri="{BB962C8B-B14F-4D97-AF65-F5344CB8AC3E}">
        <p14:creationId xmlns:p14="http://schemas.microsoft.com/office/powerpoint/2010/main" val="1371326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DCE0F0D-7C85-C378-DAFB-C3DE43DA9689}"/>
              </a:ext>
            </a:extLst>
          </p:cNvPr>
          <p:cNvPicPr>
            <a:picLocks noChangeAspect="1"/>
          </p:cNvPicPr>
          <p:nvPr/>
        </p:nvPicPr>
        <p:blipFill>
          <a:blip r:embed="rId3"/>
          <a:srcRect/>
          <a:stretch/>
        </p:blipFill>
        <p:spPr>
          <a:xfrm>
            <a:off x="9526" y="0"/>
            <a:ext cx="9134474" cy="5138142"/>
          </a:xfrm>
          <a:prstGeom prst="rect">
            <a:avLst/>
          </a:prstGeom>
        </p:spPr>
      </p:pic>
      <p:sp>
        <p:nvSpPr>
          <p:cNvPr id="2" name="Freeform 2"/>
          <p:cNvSpPr/>
          <p:nvPr/>
        </p:nvSpPr>
        <p:spPr>
          <a:xfrm>
            <a:off x="19143" y="546879"/>
            <a:ext cx="9144000" cy="4069958"/>
          </a:xfrm>
          <a:custGeom>
            <a:avLst/>
            <a:gdLst/>
            <a:ahLst/>
            <a:cxnLst/>
            <a:rect l="l" t="t" r="r" b="b"/>
            <a:pathLst>
              <a:path w="18288000" h="8139915">
                <a:moveTo>
                  <a:pt x="0" y="0"/>
                </a:moveTo>
                <a:lnTo>
                  <a:pt x="18288000" y="0"/>
                </a:lnTo>
                <a:lnTo>
                  <a:pt x="18288000" y="8139915"/>
                </a:lnTo>
                <a:lnTo>
                  <a:pt x="0" y="8139915"/>
                </a:lnTo>
                <a:lnTo>
                  <a:pt x="0" y="0"/>
                </a:lnTo>
                <a:close/>
              </a:path>
            </a:pathLst>
          </a:custGeom>
          <a:blipFill>
            <a:blip r:embed="rId4"/>
            <a:stretch>
              <a:fillRect/>
            </a:stretch>
          </a:blipFill>
        </p:spPr>
        <p:txBody>
          <a:bodyPr/>
          <a:lstStyle/>
          <a:p>
            <a:pPr defTabSz="457200" eaLnBrk="1" fontAlgn="auto" hangingPunct="1">
              <a:spcBef>
                <a:spcPts val="0"/>
              </a:spcBef>
              <a:spcAft>
                <a:spcPts val="0"/>
              </a:spcAft>
            </a:pPr>
            <a:endParaRPr lang="en-US" sz="900">
              <a:solidFill>
                <a:srgbClr val="000000"/>
              </a:solidFill>
              <a:latin typeface="Calibri"/>
              <a:ea typeface="+mn-ea"/>
              <a:cs typeface="+mn-cs"/>
            </a:endParaRPr>
          </a:p>
        </p:txBody>
      </p:sp>
      <p:sp>
        <p:nvSpPr>
          <p:cNvPr id="6" name="Freeform 6"/>
          <p:cNvSpPr/>
          <p:nvPr/>
        </p:nvSpPr>
        <p:spPr>
          <a:xfrm rot="2203448">
            <a:off x="8279777" y="-242923"/>
            <a:ext cx="930085" cy="952305"/>
          </a:xfrm>
          <a:custGeom>
            <a:avLst/>
            <a:gdLst/>
            <a:ahLst/>
            <a:cxnLst/>
            <a:rect l="l" t="t" r="r" b="b"/>
            <a:pathLst>
              <a:path w="1860169" h="1904610">
                <a:moveTo>
                  <a:pt x="0" y="0"/>
                </a:moveTo>
                <a:lnTo>
                  <a:pt x="1860168" y="0"/>
                </a:lnTo>
                <a:lnTo>
                  <a:pt x="1860168" y="1904609"/>
                </a:lnTo>
                <a:lnTo>
                  <a:pt x="0" y="190460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457200" eaLnBrk="1" fontAlgn="auto" hangingPunct="1">
              <a:spcBef>
                <a:spcPts val="0"/>
              </a:spcBef>
              <a:spcAft>
                <a:spcPts val="0"/>
              </a:spcAft>
            </a:pPr>
            <a:endParaRPr lang="en-US" sz="900">
              <a:solidFill>
                <a:srgbClr val="000000"/>
              </a:solidFill>
              <a:latin typeface="Calibri"/>
              <a:ea typeface="+mn-ea"/>
              <a:cs typeface="+mn-cs"/>
            </a:endParaRPr>
          </a:p>
        </p:txBody>
      </p:sp>
      <p:sp>
        <p:nvSpPr>
          <p:cNvPr id="7" name="Freeform 7"/>
          <p:cNvSpPr/>
          <p:nvPr/>
        </p:nvSpPr>
        <p:spPr>
          <a:xfrm rot="-5400000">
            <a:off x="8563022" y="4619383"/>
            <a:ext cx="1028700" cy="403765"/>
          </a:xfrm>
          <a:custGeom>
            <a:avLst/>
            <a:gdLst/>
            <a:ahLst/>
            <a:cxnLst/>
            <a:rect l="l" t="t" r="r" b="b"/>
            <a:pathLst>
              <a:path w="2057400" h="807530">
                <a:moveTo>
                  <a:pt x="0" y="0"/>
                </a:moveTo>
                <a:lnTo>
                  <a:pt x="2057400" y="0"/>
                </a:lnTo>
                <a:lnTo>
                  <a:pt x="2057400" y="807529"/>
                </a:lnTo>
                <a:lnTo>
                  <a:pt x="0" y="80752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457200" eaLnBrk="1" fontAlgn="auto" hangingPunct="1">
              <a:spcBef>
                <a:spcPts val="0"/>
              </a:spcBef>
              <a:spcAft>
                <a:spcPts val="0"/>
              </a:spcAft>
            </a:pPr>
            <a:endParaRPr lang="en-US" sz="900">
              <a:solidFill>
                <a:srgbClr val="000000"/>
              </a:solidFill>
              <a:latin typeface="Calibri"/>
              <a:ea typeface="+mn-ea"/>
              <a:cs typeface="+mn-cs"/>
            </a:endParaRPr>
          </a:p>
        </p:txBody>
      </p:sp>
      <p:sp>
        <p:nvSpPr>
          <p:cNvPr id="16" name="Rectangle 15">
            <a:extLst>
              <a:ext uri="{FF2B5EF4-FFF2-40B4-BE49-F238E27FC236}">
                <a16:creationId xmlns:a16="http://schemas.microsoft.com/office/drawing/2014/main" id="{10DCE43E-28AD-9318-0136-5BF7AA27F0A6}"/>
              </a:ext>
            </a:extLst>
          </p:cNvPr>
          <p:cNvSpPr/>
          <p:nvPr/>
        </p:nvSpPr>
        <p:spPr>
          <a:xfrm>
            <a:off x="43474" y="154812"/>
            <a:ext cx="6325471" cy="11720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5">
            <a:extLst>
              <a:ext uri="{FF2B5EF4-FFF2-40B4-BE49-F238E27FC236}">
                <a16:creationId xmlns:a16="http://schemas.microsoft.com/office/drawing/2014/main" id="{54D9978C-8254-F077-EA74-7FC28B370D66}"/>
              </a:ext>
            </a:extLst>
          </p:cNvPr>
          <p:cNvSpPr txBox="1">
            <a:spLocks/>
          </p:cNvSpPr>
          <p:nvPr/>
        </p:nvSpPr>
        <p:spPr>
          <a:xfrm>
            <a:off x="200493" y="233229"/>
            <a:ext cx="6192783" cy="922637"/>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pPr algn="l" fontAlgn="auto">
              <a:spcAft>
                <a:spcPts val="0"/>
              </a:spcAft>
            </a:pPr>
            <a:r>
              <a:rPr lang="en-US" sz="3000" b="1" dirty="0">
                <a:solidFill>
                  <a:srgbClr val="00B0F0"/>
                </a:solidFill>
                <a:latin typeface="Verdana" panose="020B0604030504040204" pitchFamily="34" charset="0"/>
                <a:ea typeface="Verdana" panose="020B0604030504040204" pitchFamily="34" charset="0"/>
                <a:cs typeface="Verdana" panose="020B0604030504040204" pitchFamily="34" charset="0"/>
              </a:rPr>
              <a:t>THE DESIRED EXPERIENCE</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endParaRPr lang="en-US" sz="200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MS Animated Video - Final">
            <a:hlinkClick r:id="" action="ppaction://media"/>
            <a:extLst>
              <a:ext uri="{FF2B5EF4-FFF2-40B4-BE49-F238E27FC236}">
                <a16:creationId xmlns:a16="http://schemas.microsoft.com/office/drawing/2014/main" id="{A6257BE4-E41E-BADE-3F09-FD26B8CC689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423166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45495-E805-EE05-C3FD-EAA7C89B373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AD4EE72-CCB2-CC48-0E75-918B41312532}"/>
              </a:ext>
            </a:extLst>
          </p:cNvPr>
          <p:cNvPicPr>
            <a:picLocks noChangeAspect="1"/>
          </p:cNvPicPr>
          <p:nvPr/>
        </p:nvPicPr>
        <p:blipFill>
          <a:blip r:embed="rId3"/>
          <a:srcRect/>
          <a:stretch/>
        </p:blipFill>
        <p:spPr>
          <a:xfrm>
            <a:off x="0" y="107318"/>
            <a:ext cx="9134474" cy="5138142"/>
          </a:xfrm>
          <a:prstGeom prst="rect">
            <a:avLst/>
          </a:prstGeom>
        </p:spPr>
      </p:pic>
      <p:sp>
        <p:nvSpPr>
          <p:cNvPr id="22" name="TextBox 5">
            <a:extLst>
              <a:ext uri="{FF2B5EF4-FFF2-40B4-BE49-F238E27FC236}">
                <a16:creationId xmlns:a16="http://schemas.microsoft.com/office/drawing/2014/main" id="{12B9F037-8337-43AC-AB98-5FFBBCA86C57}"/>
              </a:ext>
            </a:extLst>
          </p:cNvPr>
          <p:cNvSpPr txBox="1"/>
          <p:nvPr/>
        </p:nvSpPr>
        <p:spPr>
          <a:xfrm>
            <a:off x="265575" y="1008922"/>
            <a:ext cx="2924777" cy="2816156"/>
          </a:xfrm>
          <a:prstGeom prst="rect">
            <a:avLst/>
          </a:prstGeom>
          <a:noFill/>
        </p:spPr>
        <p:txBody>
          <a:bodyPr wrap="square" lIns="68580" tIns="34290" rIns="68580" bIns="3429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Font typeface="Arial"/>
              <a:buChar char="•"/>
              <a:defRPr sz="1600"/>
            </a:pPr>
            <a:r>
              <a:rPr lang="en-US" sz="1050" dirty="0">
                <a:latin typeface="Verdana" panose="020B0604030504040204" pitchFamily="34" charset="0"/>
                <a:ea typeface="Verdana" panose="020B0604030504040204" pitchFamily="34" charset="0"/>
                <a:cs typeface="Calibri"/>
              </a:rPr>
              <a:t>Add/remove participants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Add your supervisor</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Admin functionality*</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Certification &amp; recertification</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Course equivalencies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Course prerequisites*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Create sessions (classes) locally</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Credit (voucher) payments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Credit card payments</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Download certificate PDFs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Enroll another user*</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Full Y learning transcript</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Roster uploads*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See learning progress*</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Single sign-on with My Y Account</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Trainers grade courses</a:t>
            </a:r>
            <a:endParaRPr lang="en-US" sz="1200" dirty="0">
              <a:latin typeface="Verdana" panose="020B0604030504040204" pitchFamily="34" charset="0"/>
              <a:ea typeface="Verdana" panose="020B0604030504040204" pitchFamily="34" charset="0"/>
              <a:cs typeface="Calibri"/>
            </a:endParaRPr>
          </a:p>
          <a:p>
            <a:pPr marL="214313" indent="-214313">
              <a:spcAft>
                <a:spcPts val="150"/>
              </a:spcAft>
              <a:buFont typeface="Arial"/>
              <a:buChar char="•"/>
              <a:defRPr sz="1600"/>
            </a:pPr>
            <a:endParaRPr lang="en-US" sz="1050" dirty="0">
              <a:highlight>
                <a:srgbClr val="FFFF00"/>
              </a:highlight>
              <a:ea typeface="+mn-lt"/>
              <a:cs typeface="+mn-lt"/>
            </a:endParaRPr>
          </a:p>
        </p:txBody>
      </p:sp>
      <p:sp>
        <p:nvSpPr>
          <p:cNvPr id="23" name="TextBox 11">
            <a:extLst>
              <a:ext uri="{FF2B5EF4-FFF2-40B4-BE49-F238E27FC236}">
                <a16:creationId xmlns:a16="http://schemas.microsoft.com/office/drawing/2014/main" id="{26AE5378-474A-C4CB-7B2F-913F81750F0F}"/>
              </a:ext>
            </a:extLst>
          </p:cNvPr>
          <p:cNvSpPr txBox="1"/>
          <p:nvPr/>
        </p:nvSpPr>
        <p:spPr>
          <a:xfrm>
            <a:off x="5999387" y="1008922"/>
            <a:ext cx="2798406" cy="3000821"/>
          </a:xfrm>
          <a:prstGeom prst="rect">
            <a:avLst/>
          </a:prstGeom>
          <a:noFill/>
        </p:spPr>
        <p:txBody>
          <a:bodyPr wrap="square" lIns="68580" tIns="34290" rIns="68580" bIns="3429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sz="1600"/>
            </a:pPr>
            <a:r>
              <a:rPr lang="en-US" sz="1050" b="1" dirty="0">
                <a:latin typeface="Verdana" panose="020B0604030504040204" pitchFamily="34" charset="0"/>
                <a:ea typeface="Verdana" panose="020B0604030504040204" pitchFamily="34" charset="0"/>
                <a:cs typeface="Calibri"/>
              </a:rPr>
              <a:t>Used to be able to do, but can't now:</a:t>
            </a:r>
            <a:endParaRPr lang="en-US" sz="1200" dirty="0">
              <a:latin typeface="Verdana" panose="020B0604030504040204" pitchFamily="34" charset="0"/>
              <a:ea typeface="Verdana" panose="020B0604030504040204" pitchFamily="34" charset="0"/>
              <a:cs typeface="Calibri"/>
            </a:endParaRPr>
          </a:p>
          <a:p>
            <a:pPr marL="214313" indent="-214313">
              <a:buFont typeface="Arial"/>
              <a:buChar char="•"/>
              <a:defRPr sz="1600"/>
            </a:pPr>
            <a:r>
              <a:rPr lang="en-US" sz="1050" dirty="0">
                <a:latin typeface="Verdana" panose="020B0604030504040204" pitchFamily="34" charset="0"/>
                <a:ea typeface="Verdana" panose="020B0604030504040204" pitchFamily="34" charset="0"/>
                <a:cs typeface="Calibri"/>
              </a:rPr>
              <a:t>Course-specific voucher purchases</a:t>
            </a:r>
            <a:endParaRPr lang="en-US" sz="1200" dirty="0">
              <a:latin typeface="Verdana" panose="020B0604030504040204" pitchFamily="34" charset="0"/>
              <a:ea typeface="Verdana" panose="020B0604030504040204" pitchFamily="34" charset="0"/>
              <a:cs typeface="Calibri"/>
            </a:endParaRPr>
          </a:p>
          <a:p>
            <a:pPr marL="214313" indent="-214313">
              <a:buFont typeface="Arial"/>
              <a:buChar char="•"/>
              <a:defRPr sz="1600"/>
            </a:pPr>
            <a:r>
              <a:rPr lang="en-US" sz="1050" dirty="0">
                <a:latin typeface="Verdana" panose="020B0604030504040204" pitchFamily="34" charset="0"/>
                <a:ea typeface="Verdana" panose="020B0604030504040204" pitchFamily="34" charset="0"/>
                <a:cs typeface="Calibri"/>
              </a:rPr>
              <a:t>Credit hour tracking</a:t>
            </a:r>
            <a:endParaRPr lang="en-US" sz="1200" dirty="0">
              <a:latin typeface="Verdana" panose="020B0604030504040204" pitchFamily="34" charset="0"/>
              <a:ea typeface="Verdana" panose="020B0604030504040204" pitchFamily="34" charset="0"/>
              <a:cs typeface="Calibri"/>
            </a:endParaRPr>
          </a:p>
          <a:p>
            <a:pPr marL="214313" indent="-214313">
              <a:buFont typeface="Arial"/>
              <a:buChar char="•"/>
              <a:defRPr sz="1600"/>
            </a:pPr>
            <a:r>
              <a:rPr lang="en-US" sz="1050" dirty="0">
                <a:latin typeface="Verdana" panose="020B0604030504040204" pitchFamily="34" charset="0"/>
                <a:ea typeface="Verdana" panose="020B0604030504040204" pitchFamily="34" charset="0"/>
                <a:cs typeface="Calibri"/>
              </a:rPr>
              <a:t>Decentralized eCommerce</a:t>
            </a:r>
            <a:endParaRPr lang="en-US" sz="1200" dirty="0">
              <a:latin typeface="Verdana" panose="020B0604030504040204" pitchFamily="34" charset="0"/>
              <a:ea typeface="Verdana" panose="020B0604030504040204" pitchFamily="34" charset="0"/>
              <a:cs typeface="Calibri"/>
            </a:endParaRPr>
          </a:p>
          <a:p>
            <a:pPr marL="214313" indent="-214313">
              <a:buFont typeface="Arial"/>
              <a:buChar char="•"/>
              <a:defRPr sz="1600"/>
            </a:pPr>
            <a:r>
              <a:rPr lang="en-US" sz="1050" dirty="0">
                <a:latin typeface="Verdana" panose="020B0604030504040204" pitchFamily="34" charset="0"/>
                <a:ea typeface="Verdana" panose="020B0604030504040204" pitchFamily="34" charset="0"/>
                <a:cs typeface="Calibri"/>
              </a:rPr>
              <a:t>Instructors/Trainers set up sessions</a:t>
            </a:r>
            <a:endParaRPr lang="en-US" sz="1200" dirty="0">
              <a:latin typeface="Verdana" panose="020B0604030504040204" pitchFamily="34" charset="0"/>
              <a:ea typeface="Verdana" panose="020B0604030504040204" pitchFamily="34" charset="0"/>
              <a:cs typeface="Calibri"/>
            </a:endParaRPr>
          </a:p>
          <a:p>
            <a:pPr marL="214313" indent="-214313">
              <a:buFont typeface="Arial"/>
              <a:buChar char="•"/>
              <a:defRPr sz="1600"/>
            </a:pPr>
            <a:r>
              <a:rPr lang="en-US" sz="1050" dirty="0">
                <a:latin typeface="Verdana" panose="020B0604030504040204" pitchFamily="34" charset="0"/>
                <a:ea typeface="Verdana" panose="020B0604030504040204" pitchFamily="34" charset="0"/>
                <a:cs typeface="Calibri"/>
              </a:rPr>
              <a:t>Variable course pricing</a:t>
            </a:r>
          </a:p>
          <a:p>
            <a:pPr marL="214313" indent="-214313">
              <a:buFont typeface="Arial"/>
              <a:buChar char="•"/>
              <a:defRPr sz="1600"/>
            </a:pPr>
            <a:endParaRPr lang="en-US" sz="1050" dirty="0">
              <a:latin typeface="Verdana" panose="020B0604030504040204" pitchFamily="34" charset="0"/>
              <a:ea typeface="Verdana" panose="020B0604030504040204" pitchFamily="34" charset="0"/>
              <a:cs typeface="Calibri"/>
            </a:endParaRPr>
          </a:p>
          <a:p>
            <a:pPr>
              <a:defRPr sz="1600"/>
            </a:pPr>
            <a:r>
              <a:rPr lang="en-US" sz="1050" i="1" dirty="0">
                <a:latin typeface="Verdana" panose="020B0604030504040204" pitchFamily="34" charset="0"/>
                <a:ea typeface="Verdana" panose="020B0604030504040204" pitchFamily="34" charset="0"/>
                <a:cs typeface="Calibri"/>
              </a:rPr>
              <a:t>These changes support a more standardized, simplified and scalable learning experience across the Y Movement. </a:t>
            </a:r>
          </a:p>
          <a:p>
            <a:pPr>
              <a:defRPr sz="1600"/>
            </a:pPr>
            <a:endParaRPr lang="en-US" sz="1200" i="1" dirty="0">
              <a:latin typeface="Verdana" panose="020B0604030504040204" pitchFamily="34" charset="0"/>
              <a:ea typeface="Verdana" panose="020B0604030504040204" pitchFamily="34" charset="0"/>
              <a:cs typeface="Calibri"/>
            </a:endParaRPr>
          </a:p>
          <a:p>
            <a:pPr>
              <a:defRPr sz="1600"/>
            </a:pPr>
            <a:r>
              <a:rPr lang="en-US" sz="1050" b="1" dirty="0">
                <a:latin typeface="Verdana" panose="020B0604030504040204" pitchFamily="34" charset="0"/>
                <a:ea typeface="Verdana" panose="020B0604030504040204" pitchFamily="34" charset="0"/>
                <a:cs typeface="Calibri"/>
              </a:rPr>
              <a:t>Couldn't do before and still can’t:</a:t>
            </a:r>
            <a:endParaRPr lang="en-US" sz="1200" dirty="0">
              <a:latin typeface="Verdana" panose="020B0604030504040204" pitchFamily="34" charset="0"/>
              <a:ea typeface="Verdana" panose="020B0604030504040204" pitchFamily="34" charset="0"/>
              <a:cs typeface="Calibri"/>
            </a:endParaRPr>
          </a:p>
          <a:p>
            <a:pPr marL="214313" indent="-214313">
              <a:buFont typeface="Arial"/>
              <a:buChar char="•"/>
              <a:defRPr sz="1600"/>
            </a:pPr>
            <a:r>
              <a:rPr lang="en-US" sz="1050" dirty="0">
                <a:latin typeface="Verdana" panose="020B0604030504040204" pitchFamily="34" charset="0"/>
                <a:ea typeface="Verdana" panose="020B0604030504040204" pitchFamily="34" charset="0"/>
                <a:cs typeface="Calibri"/>
              </a:rPr>
              <a:t>Process refunds within the system</a:t>
            </a:r>
            <a:endParaRPr lang="en-US" sz="1200" dirty="0">
              <a:latin typeface="Verdana" panose="020B0604030504040204" pitchFamily="34" charset="0"/>
              <a:ea typeface="Verdana" panose="020B0604030504040204" pitchFamily="34" charset="0"/>
              <a:cs typeface="Calibri"/>
            </a:endParaRPr>
          </a:p>
          <a:p>
            <a:pPr marL="214313" indent="-214313">
              <a:buFont typeface="Arial"/>
              <a:buChar char="•"/>
              <a:defRPr sz="1600"/>
            </a:pPr>
            <a:r>
              <a:rPr lang="en-US" sz="1050" dirty="0">
                <a:latin typeface="Verdana" panose="020B0604030504040204" pitchFamily="34" charset="0"/>
                <a:ea typeface="Verdana" panose="020B0604030504040204" pitchFamily="34" charset="0"/>
                <a:cs typeface="Calibri"/>
              </a:rPr>
              <a:t>Update personal information within the system</a:t>
            </a:r>
            <a:endParaRPr lang="en-US" sz="1200" dirty="0">
              <a:latin typeface="Verdana" panose="020B0604030504040204" pitchFamily="34" charset="0"/>
              <a:ea typeface="Verdana" panose="020B0604030504040204" pitchFamily="34" charset="0"/>
              <a:cs typeface="Calibri"/>
            </a:endParaRPr>
          </a:p>
          <a:p>
            <a:pPr>
              <a:spcAft>
                <a:spcPts val="150"/>
              </a:spcAft>
              <a:defRPr sz="1600"/>
            </a:pPr>
            <a:endParaRPr lang="en-US" sz="1050" dirty="0">
              <a:ea typeface="Verdana"/>
            </a:endParaRPr>
          </a:p>
        </p:txBody>
      </p:sp>
      <p:sp>
        <p:nvSpPr>
          <p:cNvPr id="24" name="TextBox 8">
            <a:extLst>
              <a:ext uri="{FF2B5EF4-FFF2-40B4-BE49-F238E27FC236}">
                <a16:creationId xmlns:a16="http://schemas.microsoft.com/office/drawing/2014/main" id="{5FB113A4-7183-ED96-047A-F872A3BA34C7}"/>
              </a:ext>
            </a:extLst>
          </p:cNvPr>
          <p:cNvSpPr txBox="1"/>
          <p:nvPr/>
        </p:nvSpPr>
        <p:spPr>
          <a:xfrm>
            <a:off x="3000590" y="1008922"/>
            <a:ext cx="2657353" cy="2654573"/>
          </a:xfrm>
          <a:prstGeom prst="rect">
            <a:avLst/>
          </a:prstGeom>
          <a:noFill/>
        </p:spPr>
        <p:txBody>
          <a:bodyPr wrap="square" lIns="68580" tIns="34290" rIns="68580" bIns="3429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Assign trainings to learners</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Bookmark courses</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Calendar invites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Calendar view of upcoming learning</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Course catalogs</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Course ratings</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In-system notifications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Learning plans</a:t>
            </a:r>
          </a:p>
          <a:p>
            <a:pPr>
              <a:buFont typeface="Arial"/>
              <a:buChar char="•"/>
              <a:defRPr sz="1600"/>
            </a:pPr>
            <a:r>
              <a:rPr lang="en-US" sz="1050" dirty="0">
                <a:latin typeface="Verdana" panose="020B0604030504040204" pitchFamily="34" charset="0"/>
                <a:ea typeface="Verdana" panose="020B0604030504040204" pitchFamily="34" charset="0"/>
                <a:cs typeface="Calibri"/>
              </a:rPr>
              <a:t>Local Y training reports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Manager view of staff completions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Regional reporting</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Session locations and dates visible</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b="1" dirty="0">
                <a:solidFill>
                  <a:schemeClr val="accent4">
                    <a:lumMod val="60000"/>
                    <a:lumOff val="40000"/>
                  </a:schemeClr>
                </a:solidFill>
                <a:latin typeface="Verdana" panose="020B0604030504040204" pitchFamily="34" charset="0"/>
                <a:ea typeface="Verdana" panose="020B0604030504040204" pitchFamily="34" charset="0"/>
                <a:cs typeface="Calibri"/>
              </a:rPr>
              <a:t>Universal search</a:t>
            </a:r>
            <a:endParaRPr lang="en-US" sz="1200" b="1" dirty="0">
              <a:solidFill>
                <a:schemeClr val="accent4">
                  <a:lumMod val="60000"/>
                  <a:lumOff val="40000"/>
                </a:schemeClr>
              </a:solidFill>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Waitlist visibility for sessions</a:t>
            </a:r>
            <a:endParaRPr lang="en-US" sz="1200" dirty="0">
              <a:latin typeface="Verdana" panose="020B0604030504040204" pitchFamily="34" charset="0"/>
              <a:ea typeface="Verdana" panose="020B0604030504040204" pitchFamily="34" charset="0"/>
              <a:cs typeface="Calibri"/>
            </a:endParaRPr>
          </a:p>
          <a:p>
            <a:pPr>
              <a:buFont typeface="Arial"/>
              <a:buChar char="•"/>
              <a:defRPr sz="1600"/>
            </a:pPr>
            <a:r>
              <a:rPr lang="en-US" sz="1050" dirty="0">
                <a:latin typeface="Verdana" panose="020B0604030504040204" pitchFamily="34" charset="0"/>
                <a:ea typeface="Verdana" panose="020B0604030504040204" pitchFamily="34" charset="0"/>
                <a:cs typeface="Calibri"/>
              </a:rPr>
              <a:t>Zoom links inside sessions</a:t>
            </a:r>
            <a:endParaRPr lang="en-US" sz="1200" dirty="0">
              <a:latin typeface="Verdana" panose="020B0604030504040204" pitchFamily="34" charset="0"/>
              <a:ea typeface="Verdana" panose="020B0604030504040204" pitchFamily="34" charset="0"/>
              <a:cs typeface="Calibri"/>
            </a:endParaRPr>
          </a:p>
          <a:p>
            <a:pPr marL="214313" indent="-214313">
              <a:spcAft>
                <a:spcPts val="150"/>
              </a:spcAft>
              <a:buFont typeface="Arial"/>
              <a:buChar char="•"/>
              <a:defRPr sz="1600"/>
            </a:pPr>
            <a:endParaRPr lang="en-US" sz="1050" dirty="0">
              <a:latin typeface="Verdana"/>
              <a:ea typeface="Verdana"/>
            </a:endParaRPr>
          </a:p>
        </p:txBody>
      </p:sp>
      <p:sp>
        <p:nvSpPr>
          <p:cNvPr id="7" name="TextBox 6">
            <a:extLst>
              <a:ext uri="{FF2B5EF4-FFF2-40B4-BE49-F238E27FC236}">
                <a16:creationId xmlns:a16="http://schemas.microsoft.com/office/drawing/2014/main" id="{55523148-2A57-E501-987E-536F96837E1D}"/>
              </a:ext>
            </a:extLst>
          </p:cNvPr>
          <p:cNvSpPr txBox="1"/>
          <p:nvPr/>
        </p:nvSpPr>
        <p:spPr>
          <a:xfrm>
            <a:off x="5999387" y="289146"/>
            <a:ext cx="2865677" cy="369332"/>
          </a:xfrm>
          <a:prstGeom prst="rect">
            <a:avLst/>
          </a:prstGeom>
          <a:noFill/>
        </p:spPr>
        <p:txBody>
          <a:bodyPr wrap="square" rtlCol="0">
            <a:spAutoFit/>
          </a:bodyPr>
          <a:lstStyle/>
          <a:p>
            <a:r>
              <a:rPr lang="en-US" b="1" dirty="0">
                <a:solidFill>
                  <a:schemeClr val="accent4">
                    <a:lumMod val="60000"/>
                    <a:lumOff val="40000"/>
                  </a:schemeClr>
                </a:solidFill>
              </a:rPr>
              <a:t>No longer available</a:t>
            </a:r>
          </a:p>
        </p:txBody>
      </p:sp>
      <p:sp>
        <p:nvSpPr>
          <p:cNvPr id="9" name="TextBox 8">
            <a:extLst>
              <a:ext uri="{FF2B5EF4-FFF2-40B4-BE49-F238E27FC236}">
                <a16:creationId xmlns:a16="http://schemas.microsoft.com/office/drawing/2014/main" id="{9BAE8309-08A9-DFBE-C3F0-F0840D0E42FF}"/>
              </a:ext>
            </a:extLst>
          </p:cNvPr>
          <p:cNvSpPr txBox="1"/>
          <p:nvPr/>
        </p:nvSpPr>
        <p:spPr>
          <a:xfrm>
            <a:off x="265574" y="267929"/>
            <a:ext cx="2365793" cy="369332"/>
          </a:xfrm>
          <a:prstGeom prst="rect">
            <a:avLst/>
          </a:prstGeom>
          <a:noFill/>
        </p:spPr>
        <p:txBody>
          <a:bodyPr wrap="square" rtlCol="0">
            <a:spAutoFit/>
          </a:bodyPr>
          <a:lstStyle/>
          <a:p>
            <a:r>
              <a:rPr lang="en-US" b="1" dirty="0">
                <a:solidFill>
                  <a:schemeClr val="accent4">
                    <a:lumMod val="60000"/>
                    <a:lumOff val="40000"/>
                  </a:schemeClr>
                </a:solidFill>
              </a:rPr>
              <a:t>Still available</a:t>
            </a:r>
          </a:p>
        </p:txBody>
      </p:sp>
      <p:sp>
        <p:nvSpPr>
          <p:cNvPr id="11" name="TextBox 10">
            <a:extLst>
              <a:ext uri="{FF2B5EF4-FFF2-40B4-BE49-F238E27FC236}">
                <a16:creationId xmlns:a16="http://schemas.microsoft.com/office/drawing/2014/main" id="{FFCAC42E-A14D-C7F3-AA18-4C6EFC33ED88}"/>
              </a:ext>
            </a:extLst>
          </p:cNvPr>
          <p:cNvSpPr txBox="1"/>
          <p:nvPr/>
        </p:nvSpPr>
        <p:spPr>
          <a:xfrm>
            <a:off x="2958387" y="267929"/>
            <a:ext cx="2766827" cy="369332"/>
          </a:xfrm>
          <a:prstGeom prst="rect">
            <a:avLst/>
          </a:prstGeom>
          <a:noFill/>
        </p:spPr>
        <p:txBody>
          <a:bodyPr wrap="square" rtlCol="0">
            <a:spAutoFit/>
          </a:bodyPr>
          <a:lstStyle/>
          <a:p>
            <a:r>
              <a:rPr lang="en-US" b="1" dirty="0">
                <a:solidFill>
                  <a:schemeClr val="accent4">
                    <a:lumMod val="60000"/>
                    <a:lumOff val="40000"/>
                  </a:schemeClr>
                </a:solidFill>
              </a:rPr>
              <a:t>New and enhanced</a:t>
            </a:r>
          </a:p>
        </p:txBody>
      </p:sp>
      <p:sp>
        <p:nvSpPr>
          <p:cNvPr id="12" name="Rectangle: Rounded Corners 11">
            <a:extLst>
              <a:ext uri="{FF2B5EF4-FFF2-40B4-BE49-F238E27FC236}">
                <a16:creationId xmlns:a16="http://schemas.microsoft.com/office/drawing/2014/main" id="{66A1B406-6EE7-D4B1-B0DE-ADA967A98075}"/>
              </a:ext>
            </a:extLst>
          </p:cNvPr>
          <p:cNvSpPr/>
          <p:nvPr/>
        </p:nvSpPr>
        <p:spPr>
          <a:xfrm>
            <a:off x="159041" y="3848581"/>
            <a:ext cx="3419046" cy="571993"/>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50000"/>
                    <a:lumOff val="50000"/>
                  </a:schemeClr>
                </a:solidFill>
              </a:rPr>
              <a:t>*Improved!	</a:t>
            </a:r>
            <a:r>
              <a:rPr lang="en-US" sz="1100" b="1" dirty="0">
                <a:solidFill>
                  <a:schemeClr val="accent4">
                    <a:lumMod val="60000"/>
                    <a:lumOff val="40000"/>
                  </a:schemeClr>
                </a:solidFill>
              </a:rPr>
              <a:t>Identified as “must have” during RFP</a:t>
            </a:r>
          </a:p>
        </p:txBody>
      </p:sp>
    </p:spTree>
    <p:extLst>
      <p:ext uri="{BB962C8B-B14F-4D97-AF65-F5344CB8AC3E}">
        <p14:creationId xmlns:p14="http://schemas.microsoft.com/office/powerpoint/2010/main" val="2409296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1EF2-268A-2925-BE6C-FAA60F4F16C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403E517-1385-9A74-51D4-6AFCDA5B2596}"/>
              </a:ext>
            </a:extLst>
          </p:cNvPr>
          <p:cNvPicPr>
            <a:picLocks noChangeAspect="1"/>
          </p:cNvPicPr>
          <p:nvPr/>
        </p:nvPicPr>
        <p:blipFill>
          <a:blip r:embed="rId3"/>
          <a:srcRect/>
          <a:stretch/>
        </p:blipFill>
        <p:spPr>
          <a:xfrm>
            <a:off x="9526" y="0"/>
            <a:ext cx="9134474" cy="5138142"/>
          </a:xfrm>
          <a:prstGeom prst="rect">
            <a:avLst/>
          </a:prstGeom>
        </p:spPr>
      </p:pic>
      <p:sp>
        <p:nvSpPr>
          <p:cNvPr id="6" name="Title 5">
            <a:extLst>
              <a:ext uri="{FF2B5EF4-FFF2-40B4-BE49-F238E27FC236}">
                <a16:creationId xmlns:a16="http://schemas.microsoft.com/office/drawing/2014/main" id="{16FA9F0C-8FAD-9114-BCE3-78A89A7B38A6}"/>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a:ea typeface="Verdana"/>
                <a:cs typeface="Verdana" panose="020B0604030504040204" pitchFamily="34" charset="0"/>
              </a:rPr>
              <a:t>WHAT HAVE WE HEARD?</a:t>
            </a:r>
            <a:endParaRPr lang="en-US" sz="200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2B6D7C30-88BA-14BF-9B44-68EF5494D963}"/>
              </a:ext>
            </a:extLst>
          </p:cNvPr>
          <p:cNvSpPr txBox="1"/>
          <p:nvPr/>
        </p:nvSpPr>
        <p:spPr>
          <a:xfrm>
            <a:off x="769793" y="1931912"/>
            <a:ext cx="2480807" cy="2215991"/>
          </a:xfrm>
          <a:prstGeom prst="rect">
            <a:avLst/>
          </a:prstGeom>
          <a:noFill/>
        </p:spPr>
        <p:txBody>
          <a:bodyPr wrap="square" rtlCol="0">
            <a:spAutoFit/>
          </a:bodyPr>
          <a:lstStyle/>
          <a:p>
            <a:pPr marL="285750" indent="-285750">
              <a:buFont typeface="Arial" panose="020B0604020202020204" pitchFamily="34" charset="0"/>
              <a:buChar char="•"/>
            </a:pPr>
            <a:r>
              <a:rPr lang="en-US" sz="1200" dirty="0"/>
              <a:t>Intuitive for new users</a:t>
            </a:r>
          </a:p>
          <a:p>
            <a:pPr marL="285750" indent="-285750">
              <a:buFont typeface="Arial" panose="020B0604020202020204" pitchFamily="34" charset="0"/>
              <a:buChar char="•"/>
            </a:pPr>
            <a:r>
              <a:rPr lang="en-US" sz="1200" dirty="0"/>
              <a:t>Modernized</a:t>
            </a:r>
          </a:p>
          <a:p>
            <a:pPr marL="285750" indent="-285750">
              <a:buFont typeface="Arial" panose="020B0604020202020204" pitchFamily="34" charset="0"/>
              <a:buChar char="•"/>
            </a:pPr>
            <a:r>
              <a:rPr lang="en-US" sz="1200" dirty="0"/>
              <a:t>Easy to search</a:t>
            </a:r>
          </a:p>
          <a:p>
            <a:pPr marL="285750" indent="-285750">
              <a:buFont typeface="Arial" panose="020B0604020202020204" pitchFamily="34" charset="0"/>
              <a:buChar char="•"/>
            </a:pPr>
            <a:r>
              <a:rPr lang="en-US" sz="1200" dirty="0"/>
              <a:t>Clear steps </a:t>
            </a:r>
          </a:p>
          <a:p>
            <a:pPr marL="285750" indent="-285750">
              <a:buFont typeface="Arial" panose="020B0604020202020204" pitchFamily="34" charset="0"/>
              <a:buChar char="•"/>
            </a:pPr>
            <a:r>
              <a:rPr lang="en-US" sz="1200" dirty="0"/>
              <a:t>Manager views</a:t>
            </a:r>
          </a:p>
          <a:p>
            <a:pPr marL="285750" indent="-285750">
              <a:buFont typeface="Arial" panose="020B0604020202020204" pitchFamily="34" charset="0"/>
              <a:buChar char="•"/>
            </a:pPr>
            <a:r>
              <a:rPr lang="en-US" sz="1200" dirty="0"/>
              <a:t>Assign trainings</a:t>
            </a:r>
          </a:p>
          <a:p>
            <a:pPr marL="285750" indent="-285750">
              <a:buFont typeface="Arial" panose="020B0604020202020204" pitchFamily="34" charset="0"/>
              <a:buChar char="•"/>
            </a:pPr>
            <a:r>
              <a:rPr lang="en-US" sz="1200" dirty="0"/>
              <a:t>Training credits</a:t>
            </a:r>
          </a:p>
          <a:p>
            <a:pPr marL="285750" indent="-285750">
              <a:buFont typeface="Arial" panose="020B0604020202020204" pitchFamily="34" charset="0"/>
              <a:buChar char="•"/>
            </a:pPr>
            <a:r>
              <a:rPr lang="en-US" sz="1200" dirty="0"/>
              <a:t>Course ratings</a:t>
            </a:r>
          </a:p>
          <a:p>
            <a:pPr marL="285750" indent="-285750">
              <a:buFont typeface="Arial" panose="020B0604020202020204" pitchFamily="34" charset="0"/>
              <a:buChar char="•"/>
            </a:pPr>
            <a:r>
              <a:rPr lang="en-US" sz="1200" dirty="0"/>
              <a:t>Course catalogs</a:t>
            </a:r>
          </a:p>
          <a:p>
            <a:pPr marL="285750" indent="-285750">
              <a:buFont typeface="Arial" panose="020B0604020202020204" pitchFamily="34" charset="0"/>
              <a:buChar char="•"/>
            </a:pPr>
            <a:r>
              <a:rPr lang="en-US" sz="1200" dirty="0"/>
              <a:t>Learning Center support</a:t>
            </a:r>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DEC2E82D-3CF7-0C48-8CBC-18EB9081D8FD}"/>
              </a:ext>
            </a:extLst>
          </p:cNvPr>
          <p:cNvPicPr>
            <a:picLocks noChangeAspect="1"/>
          </p:cNvPicPr>
          <p:nvPr/>
        </p:nvPicPr>
        <p:blipFill>
          <a:blip r:embed="rId4">
            <a:duotone>
              <a:schemeClr val="accent4">
                <a:shade val="45000"/>
                <a:satMod val="135000"/>
              </a:schemeClr>
              <a:prstClr val="white"/>
            </a:duotone>
          </a:blip>
          <a:srcRect b="23566"/>
          <a:stretch>
            <a:fillRect/>
          </a:stretch>
        </p:blipFill>
        <p:spPr>
          <a:xfrm>
            <a:off x="1217919" y="964057"/>
            <a:ext cx="977060" cy="746803"/>
          </a:xfrm>
          <a:prstGeom prst="rect">
            <a:avLst/>
          </a:prstGeom>
        </p:spPr>
      </p:pic>
      <p:pic>
        <p:nvPicPr>
          <p:cNvPr id="12" name="Picture 11">
            <a:extLst>
              <a:ext uri="{FF2B5EF4-FFF2-40B4-BE49-F238E27FC236}">
                <a16:creationId xmlns:a16="http://schemas.microsoft.com/office/drawing/2014/main" id="{9CEE6585-5760-38AE-E4A9-D16787B7A81A}"/>
              </a:ext>
            </a:extLst>
          </p:cNvPr>
          <p:cNvPicPr>
            <a:picLocks noChangeAspect="1"/>
          </p:cNvPicPr>
          <p:nvPr/>
        </p:nvPicPr>
        <p:blipFill>
          <a:blip r:embed="rId5">
            <a:duotone>
              <a:schemeClr val="accent4">
                <a:shade val="45000"/>
                <a:satMod val="135000"/>
              </a:schemeClr>
              <a:prstClr val="white"/>
            </a:duotone>
          </a:blip>
          <a:srcRect b="15689"/>
          <a:stretch>
            <a:fillRect/>
          </a:stretch>
        </p:blipFill>
        <p:spPr>
          <a:xfrm>
            <a:off x="6129924" y="1072016"/>
            <a:ext cx="977060" cy="823767"/>
          </a:xfrm>
          <a:prstGeom prst="rect">
            <a:avLst/>
          </a:prstGeom>
        </p:spPr>
      </p:pic>
      <p:sp>
        <p:nvSpPr>
          <p:cNvPr id="14" name="TextBox 13">
            <a:extLst>
              <a:ext uri="{FF2B5EF4-FFF2-40B4-BE49-F238E27FC236}">
                <a16:creationId xmlns:a16="http://schemas.microsoft.com/office/drawing/2014/main" id="{092721DB-56D7-7C2F-2DAE-3A4D7CD4A1DB}"/>
              </a:ext>
            </a:extLst>
          </p:cNvPr>
          <p:cNvSpPr txBox="1"/>
          <p:nvPr/>
        </p:nvSpPr>
        <p:spPr>
          <a:xfrm>
            <a:off x="5292640" y="2015073"/>
            <a:ext cx="3163048" cy="1477328"/>
          </a:xfrm>
          <a:prstGeom prst="rect">
            <a:avLst/>
          </a:prstGeom>
          <a:noFill/>
        </p:spPr>
        <p:txBody>
          <a:bodyPr wrap="square" rtlCol="0">
            <a:spAutoFit/>
          </a:bodyPr>
          <a:lstStyle/>
          <a:p>
            <a:pPr marL="285750" indent="-285750">
              <a:buFont typeface="Arial" panose="020B0604020202020204" pitchFamily="34" charset="0"/>
              <a:buChar char="•"/>
            </a:pPr>
            <a:r>
              <a:rPr lang="en-US" sz="1200" dirty="0"/>
              <a:t>Reliance on MOYP data</a:t>
            </a:r>
          </a:p>
          <a:p>
            <a:pPr marL="285750" indent="-285750">
              <a:buFont typeface="Arial" panose="020B0604020202020204" pitchFamily="34" charset="0"/>
              <a:buChar char="•"/>
            </a:pPr>
            <a:r>
              <a:rPr lang="en-US" sz="1200" dirty="0"/>
              <a:t>More challenging for tenured staff</a:t>
            </a:r>
          </a:p>
          <a:p>
            <a:pPr marL="285750" indent="-285750">
              <a:buFont typeface="Arial" panose="020B0604020202020204" pitchFamily="34" charset="0"/>
              <a:buChar char="•"/>
            </a:pPr>
            <a:r>
              <a:rPr lang="en-US" sz="1200" dirty="0"/>
              <a:t>Pricing</a:t>
            </a:r>
          </a:p>
          <a:p>
            <a:pPr marL="285750" indent="-285750">
              <a:buFont typeface="Arial" panose="020B0604020202020204" pitchFamily="34" charset="0"/>
              <a:buChar char="•"/>
            </a:pPr>
            <a:r>
              <a:rPr lang="en-US" sz="1200" dirty="0"/>
              <a:t>Local classes</a:t>
            </a:r>
          </a:p>
          <a:p>
            <a:pPr marL="285750" indent="-285750">
              <a:buFont typeface="Arial" panose="020B0604020202020204" pitchFamily="34" charset="0"/>
              <a:buChar char="•"/>
            </a:pPr>
            <a:r>
              <a:rPr lang="en-US" sz="1200" dirty="0"/>
              <a:t>Process, program and certification changes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542556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759AB-2114-A00B-D444-C3FDF65469F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DE9CA5-5A01-EBDF-2B3B-712D96F7A702}"/>
              </a:ext>
            </a:extLst>
          </p:cNvPr>
          <p:cNvPicPr>
            <a:picLocks noChangeAspect="1"/>
          </p:cNvPicPr>
          <p:nvPr/>
        </p:nvPicPr>
        <p:blipFill>
          <a:blip r:embed="rId2"/>
          <a:srcRect/>
          <a:stretch/>
        </p:blipFill>
        <p:spPr>
          <a:xfrm>
            <a:off x="9526" y="0"/>
            <a:ext cx="9134474" cy="5138142"/>
          </a:xfrm>
          <a:prstGeom prst="rect">
            <a:avLst/>
          </a:prstGeom>
        </p:spPr>
      </p:pic>
      <p:sp>
        <p:nvSpPr>
          <p:cNvPr id="7" name="Title 5">
            <a:extLst>
              <a:ext uri="{FF2B5EF4-FFF2-40B4-BE49-F238E27FC236}">
                <a16:creationId xmlns:a16="http://schemas.microsoft.com/office/drawing/2014/main" id="{3E06F394-395D-1E00-1508-08F46C8A102E}"/>
              </a:ext>
            </a:extLst>
          </p:cNvPr>
          <p:cNvSpPr txBox="1">
            <a:spLocks/>
          </p:cNvSpPr>
          <p:nvPr/>
        </p:nvSpPr>
        <p:spPr>
          <a:xfrm>
            <a:off x="197116" y="257083"/>
            <a:ext cx="6192783" cy="922637"/>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pPr algn="l" fontAlgn="auto">
              <a:spcAft>
                <a:spcPts val="0"/>
              </a:spcAft>
            </a:pPr>
            <a:r>
              <a:rPr lang="en-US" sz="3000" b="1" dirty="0">
                <a:solidFill>
                  <a:srgbClr val="00B0F0"/>
                </a:solidFill>
                <a:latin typeface="Verdana" panose="020B0604030504040204" pitchFamily="34" charset="0"/>
                <a:ea typeface="Verdana" panose="020B0604030504040204" pitchFamily="34" charset="0"/>
                <a:cs typeface="Verdana" panose="020B0604030504040204" pitchFamily="34" charset="0"/>
              </a:rPr>
              <a:t>EXPERIENCE IT TODAY!</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endParaRPr lang="en-US" sz="200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pic>
        <p:nvPicPr>
          <p:cNvPr id="13" name="Picture 12">
            <a:extLst>
              <a:ext uri="{FF2B5EF4-FFF2-40B4-BE49-F238E27FC236}">
                <a16:creationId xmlns:a16="http://schemas.microsoft.com/office/drawing/2014/main" id="{6634FE32-4FA2-A259-B94B-A7FA406DF90D}"/>
              </a:ext>
            </a:extLst>
          </p:cNvPr>
          <p:cNvPicPr>
            <a:picLocks noChangeAspect="1"/>
          </p:cNvPicPr>
          <p:nvPr/>
        </p:nvPicPr>
        <p:blipFill>
          <a:blip r:embed="rId3"/>
          <a:stretch>
            <a:fillRect/>
          </a:stretch>
        </p:blipFill>
        <p:spPr>
          <a:xfrm>
            <a:off x="403687" y="1434125"/>
            <a:ext cx="3486329" cy="2311519"/>
          </a:xfrm>
          <a:prstGeom prst="rect">
            <a:avLst/>
          </a:prstGeom>
        </p:spPr>
      </p:pic>
      <p:pic>
        <p:nvPicPr>
          <p:cNvPr id="15" name="Picture 14">
            <a:extLst>
              <a:ext uri="{FF2B5EF4-FFF2-40B4-BE49-F238E27FC236}">
                <a16:creationId xmlns:a16="http://schemas.microsoft.com/office/drawing/2014/main" id="{3947F2A9-082D-C058-32D3-A995A6746DE6}"/>
              </a:ext>
            </a:extLst>
          </p:cNvPr>
          <p:cNvPicPr>
            <a:picLocks noChangeAspect="1"/>
          </p:cNvPicPr>
          <p:nvPr/>
        </p:nvPicPr>
        <p:blipFill>
          <a:blip r:embed="rId4"/>
          <a:stretch>
            <a:fillRect/>
          </a:stretch>
        </p:blipFill>
        <p:spPr>
          <a:xfrm>
            <a:off x="4567355" y="1262666"/>
            <a:ext cx="3645087" cy="2654436"/>
          </a:xfrm>
          <a:prstGeom prst="rect">
            <a:avLst/>
          </a:prstGeom>
        </p:spPr>
      </p:pic>
    </p:spTree>
    <p:extLst>
      <p:ext uri="{BB962C8B-B14F-4D97-AF65-F5344CB8AC3E}">
        <p14:creationId xmlns:p14="http://schemas.microsoft.com/office/powerpoint/2010/main" val="3337648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37DF8-5814-9B82-7B2B-189FB973E1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234DCA-0490-E2B4-E29D-B32C04EC2C56}"/>
              </a:ext>
            </a:extLst>
          </p:cNvPr>
          <p:cNvPicPr>
            <a:picLocks noChangeAspect="1"/>
          </p:cNvPicPr>
          <p:nvPr/>
        </p:nvPicPr>
        <p:blipFill>
          <a:blip r:embed="rId2"/>
          <a:srcRect/>
          <a:stretch/>
        </p:blipFill>
        <p:spPr>
          <a:xfrm>
            <a:off x="0" y="0"/>
            <a:ext cx="9134474" cy="5138142"/>
          </a:xfrm>
          <a:prstGeom prst="rect">
            <a:avLst/>
          </a:prstGeom>
        </p:spPr>
      </p:pic>
      <p:sp>
        <p:nvSpPr>
          <p:cNvPr id="7" name="Title 5">
            <a:extLst>
              <a:ext uri="{FF2B5EF4-FFF2-40B4-BE49-F238E27FC236}">
                <a16:creationId xmlns:a16="http://schemas.microsoft.com/office/drawing/2014/main" id="{8668F323-01E3-0E16-F5D1-89B833F21AFB}"/>
              </a:ext>
            </a:extLst>
          </p:cNvPr>
          <p:cNvSpPr txBox="1">
            <a:spLocks/>
          </p:cNvSpPr>
          <p:nvPr/>
        </p:nvSpPr>
        <p:spPr>
          <a:xfrm>
            <a:off x="197116" y="257083"/>
            <a:ext cx="6192783" cy="922637"/>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pPr algn="l" fontAlgn="auto">
              <a:spcAft>
                <a:spcPts val="0"/>
              </a:spcAft>
            </a:pPr>
            <a:r>
              <a:rPr lang="en-US" sz="3000" b="1" dirty="0">
                <a:solidFill>
                  <a:srgbClr val="00B0F0"/>
                </a:solidFill>
                <a:latin typeface="Verdana" panose="020B0604030504040204" pitchFamily="34" charset="0"/>
                <a:ea typeface="Verdana" panose="020B0604030504040204" pitchFamily="34" charset="0"/>
                <a:cs typeface="Verdana" panose="020B0604030504040204" pitchFamily="34" charset="0"/>
              </a:rPr>
              <a:t>EXPERIENCE IT TODAY!</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endParaRPr lang="en-US" sz="200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a:extLst>
              <a:ext uri="{FF2B5EF4-FFF2-40B4-BE49-F238E27FC236}">
                <a16:creationId xmlns:a16="http://schemas.microsoft.com/office/drawing/2014/main" id="{F0510898-AAA9-C086-3152-E368205946E3}"/>
              </a:ext>
            </a:extLst>
          </p:cNvPr>
          <p:cNvPicPr>
            <a:picLocks noChangeAspect="1"/>
          </p:cNvPicPr>
          <p:nvPr/>
        </p:nvPicPr>
        <p:blipFill>
          <a:blip r:embed="rId3"/>
          <a:stretch>
            <a:fillRect/>
          </a:stretch>
        </p:blipFill>
        <p:spPr>
          <a:xfrm>
            <a:off x="554574" y="1325296"/>
            <a:ext cx="3264068" cy="2254366"/>
          </a:xfrm>
          <a:prstGeom prst="rect">
            <a:avLst/>
          </a:prstGeom>
        </p:spPr>
      </p:pic>
      <p:pic>
        <p:nvPicPr>
          <p:cNvPr id="6" name="Picture 5">
            <a:extLst>
              <a:ext uri="{FF2B5EF4-FFF2-40B4-BE49-F238E27FC236}">
                <a16:creationId xmlns:a16="http://schemas.microsoft.com/office/drawing/2014/main" id="{76A0344D-43DD-F2D1-6103-AD00058FC4E3}"/>
              </a:ext>
            </a:extLst>
          </p:cNvPr>
          <p:cNvPicPr>
            <a:picLocks noChangeAspect="1"/>
          </p:cNvPicPr>
          <p:nvPr/>
        </p:nvPicPr>
        <p:blipFill>
          <a:blip r:embed="rId4"/>
          <a:stretch>
            <a:fillRect/>
          </a:stretch>
        </p:blipFill>
        <p:spPr>
          <a:xfrm>
            <a:off x="4945455" y="1033181"/>
            <a:ext cx="3264068" cy="2838596"/>
          </a:xfrm>
          <a:prstGeom prst="rect">
            <a:avLst/>
          </a:prstGeom>
        </p:spPr>
      </p:pic>
    </p:spTree>
    <p:extLst>
      <p:ext uri="{BB962C8B-B14F-4D97-AF65-F5344CB8AC3E}">
        <p14:creationId xmlns:p14="http://schemas.microsoft.com/office/powerpoint/2010/main" val="2588340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B4FC5-85FE-0F5F-F538-5CA898F06F9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BEAA80-E00A-3FDF-90D2-A6CF3E69BEFF}"/>
              </a:ext>
            </a:extLst>
          </p:cNvPr>
          <p:cNvPicPr>
            <a:picLocks noChangeAspect="1"/>
          </p:cNvPicPr>
          <p:nvPr/>
        </p:nvPicPr>
        <p:blipFill>
          <a:blip r:embed="rId2"/>
          <a:srcRect/>
          <a:stretch/>
        </p:blipFill>
        <p:spPr>
          <a:xfrm>
            <a:off x="0" y="58338"/>
            <a:ext cx="9134474" cy="5138142"/>
          </a:xfrm>
          <a:prstGeom prst="rect">
            <a:avLst/>
          </a:prstGeom>
        </p:spPr>
      </p:pic>
      <p:sp>
        <p:nvSpPr>
          <p:cNvPr id="7" name="Title 5">
            <a:extLst>
              <a:ext uri="{FF2B5EF4-FFF2-40B4-BE49-F238E27FC236}">
                <a16:creationId xmlns:a16="http://schemas.microsoft.com/office/drawing/2014/main" id="{2970764B-ACA0-D73F-D6E8-E945B0EE3310}"/>
              </a:ext>
            </a:extLst>
          </p:cNvPr>
          <p:cNvSpPr txBox="1">
            <a:spLocks/>
          </p:cNvSpPr>
          <p:nvPr/>
        </p:nvSpPr>
        <p:spPr>
          <a:xfrm>
            <a:off x="197116" y="257083"/>
            <a:ext cx="6192783" cy="922637"/>
          </a:xfrm>
          <a:prstGeom prst="rect">
            <a:avLst/>
          </a:prstGeom>
        </p:spPr>
        <p:txBody>
          <a:bodyPr/>
          <a:lstStyle>
            <a:lvl1pPr algn="ctr" defTabSz="457200" rtl="0" eaLnBrk="1" latinLnBrk="0" hangingPunct="1">
              <a:spcBef>
                <a:spcPct val="0"/>
              </a:spcBef>
              <a:buNone/>
              <a:defRPr sz="2200" kern="1200">
                <a:solidFill>
                  <a:schemeClr val="tx1"/>
                </a:solidFill>
                <a:latin typeface="+mj-lt"/>
                <a:ea typeface="+mj-ea"/>
                <a:cs typeface="+mj-cs"/>
              </a:defRPr>
            </a:lvl1pPr>
          </a:lstStyle>
          <a:p>
            <a:pPr algn="l" fontAlgn="auto">
              <a:spcAft>
                <a:spcPts val="0"/>
              </a:spcAft>
            </a:pPr>
            <a:r>
              <a:rPr lang="en-US" sz="3000" b="1" dirty="0">
                <a:solidFill>
                  <a:srgbClr val="00B0F0"/>
                </a:solidFill>
                <a:latin typeface="Verdana" panose="020B0604030504040204" pitchFamily="34" charset="0"/>
                <a:ea typeface="Verdana" panose="020B0604030504040204" pitchFamily="34" charset="0"/>
                <a:cs typeface="Verdana" panose="020B0604030504040204" pitchFamily="34" charset="0"/>
              </a:rPr>
              <a:t>EXPERIENCE IT TODAY!</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endParaRPr lang="en-US" sz="200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7EBA80E5-0563-2727-1134-E252E7172FE6}"/>
              </a:ext>
            </a:extLst>
          </p:cNvPr>
          <p:cNvPicPr>
            <a:picLocks noChangeAspect="1"/>
          </p:cNvPicPr>
          <p:nvPr/>
        </p:nvPicPr>
        <p:blipFill>
          <a:blip r:embed="rId3"/>
          <a:stretch>
            <a:fillRect/>
          </a:stretch>
        </p:blipFill>
        <p:spPr>
          <a:xfrm>
            <a:off x="629663" y="1568398"/>
            <a:ext cx="3568883" cy="2006703"/>
          </a:xfrm>
          <a:prstGeom prst="rect">
            <a:avLst/>
          </a:prstGeom>
        </p:spPr>
      </p:pic>
      <p:pic>
        <p:nvPicPr>
          <p:cNvPr id="9" name="Picture 8">
            <a:extLst>
              <a:ext uri="{FF2B5EF4-FFF2-40B4-BE49-F238E27FC236}">
                <a16:creationId xmlns:a16="http://schemas.microsoft.com/office/drawing/2014/main" id="{46DA12B1-4261-49D4-98FC-FA5C311BD601}"/>
              </a:ext>
            </a:extLst>
          </p:cNvPr>
          <p:cNvPicPr>
            <a:picLocks noChangeAspect="1"/>
          </p:cNvPicPr>
          <p:nvPr/>
        </p:nvPicPr>
        <p:blipFill>
          <a:blip r:embed="rId4"/>
          <a:stretch>
            <a:fillRect/>
          </a:stretch>
        </p:blipFill>
        <p:spPr>
          <a:xfrm>
            <a:off x="4689521" y="1290666"/>
            <a:ext cx="3581584" cy="2673487"/>
          </a:xfrm>
          <a:prstGeom prst="rect">
            <a:avLst/>
          </a:prstGeom>
        </p:spPr>
      </p:pic>
    </p:spTree>
    <p:extLst>
      <p:ext uri="{BB962C8B-B14F-4D97-AF65-F5344CB8AC3E}">
        <p14:creationId xmlns:p14="http://schemas.microsoft.com/office/powerpoint/2010/main" val="1768315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84E07-5E71-6F1B-DB76-FF12111B2E3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143C3B8-AC50-35C3-8E88-40E739D8B57F}"/>
              </a:ext>
            </a:extLst>
          </p:cNvPr>
          <p:cNvPicPr>
            <a:picLocks noChangeAspect="1"/>
          </p:cNvPicPr>
          <p:nvPr/>
        </p:nvPicPr>
        <p:blipFill>
          <a:blip r:embed="rId3"/>
          <a:srcRect/>
          <a:stretch/>
        </p:blipFill>
        <p:spPr>
          <a:xfrm>
            <a:off x="9526" y="0"/>
            <a:ext cx="9134474" cy="5138142"/>
          </a:xfrm>
          <a:prstGeom prst="rect">
            <a:avLst/>
          </a:prstGeom>
        </p:spPr>
      </p:pic>
      <p:sp>
        <p:nvSpPr>
          <p:cNvPr id="6" name="Title 5">
            <a:extLst>
              <a:ext uri="{FF2B5EF4-FFF2-40B4-BE49-F238E27FC236}">
                <a16:creationId xmlns:a16="http://schemas.microsoft.com/office/drawing/2014/main" id="{2F800D52-7888-926A-53BD-0942A489D9C2}"/>
              </a:ext>
            </a:extLst>
          </p:cNvPr>
          <p:cNvSpPr>
            <a:spLocks noGrp="1"/>
          </p:cNvSpPr>
          <p:nvPr>
            <p:ph type="title"/>
          </p:nvPr>
        </p:nvSpPr>
        <p:spPr>
          <a:xfrm>
            <a:off x="366200" y="289083"/>
            <a:ext cx="7484374" cy="922637"/>
          </a:xfrm>
        </p:spPr>
        <p:txBody>
          <a:bodyPr/>
          <a:lstStyle/>
          <a:p>
            <a:r>
              <a:rPr lang="en-US" sz="3200" dirty="0">
                <a:solidFill>
                  <a:srgbClr val="0060AF"/>
                </a:solidFill>
                <a:latin typeface="Verdana"/>
                <a:ea typeface="Verdana"/>
              </a:rPr>
              <a:t>Y-USA L&amp;LD 2027 &amp; BEYOND</a:t>
            </a:r>
            <a:endParaRPr lang="en-US" sz="3200"/>
          </a:p>
        </p:txBody>
      </p:sp>
      <p:sp>
        <p:nvSpPr>
          <p:cNvPr id="2" name="TextBox 6">
            <a:extLst>
              <a:ext uri="{FF2B5EF4-FFF2-40B4-BE49-F238E27FC236}">
                <a16:creationId xmlns:a16="http://schemas.microsoft.com/office/drawing/2014/main" id="{C0361124-CD3E-49FC-8152-E3AD3AA6F005}"/>
              </a:ext>
            </a:extLst>
          </p:cNvPr>
          <p:cNvSpPr txBox="1"/>
          <p:nvPr/>
        </p:nvSpPr>
        <p:spPr>
          <a:xfrm>
            <a:off x="3234528" y="1893291"/>
            <a:ext cx="2202872" cy="600164"/>
          </a:xfrm>
          <a:prstGeom prst="rect">
            <a:avLst/>
          </a:prstGeom>
          <a:noFill/>
        </p:spPr>
        <p:txBody>
          <a:bodyPr wrap="square" rtlCol="0">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algn="ctr"/>
            <a:r>
              <a:rPr lang="en-US" sz="1100">
                <a:solidFill>
                  <a:schemeClr val="bg1"/>
                </a:solidFill>
              </a:rPr>
              <a:t>The </a:t>
            </a:r>
            <a:r>
              <a:rPr lang="en-US" sz="1100" b="1">
                <a:solidFill>
                  <a:schemeClr val="bg1"/>
                </a:solidFill>
              </a:rPr>
              <a:t>individual learner </a:t>
            </a:r>
            <a:r>
              <a:rPr lang="en-US" sz="1100">
                <a:solidFill>
                  <a:schemeClr val="bg1"/>
                </a:solidFill>
              </a:rPr>
              <a:t>is at the center of all design decisions</a:t>
            </a:r>
          </a:p>
        </p:txBody>
      </p:sp>
      <p:sp>
        <p:nvSpPr>
          <p:cNvPr id="5" name="TextBox 9">
            <a:extLst>
              <a:ext uri="{FF2B5EF4-FFF2-40B4-BE49-F238E27FC236}">
                <a16:creationId xmlns:a16="http://schemas.microsoft.com/office/drawing/2014/main" id="{DCED7A9D-EB49-5D9B-0193-201B283CAC83}"/>
              </a:ext>
            </a:extLst>
          </p:cNvPr>
          <p:cNvSpPr txBox="1"/>
          <p:nvPr/>
        </p:nvSpPr>
        <p:spPr>
          <a:xfrm>
            <a:off x="168235" y="1674911"/>
            <a:ext cx="1850179" cy="430887"/>
          </a:xfrm>
          <a:prstGeom prst="rect">
            <a:avLst/>
          </a:prstGeom>
          <a:noFill/>
        </p:spPr>
        <p:txBody>
          <a:bodyPr wrap="square">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lvl="0" algn="ctr"/>
            <a:r>
              <a:rPr lang="en-US" sz="1100">
                <a:solidFill>
                  <a:schemeClr val="bg1"/>
                </a:solidFill>
              </a:rPr>
              <a:t>Active</a:t>
            </a:r>
            <a:r>
              <a:rPr lang="en-US" sz="1100" b="1">
                <a:solidFill>
                  <a:schemeClr val="bg1"/>
                </a:solidFill>
              </a:rPr>
              <a:t> relationships</a:t>
            </a:r>
            <a:r>
              <a:rPr lang="en-US" sz="1100">
                <a:solidFill>
                  <a:schemeClr val="bg1"/>
                </a:solidFill>
              </a:rPr>
              <a:t> with stakeholders</a:t>
            </a:r>
          </a:p>
        </p:txBody>
      </p:sp>
      <p:sp>
        <p:nvSpPr>
          <p:cNvPr id="26" name="TextBox 16">
            <a:extLst>
              <a:ext uri="{FF2B5EF4-FFF2-40B4-BE49-F238E27FC236}">
                <a16:creationId xmlns:a16="http://schemas.microsoft.com/office/drawing/2014/main" id="{9193154A-CCB6-6487-702C-286B4F324B2A}"/>
              </a:ext>
            </a:extLst>
          </p:cNvPr>
          <p:cNvSpPr txBox="1"/>
          <p:nvPr/>
        </p:nvSpPr>
        <p:spPr>
          <a:xfrm>
            <a:off x="6832328" y="1897341"/>
            <a:ext cx="2062348" cy="600164"/>
          </a:xfrm>
          <a:prstGeom prst="rect">
            <a:avLst/>
          </a:prstGeom>
          <a:noFill/>
        </p:spPr>
        <p:txBody>
          <a:bodyPr wrap="square">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lvl="0" algn="ctr"/>
            <a:r>
              <a:rPr lang="en-US" sz="1100" b="1">
                <a:solidFill>
                  <a:schemeClr val="bg1"/>
                </a:solidFill>
              </a:rPr>
              <a:t>Trainer and faculty </a:t>
            </a:r>
            <a:r>
              <a:rPr lang="en-US" sz="1100">
                <a:solidFill>
                  <a:schemeClr val="bg1"/>
                </a:solidFill>
              </a:rPr>
              <a:t>activation is critical to ensuring quality.</a:t>
            </a:r>
          </a:p>
        </p:txBody>
      </p:sp>
      <p:pic>
        <p:nvPicPr>
          <p:cNvPr id="29" name="Graphic 8" descr="Handshake with solid fill">
            <a:extLst>
              <a:ext uri="{FF2B5EF4-FFF2-40B4-BE49-F238E27FC236}">
                <a16:creationId xmlns:a16="http://schemas.microsoft.com/office/drawing/2014/main" id="{12743DD5-EC68-6D6E-0C84-9DC1D13BBB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8649" y="842069"/>
            <a:ext cx="914400" cy="914400"/>
          </a:xfrm>
          <a:prstGeom prst="rect">
            <a:avLst/>
          </a:prstGeom>
        </p:spPr>
      </p:pic>
      <p:pic>
        <p:nvPicPr>
          <p:cNvPr id="30" name="Graphic 12" descr="Business Growth with solid fill">
            <a:extLst>
              <a:ext uri="{FF2B5EF4-FFF2-40B4-BE49-F238E27FC236}">
                <a16:creationId xmlns:a16="http://schemas.microsoft.com/office/drawing/2014/main" id="{FE56D14D-E6A2-823E-D88D-889C05FAF3A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47406" y="1968049"/>
            <a:ext cx="865532" cy="865532"/>
          </a:xfrm>
          <a:prstGeom prst="rect">
            <a:avLst/>
          </a:prstGeom>
        </p:spPr>
      </p:pic>
      <p:pic>
        <p:nvPicPr>
          <p:cNvPr id="31" name="Graphic 17" descr="Ui Ux with solid fill">
            <a:extLst>
              <a:ext uri="{FF2B5EF4-FFF2-40B4-BE49-F238E27FC236}">
                <a16:creationId xmlns:a16="http://schemas.microsoft.com/office/drawing/2014/main" id="{F306549D-BFE1-47AE-B36F-17BAED986D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0195" y="3561877"/>
            <a:ext cx="838249" cy="838249"/>
          </a:xfrm>
          <a:prstGeom prst="rect">
            <a:avLst/>
          </a:prstGeom>
        </p:spPr>
      </p:pic>
      <p:pic>
        <p:nvPicPr>
          <p:cNvPr id="32" name="Graphic 21" descr="Target Audience with solid fill">
            <a:extLst>
              <a:ext uri="{FF2B5EF4-FFF2-40B4-BE49-F238E27FC236}">
                <a16:creationId xmlns:a16="http://schemas.microsoft.com/office/drawing/2014/main" id="{5A43FF3E-8E5B-1398-17B6-F49A7DDFDFC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17813" y="1024737"/>
            <a:ext cx="914400" cy="914400"/>
          </a:xfrm>
          <a:prstGeom prst="rect">
            <a:avLst/>
          </a:prstGeom>
        </p:spPr>
      </p:pic>
      <p:pic>
        <p:nvPicPr>
          <p:cNvPr id="33" name="Graphic 25" descr="Classroom with solid fill">
            <a:extLst>
              <a:ext uri="{FF2B5EF4-FFF2-40B4-BE49-F238E27FC236}">
                <a16:creationId xmlns:a16="http://schemas.microsoft.com/office/drawing/2014/main" id="{DF54A3DA-D649-475A-396A-F435533AFF0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29089" y="1024737"/>
            <a:ext cx="914400" cy="914400"/>
          </a:xfrm>
          <a:prstGeom prst="rect">
            <a:avLst/>
          </a:prstGeom>
        </p:spPr>
      </p:pic>
      <p:pic>
        <p:nvPicPr>
          <p:cNvPr id="34" name="Graphic 29" descr="Head with gears with solid fill">
            <a:extLst>
              <a:ext uri="{FF2B5EF4-FFF2-40B4-BE49-F238E27FC236}">
                <a16:creationId xmlns:a16="http://schemas.microsoft.com/office/drawing/2014/main" id="{E1836CD5-E4CA-3F68-3CEA-3EF82FA66A0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677664" y="1893291"/>
            <a:ext cx="914400" cy="914400"/>
          </a:xfrm>
          <a:prstGeom prst="rect">
            <a:avLst/>
          </a:prstGeom>
        </p:spPr>
      </p:pic>
      <p:pic>
        <p:nvPicPr>
          <p:cNvPr id="35" name="Graphic 31" descr="Viral with solid fill">
            <a:extLst>
              <a:ext uri="{FF2B5EF4-FFF2-40B4-BE49-F238E27FC236}">
                <a16:creationId xmlns:a16="http://schemas.microsoft.com/office/drawing/2014/main" id="{4ACFAC67-3E67-BEE5-8EC8-A8A21ED2438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057263" y="3219046"/>
            <a:ext cx="914400" cy="914400"/>
          </a:xfrm>
          <a:prstGeom prst="rect">
            <a:avLst/>
          </a:prstGeom>
        </p:spPr>
      </p:pic>
      <p:pic>
        <p:nvPicPr>
          <p:cNvPr id="36" name="Graphic 33" descr="Cell Tower with solid fill">
            <a:extLst>
              <a:ext uri="{FF2B5EF4-FFF2-40B4-BE49-F238E27FC236}">
                <a16:creationId xmlns:a16="http://schemas.microsoft.com/office/drawing/2014/main" id="{B0B91EC5-5DC7-1076-1343-708C840F6DD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828832" y="3203476"/>
            <a:ext cx="914400" cy="914400"/>
          </a:xfrm>
          <a:prstGeom prst="rect">
            <a:avLst/>
          </a:prstGeom>
        </p:spPr>
      </p:pic>
      <p:sp>
        <p:nvSpPr>
          <p:cNvPr id="37" name="TextBox 34">
            <a:extLst>
              <a:ext uri="{FF2B5EF4-FFF2-40B4-BE49-F238E27FC236}">
                <a16:creationId xmlns:a16="http://schemas.microsoft.com/office/drawing/2014/main" id="{913E7BDA-84D1-ACD2-23CD-91D61465D792}"/>
              </a:ext>
            </a:extLst>
          </p:cNvPr>
          <p:cNvSpPr txBox="1"/>
          <p:nvPr/>
        </p:nvSpPr>
        <p:spPr>
          <a:xfrm>
            <a:off x="1552191" y="2741920"/>
            <a:ext cx="2001625" cy="600164"/>
          </a:xfrm>
          <a:prstGeom prst="rect">
            <a:avLst/>
          </a:prstGeom>
          <a:noFill/>
        </p:spPr>
        <p:txBody>
          <a:bodyPr wrap="square">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marR="0" lvl="0" algn="ctr" defTabSz="914400" rtl="0" eaLnBrk="1" fontAlgn="base" latinLnBrk="0" hangingPunct="1">
              <a:lnSpc>
                <a:spcPct val="100000"/>
              </a:lnSpc>
              <a:spcBef>
                <a:spcPts val="600"/>
              </a:spcBef>
              <a:spcAft>
                <a:spcPts val="0"/>
              </a:spcAft>
              <a:buClrTx/>
              <a:buSzTx/>
              <a:tabLst/>
              <a:defRPr/>
            </a:pPr>
            <a:r>
              <a:rPr kumimoji="0" lang="en-US" sz="1100" b="1" i="0" u="none" strike="noStrike" kern="0" cap="none" spc="0" normalizeH="0" baseline="0" noProof="0">
                <a:ln>
                  <a:noFill/>
                </a:ln>
                <a:solidFill>
                  <a:schemeClr val="bg1"/>
                </a:solidFill>
                <a:effectLst/>
                <a:uLnTx/>
                <a:uFillTx/>
                <a:latin typeface="Verdana"/>
                <a:ea typeface="Verdana"/>
              </a:rPr>
              <a:t>Continuous</a:t>
            </a:r>
            <a:r>
              <a:rPr lang="en-US" sz="1100" b="1" kern="0">
                <a:solidFill>
                  <a:schemeClr val="bg1"/>
                </a:solidFill>
                <a:latin typeface="Verdana"/>
                <a:ea typeface="Verdana"/>
              </a:rPr>
              <a:t> </a:t>
            </a:r>
            <a:r>
              <a:rPr kumimoji="0" lang="en-US" sz="1100" b="1" i="0" u="none" strike="noStrike" kern="0" cap="none" spc="0" normalizeH="0" baseline="0" noProof="0">
                <a:ln>
                  <a:noFill/>
                </a:ln>
                <a:solidFill>
                  <a:schemeClr val="bg1"/>
                </a:solidFill>
                <a:effectLst/>
                <a:uLnTx/>
                <a:uFillTx/>
                <a:latin typeface="Verdana"/>
                <a:ea typeface="Verdana"/>
              </a:rPr>
              <a:t>improvement </a:t>
            </a:r>
            <a:r>
              <a:rPr kumimoji="0" lang="en-US" sz="1100" i="0" u="none" strike="noStrike" kern="0" cap="none" spc="0" normalizeH="0" baseline="0" noProof="0">
                <a:ln>
                  <a:noFill/>
                </a:ln>
                <a:solidFill>
                  <a:schemeClr val="bg1"/>
                </a:solidFill>
                <a:effectLst/>
                <a:uLnTx/>
                <a:uFillTx/>
                <a:latin typeface="Verdana"/>
                <a:ea typeface="Verdana"/>
              </a:rPr>
              <a:t>through feedback </a:t>
            </a:r>
            <a:r>
              <a:rPr lang="en-US" sz="1100" b="1" kern="0">
                <a:solidFill>
                  <a:schemeClr val="bg1"/>
                </a:solidFill>
                <a:latin typeface="Verdana"/>
                <a:ea typeface="Verdana"/>
              </a:rPr>
              <a:t> </a:t>
            </a:r>
            <a:endParaRPr kumimoji="0" lang="en-US" sz="1100" i="0" u="none" strike="noStrike" kern="0" cap="none" spc="0" normalizeH="0" baseline="0" noProof="0">
              <a:ln>
                <a:noFill/>
              </a:ln>
              <a:solidFill>
                <a:schemeClr val="bg1"/>
              </a:solidFill>
              <a:effectLst/>
              <a:uLnTx/>
              <a:uFillTx/>
              <a:latin typeface="Verdana"/>
              <a:ea typeface="Verdana"/>
            </a:endParaRPr>
          </a:p>
        </p:txBody>
      </p:sp>
      <p:sp>
        <p:nvSpPr>
          <p:cNvPr id="38" name="TextBox 35">
            <a:extLst>
              <a:ext uri="{FF2B5EF4-FFF2-40B4-BE49-F238E27FC236}">
                <a16:creationId xmlns:a16="http://schemas.microsoft.com/office/drawing/2014/main" id="{046E3A1E-3808-A845-E9A5-FC5AC31F9764}"/>
              </a:ext>
            </a:extLst>
          </p:cNvPr>
          <p:cNvSpPr txBox="1"/>
          <p:nvPr/>
        </p:nvSpPr>
        <p:spPr>
          <a:xfrm>
            <a:off x="5146083" y="2557959"/>
            <a:ext cx="2001625" cy="600164"/>
          </a:xfrm>
          <a:prstGeom prst="rect">
            <a:avLst/>
          </a:prstGeom>
          <a:noFill/>
        </p:spPr>
        <p:txBody>
          <a:bodyPr wrap="square" lIns="91440" tIns="45720" rIns="91440" bIns="4572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marR="0" lvl="0" algn="ctr" defTabSz="914400" rtl="0" eaLnBrk="1" fontAlgn="base" latinLnBrk="0" hangingPunct="1">
              <a:lnSpc>
                <a:spcPct val="100000"/>
              </a:lnSpc>
              <a:spcBef>
                <a:spcPts val="600"/>
              </a:spcBef>
              <a:spcAft>
                <a:spcPts val="0"/>
              </a:spcAft>
              <a:buClrTx/>
              <a:buSzTx/>
              <a:tabLst/>
              <a:defRPr/>
            </a:pPr>
            <a:r>
              <a:rPr kumimoji="0" lang="en-US" sz="1100" b="1" i="0" u="none" strike="noStrike" kern="0" cap="none" spc="0" normalizeH="0" baseline="0" noProof="0" dirty="0">
                <a:ln>
                  <a:noFill/>
                </a:ln>
                <a:solidFill>
                  <a:srgbClr val="0060AF"/>
                </a:solidFill>
                <a:effectLst/>
                <a:uLnTx/>
                <a:uFillTx/>
                <a:latin typeface="Verdana"/>
                <a:ea typeface="Verdana"/>
              </a:rPr>
              <a:t>Critical Thinking</a:t>
            </a:r>
            <a:r>
              <a:rPr kumimoji="0" lang="en-US" sz="1100" i="0" u="none" strike="noStrike" kern="0" cap="none" spc="0" normalizeH="0" baseline="0" noProof="0" dirty="0">
                <a:ln>
                  <a:noFill/>
                </a:ln>
                <a:solidFill>
                  <a:srgbClr val="0060AF"/>
                </a:solidFill>
                <a:effectLst/>
                <a:uLnTx/>
                <a:uFillTx/>
                <a:latin typeface="Verdana"/>
                <a:ea typeface="Verdana"/>
              </a:rPr>
              <a:t> </a:t>
            </a:r>
            <a:r>
              <a:rPr lang="en-US" sz="1100" kern="0" dirty="0">
                <a:solidFill>
                  <a:srgbClr val="0060AF"/>
                </a:solidFill>
                <a:latin typeface="Verdana"/>
                <a:ea typeface="Verdana"/>
              </a:rPr>
              <a:t>and Collaborative Learning are foundational</a:t>
            </a:r>
            <a:r>
              <a:rPr kumimoji="0" lang="en-US" sz="1100" i="0" u="none" strike="noStrike" kern="0" cap="none" spc="0" normalizeH="0" baseline="0" noProof="0" dirty="0">
                <a:ln>
                  <a:noFill/>
                </a:ln>
                <a:solidFill>
                  <a:srgbClr val="0060AF"/>
                </a:solidFill>
                <a:effectLst/>
                <a:uLnTx/>
                <a:uFillTx/>
                <a:latin typeface="Verdana"/>
                <a:ea typeface="Verdana"/>
              </a:rPr>
              <a:t>. </a:t>
            </a:r>
            <a:endParaRPr lang="en-US" sz="1100" i="0" u="none" strike="noStrike" kern="0" cap="none" spc="0" normalizeH="0" baseline="0" noProof="0" dirty="0">
              <a:ln>
                <a:noFill/>
              </a:ln>
              <a:solidFill>
                <a:srgbClr val="0060AF"/>
              </a:solidFill>
              <a:effectLst/>
              <a:uLnTx/>
              <a:uFillTx/>
              <a:latin typeface="Verdana"/>
              <a:ea typeface="Verdana"/>
            </a:endParaRPr>
          </a:p>
        </p:txBody>
      </p:sp>
      <p:sp>
        <p:nvSpPr>
          <p:cNvPr id="39" name="TextBox 6">
            <a:extLst>
              <a:ext uri="{FF2B5EF4-FFF2-40B4-BE49-F238E27FC236}">
                <a16:creationId xmlns:a16="http://schemas.microsoft.com/office/drawing/2014/main" id="{6E4A6EE8-32F3-FC25-4370-DB42DE729FD5}"/>
              </a:ext>
            </a:extLst>
          </p:cNvPr>
          <p:cNvSpPr txBox="1"/>
          <p:nvPr/>
        </p:nvSpPr>
        <p:spPr>
          <a:xfrm>
            <a:off x="3234528" y="1893291"/>
            <a:ext cx="2202872" cy="600164"/>
          </a:xfrm>
          <a:prstGeom prst="rect">
            <a:avLst/>
          </a:prstGeom>
          <a:noFill/>
        </p:spPr>
        <p:txBody>
          <a:bodyPr wrap="square" lIns="91440" tIns="45720" rIns="91440" bIns="45720" rtlCol="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algn="ctr"/>
            <a:r>
              <a:rPr lang="en-US" sz="1100" dirty="0">
                <a:solidFill>
                  <a:srgbClr val="0060AF"/>
                </a:solidFill>
                <a:latin typeface="Verdana"/>
                <a:ea typeface="ＭＳ Ｐゴシック"/>
              </a:rPr>
              <a:t>The </a:t>
            </a:r>
            <a:r>
              <a:rPr lang="en-US" sz="1100" b="1" dirty="0">
                <a:solidFill>
                  <a:srgbClr val="0060AF"/>
                </a:solidFill>
                <a:latin typeface="Verdana"/>
                <a:ea typeface="ＭＳ Ｐゴシック"/>
              </a:rPr>
              <a:t>individual learner </a:t>
            </a:r>
            <a:r>
              <a:rPr lang="en-US" sz="1100" dirty="0">
                <a:solidFill>
                  <a:srgbClr val="0060AF"/>
                </a:solidFill>
                <a:latin typeface="Verdana"/>
                <a:ea typeface="ＭＳ Ｐゴシック"/>
              </a:rPr>
              <a:t>is at the center of all design decisions</a:t>
            </a:r>
          </a:p>
        </p:txBody>
      </p:sp>
      <p:sp>
        <p:nvSpPr>
          <p:cNvPr id="40" name="TextBox 9">
            <a:extLst>
              <a:ext uri="{FF2B5EF4-FFF2-40B4-BE49-F238E27FC236}">
                <a16:creationId xmlns:a16="http://schemas.microsoft.com/office/drawing/2014/main" id="{98FB00E0-746B-8308-42EC-4AEFF63CFF68}"/>
              </a:ext>
            </a:extLst>
          </p:cNvPr>
          <p:cNvSpPr txBox="1"/>
          <p:nvPr/>
        </p:nvSpPr>
        <p:spPr>
          <a:xfrm>
            <a:off x="168235" y="1674911"/>
            <a:ext cx="1850179" cy="430887"/>
          </a:xfrm>
          <a:prstGeom prst="rect">
            <a:avLst/>
          </a:prstGeom>
          <a:noFill/>
        </p:spPr>
        <p:txBody>
          <a:bodyPr wrap="square" lIns="91440" tIns="45720" rIns="91440" bIns="4572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lvl="0" algn="ctr"/>
            <a:r>
              <a:rPr lang="en-US" sz="1100" dirty="0">
                <a:solidFill>
                  <a:srgbClr val="0060AF"/>
                </a:solidFill>
                <a:latin typeface="Verdana"/>
                <a:ea typeface="ＭＳ Ｐゴシック"/>
              </a:rPr>
              <a:t>Active</a:t>
            </a:r>
            <a:r>
              <a:rPr lang="en-US" sz="1100" b="1" dirty="0">
                <a:solidFill>
                  <a:srgbClr val="0060AF"/>
                </a:solidFill>
                <a:latin typeface="Verdana"/>
                <a:ea typeface="ＭＳ Ｐゴシック"/>
              </a:rPr>
              <a:t> relationships</a:t>
            </a:r>
            <a:r>
              <a:rPr lang="en-US" sz="1100" dirty="0">
                <a:solidFill>
                  <a:srgbClr val="0060AF"/>
                </a:solidFill>
                <a:latin typeface="Verdana"/>
                <a:ea typeface="ＭＳ Ｐゴシック"/>
              </a:rPr>
              <a:t> with stakeholders</a:t>
            </a:r>
          </a:p>
        </p:txBody>
      </p:sp>
      <p:sp>
        <p:nvSpPr>
          <p:cNvPr id="41" name="TextBox 11">
            <a:extLst>
              <a:ext uri="{FF2B5EF4-FFF2-40B4-BE49-F238E27FC236}">
                <a16:creationId xmlns:a16="http://schemas.microsoft.com/office/drawing/2014/main" id="{BF25A645-635F-D082-2E8A-4F8676971A31}"/>
              </a:ext>
            </a:extLst>
          </p:cNvPr>
          <p:cNvSpPr txBox="1"/>
          <p:nvPr/>
        </p:nvSpPr>
        <p:spPr>
          <a:xfrm>
            <a:off x="98754" y="3727527"/>
            <a:ext cx="2676241" cy="600164"/>
          </a:xfrm>
          <a:prstGeom prst="rect">
            <a:avLst/>
          </a:prstGeom>
          <a:noFill/>
        </p:spPr>
        <p:txBody>
          <a:bodyPr wrap="square" lIns="91440" tIns="45720" rIns="91440" bIns="4572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lvl="0" algn="ctr"/>
            <a:r>
              <a:rPr lang="en-US" sz="1100" b="1" dirty="0">
                <a:solidFill>
                  <a:srgbClr val="0060AF"/>
                </a:solidFill>
                <a:latin typeface="Verdana"/>
                <a:ea typeface="ＭＳ Ｐゴシック"/>
              </a:rPr>
              <a:t>Relevant &amp; Engaging Content </a:t>
            </a:r>
          </a:p>
          <a:p>
            <a:pPr lvl="0" algn="ctr"/>
            <a:r>
              <a:rPr lang="en-US" sz="1100" dirty="0">
                <a:solidFill>
                  <a:srgbClr val="0060AF"/>
                </a:solidFill>
                <a:latin typeface="Verdana"/>
                <a:ea typeface="ＭＳ Ｐゴシック"/>
              </a:rPr>
              <a:t>Available in the flow of work </a:t>
            </a:r>
          </a:p>
          <a:p>
            <a:pPr lvl="0" algn="ctr"/>
            <a:r>
              <a:rPr lang="en-US" sz="1100" dirty="0">
                <a:solidFill>
                  <a:srgbClr val="0060AF"/>
                </a:solidFill>
                <a:latin typeface="Verdana"/>
                <a:ea typeface="ＭＳ Ｐゴシック"/>
              </a:rPr>
              <a:t>&amp; role-based learning.</a:t>
            </a:r>
          </a:p>
        </p:txBody>
      </p:sp>
      <p:sp>
        <p:nvSpPr>
          <p:cNvPr id="42" name="TextBox 16">
            <a:extLst>
              <a:ext uri="{FF2B5EF4-FFF2-40B4-BE49-F238E27FC236}">
                <a16:creationId xmlns:a16="http://schemas.microsoft.com/office/drawing/2014/main" id="{1E508706-46FC-F38D-FCE4-91B50E87DA1D}"/>
              </a:ext>
            </a:extLst>
          </p:cNvPr>
          <p:cNvSpPr txBox="1"/>
          <p:nvPr/>
        </p:nvSpPr>
        <p:spPr>
          <a:xfrm>
            <a:off x="6832328" y="1897341"/>
            <a:ext cx="2062348" cy="600164"/>
          </a:xfrm>
          <a:prstGeom prst="rect">
            <a:avLst/>
          </a:prstGeom>
          <a:noFill/>
        </p:spPr>
        <p:txBody>
          <a:bodyPr wrap="square" lIns="91440" tIns="45720" rIns="91440" bIns="4572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lvl="0" algn="ctr"/>
            <a:r>
              <a:rPr lang="en-US" sz="1100" b="1" dirty="0">
                <a:solidFill>
                  <a:srgbClr val="0060AF"/>
                </a:solidFill>
                <a:latin typeface="Verdana"/>
                <a:ea typeface="ＭＳ Ｐゴシック"/>
              </a:rPr>
              <a:t>Trainer and faculty </a:t>
            </a:r>
            <a:r>
              <a:rPr lang="en-US" sz="1100" dirty="0">
                <a:solidFill>
                  <a:srgbClr val="0060AF"/>
                </a:solidFill>
                <a:latin typeface="Verdana"/>
                <a:ea typeface="ＭＳ Ｐゴシック"/>
              </a:rPr>
              <a:t>activation is critical to ensuring quality.</a:t>
            </a:r>
          </a:p>
        </p:txBody>
      </p:sp>
      <p:sp>
        <p:nvSpPr>
          <p:cNvPr id="43" name="TextBox 18">
            <a:extLst>
              <a:ext uri="{FF2B5EF4-FFF2-40B4-BE49-F238E27FC236}">
                <a16:creationId xmlns:a16="http://schemas.microsoft.com/office/drawing/2014/main" id="{6D079527-E047-428C-0252-814246B6482B}"/>
              </a:ext>
            </a:extLst>
          </p:cNvPr>
          <p:cNvSpPr txBox="1"/>
          <p:nvPr/>
        </p:nvSpPr>
        <p:spPr>
          <a:xfrm>
            <a:off x="3208446" y="3694850"/>
            <a:ext cx="2124215" cy="600164"/>
          </a:xfrm>
          <a:prstGeom prst="rect">
            <a:avLst/>
          </a:prstGeom>
          <a:noFill/>
        </p:spPr>
        <p:txBody>
          <a:bodyPr wrap="square" lIns="91440" tIns="45720" rIns="91440" bIns="4572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marR="0" lvl="0" algn="ctr" defTabSz="914400" rtl="0" eaLnBrk="1" fontAlgn="base" latinLnBrk="0" hangingPunct="1">
              <a:lnSpc>
                <a:spcPct val="100000"/>
              </a:lnSpc>
              <a:spcBef>
                <a:spcPts val="600"/>
              </a:spcBef>
              <a:spcAft>
                <a:spcPts val="0"/>
              </a:spcAft>
              <a:buClrTx/>
              <a:buSzTx/>
              <a:tabLst/>
              <a:defRPr/>
            </a:pPr>
            <a:r>
              <a:rPr kumimoji="0" lang="en-US" sz="1100" i="0" u="none" strike="noStrike" kern="0" cap="none" spc="0" normalizeH="0" baseline="0" noProof="0" dirty="0">
                <a:ln>
                  <a:noFill/>
                </a:ln>
                <a:solidFill>
                  <a:srgbClr val="0060AF"/>
                </a:solidFill>
                <a:effectLst/>
                <a:uLnTx/>
                <a:uFillTx/>
                <a:latin typeface="Verdana"/>
                <a:ea typeface="Verdana"/>
              </a:rPr>
              <a:t>Communications </a:t>
            </a:r>
            <a:r>
              <a:rPr kumimoji="0" lang="en-US" sz="1100" b="1" i="0" u="none" strike="noStrike" kern="0" cap="none" spc="0" normalizeH="0" baseline="0" noProof="0" dirty="0">
                <a:ln>
                  <a:noFill/>
                </a:ln>
                <a:solidFill>
                  <a:srgbClr val="0060AF"/>
                </a:solidFill>
                <a:effectLst/>
                <a:uLnTx/>
                <a:uFillTx/>
                <a:latin typeface="Verdana"/>
                <a:ea typeface="Verdana"/>
              </a:rPr>
              <a:t>between local Ys and Y-USA </a:t>
            </a:r>
            <a:r>
              <a:rPr kumimoji="0" lang="en-US" sz="1100" i="0" u="none" strike="noStrike" kern="0" cap="none" spc="0" normalizeH="0" baseline="0" noProof="0" dirty="0">
                <a:ln>
                  <a:noFill/>
                </a:ln>
                <a:solidFill>
                  <a:srgbClr val="0060AF"/>
                </a:solidFill>
                <a:effectLst/>
                <a:uLnTx/>
                <a:uFillTx/>
                <a:latin typeface="Verdana"/>
                <a:ea typeface="Verdana"/>
              </a:rPr>
              <a:t>is critical</a:t>
            </a:r>
            <a:endParaRPr lang="en-US" sz="1100" i="0" u="none" strike="noStrike" kern="0" cap="none" spc="0" normalizeH="0" baseline="0" noProof="0" dirty="0">
              <a:ln>
                <a:noFill/>
              </a:ln>
              <a:solidFill>
                <a:srgbClr val="0060AF"/>
              </a:solidFill>
              <a:effectLst/>
              <a:uLnTx/>
              <a:uFillTx/>
              <a:latin typeface="Verdana"/>
              <a:ea typeface="Verdana"/>
            </a:endParaRPr>
          </a:p>
        </p:txBody>
      </p:sp>
      <p:sp>
        <p:nvSpPr>
          <p:cNvPr id="44" name="TextBox 20">
            <a:extLst>
              <a:ext uri="{FF2B5EF4-FFF2-40B4-BE49-F238E27FC236}">
                <a16:creationId xmlns:a16="http://schemas.microsoft.com/office/drawing/2014/main" id="{706BAAF3-812B-E496-CCA3-3FB8B2818A0F}"/>
              </a:ext>
            </a:extLst>
          </p:cNvPr>
          <p:cNvSpPr txBox="1"/>
          <p:nvPr/>
        </p:nvSpPr>
        <p:spPr>
          <a:xfrm>
            <a:off x="6339420" y="3694293"/>
            <a:ext cx="2322010" cy="600164"/>
          </a:xfrm>
          <a:prstGeom prst="rect">
            <a:avLst/>
          </a:prstGeom>
          <a:noFill/>
        </p:spPr>
        <p:txBody>
          <a:bodyPr wrap="square" lIns="91440" tIns="45720" rIns="91440" bIns="4572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algn="ctr" eaLnBrk="1" hangingPunct="1">
              <a:spcBef>
                <a:spcPts val="600"/>
              </a:spcBef>
              <a:spcAft>
                <a:spcPts val="0"/>
              </a:spcAft>
              <a:defRPr/>
            </a:pPr>
            <a:r>
              <a:rPr lang="en-US" sz="1100" b="1" kern="0" dirty="0">
                <a:solidFill>
                  <a:srgbClr val="0060AF"/>
                </a:solidFill>
                <a:latin typeface="Verdana"/>
                <a:ea typeface="Verdana"/>
              </a:rPr>
              <a:t>National ecosystem </a:t>
            </a:r>
            <a:r>
              <a:rPr lang="en-US" sz="1100" kern="0" dirty="0">
                <a:solidFill>
                  <a:srgbClr val="0060AF"/>
                </a:solidFill>
                <a:latin typeface="Verdana"/>
                <a:ea typeface="Verdana"/>
              </a:rPr>
              <a:t>with </a:t>
            </a:r>
            <a:r>
              <a:rPr lang="en-US" sz="1100" b="1" kern="0" dirty="0">
                <a:solidFill>
                  <a:srgbClr val="0060AF"/>
                </a:solidFill>
                <a:latin typeface="Verdana"/>
                <a:ea typeface="Verdana"/>
              </a:rPr>
              <a:t>regional &amp; local delivery </a:t>
            </a:r>
            <a:r>
              <a:rPr lang="en-US" sz="1100" kern="0" dirty="0">
                <a:solidFill>
                  <a:srgbClr val="0060AF"/>
                </a:solidFill>
                <a:latin typeface="Verdana"/>
                <a:ea typeface="Verdana"/>
              </a:rPr>
              <a:t>and </a:t>
            </a:r>
            <a:r>
              <a:rPr lang="en-US" sz="1100" b="1" kern="0" dirty="0">
                <a:solidFill>
                  <a:srgbClr val="0060AF"/>
                </a:solidFill>
                <a:latin typeface="Verdana"/>
                <a:ea typeface="Verdana"/>
              </a:rPr>
              <a:t>shared</a:t>
            </a:r>
            <a:r>
              <a:rPr lang="en-US" sz="1100" kern="0" dirty="0">
                <a:solidFill>
                  <a:srgbClr val="0060AF"/>
                </a:solidFill>
                <a:latin typeface="Verdana"/>
                <a:ea typeface="Verdana"/>
              </a:rPr>
              <a:t> </a:t>
            </a:r>
            <a:r>
              <a:rPr lang="en-US" sz="1100" b="1" kern="0" dirty="0">
                <a:solidFill>
                  <a:srgbClr val="0060AF"/>
                </a:solidFill>
                <a:latin typeface="Verdana"/>
                <a:ea typeface="Verdana"/>
              </a:rPr>
              <a:t>accountability</a:t>
            </a:r>
          </a:p>
        </p:txBody>
      </p:sp>
      <p:pic>
        <p:nvPicPr>
          <p:cNvPr id="45" name="Graphic 8" descr="Handshake with solid fill">
            <a:extLst>
              <a:ext uri="{FF2B5EF4-FFF2-40B4-BE49-F238E27FC236}">
                <a16:creationId xmlns:a16="http://schemas.microsoft.com/office/drawing/2014/main" id="{F9BED7BC-BE46-CE4F-D06F-AB6142EB2C1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88649" y="842069"/>
            <a:ext cx="914400" cy="914400"/>
          </a:xfrm>
          <a:prstGeom prst="rect">
            <a:avLst/>
          </a:prstGeom>
        </p:spPr>
      </p:pic>
      <p:pic>
        <p:nvPicPr>
          <p:cNvPr id="46" name="Graphic 12" descr="Business Growth with solid fill">
            <a:extLst>
              <a:ext uri="{FF2B5EF4-FFF2-40B4-BE49-F238E27FC236}">
                <a16:creationId xmlns:a16="http://schemas.microsoft.com/office/drawing/2014/main" id="{5DC8C152-5268-90FC-33C2-547B69F7C41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243659" y="1715385"/>
            <a:ext cx="865532" cy="865532"/>
          </a:xfrm>
          <a:prstGeom prst="rect">
            <a:avLst/>
          </a:prstGeom>
        </p:spPr>
      </p:pic>
      <p:pic>
        <p:nvPicPr>
          <p:cNvPr id="47" name="Graphic 17" descr="Ui Ux with solid fill">
            <a:extLst>
              <a:ext uri="{FF2B5EF4-FFF2-40B4-BE49-F238E27FC236}">
                <a16:creationId xmlns:a16="http://schemas.microsoft.com/office/drawing/2014/main" id="{77814F71-45E5-FF80-B67A-08FE2DAAAC9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75816" y="2858029"/>
            <a:ext cx="838249" cy="838249"/>
          </a:xfrm>
          <a:prstGeom prst="rect">
            <a:avLst/>
          </a:prstGeom>
        </p:spPr>
      </p:pic>
      <p:pic>
        <p:nvPicPr>
          <p:cNvPr id="48" name="Graphic 21" descr="Target Audience with solid fill">
            <a:extLst>
              <a:ext uri="{FF2B5EF4-FFF2-40B4-BE49-F238E27FC236}">
                <a16:creationId xmlns:a16="http://schemas.microsoft.com/office/drawing/2014/main" id="{ED67F157-F4E9-2AA6-046A-DCAAFF086A17}"/>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817813" y="1024737"/>
            <a:ext cx="914400" cy="914400"/>
          </a:xfrm>
          <a:prstGeom prst="rect">
            <a:avLst/>
          </a:prstGeom>
        </p:spPr>
      </p:pic>
      <p:pic>
        <p:nvPicPr>
          <p:cNvPr id="49" name="Graphic 25" descr="Classroom with solid fill">
            <a:extLst>
              <a:ext uri="{FF2B5EF4-FFF2-40B4-BE49-F238E27FC236}">
                <a16:creationId xmlns:a16="http://schemas.microsoft.com/office/drawing/2014/main" id="{4C247E56-B929-6895-AF44-EEF0649044C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7229089" y="1024737"/>
            <a:ext cx="914400" cy="914400"/>
          </a:xfrm>
          <a:prstGeom prst="rect">
            <a:avLst/>
          </a:prstGeom>
        </p:spPr>
      </p:pic>
      <p:pic>
        <p:nvPicPr>
          <p:cNvPr id="50" name="Graphic 29" descr="Head with gears with solid fill">
            <a:extLst>
              <a:ext uri="{FF2B5EF4-FFF2-40B4-BE49-F238E27FC236}">
                <a16:creationId xmlns:a16="http://schemas.microsoft.com/office/drawing/2014/main" id="{C35B27AD-9EB9-6218-5D5E-24F2CE97452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689696" y="1640627"/>
            <a:ext cx="914400" cy="914400"/>
          </a:xfrm>
          <a:prstGeom prst="rect">
            <a:avLst/>
          </a:prstGeom>
        </p:spPr>
      </p:pic>
      <p:pic>
        <p:nvPicPr>
          <p:cNvPr id="51" name="Graphic 31" descr="Viral with solid fill">
            <a:extLst>
              <a:ext uri="{FF2B5EF4-FFF2-40B4-BE49-F238E27FC236}">
                <a16:creationId xmlns:a16="http://schemas.microsoft.com/office/drawing/2014/main" id="{45E363B6-88B1-C734-953A-BF54DA8E42EE}"/>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7003121" y="2779893"/>
            <a:ext cx="914400" cy="914400"/>
          </a:xfrm>
          <a:prstGeom prst="rect">
            <a:avLst/>
          </a:prstGeom>
        </p:spPr>
      </p:pic>
      <p:pic>
        <p:nvPicPr>
          <p:cNvPr id="52" name="Graphic 33" descr="Cell Tower with solid fill">
            <a:extLst>
              <a:ext uri="{FF2B5EF4-FFF2-40B4-BE49-F238E27FC236}">
                <a16:creationId xmlns:a16="http://schemas.microsoft.com/office/drawing/2014/main" id="{7F570133-F260-95ED-9384-AFE6373067F7}"/>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3774690" y="2764323"/>
            <a:ext cx="914400" cy="914400"/>
          </a:xfrm>
          <a:prstGeom prst="rect">
            <a:avLst/>
          </a:prstGeom>
        </p:spPr>
      </p:pic>
      <p:sp>
        <p:nvSpPr>
          <p:cNvPr id="53" name="TextBox 34">
            <a:extLst>
              <a:ext uri="{FF2B5EF4-FFF2-40B4-BE49-F238E27FC236}">
                <a16:creationId xmlns:a16="http://schemas.microsoft.com/office/drawing/2014/main" id="{959257A6-675E-DADF-BC6E-4084DE41AE73}"/>
              </a:ext>
            </a:extLst>
          </p:cNvPr>
          <p:cNvSpPr txBox="1"/>
          <p:nvPr/>
        </p:nvSpPr>
        <p:spPr>
          <a:xfrm>
            <a:off x="1648444" y="2489256"/>
            <a:ext cx="2001625" cy="600164"/>
          </a:xfrm>
          <a:prstGeom prst="rect">
            <a:avLst/>
          </a:prstGeom>
          <a:noFill/>
        </p:spPr>
        <p:txBody>
          <a:bodyPr wrap="square" lIns="91440" tIns="45720" rIns="91440" bIns="45720" anchor="t">
            <a:spAutoFit/>
          </a:bodyPr>
          <a:ls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marR="0" lvl="0" algn="ctr" defTabSz="914400" rtl="0" eaLnBrk="1" fontAlgn="base" latinLnBrk="0" hangingPunct="1">
              <a:lnSpc>
                <a:spcPct val="100000"/>
              </a:lnSpc>
              <a:spcBef>
                <a:spcPts val="600"/>
              </a:spcBef>
              <a:spcAft>
                <a:spcPts val="0"/>
              </a:spcAft>
              <a:buClrTx/>
              <a:buSzTx/>
              <a:tabLst/>
              <a:defRPr/>
            </a:pPr>
            <a:r>
              <a:rPr kumimoji="0" lang="en-US" sz="1100" b="1" i="0" u="none" strike="noStrike" kern="0" cap="none" spc="0" normalizeH="0" baseline="0" noProof="0" dirty="0">
                <a:ln>
                  <a:noFill/>
                </a:ln>
                <a:solidFill>
                  <a:srgbClr val="0060AF"/>
                </a:solidFill>
                <a:effectLst/>
                <a:uLnTx/>
                <a:uFillTx/>
                <a:latin typeface="Verdana"/>
                <a:ea typeface="Verdana"/>
              </a:rPr>
              <a:t>Continuous</a:t>
            </a:r>
            <a:r>
              <a:rPr lang="en-US" sz="1100" b="1" kern="0" dirty="0">
                <a:solidFill>
                  <a:srgbClr val="0060AF"/>
                </a:solidFill>
                <a:latin typeface="Verdana"/>
                <a:ea typeface="Verdana"/>
              </a:rPr>
              <a:t> </a:t>
            </a:r>
            <a:r>
              <a:rPr kumimoji="0" lang="en-US" sz="1100" b="1" i="0" u="none" strike="noStrike" kern="0" cap="none" spc="0" normalizeH="0" baseline="0" noProof="0" dirty="0">
                <a:ln>
                  <a:noFill/>
                </a:ln>
                <a:solidFill>
                  <a:srgbClr val="0060AF"/>
                </a:solidFill>
                <a:effectLst/>
                <a:uLnTx/>
                <a:uFillTx/>
                <a:latin typeface="Verdana"/>
                <a:ea typeface="Verdana"/>
              </a:rPr>
              <a:t>improvement </a:t>
            </a:r>
            <a:r>
              <a:rPr kumimoji="0" lang="en-US" sz="1100" i="0" u="none" strike="noStrike" kern="0" cap="none" spc="0" normalizeH="0" baseline="0" noProof="0" dirty="0">
                <a:ln>
                  <a:noFill/>
                </a:ln>
                <a:solidFill>
                  <a:srgbClr val="0060AF"/>
                </a:solidFill>
                <a:effectLst/>
                <a:uLnTx/>
                <a:uFillTx/>
                <a:latin typeface="Verdana"/>
                <a:ea typeface="Verdana"/>
              </a:rPr>
              <a:t>through feedback </a:t>
            </a:r>
            <a:r>
              <a:rPr lang="en-US" sz="1100" b="1" kern="0" dirty="0">
                <a:solidFill>
                  <a:srgbClr val="0060AF"/>
                </a:solidFill>
                <a:latin typeface="Verdana"/>
                <a:ea typeface="Verdana"/>
              </a:rPr>
              <a:t> </a:t>
            </a:r>
            <a:endParaRPr lang="en-US" sz="1100" i="0" u="none" strike="noStrike" kern="0" cap="none" spc="0" normalizeH="0" baseline="0" noProof="0" dirty="0">
              <a:ln>
                <a:noFill/>
              </a:ln>
              <a:solidFill>
                <a:srgbClr val="0060AF"/>
              </a:solidFill>
              <a:effectLst/>
              <a:uLnTx/>
              <a:uFillTx/>
              <a:latin typeface="Verdana"/>
              <a:ea typeface="Verdana"/>
            </a:endParaRPr>
          </a:p>
        </p:txBody>
      </p:sp>
    </p:spTree>
    <p:extLst>
      <p:ext uri="{BB962C8B-B14F-4D97-AF65-F5344CB8AC3E}">
        <p14:creationId xmlns:p14="http://schemas.microsoft.com/office/powerpoint/2010/main" val="2551908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06B757-DD95-B264-D303-14102766D8E0}"/>
              </a:ext>
            </a:extLst>
          </p:cNvPr>
          <p:cNvPicPr>
            <a:picLocks noChangeAspect="1"/>
          </p:cNvPicPr>
          <p:nvPr/>
        </p:nvPicPr>
        <p:blipFill>
          <a:blip r:embed="rId2"/>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246D8DC7-C6A3-345F-98E4-297DF5B51EC4}"/>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dirty="0"/>
              <a:t>THANK YOU</a:t>
            </a:r>
          </a:p>
        </p:txBody>
      </p:sp>
      <p:sp>
        <p:nvSpPr>
          <p:cNvPr id="8" name="Title 5">
            <a:extLst>
              <a:ext uri="{FF2B5EF4-FFF2-40B4-BE49-F238E27FC236}">
                <a16:creationId xmlns:a16="http://schemas.microsoft.com/office/drawing/2014/main" id="{C10611CB-3ED6-E27D-2B94-5BF49F3D8128}"/>
              </a:ext>
            </a:extLst>
          </p:cNvPr>
          <p:cNvSpPr txBox="1">
            <a:spLocks/>
          </p:cNvSpPr>
          <p:nvPr/>
        </p:nvSpPr>
        <p:spPr bwMode="black">
          <a:xfrm>
            <a:off x="1837853" y="2571750"/>
            <a:ext cx="6437015"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cap="none" dirty="0"/>
              <a:t>Sara Ryan &amp; Scott Fahrney</a:t>
            </a:r>
          </a:p>
          <a:p>
            <a:r>
              <a:rPr lang="en-US" sz="1800" b="0" kern="0" cap="none" dirty="0"/>
              <a:t>YMCA OF THE USA</a:t>
            </a:r>
          </a:p>
          <a:p>
            <a:r>
              <a:rPr lang="en-US" sz="1800" b="0" kern="0" cap="none" dirty="0"/>
              <a:t>800 872 9622</a:t>
            </a:r>
          </a:p>
          <a:p>
            <a:r>
              <a:rPr lang="en-US" sz="1800" b="0" kern="0" cap="none" dirty="0">
                <a:hlinkClick r:id="rId3"/>
              </a:rPr>
              <a:t>sara.ryan@ymca.net</a:t>
            </a:r>
            <a:endParaRPr lang="en-US" sz="1800" b="0" kern="0" cap="none" dirty="0"/>
          </a:p>
          <a:p>
            <a:r>
              <a:rPr lang="en-US" sz="1800" b="0" kern="0" cap="none">
                <a:hlinkClick r:id="rId4"/>
              </a:rPr>
              <a:t>scott.Fahrney@ymca.net</a:t>
            </a:r>
            <a:r>
              <a:rPr lang="en-US" sz="1800" b="0" kern="0" cap="none"/>
              <a:t> </a:t>
            </a:r>
            <a:endParaRPr lang="en-US" sz="1800" b="0" kern="0" cap="none" dirty="0"/>
          </a:p>
        </p:txBody>
      </p:sp>
    </p:spTree>
    <p:extLst>
      <p:ext uri="{BB962C8B-B14F-4D97-AF65-F5344CB8AC3E}">
        <p14:creationId xmlns:p14="http://schemas.microsoft.com/office/powerpoint/2010/main" val="4092525127"/>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YMCA PBG">
      <a:dk1>
        <a:srgbClr val="000000"/>
      </a:dk1>
      <a:lt1>
        <a:srgbClr val="FFFFFF"/>
      </a:lt1>
      <a:dk2>
        <a:srgbClr val="44546A"/>
      </a:dk2>
      <a:lt2>
        <a:srgbClr val="E7E6E6"/>
      </a:lt2>
      <a:accent1>
        <a:srgbClr val="006B6B"/>
      </a:accent1>
      <a:accent2>
        <a:srgbClr val="01A490"/>
      </a:accent2>
      <a:accent3>
        <a:srgbClr val="0060AF"/>
      </a:accent3>
      <a:accent4>
        <a:srgbClr val="0089D0"/>
      </a:accent4>
      <a:accent5>
        <a:srgbClr val="5C2E91"/>
      </a:accent5>
      <a:accent6>
        <a:srgbClr val="92278F"/>
      </a:accent6>
      <a:hlink>
        <a:srgbClr val="00AEEF"/>
      </a:hlink>
      <a:folHlink>
        <a:srgbClr val="C616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D2A2F8-E15F-4ECB-9AD3-BC6D84CA6F9A}">
  <ds:schemaRefs>
    <ds:schemaRef ds:uri="http://schemas.microsoft.com/office/2006/metadata/properties"/>
    <ds:schemaRef ds:uri="http://schemas.microsoft.com/office/infopath/2007/PartnerControls"/>
    <ds:schemaRef ds:uri="80fd2b25-7da8-40d3-9f58-ff3db5949baa"/>
    <ds:schemaRef ds:uri="40ce25b6-9744-4326-9816-b3e380feddde"/>
  </ds:schemaRefs>
</ds:datastoreItem>
</file>

<file path=customXml/itemProps2.xml><?xml version="1.0" encoding="utf-8"?>
<ds:datastoreItem xmlns:ds="http://schemas.openxmlformats.org/officeDocument/2006/customXml" ds:itemID="{D84663F5-1DBB-4541-B244-CC6D9156D78E}">
  <ds:schemaRefs>
    <ds:schemaRef ds:uri="http://schemas.microsoft.com/sharepoint/v3/contenttype/forms"/>
  </ds:schemaRefs>
</ds:datastoreItem>
</file>

<file path=customXml/itemProps3.xml><?xml version="1.0" encoding="utf-8"?>
<ds:datastoreItem xmlns:ds="http://schemas.openxmlformats.org/officeDocument/2006/customXml" ds:itemID="{AB6C8F67-2469-4107-BD59-6E7BBB602A46}"/>
</file>

<file path=docProps/app.xml><?xml version="1.0" encoding="utf-8"?>
<Properties xmlns="http://schemas.openxmlformats.org/officeDocument/2006/extended-properties" xmlns:vt="http://schemas.openxmlformats.org/officeDocument/2006/docPropsVTypes">
  <Template>blank</Template>
  <TotalTime>4209</TotalTime>
  <Words>1879</Words>
  <Application>Microsoft Office PowerPoint</Application>
  <PresentationFormat>On-screen Show (16:9)</PresentationFormat>
  <Paragraphs>223</Paragraphs>
  <Slides>14</Slides>
  <Notes>10</Notes>
  <HiddenSlides>0</HiddenSlides>
  <MMClips>1</MMClip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blank</vt:lpstr>
      <vt:lpstr>YMCA-Blue</vt:lpstr>
      <vt:lpstr>Office Theme</vt:lpstr>
      <vt:lpstr>PowerPoint Presentation</vt:lpstr>
      <vt:lpstr>LEARNING &amp; Leadership development AT THE Y </vt:lpstr>
      <vt:lpstr>LEARNING &amp; LEADERSHIP DEVELOPMENT EYCOSYSTEM </vt:lpstr>
      <vt:lpstr>PowerPoint Presentation</vt:lpstr>
      <vt:lpstr>PowerPoint Presentation</vt:lpstr>
      <vt:lpstr>PowerPoint Presentation</vt:lpstr>
      <vt:lpstr>PowerPoint Presentation</vt:lpstr>
      <vt:lpstr>PowerPoint Presentation</vt:lpstr>
      <vt:lpstr>WHAT HAVE WE HEARD?</vt:lpstr>
      <vt:lpstr>PowerPoint Presentation</vt:lpstr>
      <vt:lpstr>PowerPoint Presentation</vt:lpstr>
      <vt:lpstr>PowerPoint Presentation</vt:lpstr>
      <vt:lpstr>Y-USA L&amp;LD 2027 &amp; BEYOND</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lastModifiedBy>Sara Ryan</cp:lastModifiedBy>
  <cp:revision>277</cp:revision>
  <cp:lastPrinted>2019-06-05T21:12:39Z</cp:lastPrinted>
  <dcterms:created xsi:type="dcterms:W3CDTF">2013-08-28T21:38:18Z</dcterms:created>
  <dcterms:modified xsi:type="dcterms:W3CDTF">2026-09-18T14:08:31Z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ies>
</file>