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comments/modernComment_143_86C31CB2.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4"/>
    <p:sldMasterId id="2147484004" r:id="rId5"/>
    <p:sldMasterId id="2147484017" r:id="rId6"/>
    <p:sldMasterId id="2147484030" r:id="rId7"/>
    <p:sldMasterId id="2147484043" r:id="rId8"/>
  </p:sldMasterIdLst>
  <p:notesMasterIdLst>
    <p:notesMasterId r:id="rId26"/>
  </p:notesMasterIdLst>
  <p:sldIdLst>
    <p:sldId id="322" r:id="rId9"/>
    <p:sldId id="339" r:id="rId10"/>
    <p:sldId id="334" r:id="rId11"/>
    <p:sldId id="331" r:id="rId12"/>
    <p:sldId id="340" r:id="rId13"/>
    <p:sldId id="333" r:id="rId14"/>
    <p:sldId id="288" r:id="rId15"/>
    <p:sldId id="341" r:id="rId16"/>
    <p:sldId id="329" r:id="rId17"/>
    <p:sldId id="269" r:id="rId18"/>
    <p:sldId id="335" r:id="rId19"/>
    <p:sldId id="336" r:id="rId20"/>
    <p:sldId id="337" r:id="rId21"/>
    <p:sldId id="338" r:id="rId22"/>
    <p:sldId id="323" r:id="rId23"/>
    <p:sldId id="263" r:id="rId24"/>
    <p:sldId id="326" r:id="rId25"/>
  </p:sldIdLst>
  <p:sldSz cx="9144000" cy="5143500" type="screen16x9"/>
  <p:notesSz cx="6858000" cy="9144000"/>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D35A03-F32E-9302-DD79-8BDBEFD51A27}" name="Heather Hodge" initials="HH" userId="S::Heather.Hodge@YMCA.NET::f79cb122-ecad-4aba-908e-cbbd1480715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9C8CA"/>
    <a:srgbClr val="007D7E"/>
    <a:srgbClr val="F8E4F8"/>
    <a:srgbClr val="DD5828"/>
    <a:srgbClr val="D1EFFF"/>
    <a:srgbClr val="BDFFFF"/>
    <a:srgbClr val="ABFFFF"/>
    <a:srgbClr val="2DFFFF"/>
    <a:srgbClr val="5C2E91"/>
    <a:srgbClr val="FCAF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9" d="100"/>
          <a:sy n="119" d="100"/>
        </p:scale>
        <p:origin x="198" y="96"/>
      </p:cViewPr>
      <p:guideLst>
        <p:guide orient="horz" pos="1620"/>
        <p:guide orient="horz" pos="717"/>
        <p:guide orient="horz" pos="3074"/>
        <p:guide pos="2880"/>
        <p:guide pos="4135"/>
        <p:guide/>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Hodge" userId="f79cb122-ecad-4aba-908e-cbbd14807159" providerId="ADAL" clId="{12602069-347B-4509-97D2-0C06D61C3378}"/>
    <pc:docChg chg="delSld">
      <pc:chgData name="Heather Hodge" userId="f79cb122-ecad-4aba-908e-cbbd14807159" providerId="ADAL" clId="{12602069-347B-4509-97D2-0C06D61C3378}" dt="2026-09-09T13:56:41.852" v="0" actId="47"/>
      <pc:docMkLst>
        <pc:docMk/>
      </pc:docMkLst>
      <pc:sldChg chg="del">
        <pc:chgData name="Heather Hodge" userId="f79cb122-ecad-4aba-908e-cbbd14807159" providerId="ADAL" clId="{12602069-347B-4509-97D2-0C06D61C3378}" dt="2026-09-09T13:56:41.852" v="0" actId="47"/>
        <pc:sldMkLst>
          <pc:docMk/>
          <pc:sldMk cId="0" sldId="264"/>
        </pc:sldMkLst>
      </pc:sldChg>
      <pc:sldChg chg="del">
        <pc:chgData name="Heather Hodge" userId="f79cb122-ecad-4aba-908e-cbbd14807159" providerId="ADAL" clId="{12602069-347B-4509-97D2-0C06D61C3378}" dt="2026-09-09T13:56:41.852" v="0" actId="47"/>
        <pc:sldMkLst>
          <pc:docMk/>
          <pc:sldMk cId="0" sldId="265"/>
        </pc:sldMkLst>
      </pc:sldChg>
      <pc:sldChg chg="del">
        <pc:chgData name="Heather Hodge" userId="f79cb122-ecad-4aba-908e-cbbd14807159" providerId="ADAL" clId="{12602069-347B-4509-97D2-0C06D61C3378}" dt="2026-09-09T13:56:41.852" v="0" actId="47"/>
        <pc:sldMkLst>
          <pc:docMk/>
          <pc:sldMk cId="0" sldId="274"/>
        </pc:sldMkLst>
      </pc:sldChg>
    </pc:docChg>
  </pc:docChgLst>
</pc:chgInfo>
</file>

<file path=ppt/comments/modernComment_143_86C31CB2.xml><?xml version="1.0" encoding="utf-8"?>
<p188:cmLst xmlns:a="http://schemas.openxmlformats.org/drawingml/2006/main" xmlns:r="http://schemas.openxmlformats.org/officeDocument/2006/relationships" xmlns:p188="http://schemas.microsoft.com/office/powerpoint/2018/8/main">
  <p188:cm id="{DD23A9A4-284E-483A-8657-7E2AA60B5779}" authorId="{4BD35A03-F32E-9302-DD79-8BDBEFD51A27}" created="2026-09-04T19:44:35.727">
    <pc:sldMkLst xmlns:pc="http://schemas.microsoft.com/office/powerpoint/2013/main/command">
      <pc:docMk/>
      <pc:sldMk cId="2260933810" sldId="323"/>
    </pc:sldMkLst>
    <p188:txBody>
      <a:bodyPr/>
      <a:lstStyle/>
      <a:p>
        <a:r>
          <a:rPr lang="en-US"/>
          <a:t>All sessions are being asked to link which lever is connected. For YMT - it’s all of them.</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748452-7A15-47DE-817F-DF7136498C3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980A49EF-73ED-409B-A0C8-FAFFD60C8B8D}">
      <dgm:prSet phldrT="[Text]" custT="1"/>
      <dgm:spPr>
        <a:solidFill>
          <a:schemeClr val="accent3"/>
        </a:solidFill>
      </dgm:spPr>
      <dgm:t>
        <a:bodyPr/>
        <a:lstStyle/>
        <a:p>
          <a:r>
            <a:rPr lang="en-US" sz="1200" b="1"/>
            <a:t>ACHIEVEMENT</a:t>
          </a:r>
        </a:p>
        <a:p>
          <a:endParaRPr lang="en-US" sz="1200"/>
        </a:p>
        <a:p>
          <a:r>
            <a:rPr lang="en-US" sz="1100">
              <a:solidFill>
                <a:schemeClr val="bg1"/>
              </a:solidFill>
              <a:latin typeface="+mj-lt"/>
              <a:ea typeface="Calibri" pitchFamily="34" charset="-122"/>
              <a:cs typeface="Calibri" pitchFamily="34" charset="-120"/>
            </a:rPr>
            <a:t>Academic progress, a named passion or goal, and post-secondary or employment pathways.</a:t>
          </a:r>
          <a:endParaRPr lang="en-US" sz="1100">
            <a:solidFill>
              <a:schemeClr val="bg1"/>
            </a:solidFill>
            <a:latin typeface="+mj-lt"/>
          </a:endParaRPr>
        </a:p>
      </dgm:t>
    </dgm:pt>
    <dgm:pt modelId="{7CBC122F-E2E7-429D-982D-5024D177BDB1}" type="parTrans" cxnId="{8F6741F1-421A-43B5-AB30-95D70844C810}">
      <dgm:prSet/>
      <dgm:spPr/>
      <dgm:t>
        <a:bodyPr/>
        <a:lstStyle/>
        <a:p>
          <a:endParaRPr lang="en-US"/>
        </a:p>
      </dgm:t>
    </dgm:pt>
    <dgm:pt modelId="{33623D4E-CAFA-48F2-AE72-DE000CEE04EE}" type="sibTrans" cxnId="{8F6741F1-421A-43B5-AB30-95D70844C810}">
      <dgm:prSet/>
      <dgm:spPr/>
      <dgm:t>
        <a:bodyPr/>
        <a:lstStyle/>
        <a:p>
          <a:endParaRPr lang="en-US"/>
        </a:p>
      </dgm:t>
    </dgm:pt>
    <dgm:pt modelId="{199E0B22-A48D-4F49-ADFC-4AA8593B5CA9}">
      <dgm:prSet phldrT="[Text]" phldr="0" custT="1"/>
      <dgm:spPr>
        <a:solidFill>
          <a:schemeClr val="accent5"/>
        </a:solidFill>
      </dgm:spPr>
      <dgm:t>
        <a:bodyPr/>
        <a:lstStyle/>
        <a:p>
          <a:r>
            <a:rPr lang="en-US" sz="1200" b="1"/>
            <a:t>POSITIVE IDENTITY</a:t>
          </a:r>
        </a:p>
        <a:p>
          <a:endParaRPr lang="en-US" sz="1200"/>
        </a:p>
        <a:p>
          <a:r>
            <a:rPr lang="en-US" sz="1100">
              <a:solidFill>
                <a:schemeClr val="bg1"/>
              </a:solidFill>
              <a:latin typeface="+mj-lt"/>
              <a:ea typeface="Calibri" pitchFamily="34" charset="-122"/>
              <a:cs typeface="Calibri" pitchFamily="34" charset="-120"/>
            </a:rPr>
            <a:t>Self-efficacy, confidence, resilience, and an affirmed sense of self.</a:t>
          </a:r>
          <a:endParaRPr lang="en-US" sz="1100">
            <a:solidFill>
              <a:schemeClr val="bg1"/>
            </a:solidFill>
            <a:latin typeface="+mj-lt"/>
          </a:endParaRPr>
        </a:p>
      </dgm:t>
    </dgm:pt>
    <dgm:pt modelId="{462D6BE5-8040-4589-B832-0189F2AA650E}" type="parTrans" cxnId="{FBF403FF-21E3-4D4A-8521-2194357C9862}">
      <dgm:prSet/>
      <dgm:spPr/>
      <dgm:t>
        <a:bodyPr/>
        <a:lstStyle/>
        <a:p>
          <a:endParaRPr lang="en-US"/>
        </a:p>
      </dgm:t>
    </dgm:pt>
    <dgm:pt modelId="{0578B71C-9981-422C-B7DF-ABAD8E8A03B1}" type="sibTrans" cxnId="{FBF403FF-21E3-4D4A-8521-2194357C9862}">
      <dgm:prSet/>
      <dgm:spPr/>
      <dgm:t>
        <a:bodyPr/>
        <a:lstStyle/>
        <a:p>
          <a:endParaRPr lang="en-US"/>
        </a:p>
      </dgm:t>
    </dgm:pt>
    <dgm:pt modelId="{F91D4E7D-06BF-4019-B69F-0DEA17363CC0}">
      <dgm:prSet phldrT="[Text]" custT="1"/>
      <dgm:spPr>
        <a:solidFill>
          <a:schemeClr val="accent4"/>
        </a:solidFill>
      </dgm:spPr>
      <dgm:t>
        <a:bodyPr/>
        <a:lstStyle/>
        <a:p>
          <a:r>
            <a:rPr lang="en-US" sz="1200" b="1"/>
            <a:t>CHARACTER</a:t>
          </a:r>
          <a:endParaRPr lang="en-US" sz="1100" b="1"/>
        </a:p>
        <a:p>
          <a:endParaRPr lang="en-US" sz="1100"/>
        </a:p>
        <a:p>
          <a:r>
            <a:rPr lang="en-US" sz="1100">
              <a:solidFill>
                <a:schemeClr val="bg1"/>
              </a:solidFill>
              <a:latin typeface="+mj-lt"/>
              <a:ea typeface="Calibri" pitchFamily="34" charset="-122"/>
              <a:cs typeface="Calibri" pitchFamily="34" charset="-120"/>
            </a:rPr>
            <a:t>Demonstrated core values, purpose, and positive decision-making.</a:t>
          </a:r>
          <a:endParaRPr lang="en-US" sz="1100">
            <a:solidFill>
              <a:schemeClr val="bg1"/>
            </a:solidFill>
          </a:endParaRPr>
        </a:p>
      </dgm:t>
    </dgm:pt>
    <dgm:pt modelId="{897F2061-2CC5-4633-98F8-5DF2E70B8895}" type="parTrans" cxnId="{1F0A2FAE-AAF0-4E2C-B505-BBA76638B11E}">
      <dgm:prSet/>
      <dgm:spPr/>
      <dgm:t>
        <a:bodyPr/>
        <a:lstStyle/>
        <a:p>
          <a:endParaRPr lang="en-US"/>
        </a:p>
      </dgm:t>
    </dgm:pt>
    <dgm:pt modelId="{9044506D-F6F0-466E-9114-C12B9BA125BB}" type="sibTrans" cxnId="{1F0A2FAE-AAF0-4E2C-B505-BBA76638B11E}">
      <dgm:prSet/>
      <dgm:spPr/>
      <dgm:t>
        <a:bodyPr/>
        <a:lstStyle/>
        <a:p>
          <a:endParaRPr lang="en-US"/>
        </a:p>
      </dgm:t>
    </dgm:pt>
    <dgm:pt modelId="{330D2536-B2FA-4C51-B58E-92C6F2B2FABB}">
      <dgm:prSet phldrT="[Text]" phldr="0" custT="1"/>
      <dgm:spPr>
        <a:solidFill>
          <a:schemeClr val="accent2"/>
        </a:solidFill>
      </dgm:spPr>
      <dgm:t>
        <a:bodyPr/>
        <a:lstStyle/>
        <a:p>
          <a:r>
            <a:rPr lang="en-US" sz="1200" b="1"/>
            <a:t>CONTRIBUTION</a:t>
          </a:r>
        </a:p>
        <a:p>
          <a:endParaRPr lang="en-US" sz="1100"/>
        </a:p>
        <a:p>
          <a:r>
            <a:rPr lang="en-US" sz="1100"/>
            <a:t>Service hours, youth-led projects, and leadership roles held.</a:t>
          </a:r>
        </a:p>
      </dgm:t>
    </dgm:pt>
    <dgm:pt modelId="{7539D8A8-3052-47EC-93EF-B0170B9160CA}" type="parTrans" cxnId="{6B1F9FB1-2806-4699-A1A5-5CF30A0876A1}">
      <dgm:prSet/>
      <dgm:spPr/>
      <dgm:t>
        <a:bodyPr/>
        <a:lstStyle/>
        <a:p>
          <a:endParaRPr lang="en-US"/>
        </a:p>
      </dgm:t>
    </dgm:pt>
    <dgm:pt modelId="{31B0393D-42F0-4255-A50B-ABD4728FF717}" type="sibTrans" cxnId="{6B1F9FB1-2806-4699-A1A5-5CF30A0876A1}">
      <dgm:prSet/>
      <dgm:spPr/>
      <dgm:t>
        <a:bodyPr/>
        <a:lstStyle/>
        <a:p>
          <a:endParaRPr lang="en-US"/>
        </a:p>
      </dgm:t>
    </dgm:pt>
    <dgm:pt modelId="{FC849649-AD95-43CA-8E47-33C70A93A621}">
      <dgm:prSet phldrT="[Text]" custT="1"/>
      <dgm:spPr>
        <a:solidFill>
          <a:schemeClr val="accent1"/>
        </a:solidFill>
      </dgm:spPr>
      <dgm:t>
        <a:bodyPr/>
        <a:lstStyle/>
        <a:p>
          <a:r>
            <a:rPr lang="en-US" sz="1200" b="1"/>
            <a:t>BELONGING AND RELATIONSHIPS</a:t>
          </a:r>
        </a:p>
        <a:p>
          <a:endParaRPr lang="en-US" sz="1100"/>
        </a:p>
        <a:p>
          <a:r>
            <a:rPr lang="en-US" sz="1100"/>
            <a:t>Trusting relationships, consistent participation, and peer connection.</a:t>
          </a:r>
        </a:p>
      </dgm:t>
    </dgm:pt>
    <dgm:pt modelId="{E6A17090-0732-4EC4-9DD7-8A7796122C74}" type="parTrans" cxnId="{55F27348-2916-4118-90D6-3C13605F06CA}">
      <dgm:prSet/>
      <dgm:spPr/>
      <dgm:t>
        <a:bodyPr/>
        <a:lstStyle/>
        <a:p>
          <a:endParaRPr lang="en-US"/>
        </a:p>
      </dgm:t>
    </dgm:pt>
    <dgm:pt modelId="{23304D7D-93BE-4465-90C5-63B46BA1FBC0}" type="sibTrans" cxnId="{55F27348-2916-4118-90D6-3C13605F06CA}">
      <dgm:prSet/>
      <dgm:spPr/>
      <dgm:t>
        <a:bodyPr/>
        <a:lstStyle/>
        <a:p>
          <a:endParaRPr lang="en-US"/>
        </a:p>
      </dgm:t>
    </dgm:pt>
    <dgm:pt modelId="{19288832-91B5-46A3-BBC2-F4EE3548D4A1}" type="pres">
      <dgm:prSet presAssocID="{11748452-7A15-47DE-817F-DF7136498C3D}" presName="diagram" presStyleCnt="0">
        <dgm:presLayoutVars>
          <dgm:dir/>
          <dgm:resizeHandles val="exact"/>
        </dgm:presLayoutVars>
      </dgm:prSet>
      <dgm:spPr/>
    </dgm:pt>
    <dgm:pt modelId="{BB901A14-7C02-4747-84DE-0045490E0667}" type="pres">
      <dgm:prSet presAssocID="{F91D4E7D-06BF-4019-B69F-0DEA17363CC0}" presName="node" presStyleLbl="node1" presStyleIdx="0" presStyleCnt="5">
        <dgm:presLayoutVars>
          <dgm:bulletEnabled val="1"/>
        </dgm:presLayoutVars>
      </dgm:prSet>
      <dgm:spPr/>
    </dgm:pt>
    <dgm:pt modelId="{4841D086-0BCB-4178-81D0-B3CE09573BA1}" type="pres">
      <dgm:prSet presAssocID="{9044506D-F6F0-466E-9114-C12B9BA125BB}" presName="sibTrans" presStyleCnt="0"/>
      <dgm:spPr/>
    </dgm:pt>
    <dgm:pt modelId="{4B765884-3907-4015-83EB-AA8C931B108C}" type="pres">
      <dgm:prSet presAssocID="{199E0B22-A48D-4F49-ADFC-4AA8593B5CA9}" presName="node" presStyleLbl="node1" presStyleIdx="1" presStyleCnt="5">
        <dgm:presLayoutVars>
          <dgm:bulletEnabled val="1"/>
        </dgm:presLayoutVars>
      </dgm:prSet>
      <dgm:spPr/>
    </dgm:pt>
    <dgm:pt modelId="{0D56E068-2A01-44BA-864A-FBD4B7A4F2EA}" type="pres">
      <dgm:prSet presAssocID="{0578B71C-9981-422C-B7DF-ABAD8E8A03B1}" presName="sibTrans" presStyleCnt="0"/>
      <dgm:spPr/>
    </dgm:pt>
    <dgm:pt modelId="{81D884FE-65B6-4AC2-BDB2-471B46AB2FFF}" type="pres">
      <dgm:prSet presAssocID="{980A49EF-73ED-409B-A0C8-FAFFD60C8B8D}" presName="node" presStyleLbl="node1" presStyleIdx="2" presStyleCnt="5">
        <dgm:presLayoutVars>
          <dgm:bulletEnabled val="1"/>
        </dgm:presLayoutVars>
      </dgm:prSet>
      <dgm:spPr/>
    </dgm:pt>
    <dgm:pt modelId="{228BCD1D-EDAA-4B91-AD92-C643518D1905}" type="pres">
      <dgm:prSet presAssocID="{33623D4E-CAFA-48F2-AE72-DE000CEE04EE}" presName="sibTrans" presStyleCnt="0"/>
      <dgm:spPr/>
    </dgm:pt>
    <dgm:pt modelId="{ECBA5442-7382-42F0-8214-85D6E9D16DC5}" type="pres">
      <dgm:prSet presAssocID="{FC849649-AD95-43CA-8E47-33C70A93A621}" presName="node" presStyleLbl="node1" presStyleIdx="3" presStyleCnt="5">
        <dgm:presLayoutVars>
          <dgm:bulletEnabled val="1"/>
        </dgm:presLayoutVars>
      </dgm:prSet>
      <dgm:spPr/>
    </dgm:pt>
    <dgm:pt modelId="{5E6A4005-5568-4789-8542-60499DCEC8BB}" type="pres">
      <dgm:prSet presAssocID="{23304D7D-93BE-4465-90C5-63B46BA1FBC0}" presName="sibTrans" presStyleCnt="0"/>
      <dgm:spPr/>
    </dgm:pt>
    <dgm:pt modelId="{86E8AFBE-ED1D-4BAC-9961-D1E153D9FC2C}" type="pres">
      <dgm:prSet presAssocID="{330D2536-B2FA-4C51-B58E-92C6F2B2FABB}" presName="node" presStyleLbl="node1" presStyleIdx="4" presStyleCnt="5">
        <dgm:presLayoutVars>
          <dgm:bulletEnabled val="1"/>
        </dgm:presLayoutVars>
      </dgm:prSet>
      <dgm:spPr/>
    </dgm:pt>
  </dgm:ptLst>
  <dgm:cxnLst>
    <dgm:cxn modelId="{55F27348-2916-4118-90D6-3C13605F06CA}" srcId="{11748452-7A15-47DE-817F-DF7136498C3D}" destId="{FC849649-AD95-43CA-8E47-33C70A93A621}" srcOrd="3" destOrd="0" parTransId="{E6A17090-0732-4EC4-9DD7-8A7796122C74}" sibTransId="{23304D7D-93BE-4465-90C5-63B46BA1FBC0}"/>
    <dgm:cxn modelId="{5C4FDA70-8C01-43D4-91D7-5E33EE850281}" type="presOf" srcId="{330D2536-B2FA-4C51-B58E-92C6F2B2FABB}" destId="{86E8AFBE-ED1D-4BAC-9961-D1E153D9FC2C}" srcOrd="0" destOrd="0" presId="urn:microsoft.com/office/officeart/2005/8/layout/default"/>
    <dgm:cxn modelId="{9E6D7C71-6211-4D98-9BE8-98D757402943}" type="presOf" srcId="{11748452-7A15-47DE-817F-DF7136498C3D}" destId="{19288832-91B5-46A3-BBC2-F4EE3548D4A1}" srcOrd="0" destOrd="0" presId="urn:microsoft.com/office/officeart/2005/8/layout/default"/>
    <dgm:cxn modelId="{84A25955-3227-4535-BA6E-4DA775A44B04}" type="presOf" srcId="{199E0B22-A48D-4F49-ADFC-4AA8593B5CA9}" destId="{4B765884-3907-4015-83EB-AA8C931B108C}" srcOrd="0" destOrd="0" presId="urn:microsoft.com/office/officeart/2005/8/layout/default"/>
    <dgm:cxn modelId="{05A9739D-76F8-46D5-9C6A-8A98ED513367}" type="presOf" srcId="{980A49EF-73ED-409B-A0C8-FAFFD60C8B8D}" destId="{81D884FE-65B6-4AC2-BDB2-471B46AB2FFF}" srcOrd="0" destOrd="0" presId="urn:microsoft.com/office/officeart/2005/8/layout/default"/>
    <dgm:cxn modelId="{1F0A2FAE-AAF0-4E2C-B505-BBA76638B11E}" srcId="{11748452-7A15-47DE-817F-DF7136498C3D}" destId="{F91D4E7D-06BF-4019-B69F-0DEA17363CC0}" srcOrd="0" destOrd="0" parTransId="{897F2061-2CC5-4633-98F8-5DF2E70B8895}" sibTransId="{9044506D-F6F0-466E-9114-C12B9BA125BB}"/>
    <dgm:cxn modelId="{4C9023B1-57E5-4232-902F-55179D2A9054}" type="presOf" srcId="{FC849649-AD95-43CA-8E47-33C70A93A621}" destId="{ECBA5442-7382-42F0-8214-85D6E9D16DC5}" srcOrd="0" destOrd="0" presId="urn:microsoft.com/office/officeart/2005/8/layout/default"/>
    <dgm:cxn modelId="{6B1F9FB1-2806-4699-A1A5-5CF30A0876A1}" srcId="{11748452-7A15-47DE-817F-DF7136498C3D}" destId="{330D2536-B2FA-4C51-B58E-92C6F2B2FABB}" srcOrd="4" destOrd="0" parTransId="{7539D8A8-3052-47EC-93EF-B0170B9160CA}" sibTransId="{31B0393D-42F0-4255-A50B-ABD4728FF717}"/>
    <dgm:cxn modelId="{0A9452D3-8929-42E8-A2C6-94CADB6D0A1D}" type="presOf" srcId="{F91D4E7D-06BF-4019-B69F-0DEA17363CC0}" destId="{BB901A14-7C02-4747-84DE-0045490E0667}" srcOrd="0" destOrd="0" presId="urn:microsoft.com/office/officeart/2005/8/layout/default"/>
    <dgm:cxn modelId="{8F6741F1-421A-43B5-AB30-95D70844C810}" srcId="{11748452-7A15-47DE-817F-DF7136498C3D}" destId="{980A49EF-73ED-409B-A0C8-FAFFD60C8B8D}" srcOrd="2" destOrd="0" parTransId="{7CBC122F-E2E7-429D-982D-5024D177BDB1}" sibTransId="{33623D4E-CAFA-48F2-AE72-DE000CEE04EE}"/>
    <dgm:cxn modelId="{FBF403FF-21E3-4D4A-8521-2194357C9862}" srcId="{11748452-7A15-47DE-817F-DF7136498C3D}" destId="{199E0B22-A48D-4F49-ADFC-4AA8593B5CA9}" srcOrd="1" destOrd="0" parTransId="{462D6BE5-8040-4589-B832-0189F2AA650E}" sibTransId="{0578B71C-9981-422C-B7DF-ABAD8E8A03B1}"/>
    <dgm:cxn modelId="{7DC570C9-7B89-40B2-AD11-822703AB5ADA}" type="presParOf" srcId="{19288832-91B5-46A3-BBC2-F4EE3548D4A1}" destId="{BB901A14-7C02-4747-84DE-0045490E0667}" srcOrd="0" destOrd="0" presId="urn:microsoft.com/office/officeart/2005/8/layout/default"/>
    <dgm:cxn modelId="{4A3640DB-A282-412B-B51A-9BE3B9D56A3B}" type="presParOf" srcId="{19288832-91B5-46A3-BBC2-F4EE3548D4A1}" destId="{4841D086-0BCB-4178-81D0-B3CE09573BA1}" srcOrd="1" destOrd="0" presId="urn:microsoft.com/office/officeart/2005/8/layout/default"/>
    <dgm:cxn modelId="{3046AB59-5A9D-49FA-B56E-52C61D4025DF}" type="presParOf" srcId="{19288832-91B5-46A3-BBC2-F4EE3548D4A1}" destId="{4B765884-3907-4015-83EB-AA8C931B108C}" srcOrd="2" destOrd="0" presId="urn:microsoft.com/office/officeart/2005/8/layout/default"/>
    <dgm:cxn modelId="{6CEFB679-B124-4DD3-A944-BE821358BC8A}" type="presParOf" srcId="{19288832-91B5-46A3-BBC2-F4EE3548D4A1}" destId="{0D56E068-2A01-44BA-864A-FBD4B7A4F2EA}" srcOrd="3" destOrd="0" presId="urn:microsoft.com/office/officeart/2005/8/layout/default"/>
    <dgm:cxn modelId="{D7CBA326-B997-4248-A6AA-7A8736409BF4}" type="presParOf" srcId="{19288832-91B5-46A3-BBC2-F4EE3548D4A1}" destId="{81D884FE-65B6-4AC2-BDB2-471B46AB2FFF}" srcOrd="4" destOrd="0" presId="urn:microsoft.com/office/officeart/2005/8/layout/default"/>
    <dgm:cxn modelId="{980D9FE9-D719-451A-A4DC-B68D5249253E}" type="presParOf" srcId="{19288832-91B5-46A3-BBC2-F4EE3548D4A1}" destId="{228BCD1D-EDAA-4B91-AD92-C643518D1905}" srcOrd="5" destOrd="0" presId="urn:microsoft.com/office/officeart/2005/8/layout/default"/>
    <dgm:cxn modelId="{AFA58DAE-DF09-4DBC-96B1-E30B69FA5F2F}" type="presParOf" srcId="{19288832-91B5-46A3-BBC2-F4EE3548D4A1}" destId="{ECBA5442-7382-42F0-8214-85D6E9D16DC5}" srcOrd="6" destOrd="0" presId="urn:microsoft.com/office/officeart/2005/8/layout/default"/>
    <dgm:cxn modelId="{645D8E27-8B04-4FE2-BA51-20BA8085BEC5}" type="presParOf" srcId="{19288832-91B5-46A3-BBC2-F4EE3548D4A1}" destId="{5E6A4005-5568-4789-8542-60499DCEC8BB}" srcOrd="7" destOrd="0" presId="urn:microsoft.com/office/officeart/2005/8/layout/default"/>
    <dgm:cxn modelId="{9A529D12-DA54-467D-B5F8-A518A0776734}" type="presParOf" srcId="{19288832-91B5-46A3-BBC2-F4EE3548D4A1}" destId="{86E8AFBE-ED1D-4BAC-9961-D1E153D9FC2C}"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01A14-7C02-4747-84DE-0045490E0667}">
      <dsp:nvSpPr>
        <dsp:cNvPr id="0" name=""/>
        <dsp:cNvSpPr/>
      </dsp:nvSpPr>
      <dsp:spPr>
        <a:xfrm>
          <a:off x="435542" y="1184"/>
          <a:ext cx="2328039" cy="1396823"/>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CHARACTER</a:t>
          </a:r>
          <a:endParaRPr lang="en-US" sz="1100" b="1" kern="1200"/>
        </a:p>
        <a:p>
          <a:pPr marL="0" lvl="0" indent="0" algn="ctr" defTabSz="533400">
            <a:lnSpc>
              <a:spcPct val="90000"/>
            </a:lnSpc>
            <a:spcBef>
              <a:spcPct val="0"/>
            </a:spcBef>
            <a:spcAft>
              <a:spcPct val="35000"/>
            </a:spcAft>
            <a:buNone/>
          </a:pPr>
          <a:endParaRPr lang="en-US" sz="1100" kern="1200"/>
        </a:p>
        <a:p>
          <a:pPr marL="0" lvl="0" indent="0" algn="ctr" defTabSz="533400">
            <a:lnSpc>
              <a:spcPct val="90000"/>
            </a:lnSpc>
            <a:spcBef>
              <a:spcPct val="0"/>
            </a:spcBef>
            <a:spcAft>
              <a:spcPct val="35000"/>
            </a:spcAft>
            <a:buNone/>
          </a:pPr>
          <a:r>
            <a:rPr lang="en-US" sz="1100" kern="1200">
              <a:solidFill>
                <a:schemeClr val="bg1"/>
              </a:solidFill>
              <a:latin typeface="+mj-lt"/>
              <a:ea typeface="Calibri" pitchFamily="34" charset="-122"/>
              <a:cs typeface="Calibri" pitchFamily="34" charset="-120"/>
            </a:rPr>
            <a:t>Demonstrated core values, purpose, and positive decision-making.</a:t>
          </a:r>
          <a:endParaRPr lang="en-US" sz="1100" kern="1200">
            <a:solidFill>
              <a:schemeClr val="bg1"/>
            </a:solidFill>
          </a:endParaRPr>
        </a:p>
      </dsp:txBody>
      <dsp:txXfrm>
        <a:off x="435542" y="1184"/>
        <a:ext cx="2328039" cy="1396823"/>
      </dsp:txXfrm>
    </dsp:sp>
    <dsp:sp modelId="{4B765884-3907-4015-83EB-AA8C931B108C}">
      <dsp:nvSpPr>
        <dsp:cNvPr id="0" name=""/>
        <dsp:cNvSpPr/>
      </dsp:nvSpPr>
      <dsp:spPr>
        <a:xfrm>
          <a:off x="2996385" y="1184"/>
          <a:ext cx="2328039" cy="1396823"/>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POSITIVE IDENTITY</a:t>
          </a:r>
        </a:p>
        <a:p>
          <a:pPr marL="0" lvl="0" indent="0" algn="ctr" defTabSz="533400">
            <a:lnSpc>
              <a:spcPct val="90000"/>
            </a:lnSpc>
            <a:spcBef>
              <a:spcPct val="0"/>
            </a:spcBef>
            <a:spcAft>
              <a:spcPct val="35000"/>
            </a:spcAft>
            <a:buNone/>
          </a:pPr>
          <a:endParaRPr lang="en-US" sz="1200" kern="1200"/>
        </a:p>
        <a:p>
          <a:pPr marL="0" lvl="0" indent="0" algn="ctr" defTabSz="533400">
            <a:lnSpc>
              <a:spcPct val="90000"/>
            </a:lnSpc>
            <a:spcBef>
              <a:spcPct val="0"/>
            </a:spcBef>
            <a:spcAft>
              <a:spcPct val="35000"/>
            </a:spcAft>
            <a:buNone/>
          </a:pPr>
          <a:r>
            <a:rPr lang="en-US" sz="1100" kern="1200">
              <a:solidFill>
                <a:schemeClr val="bg1"/>
              </a:solidFill>
              <a:latin typeface="+mj-lt"/>
              <a:ea typeface="Calibri" pitchFamily="34" charset="-122"/>
              <a:cs typeface="Calibri" pitchFamily="34" charset="-120"/>
            </a:rPr>
            <a:t>Self-efficacy, confidence, resilience, and an affirmed sense of self.</a:t>
          </a:r>
          <a:endParaRPr lang="en-US" sz="1100" kern="1200">
            <a:solidFill>
              <a:schemeClr val="bg1"/>
            </a:solidFill>
            <a:latin typeface="+mj-lt"/>
          </a:endParaRPr>
        </a:p>
      </dsp:txBody>
      <dsp:txXfrm>
        <a:off x="2996385" y="1184"/>
        <a:ext cx="2328039" cy="1396823"/>
      </dsp:txXfrm>
    </dsp:sp>
    <dsp:sp modelId="{81D884FE-65B6-4AC2-BDB2-471B46AB2FFF}">
      <dsp:nvSpPr>
        <dsp:cNvPr id="0" name=""/>
        <dsp:cNvSpPr/>
      </dsp:nvSpPr>
      <dsp:spPr>
        <a:xfrm>
          <a:off x="5557229" y="1184"/>
          <a:ext cx="2328039" cy="1396823"/>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ACHIEVEMENT</a:t>
          </a:r>
        </a:p>
        <a:p>
          <a:pPr marL="0" lvl="0" indent="0" algn="ctr" defTabSz="533400">
            <a:lnSpc>
              <a:spcPct val="90000"/>
            </a:lnSpc>
            <a:spcBef>
              <a:spcPct val="0"/>
            </a:spcBef>
            <a:spcAft>
              <a:spcPct val="35000"/>
            </a:spcAft>
            <a:buNone/>
          </a:pPr>
          <a:endParaRPr lang="en-US" sz="1200" kern="1200"/>
        </a:p>
        <a:p>
          <a:pPr marL="0" lvl="0" indent="0" algn="ctr" defTabSz="533400">
            <a:lnSpc>
              <a:spcPct val="90000"/>
            </a:lnSpc>
            <a:spcBef>
              <a:spcPct val="0"/>
            </a:spcBef>
            <a:spcAft>
              <a:spcPct val="35000"/>
            </a:spcAft>
            <a:buNone/>
          </a:pPr>
          <a:r>
            <a:rPr lang="en-US" sz="1100" kern="1200">
              <a:solidFill>
                <a:schemeClr val="bg1"/>
              </a:solidFill>
              <a:latin typeface="+mj-lt"/>
              <a:ea typeface="Calibri" pitchFamily="34" charset="-122"/>
              <a:cs typeface="Calibri" pitchFamily="34" charset="-120"/>
            </a:rPr>
            <a:t>Academic progress, a named passion or goal, and post-secondary or employment pathways.</a:t>
          </a:r>
          <a:endParaRPr lang="en-US" sz="1100" kern="1200">
            <a:solidFill>
              <a:schemeClr val="bg1"/>
            </a:solidFill>
            <a:latin typeface="+mj-lt"/>
          </a:endParaRPr>
        </a:p>
      </dsp:txBody>
      <dsp:txXfrm>
        <a:off x="5557229" y="1184"/>
        <a:ext cx="2328039" cy="1396823"/>
      </dsp:txXfrm>
    </dsp:sp>
    <dsp:sp modelId="{ECBA5442-7382-42F0-8214-85D6E9D16DC5}">
      <dsp:nvSpPr>
        <dsp:cNvPr id="0" name=""/>
        <dsp:cNvSpPr/>
      </dsp:nvSpPr>
      <dsp:spPr>
        <a:xfrm>
          <a:off x="1715964" y="1630812"/>
          <a:ext cx="2328039" cy="139682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BELONGING AND RELATIONSHIPS</a:t>
          </a:r>
        </a:p>
        <a:p>
          <a:pPr marL="0" lvl="0" indent="0" algn="ctr" defTabSz="533400">
            <a:lnSpc>
              <a:spcPct val="90000"/>
            </a:lnSpc>
            <a:spcBef>
              <a:spcPct val="0"/>
            </a:spcBef>
            <a:spcAft>
              <a:spcPct val="35000"/>
            </a:spcAft>
            <a:buNone/>
          </a:pPr>
          <a:endParaRPr lang="en-US" sz="1100" kern="1200"/>
        </a:p>
        <a:p>
          <a:pPr marL="0" lvl="0" indent="0" algn="ctr" defTabSz="533400">
            <a:lnSpc>
              <a:spcPct val="90000"/>
            </a:lnSpc>
            <a:spcBef>
              <a:spcPct val="0"/>
            </a:spcBef>
            <a:spcAft>
              <a:spcPct val="35000"/>
            </a:spcAft>
            <a:buNone/>
          </a:pPr>
          <a:r>
            <a:rPr lang="en-US" sz="1100" kern="1200"/>
            <a:t>Trusting relationships, consistent participation, and peer connection.</a:t>
          </a:r>
        </a:p>
      </dsp:txBody>
      <dsp:txXfrm>
        <a:off x="1715964" y="1630812"/>
        <a:ext cx="2328039" cy="1396823"/>
      </dsp:txXfrm>
    </dsp:sp>
    <dsp:sp modelId="{86E8AFBE-ED1D-4BAC-9961-D1E153D9FC2C}">
      <dsp:nvSpPr>
        <dsp:cNvPr id="0" name=""/>
        <dsp:cNvSpPr/>
      </dsp:nvSpPr>
      <dsp:spPr>
        <a:xfrm>
          <a:off x="4276807" y="1630812"/>
          <a:ext cx="2328039" cy="1396823"/>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CONTRIBUTION</a:t>
          </a:r>
        </a:p>
        <a:p>
          <a:pPr marL="0" lvl="0" indent="0" algn="ctr" defTabSz="533400">
            <a:lnSpc>
              <a:spcPct val="90000"/>
            </a:lnSpc>
            <a:spcBef>
              <a:spcPct val="0"/>
            </a:spcBef>
            <a:spcAft>
              <a:spcPct val="35000"/>
            </a:spcAft>
            <a:buNone/>
          </a:pPr>
          <a:endParaRPr lang="en-US" sz="1100" kern="1200"/>
        </a:p>
        <a:p>
          <a:pPr marL="0" lvl="0" indent="0" algn="ctr" defTabSz="533400">
            <a:lnSpc>
              <a:spcPct val="90000"/>
            </a:lnSpc>
            <a:spcBef>
              <a:spcPct val="0"/>
            </a:spcBef>
            <a:spcAft>
              <a:spcPct val="35000"/>
            </a:spcAft>
            <a:buNone/>
          </a:pPr>
          <a:r>
            <a:rPr lang="en-US" sz="1100" kern="1200"/>
            <a:t>Service hours, youth-led projects, and leadership roles held.</a:t>
          </a:r>
        </a:p>
      </dsp:txBody>
      <dsp:txXfrm>
        <a:off x="4276807" y="1630812"/>
        <a:ext cx="2328039" cy="13968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5EE51-B350-9D0D-548F-72AD23415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23C15-FA82-9A24-2FAC-7789B58253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F16494-7C3E-BCA8-0662-5D8BF9D60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69C241-892C-616E-C5C3-3101F726EEB4}"/>
              </a:ext>
            </a:extLst>
          </p:cNvPr>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381215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a:solidFill>
                  <a:schemeClr val="tx1"/>
                </a:solidFill>
                <a:effectLst/>
                <a:latin typeface="Verdana" pitchFamily="64" charset="0"/>
                <a:ea typeface="ＭＳ Ｐゴシック" pitchFamily="64" charset="-128"/>
                <a:cs typeface="ＭＳ Ｐゴシック" pitchFamily="64" charset="-128"/>
              </a:rPr>
              <a:t>All sessions are being asked to link which lever is connected. For YMT - it’s all of them.</a:t>
            </a:r>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15</a:t>
            </a:fld>
            <a:endParaRPr lang="en-US"/>
          </a:p>
        </p:txBody>
      </p:sp>
    </p:spTree>
    <p:extLst>
      <p:ext uri="{BB962C8B-B14F-4D97-AF65-F5344CB8AC3E}">
        <p14:creationId xmlns:p14="http://schemas.microsoft.com/office/powerpoint/2010/main" val="36977903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85"/>
            <a:ext cx="8732520" cy="2054249"/>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fld id="{9DD2EDFB-7648-1545-A44D-3EE34884B898}" type="datetimeFigureOut">
              <a:rPr lang="en-US" smtClean="0"/>
              <a:t>9/9/2026</a:t>
            </a:fld>
            <a:endParaRPr lang="en-US"/>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a:p>
        </p:txBody>
      </p:sp>
    </p:spTree>
    <p:extLst>
      <p:ext uri="{BB962C8B-B14F-4D97-AF65-F5344CB8AC3E}">
        <p14:creationId xmlns:p14="http://schemas.microsoft.com/office/powerpoint/2010/main" val="37220169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18849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2"/>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19" Type="http://schemas.openxmlformats.org/officeDocument/2006/relationships/theme" Target="../theme/theme4.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theme" Target="../theme/theme5.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4003" r:id="rId4"/>
    <p:sldLayoutId id="2147484071"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56" r:id="rId14"/>
    <p:sldLayoutId id="2147484057" r:id="rId15"/>
    <p:sldLayoutId id="2147484058" r:id="rId16"/>
  </p:sldLayoutIdLst>
  <p:hf hdr="0" ftr="0" dt="0"/>
  <p:txStyles>
    <p:titleStyle>
      <a:lvl1pPr algn="l" rtl="0" eaLnBrk="1" fontAlgn="base" hangingPunct="1">
        <a:spcBef>
          <a:spcPct val="0"/>
        </a:spcBef>
        <a:spcAft>
          <a:spcPct val="0"/>
        </a:spcAft>
        <a:defRPr sz="1950" b="1" cap="all" baseline="0">
          <a:solidFill>
            <a:schemeClr val="accent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72"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59" r:id="rId14"/>
    <p:sldLayoutId id="2147484060" r:id="rId15"/>
    <p:sldLayoutId id="2147484061" r:id="rId16"/>
  </p:sldLayoutIdLst>
  <p:hf hdr="0" ftr="0" dt="0"/>
  <p:txStyles>
    <p:titleStyle>
      <a:lvl1pPr algn="l" rtl="0" eaLnBrk="1" fontAlgn="base" hangingPunct="1">
        <a:spcBef>
          <a:spcPct val="0"/>
        </a:spcBef>
        <a:spcAft>
          <a:spcPct val="0"/>
        </a:spcAft>
        <a:defRPr sz="1950" b="1" cap="all" baseline="0">
          <a:solidFill>
            <a:schemeClr val="accent2"/>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73"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62" r:id="rId14"/>
    <p:sldLayoutId id="2147484063" r:id="rId15"/>
    <p:sldLayoutId id="2147484064" r:id="rId16"/>
  </p:sldLayoutIdLst>
  <p:hf hdr="0" ftr="0" dt="0"/>
  <p:txStyles>
    <p:titleStyle>
      <a:lvl1pPr algn="l" rtl="0" eaLnBrk="1" fontAlgn="base" hangingPunct="1">
        <a:spcBef>
          <a:spcPct val="0"/>
        </a:spcBef>
        <a:spcAft>
          <a:spcPct val="0"/>
        </a:spcAft>
        <a:defRPr sz="1950" b="1" cap="all" baseline="0">
          <a:solidFill>
            <a:schemeClr val="accent3"/>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7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65" r:id="rId14"/>
    <p:sldLayoutId id="2147484066" r:id="rId15"/>
    <p:sldLayoutId id="2147484067" r:id="rId16"/>
    <p:sldLayoutId id="2147484076" r:id="rId17"/>
    <p:sldLayoutId id="2147484077" r:id="rId18"/>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75"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68" r:id="rId14"/>
    <p:sldLayoutId id="2147484069" r:id="rId15"/>
    <p:sldLayoutId id="2147484070" r:id="rId16"/>
  </p:sldLayoutIdLst>
  <p:hf hdr="0" ftr="0" dt="0"/>
  <p:txStyles>
    <p:titleStyle>
      <a:lvl1pPr algn="l" rtl="0" eaLnBrk="1" fontAlgn="base" hangingPunct="1">
        <a:spcBef>
          <a:spcPct val="0"/>
        </a:spcBef>
        <a:spcAft>
          <a:spcPct val="0"/>
        </a:spcAft>
        <a:defRPr sz="1950" b="1" cap="all" baseline="0">
          <a:solidFill>
            <a:schemeClr val="accent5"/>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6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66.xml"/></Relationships>
</file>

<file path=ppt/slides/_rels/slide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8.jpeg"/><Relationship Id="rId7"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6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jpe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6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43_86C31CB2.xml"/><Relationship Id="rId2" Type="http://schemas.openxmlformats.org/officeDocument/2006/relationships/notesSlide" Target="../notesSlides/notesSlide6.xml"/><Relationship Id="rId1" Type="http://schemas.openxmlformats.org/officeDocument/2006/relationships/slideLayout" Target="../slideLayouts/slideLayout50.xml"/><Relationship Id="rId5" Type="http://schemas.openxmlformats.org/officeDocument/2006/relationships/image" Target="../media/image38.sv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3154C-07AF-1B1F-FE0D-AA385FF6D4C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5C19AD9-7191-D936-4334-241397720952}"/>
              </a:ext>
            </a:extLst>
          </p:cNvPr>
          <p:cNvPicPr>
            <a:picLocks noChangeAspect="1"/>
          </p:cNvPicPr>
          <p:nvPr/>
        </p:nvPicPr>
        <p:blipFill>
          <a:blip r:embed="rId3"/>
          <a:srcRect/>
          <a:stretch/>
        </p:blipFill>
        <p:spPr>
          <a:xfrm>
            <a:off x="4765" y="2679"/>
            <a:ext cx="9134467" cy="5138138"/>
          </a:xfrm>
          <a:prstGeom prst="rect">
            <a:avLst/>
          </a:prstGeom>
        </p:spPr>
      </p:pic>
      <p:sp>
        <p:nvSpPr>
          <p:cNvPr id="3" name="Title 5">
            <a:extLst>
              <a:ext uri="{FF2B5EF4-FFF2-40B4-BE49-F238E27FC236}">
                <a16:creationId xmlns:a16="http://schemas.microsoft.com/office/drawing/2014/main" id="{BBB16F05-F885-A843-36ED-B716E2F545F9}"/>
              </a:ext>
            </a:extLst>
          </p:cNvPr>
          <p:cNvSpPr txBox="1">
            <a:spLocks/>
          </p:cNvSpPr>
          <p:nvPr/>
        </p:nvSpPr>
        <p:spPr bwMode="black">
          <a:xfrm>
            <a:off x="1538681" y="1585665"/>
            <a:ext cx="7286342" cy="1034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500" b="0" kern="0" cap="none">
                <a:latin typeface="Verdana" panose="020B0604030504040204" pitchFamily="34" charset="0"/>
                <a:ea typeface="Verdana" panose="020B0604030504040204" pitchFamily="34" charset="0"/>
                <a:cs typeface="Verdana" panose="020B0604030504040204" pitchFamily="34" charset="0"/>
              </a:rPr>
              <a:t>YOUNG MEN THRIVING</a:t>
            </a:r>
          </a:p>
          <a:p>
            <a:r>
              <a:rPr lang="en-US" sz="2000" b="0" kern="0" cap="none">
                <a:latin typeface="Verdana" panose="020B0604030504040204" pitchFamily="34" charset="0"/>
                <a:ea typeface="Verdana" panose="020B0604030504040204" pitchFamily="34" charset="0"/>
                <a:cs typeface="Verdana" panose="020B0604030504040204" pitchFamily="34" charset="0"/>
              </a:rPr>
              <a:t>Jarrett Royster, President and CEO, YMCA of Delaware</a:t>
            </a:r>
          </a:p>
          <a:p>
            <a:r>
              <a:rPr lang="en-US" sz="2000" b="0" kern="0" cap="none">
                <a:latin typeface="Verdana" panose="020B0604030504040204" pitchFamily="34" charset="0"/>
                <a:ea typeface="Verdana" panose="020B0604030504040204" pitchFamily="34" charset="0"/>
                <a:cs typeface="Verdana" panose="020B0604030504040204" pitchFamily="34" charset="0"/>
              </a:rPr>
              <a:t>Devin Anglin, Manager, Network Facilitation–YMT,  YMCA of the USA</a:t>
            </a:r>
          </a:p>
        </p:txBody>
      </p:sp>
    </p:spTree>
    <p:extLst>
      <p:ext uri="{BB962C8B-B14F-4D97-AF65-F5344CB8AC3E}">
        <p14:creationId xmlns:p14="http://schemas.microsoft.com/office/powerpoint/2010/main" val="3969538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4F80D-D56F-7AA9-AA26-C3A65D4432C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14B4D42-5BFF-FCFB-AD3E-5808772D5D5A}"/>
              </a:ext>
            </a:extLst>
          </p:cNvPr>
          <p:cNvPicPr>
            <a:picLocks noChangeAspect="1"/>
          </p:cNvPicPr>
          <p:nvPr/>
        </p:nvPicPr>
        <p:blipFill>
          <a:blip r:embed="rId2"/>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45D4BF23-AA2C-3559-28BA-9154151C137C}"/>
              </a:ext>
            </a:extLst>
          </p:cNvPr>
          <p:cNvSpPr>
            <a:spLocks noGrp="1"/>
          </p:cNvSpPr>
          <p:nvPr>
            <p:ph type="title"/>
          </p:nvPr>
        </p:nvSpPr>
        <p:spPr/>
        <p:txBody>
          <a:bodyPr/>
          <a:lstStyle/>
          <a:p>
            <a: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t>What thriving means</a:t>
            </a:r>
            <a:b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br>
            <a:r>
              <a:rPr lang="en-US" sz="2500">
                <a:solidFill>
                  <a:srgbClr val="007D7E"/>
                </a:solidFill>
                <a:latin typeface="Verdana" panose="020B0604030504040204" pitchFamily="34" charset="0"/>
                <a:ea typeface="Verdana" panose="020B0604030504040204" pitchFamily="34" charset="0"/>
                <a:cs typeface="Verdana" panose="020B0604030504040204" pitchFamily="34" charset="0"/>
              </a:rPr>
              <a:t>the outcome</a:t>
            </a:r>
            <a:endParaRPr lang="en-US" sz="2000" b="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1">
            <a:extLst>
              <a:ext uri="{FF2B5EF4-FFF2-40B4-BE49-F238E27FC236}">
                <a16:creationId xmlns:a16="http://schemas.microsoft.com/office/drawing/2014/main" id="{2E368393-9BEA-4883-F584-0028699907E6}"/>
              </a:ext>
            </a:extLst>
          </p:cNvPr>
          <p:cNvSpPr>
            <a:spLocks noGrp="1"/>
          </p:cNvSpPr>
          <p:nvPr>
            <p:ph idx="1"/>
          </p:nvPr>
        </p:nvSpPr>
        <p:spPr/>
        <p:txBody>
          <a:bodyPr/>
          <a:lstStyle/>
          <a:p>
            <a:r>
              <a:rPr lang="en-US" sz="1400"/>
              <a:t>The YMCA defines thriving as boys and young men who have character, a positive identity, achievement, belonging and relationships, and contribution.</a:t>
            </a:r>
          </a:p>
          <a:p>
            <a:endParaRPr lang="en-US"/>
          </a:p>
          <a:p>
            <a:endParaRPr lang="en-US"/>
          </a:p>
        </p:txBody>
      </p:sp>
      <p:grpSp>
        <p:nvGrpSpPr>
          <p:cNvPr id="3" name="Group 2">
            <a:extLst>
              <a:ext uri="{FF2B5EF4-FFF2-40B4-BE49-F238E27FC236}">
                <a16:creationId xmlns:a16="http://schemas.microsoft.com/office/drawing/2014/main" id="{04D3C85F-1DCF-983C-D4F0-52AC5D31E259}"/>
              </a:ext>
            </a:extLst>
          </p:cNvPr>
          <p:cNvGrpSpPr>
            <a:grpSpLocks noChangeAspect="1"/>
          </p:cNvGrpSpPr>
          <p:nvPr/>
        </p:nvGrpSpPr>
        <p:grpSpPr>
          <a:xfrm>
            <a:off x="521654" y="1988054"/>
            <a:ext cx="8171504" cy="2370125"/>
            <a:chOff x="548640" y="2286000"/>
            <a:chExt cx="11094416" cy="3291840"/>
          </a:xfrm>
        </p:grpSpPr>
        <p:sp>
          <p:nvSpPr>
            <p:cNvPr id="4" name="Shape 5">
              <a:extLst>
                <a:ext uri="{FF2B5EF4-FFF2-40B4-BE49-F238E27FC236}">
                  <a16:creationId xmlns:a16="http://schemas.microsoft.com/office/drawing/2014/main" id="{04D71312-CDBC-0F38-7006-D9AC4B018BBD}"/>
                </a:ext>
              </a:extLst>
            </p:cNvPr>
            <p:cNvSpPr/>
            <p:nvPr/>
          </p:nvSpPr>
          <p:spPr>
            <a:xfrm>
              <a:off x="548640" y="2286000"/>
              <a:ext cx="2057949" cy="3291840"/>
            </a:xfrm>
            <a:prstGeom prst="roundRect">
              <a:avLst>
                <a:gd name="adj" fmla="val 3999"/>
              </a:avLst>
            </a:prstGeom>
            <a:solidFill>
              <a:srgbClr val="F1F6FB"/>
            </a:solidFill>
            <a:ln w="12700">
              <a:solidFill>
                <a:srgbClr val="E4EEF7"/>
              </a:solidFill>
              <a:prstDash val="solid"/>
            </a:ln>
          </p:spPr>
          <p:txBody>
            <a:bodyPr/>
            <a:lstStyle/>
            <a:p>
              <a:endParaRPr lang="en-US" sz="1400">
                <a:latin typeface="+mj-lt"/>
              </a:endParaRPr>
            </a:p>
          </p:txBody>
        </p:sp>
        <p:sp>
          <p:nvSpPr>
            <p:cNvPr id="5" name="Shape 6">
              <a:extLst>
                <a:ext uri="{FF2B5EF4-FFF2-40B4-BE49-F238E27FC236}">
                  <a16:creationId xmlns:a16="http://schemas.microsoft.com/office/drawing/2014/main" id="{F55E3401-1F5C-6549-8E18-162C7743E99D}"/>
                </a:ext>
              </a:extLst>
            </p:cNvPr>
            <p:cNvSpPr/>
            <p:nvPr/>
          </p:nvSpPr>
          <p:spPr>
            <a:xfrm>
              <a:off x="804672" y="2606040"/>
              <a:ext cx="566928" cy="566928"/>
            </a:xfrm>
            <a:prstGeom prst="ellipse">
              <a:avLst/>
            </a:prstGeom>
            <a:solidFill>
              <a:schemeClr val="accent4"/>
            </a:solidFill>
            <a:ln/>
          </p:spPr>
          <p:txBody>
            <a:bodyPr/>
            <a:lstStyle/>
            <a:p>
              <a:endParaRPr lang="en-US" sz="1400">
                <a:latin typeface="+mj-lt"/>
              </a:endParaRPr>
            </a:p>
          </p:txBody>
        </p:sp>
        <p:sp>
          <p:nvSpPr>
            <p:cNvPr id="7" name="Text 7">
              <a:extLst>
                <a:ext uri="{FF2B5EF4-FFF2-40B4-BE49-F238E27FC236}">
                  <a16:creationId xmlns:a16="http://schemas.microsoft.com/office/drawing/2014/main" id="{A49BCF7B-6723-652E-B728-759130C0703B}"/>
                </a:ext>
              </a:extLst>
            </p:cNvPr>
            <p:cNvSpPr/>
            <p:nvPr/>
          </p:nvSpPr>
          <p:spPr>
            <a:xfrm>
              <a:off x="804672" y="2606040"/>
              <a:ext cx="566928" cy="566928"/>
            </a:xfrm>
            <a:prstGeom prst="rect">
              <a:avLst/>
            </a:prstGeom>
            <a:noFill/>
            <a:ln/>
          </p:spPr>
          <p:txBody>
            <a:bodyPr wrap="square" lIns="0" tIns="0" rIns="0" bIns="0" rtlCol="0" anchor="ctr"/>
            <a:lstStyle/>
            <a:p>
              <a:pPr marL="0" indent="0" algn="ctr">
                <a:buNone/>
              </a:pPr>
              <a:r>
                <a:rPr lang="en-US" sz="1200" b="1">
                  <a:solidFill>
                    <a:srgbClr val="FFFFFF"/>
                  </a:solidFill>
                  <a:latin typeface="+mj-lt"/>
                  <a:ea typeface="Calibri" pitchFamily="34" charset="-122"/>
                  <a:cs typeface="Calibri" pitchFamily="34" charset="-120"/>
                </a:rPr>
                <a:t>01</a:t>
              </a:r>
              <a:endParaRPr lang="en-US" sz="1200">
                <a:latin typeface="+mj-lt"/>
              </a:endParaRPr>
            </a:p>
          </p:txBody>
        </p:sp>
        <p:sp>
          <p:nvSpPr>
            <p:cNvPr id="8" name="Text 8">
              <a:extLst>
                <a:ext uri="{FF2B5EF4-FFF2-40B4-BE49-F238E27FC236}">
                  <a16:creationId xmlns:a16="http://schemas.microsoft.com/office/drawing/2014/main" id="{F90B1559-E8E9-5056-C8FB-CBF00AF49128}"/>
                </a:ext>
              </a:extLst>
            </p:cNvPr>
            <p:cNvSpPr/>
            <p:nvPr/>
          </p:nvSpPr>
          <p:spPr>
            <a:xfrm>
              <a:off x="804672" y="3337560"/>
              <a:ext cx="1545885" cy="777240"/>
            </a:xfrm>
            <a:prstGeom prst="rect">
              <a:avLst/>
            </a:prstGeom>
            <a:noFill/>
            <a:ln/>
          </p:spPr>
          <p:txBody>
            <a:bodyPr wrap="square" lIns="0" tIns="0" rIns="0" bIns="0" rtlCol="0" anchor="t"/>
            <a:lstStyle/>
            <a:p>
              <a:pPr marL="0" indent="0">
                <a:lnSpc>
                  <a:spcPts val="1900"/>
                </a:lnSpc>
                <a:buNone/>
              </a:pPr>
              <a:r>
                <a:rPr lang="en-US" sz="1200" b="1">
                  <a:solidFill>
                    <a:schemeClr val="tx2"/>
                  </a:solidFill>
                  <a:latin typeface="+mj-lt"/>
                  <a:ea typeface="Calibri" pitchFamily="34" charset="-122"/>
                  <a:cs typeface="Calibri" pitchFamily="34" charset="-120"/>
                </a:rPr>
                <a:t>Character</a:t>
              </a:r>
              <a:endParaRPr lang="en-US" sz="1200">
                <a:solidFill>
                  <a:schemeClr val="tx2"/>
                </a:solidFill>
                <a:latin typeface="+mj-lt"/>
              </a:endParaRPr>
            </a:p>
          </p:txBody>
        </p:sp>
        <p:sp>
          <p:nvSpPr>
            <p:cNvPr id="9" name="Text 9">
              <a:extLst>
                <a:ext uri="{FF2B5EF4-FFF2-40B4-BE49-F238E27FC236}">
                  <a16:creationId xmlns:a16="http://schemas.microsoft.com/office/drawing/2014/main" id="{71EFF73E-709D-2C61-F4F1-839F7A990924}"/>
                </a:ext>
              </a:extLst>
            </p:cNvPr>
            <p:cNvSpPr/>
            <p:nvPr/>
          </p:nvSpPr>
          <p:spPr>
            <a:xfrm>
              <a:off x="804672" y="4133088"/>
              <a:ext cx="1545885" cy="1188720"/>
            </a:xfrm>
            <a:prstGeom prst="rect">
              <a:avLst/>
            </a:prstGeom>
            <a:noFill/>
            <a:ln/>
          </p:spPr>
          <p:txBody>
            <a:bodyPr wrap="square" lIns="0" tIns="0" rIns="0" bIns="0" rtlCol="0" anchor="t"/>
            <a:lstStyle/>
            <a:p>
              <a:pPr marL="0" indent="0">
                <a:lnSpc>
                  <a:spcPts val="1500"/>
                </a:lnSpc>
                <a:buNone/>
              </a:pPr>
              <a:r>
                <a:rPr lang="en-US" sz="1050">
                  <a:solidFill>
                    <a:srgbClr val="636466"/>
                  </a:solidFill>
                  <a:latin typeface="+mj-lt"/>
                  <a:ea typeface="Calibri" pitchFamily="34" charset="-122"/>
                  <a:cs typeface="Calibri" pitchFamily="34" charset="-120"/>
                </a:rPr>
                <a:t>Spiritually and morally grounded, guided by the Y's core values.</a:t>
              </a:r>
              <a:endParaRPr lang="en-US" sz="1050">
                <a:latin typeface="+mj-lt"/>
              </a:endParaRPr>
            </a:p>
          </p:txBody>
        </p:sp>
        <p:sp>
          <p:nvSpPr>
            <p:cNvPr id="11" name="Shape 10">
              <a:extLst>
                <a:ext uri="{FF2B5EF4-FFF2-40B4-BE49-F238E27FC236}">
                  <a16:creationId xmlns:a16="http://schemas.microsoft.com/office/drawing/2014/main" id="{175F1FAC-1BF6-EAE4-1D35-55E6C4847360}"/>
                </a:ext>
              </a:extLst>
            </p:cNvPr>
            <p:cNvSpPr/>
            <p:nvPr/>
          </p:nvSpPr>
          <p:spPr>
            <a:xfrm>
              <a:off x="2807757" y="2286000"/>
              <a:ext cx="2057949" cy="3291840"/>
            </a:xfrm>
            <a:prstGeom prst="roundRect">
              <a:avLst>
                <a:gd name="adj" fmla="val 3999"/>
              </a:avLst>
            </a:prstGeom>
            <a:solidFill>
              <a:srgbClr val="F1F6FB"/>
            </a:solidFill>
            <a:ln w="12700">
              <a:solidFill>
                <a:srgbClr val="E4EEF7"/>
              </a:solidFill>
              <a:prstDash val="solid"/>
            </a:ln>
          </p:spPr>
          <p:txBody>
            <a:bodyPr/>
            <a:lstStyle/>
            <a:p>
              <a:endParaRPr lang="en-US" sz="1400">
                <a:latin typeface="+mj-lt"/>
              </a:endParaRPr>
            </a:p>
          </p:txBody>
        </p:sp>
        <p:sp>
          <p:nvSpPr>
            <p:cNvPr id="12" name="Shape 11">
              <a:extLst>
                <a:ext uri="{FF2B5EF4-FFF2-40B4-BE49-F238E27FC236}">
                  <a16:creationId xmlns:a16="http://schemas.microsoft.com/office/drawing/2014/main" id="{18A2C981-77FA-6156-327E-C437FFB65786}"/>
                </a:ext>
              </a:extLst>
            </p:cNvPr>
            <p:cNvSpPr/>
            <p:nvPr/>
          </p:nvSpPr>
          <p:spPr>
            <a:xfrm>
              <a:off x="3063789" y="2606040"/>
              <a:ext cx="566928" cy="566928"/>
            </a:xfrm>
            <a:prstGeom prst="ellipse">
              <a:avLst/>
            </a:prstGeom>
            <a:solidFill>
              <a:schemeClr val="accent5"/>
            </a:solidFill>
            <a:ln/>
          </p:spPr>
          <p:txBody>
            <a:bodyPr/>
            <a:lstStyle/>
            <a:p>
              <a:endParaRPr lang="en-US" sz="1400">
                <a:latin typeface="+mj-lt"/>
              </a:endParaRPr>
            </a:p>
          </p:txBody>
        </p:sp>
        <p:sp>
          <p:nvSpPr>
            <p:cNvPr id="13" name="Text 12">
              <a:extLst>
                <a:ext uri="{FF2B5EF4-FFF2-40B4-BE49-F238E27FC236}">
                  <a16:creationId xmlns:a16="http://schemas.microsoft.com/office/drawing/2014/main" id="{428484DA-CF09-D2A8-D8E0-36768AE33860}"/>
                </a:ext>
              </a:extLst>
            </p:cNvPr>
            <p:cNvSpPr/>
            <p:nvPr/>
          </p:nvSpPr>
          <p:spPr>
            <a:xfrm>
              <a:off x="3063789" y="2606040"/>
              <a:ext cx="566928" cy="566928"/>
            </a:xfrm>
            <a:prstGeom prst="rect">
              <a:avLst/>
            </a:prstGeom>
            <a:noFill/>
            <a:ln/>
          </p:spPr>
          <p:txBody>
            <a:bodyPr wrap="square" lIns="0" tIns="0" rIns="0" bIns="0" rtlCol="0" anchor="ctr"/>
            <a:lstStyle/>
            <a:p>
              <a:pPr marL="0" indent="0" algn="ctr">
                <a:buNone/>
              </a:pPr>
              <a:r>
                <a:rPr lang="en-US" sz="1200" b="1">
                  <a:solidFill>
                    <a:srgbClr val="FFFFFF"/>
                  </a:solidFill>
                  <a:latin typeface="+mj-lt"/>
                  <a:ea typeface="Calibri" pitchFamily="34" charset="-122"/>
                  <a:cs typeface="Calibri" pitchFamily="34" charset="-120"/>
                </a:rPr>
                <a:t>02</a:t>
              </a:r>
              <a:endParaRPr lang="en-US" sz="1200">
                <a:latin typeface="+mj-lt"/>
              </a:endParaRPr>
            </a:p>
          </p:txBody>
        </p:sp>
        <p:sp>
          <p:nvSpPr>
            <p:cNvPr id="14" name="Text 13">
              <a:extLst>
                <a:ext uri="{FF2B5EF4-FFF2-40B4-BE49-F238E27FC236}">
                  <a16:creationId xmlns:a16="http://schemas.microsoft.com/office/drawing/2014/main" id="{20DB954B-9598-AF3F-9302-04CBBD8F0674}"/>
                </a:ext>
              </a:extLst>
            </p:cNvPr>
            <p:cNvSpPr/>
            <p:nvPr/>
          </p:nvSpPr>
          <p:spPr>
            <a:xfrm>
              <a:off x="3063789" y="3337560"/>
              <a:ext cx="1545885" cy="777240"/>
            </a:xfrm>
            <a:prstGeom prst="rect">
              <a:avLst/>
            </a:prstGeom>
            <a:noFill/>
            <a:ln/>
          </p:spPr>
          <p:txBody>
            <a:bodyPr wrap="square" lIns="0" tIns="0" rIns="0" bIns="0" rtlCol="0" anchor="t"/>
            <a:lstStyle/>
            <a:p>
              <a:pPr marL="0" indent="0">
                <a:lnSpc>
                  <a:spcPts val="1900"/>
                </a:lnSpc>
                <a:buNone/>
              </a:pPr>
              <a:r>
                <a:rPr lang="en-US" sz="1200" b="1">
                  <a:solidFill>
                    <a:schemeClr val="tx2"/>
                  </a:solidFill>
                  <a:latin typeface="+mj-lt"/>
                  <a:ea typeface="Calibri" pitchFamily="34" charset="-122"/>
                  <a:cs typeface="Calibri" pitchFamily="34" charset="-120"/>
                </a:rPr>
                <a:t>Positive Identity</a:t>
              </a:r>
              <a:endParaRPr lang="en-US" sz="1200">
                <a:solidFill>
                  <a:schemeClr val="tx2"/>
                </a:solidFill>
                <a:latin typeface="+mj-lt"/>
              </a:endParaRPr>
            </a:p>
          </p:txBody>
        </p:sp>
        <p:sp>
          <p:nvSpPr>
            <p:cNvPr id="15" name="Text 14">
              <a:extLst>
                <a:ext uri="{FF2B5EF4-FFF2-40B4-BE49-F238E27FC236}">
                  <a16:creationId xmlns:a16="http://schemas.microsoft.com/office/drawing/2014/main" id="{1D2B10F7-58E3-4F51-B3C6-60247E082085}"/>
                </a:ext>
              </a:extLst>
            </p:cNvPr>
            <p:cNvSpPr/>
            <p:nvPr/>
          </p:nvSpPr>
          <p:spPr>
            <a:xfrm>
              <a:off x="3063789" y="4133088"/>
              <a:ext cx="1545885" cy="1188720"/>
            </a:xfrm>
            <a:prstGeom prst="rect">
              <a:avLst/>
            </a:prstGeom>
            <a:noFill/>
            <a:ln/>
          </p:spPr>
          <p:txBody>
            <a:bodyPr wrap="square" lIns="0" tIns="0" rIns="0" bIns="0" rtlCol="0" anchor="t"/>
            <a:lstStyle/>
            <a:p>
              <a:pPr marL="0" indent="0">
                <a:lnSpc>
                  <a:spcPts val="1500"/>
                </a:lnSpc>
                <a:buNone/>
              </a:pPr>
              <a:r>
                <a:rPr lang="en-US" sz="1050">
                  <a:solidFill>
                    <a:srgbClr val="636466"/>
                  </a:solidFill>
                  <a:latin typeface="+mj-lt"/>
                  <a:ea typeface="Calibri" pitchFamily="34" charset="-122"/>
                  <a:cs typeface="Calibri" pitchFamily="34" charset="-120"/>
                </a:rPr>
                <a:t>Secure, confident, and resilient in who they are.</a:t>
              </a:r>
              <a:endParaRPr lang="en-US" sz="1050">
                <a:latin typeface="+mj-lt"/>
              </a:endParaRPr>
            </a:p>
          </p:txBody>
        </p:sp>
        <p:sp>
          <p:nvSpPr>
            <p:cNvPr id="16" name="Shape 15">
              <a:extLst>
                <a:ext uri="{FF2B5EF4-FFF2-40B4-BE49-F238E27FC236}">
                  <a16:creationId xmlns:a16="http://schemas.microsoft.com/office/drawing/2014/main" id="{833DDF9E-4866-D4C3-15A1-CD3C3E0E0978}"/>
                </a:ext>
              </a:extLst>
            </p:cNvPr>
            <p:cNvSpPr/>
            <p:nvPr/>
          </p:nvSpPr>
          <p:spPr>
            <a:xfrm>
              <a:off x="5066873" y="2286000"/>
              <a:ext cx="2057949" cy="3291840"/>
            </a:xfrm>
            <a:prstGeom prst="roundRect">
              <a:avLst>
                <a:gd name="adj" fmla="val 3999"/>
              </a:avLst>
            </a:prstGeom>
            <a:solidFill>
              <a:srgbClr val="F1F6FB"/>
            </a:solidFill>
            <a:ln w="12700">
              <a:solidFill>
                <a:srgbClr val="E4EEF7"/>
              </a:solidFill>
              <a:prstDash val="solid"/>
            </a:ln>
          </p:spPr>
          <p:txBody>
            <a:bodyPr/>
            <a:lstStyle/>
            <a:p>
              <a:endParaRPr lang="en-US" sz="1400">
                <a:latin typeface="+mj-lt"/>
              </a:endParaRPr>
            </a:p>
          </p:txBody>
        </p:sp>
        <p:sp>
          <p:nvSpPr>
            <p:cNvPr id="17" name="Shape 16">
              <a:extLst>
                <a:ext uri="{FF2B5EF4-FFF2-40B4-BE49-F238E27FC236}">
                  <a16:creationId xmlns:a16="http://schemas.microsoft.com/office/drawing/2014/main" id="{63829D6C-C51C-4889-402F-9C027D68E6F8}"/>
                </a:ext>
              </a:extLst>
            </p:cNvPr>
            <p:cNvSpPr/>
            <p:nvPr/>
          </p:nvSpPr>
          <p:spPr>
            <a:xfrm>
              <a:off x="5322905" y="2606040"/>
              <a:ext cx="566928" cy="566928"/>
            </a:xfrm>
            <a:prstGeom prst="ellipse">
              <a:avLst/>
            </a:prstGeom>
            <a:solidFill>
              <a:schemeClr val="accent3"/>
            </a:solidFill>
            <a:ln/>
          </p:spPr>
          <p:txBody>
            <a:bodyPr/>
            <a:lstStyle/>
            <a:p>
              <a:endParaRPr lang="en-US" sz="1400">
                <a:latin typeface="+mj-lt"/>
              </a:endParaRPr>
            </a:p>
          </p:txBody>
        </p:sp>
        <p:sp>
          <p:nvSpPr>
            <p:cNvPr id="18" name="Text 17">
              <a:extLst>
                <a:ext uri="{FF2B5EF4-FFF2-40B4-BE49-F238E27FC236}">
                  <a16:creationId xmlns:a16="http://schemas.microsoft.com/office/drawing/2014/main" id="{C5800764-1021-01F0-F0BE-531ECCAB4231}"/>
                </a:ext>
              </a:extLst>
            </p:cNvPr>
            <p:cNvSpPr/>
            <p:nvPr/>
          </p:nvSpPr>
          <p:spPr>
            <a:xfrm>
              <a:off x="5322905" y="2606040"/>
              <a:ext cx="566928" cy="566928"/>
            </a:xfrm>
            <a:prstGeom prst="rect">
              <a:avLst/>
            </a:prstGeom>
            <a:noFill/>
            <a:ln/>
          </p:spPr>
          <p:txBody>
            <a:bodyPr wrap="square" lIns="0" tIns="0" rIns="0" bIns="0" rtlCol="0" anchor="ctr"/>
            <a:lstStyle/>
            <a:p>
              <a:pPr marL="0" indent="0" algn="ctr">
                <a:buNone/>
              </a:pPr>
              <a:r>
                <a:rPr lang="en-US" sz="1200" b="1">
                  <a:solidFill>
                    <a:srgbClr val="FFFFFF"/>
                  </a:solidFill>
                  <a:latin typeface="+mj-lt"/>
                  <a:ea typeface="Calibri" pitchFamily="34" charset="-122"/>
                  <a:cs typeface="Calibri" pitchFamily="34" charset="-120"/>
                </a:rPr>
                <a:t>03</a:t>
              </a:r>
              <a:endParaRPr lang="en-US" sz="1200">
                <a:latin typeface="+mj-lt"/>
              </a:endParaRPr>
            </a:p>
          </p:txBody>
        </p:sp>
        <p:sp>
          <p:nvSpPr>
            <p:cNvPr id="19" name="Text 18">
              <a:extLst>
                <a:ext uri="{FF2B5EF4-FFF2-40B4-BE49-F238E27FC236}">
                  <a16:creationId xmlns:a16="http://schemas.microsoft.com/office/drawing/2014/main" id="{4154D977-0C6B-1F48-8519-48006F715CDB}"/>
                </a:ext>
              </a:extLst>
            </p:cNvPr>
            <p:cNvSpPr/>
            <p:nvPr/>
          </p:nvSpPr>
          <p:spPr>
            <a:xfrm>
              <a:off x="5322905" y="3337560"/>
              <a:ext cx="1545885" cy="777240"/>
            </a:xfrm>
            <a:prstGeom prst="rect">
              <a:avLst/>
            </a:prstGeom>
            <a:noFill/>
            <a:ln/>
          </p:spPr>
          <p:txBody>
            <a:bodyPr wrap="square" lIns="0" tIns="0" rIns="0" bIns="0" rtlCol="0" anchor="t"/>
            <a:lstStyle/>
            <a:p>
              <a:pPr marL="0" indent="0">
                <a:lnSpc>
                  <a:spcPts val="1900"/>
                </a:lnSpc>
                <a:buNone/>
              </a:pPr>
              <a:r>
                <a:rPr lang="en-US" sz="1200" b="1">
                  <a:solidFill>
                    <a:schemeClr val="tx2"/>
                  </a:solidFill>
                  <a:latin typeface="+mj-lt"/>
                  <a:ea typeface="Calibri" pitchFamily="34" charset="-122"/>
                  <a:cs typeface="Calibri" pitchFamily="34" charset="-120"/>
                </a:rPr>
                <a:t>Achievement</a:t>
              </a:r>
              <a:endParaRPr lang="en-US" sz="1200">
                <a:solidFill>
                  <a:schemeClr val="tx2"/>
                </a:solidFill>
                <a:latin typeface="+mj-lt"/>
              </a:endParaRPr>
            </a:p>
          </p:txBody>
        </p:sp>
        <p:sp>
          <p:nvSpPr>
            <p:cNvPr id="20" name="Text 19">
              <a:extLst>
                <a:ext uri="{FF2B5EF4-FFF2-40B4-BE49-F238E27FC236}">
                  <a16:creationId xmlns:a16="http://schemas.microsoft.com/office/drawing/2014/main" id="{54A4B8FA-7C55-056E-FDE9-2630FDBE8CE7}"/>
                </a:ext>
              </a:extLst>
            </p:cNvPr>
            <p:cNvSpPr/>
            <p:nvPr/>
          </p:nvSpPr>
          <p:spPr>
            <a:xfrm>
              <a:off x="5322905" y="4133088"/>
              <a:ext cx="1545885" cy="1188720"/>
            </a:xfrm>
            <a:prstGeom prst="rect">
              <a:avLst/>
            </a:prstGeom>
            <a:noFill/>
            <a:ln/>
          </p:spPr>
          <p:txBody>
            <a:bodyPr wrap="square" lIns="0" tIns="0" rIns="0" bIns="0" rtlCol="0" anchor="t"/>
            <a:lstStyle/>
            <a:p>
              <a:pPr marL="0" indent="0">
                <a:lnSpc>
                  <a:spcPts val="1500"/>
                </a:lnSpc>
                <a:buNone/>
              </a:pPr>
              <a:r>
                <a:rPr lang="en-US" sz="1050">
                  <a:solidFill>
                    <a:srgbClr val="636466"/>
                  </a:solidFill>
                  <a:latin typeface="+mj-lt"/>
                  <a:ea typeface="Calibri" pitchFamily="34" charset="-122"/>
                  <a:cs typeface="Calibri" pitchFamily="34" charset="-120"/>
                </a:rPr>
                <a:t>A passion aligned to purpose, in school and career.</a:t>
              </a:r>
              <a:endParaRPr lang="en-US" sz="1050">
                <a:latin typeface="+mj-lt"/>
              </a:endParaRPr>
            </a:p>
          </p:txBody>
        </p:sp>
        <p:sp>
          <p:nvSpPr>
            <p:cNvPr id="21" name="Shape 20">
              <a:extLst>
                <a:ext uri="{FF2B5EF4-FFF2-40B4-BE49-F238E27FC236}">
                  <a16:creationId xmlns:a16="http://schemas.microsoft.com/office/drawing/2014/main" id="{09C80B21-032F-DA7B-F651-28512C0CBFDC}"/>
                </a:ext>
              </a:extLst>
            </p:cNvPr>
            <p:cNvSpPr/>
            <p:nvPr/>
          </p:nvSpPr>
          <p:spPr>
            <a:xfrm>
              <a:off x="7325990" y="2286000"/>
              <a:ext cx="2057949" cy="3291840"/>
            </a:xfrm>
            <a:prstGeom prst="roundRect">
              <a:avLst>
                <a:gd name="adj" fmla="val 3999"/>
              </a:avLst>
            </a:prstGeom>
            <a:solidFill>
              <a:srgbClr val="F1F6FB"/>
            </a:solidFill>
            <a:ln w="12700">
              <a:solidFill>
                <a:srgbClr val="E4EEF7"/>
              </a:solidFill>
              <a:prstDash val="solid"/>
            </a:ln>
          </p:spPr>
          <p:txBody>
            <a:bodyPr/>
            <a:lstStyle/>
            <a:p>
              <a:endParaRPr lang="en-US" sz="1400">
                <a:latin typeface="+mj-lt"/>
              </a:endParaRPr>
            </a:p>
          </p:txBody>
        </p:sp>
        <p:sp>
          <p:nvSpPr>
            <p:cNvPr id="22" name="Shape 21">
              <a:extLst>
                <a:ext uri="{FF2B5EF4-FFF2-40B4-BE49-F238E27FC236}">
                  <a16:creationId xmlns:a16="http://schemas.microsoft.com/office/drawing/2014/main" id="{334C23AA-6018-6082-E145-EFBB0AA551A4}"/>
                </a:ext>
              </a:extLst>
            </p:cNvPr>
            <p:cNvSpPr/>
            <p:nvPr/>
          </p:nvSpPr>
          <p:spPr>
            <a:xfrm>
              <a:off x="7582022" y="2606040"/>
              <a:ext cx="566928" cy="566928"/>
            </a:xfrm>
            <a:prstGeom prst="ellipse">
              <a:avLst/>
            </a:prstGeom>
            <a:solidFill>
              <a:schemeClr val="accent1"/>
            </a:solidFill>
            <a:ln/>
          </p:spPr>
          <p:txBody>
            <a:bodyPr/>
            <a:lstStyle/>
            <a:p>
              <a:endParaRPr lang="en-US" sz="1400">
                <a:latin typeface="+mj-lt"/>
              </a:endParaRPr>
            </a:p>
          </p:txBody>
        </p:sp>
        <p:sp>
          <p:nvSpPr>
            <p:cNvPr id="23" name="Text 22">
              <a:extLst>
                <a:ext uri="{FF2B5EF4-FFF2-40B4-BE49-F238E27FC236}">
                  <a16:creationId xmlns:a16="http://schemas.microsoft.com/office/drawing/2014/main" id="{F5AD6C0E-FBB7-ECFD-64DC-BBEA7FF120C6}"/>
                </a:ext>
              </a:extLst>
            </p:cNvPr>
            <p:cNvSpPr/>
            <p:nvPr/>
          </p:nvSpPr>
          <p:spPr>
            <a:xfrm>
              <a:off x="7582022" y="2606040"/>
              <a:ext cx="566928" cy="566928"/>
            </a:xfrm>
            <a:prstGeom prst="rect">
              <a:avLst/>
            </a:prstGeom>
            <a:noFill/>
            <a:ln/>
          </p:spPr>
          <p:txBody>
            <a:bodyPr wrap="square" lIns="0" tIns="0" rIns="0" bIns="0" rtlCol="0" anchor="ctr"/>
            <a:lstStyle/>
            <a:p>
              <a:pPr marL="0" indent="0" algn="ctr">
                <a:buNone/>
              </a:pPr>
              <a:r>
                <a:rPr lang="en-US" sz="1200" b="1">
                  <a:solidFill>
                    <a:srgbClr val="FFFFFF"/>
                  </a:solidFill>
                  <a:latin typeface="+mj-lt"/>
                  <a:ea typeface="Calibri" pitchFamily="34" charset="-122"/>
                  <a:cs typeface="Calibri" pitchFamily="34" charset="-120"/>
                </a:rPr>
                <a:t>04</a:t>
              </a:r>
              <a:endParaRPr lang="en-US" sz="1200">
                <a:latin typeface="+mj-lt"/>
              </a:endParaRPr>
            </a:p>
          </p:txBody>
        </p:sp>
        <p:sp>
          <p:nvSpPr>
            <p:cNvPr id="24" name="Text 23">
              <a:extLst>
                <a:ext uri="{FF2B5EF4-FFF2-40B4-BE49-F238E27FC236}">
                  <a16:creationId xmlns:a16="http://schemas.microsoft.com/office/drawing/2014/main" id="{7BF72D33-42C4-5311-1F3D-709CE5D890C7}"/>
                </a:ext>
              </a:extLst>
            </p:cNvPr>
            <p:cNvSpPr/>
            <p:nvPr/>
          </p:nvSpPr>
          <p:spPr>
            <a:xfrm>
              <a:off x="7582022" y="3337560"/>
              <a:ext cx="1747054" cy="777240"/>
            </a:xfrm>
            <a:prstGeom prst="rect">
              <a:avLst/>
            </a:prstGeom>
            <a:noFill/>
            <a:ln/>
          </p:spPr>
          <p:txBody>
            <a:bodyPr wrap="square" lIns="0" tIns="0" rIns="0" bIns="0" rtlCol="0" anchor="t"/>
            <a:lstStyle/>
            <a:p>
              <a:pPr marL="0" indent="0">
                <a:lnSpc>
                  <a:spcPts val="1900"/>
                </a:lnSpc>
                <a:buNone/>
              </a:pPr>
              <a:r>
                <a:rPr lang="en-US" sz="1200" b="1">
                  <a:solidFill>
                    <a:schemeClr val="tx2"/>
                  </a:solidFill>
                  <a:latin typeface="+mj-lt"/>
                  <a:ea typeface="Calibri" pitchFamily="34" charset="-122"/>
                  <a:cs typeface="Calibri" pitchFamily="34" charset="-120"/>
                </a:rPr>
                <a:t>Belonging and Relationships</a:t>
              </a:r>
              <a:endParaRPr lang="en-US" sz="1200">
                <a:solidFill>
                  <a:schemeClr val="tx2"/>
                </a:solidFill>
                <a:latin typeface="+mj-lt"/>
              </a:endParaRPr>
            </a:p>
          </p:txBody>
        </p:sp>
        <p:sp>
          <p:nvSpPr>
            <p:cNvPr id="25" name="Text 24">
              <a:extLst>
                <a:ext uri="{FF2B5EF4-FFF2-40B4-BE49-F238E27FC236}">
                  <a16:creationId xmlns:a16="http://schemas.microsoft.com/office/drawing/2014/main" id="{030D40C9-3D02-A2C2-B861-8104060BE9CB}"/>
                </a:ext>
              </a:extLst>
            </p:cNvPr>
            <p:cNvSpPr/>
            <p:nvPr/>
          </p:nvSpPr>
          <p:spPr>
            <a:xfrm>
              <a:off x="7582022" y="4133088"/>
              <a:ext cx="1545885" cy="1188720"/>
            </a:xfrm>
            <a:prstGeom prst="rect">
              <a:avLst/>
            </a:prstGeom>
            <a:noFill/>
            <a:ln/>
          </p:spPr>
          <p:txBody>
            <a:bodyPr wrap="square" lIns="0" tIns="0" rIns="0" bIns="0" rtlCol="0" anchor="t"/>
            <a:lstStyle/>
            <a:p>
              <a:pPr marL="0" indent="0">
                <a:lnSpc>
                  <a:spcPts val="1500"/>
                </a:lnSpc>
                <a:buNone/>
              </a:pPr>
              <a:r>
                <a:rPr lang="en-US" sz="1050">
                  <a:solidFill>
                    <a:srgbClr val="636466"/>
                  </a:solidFill>
                  <a:latin typeface="+mj-lt"/>
                  <a:ea typeface="Calibri" pitchFamily="34" charset="-122"/>
                  <a:cs typeface="Calibri" pitchFamily="34" charset="-120"/>
                </a:rPr>
                <a:t>Anchored by caring adults, peers, and networks.</a:t>
              </a:r>
              <a:endParaRPr lang="en-US" sz="1050">
                <a:latin typeface="+mj-lt"/>
              </a:endParaRPr>
            </a:p>
          </p:txBody>
        </p:sp>
        <p:sp>
          <p:nvSpPr>
            <p:cNvPr id="26" name="Shape 25">
              <a:extLst>
                <a:ext uri="{FF2B5EF4-FFF2-40B4-BE49-F238E27FC236}">
                  <a16:creationId xmlns:a16="http://schemas.microsoft.com/office/drawing/2014/main" id="{4077AC1F-256A-130C-D3A2-73B944860BE6}"/>
                </a:ext>
              </a:extLst>
            </p:cNvPr>
            <p:cNvSpPr/>
            <p:nvPr/>
          </p:nvSpPr>
          <p:spPr>
            <a:xfrm>
              <a:off x="9585107" y="2286000"/>
              <a:ext cx="2057949" cy="3291840"/>
            </a:xfrm>
            <a:prstGeom prst="roundRect">
              <a:avLst>
                <a:gd name="adj" fmla="val 3999"/>
              </a:avLst>
            </a:prstGeom>
            <a:solidFill>
              <a:srgbClr val="F1F6FB"/>
            </a:solidFill>
            <a:ln w="12700">
              <a:solidFill>
                <a:srgbClr val="E4EEF7"/>
              </a:solidFill>
              <a:prstDash val="solid"/>
            </a:ln>
          </p:spPr>
          <p:txBody>
            <a:bodyPr/>
            <a:lstStyle/>
            <a:p>
              <a:endParaRPr lang="en-US" sz="1400">
                <a:latin typeface="+mj-lt"/>
              </a:endParaRPr>
            </a:p>
          </p:txBody>
        </p:sp>
        <p:sp>
          <p:nvSpPr>
            <p:cNvPr id="27" name="Shape 26">
              <a:extLst>
                <a:ext uri="{FF2B5EF4-FFF2-40B4-BE49-F238E27FC236}">
                  <a16:creationId xmlns:a16="http://schemas.microsoft.com/office/drawing/2014/main" id="{BA2E956F-70CD-7570-9014-3779999BB7C8}"/>
                </a:ext>
              </a:extLst>
            </p:cNvPr>
            <p:cNvSpPr/>
            <p:nvPr/>
          </p:nvSpPr>
          <p:spPr>
            <a:xfrm>
              <a:off x="9841139" y="2606040"/>
              <a:ext cx="566928" cy="566928"/>
            </a:xfrm>
            <a:prstGeom prst="ellipse">
              <a:avLst/>
            </a:prstGeom>
            <a:solidFill>
              <a:schemeClr val="accent2"/>
            </a:solidFill>
            <a:ln/>
          </p:spPr>
          <p:txBody>
            <a:bodyPr/>
            <a:lstStyle/>
            <a:p>
              <a:endParaRPr lang="en-US" sz="1400">
                <a:latin typeface="+mj-lt"/>
              </a:endParaRPr>
            </a:p>
          </p:txBody>
        </p:sp>
        <p:sp>
          <p:nvSpPr>
            <p:cNvPr id="28" name="Text 27">
              <a:extLst>
                <a:ext uri="{FF2B5EF4-FFF2-40B4-BE49-F238E27FC236}">
                  <a16:creationId xmlns:a16="http://schemas.microsoft.com/office/drawing/2014/main" id="{177BD8C4-2AC1-C5A3-5350-14803BB75EB8}"/>
                </a:ext>
              </a:extLst>
            </p:cNvPr>
            <p:cNvSpPr/>
            <p:nvPr/>
          </p:nvSpPr>
          <p:spPr>
            <a:xfrm>
              <a:off x="9841139" y="2606040"/>
              <a:ext cx="566928" cy="566928"/>
            </a:xfrm>
            <a:prstGeom prst="rect">
              <a:avLst/>
            </a:prstGeom>
            <a:noFill/>
            <a:ln/>
          </p:spPr>
          <p:txBody>
            <a:bodyPr wrap="square" lIns="0" tIns="0" rIns="0" bIns="0" rtlCol="0" anchor="ctr"/>
            <a:lstStyle/>
            <a:p>
              <a:pPr marL="0" indent="0" algn="ctr">
                <a:buNone/>
              </a:pPr>
              <a:r>
                <a:rPr lang="en-US" sz="1200" b="1">
                  <a:solidFill>
                    <a:srgbClr val="FFFFFF"/>
                  </a:solidFill>
                  <a:latin typeface="+mj-lt"/>
                  <a:ea typeface="Calibri" pitchFamily="34" charset="-122"/>
                  <a:cs typeface="Calibri" pitchFamily="34" charset="-120"/>
                </a:rPr>
                <a:t>05</a:t>
              </a:r>
              <a:endParaRPr lang="en-US" sz="1200">
                <a:latin typeface="+mj-lt"/>
              </a:endParaRPr>
            </a:p>
          </p:txBody>
        </p:sp>
        <p:sp>
          <p:nvSpPr>
            <p:cNvPr id="29" name="Text 28">
              <a:extLst>
                <a:ext uri="{FF2B5EF4-FFF2-40B4-BE49-F238E27FC236}">
                  <a16:creationId xmlns:a16="http://schemas.microsoft.com/office/drawing/2014/main" id="{0BFBA110-D3D2-2B65-0BFA-4991D79F0AD9}"/>
                </a:ext>
              </a:extLst>
            </p:cNvPr>
            <p:cNvSpPr/>
            <p:nvPr/>
          </p:nvSpPr>
          <p:spPr>
            <a:xfrm>
              <a:off x="9841139" y="3337560"/>
              <a:ext cx="1545885" cy="777240"/>
            </a:xfrm>
            <a:prstGeom prst="rect">
              <a:avLst/>
            </a:prstGeom>
            <a:noFill/>
            <a:ln/>
          </p:spPr>
          <p:txBody>
            <a:bodyPr wrap="square" lIns="0" tIns="0" rIns="0" bIns="0" rtlCol="0" anchor="t"/>
            <a:lstStyle/>
            <a:p>
              <a:pPr marL="0" indent="0">
                <a:lnSpc>
                  <a:spcPts val="1900"/>
                </a:lnSpc>
                <a:buNone/>
              </a:pPr>
              <a:r>
                <a:rPr lang="en-US" sz="1200" b="1">
                  <a:solidFill>
                    <a:schemeClr val="tx2"/>
                  </a:solidFill>
                  <a:latin typeface="+mj-lt"/>
                  <a:ea typeface="Calibri" pitchFamily="34" charset="-122"/>
                  <a:cs typeface="Calibri" pitchFamily="34" charset="-120"/>
                </a:rPr>
                <a:t>Contribution</a:t>
              </a:r>
              <a:endParaRPr lang="en-US" sz="1200">
                <a:solidFill>
                  <a:schemeClr val="tx2"/>
                </a:solidFill>
                <a:latin typeface="+mj-lt"/>
              </a:endParaRPr>
            </a:p>
          </p:txBody>
        </p:sp>
        <p:sp>
          <p:nvSpPr>
            <p:cNvPr id="30" name="Text 29">
              <a:extLst>
                <a:ext uri="{FF2B5EF4-FFF2-40B4-BE49-F238E27FC236}">
                  <a16:creationId xmlns:a16="http://schemas.microsoft.com/office/drawing/2014/main" id="{EAB8A0B0-1241-3D0D-EE3D-1553C3C35D43}"/>
                </a:ext>
              </a:extLst>
            </p:cNvPr>
            <p:cNvSpPr/>
            <p:nvPr/>
          </p:nvSpPr>
          <p:spPr>
            <a:xfrm>
              <a:off x="9841139" y="4133088"/>
              <a:ext cx="1545885" cy="1188720"/>
            </a:xfrm>
            <a:prstGeom prst="rect">
              <a:avLst/>
            </a:prstGeom>
            <a:noFill/>
            <a:ln/>
          </p:spPr>
          <p:txBody>
            <a:bodyPr wrap="square" lIns="0" tIns="0" rIns="0" bIns="0" rtlCol="0" anchor="t"/>
            <a:lstStyle/>
            <a:p>
              <a:pPr marL="0" indent="0">
                <a:lnSpc>
                  <a:spcPts val="1500"/>
                </a:lnSpc>
                <a:buNone/>
              </a:pPr>
              <a:r>
                <a:rPr lang="en-US" sz="1050">
                  <a:solidFill>
                    <a:srgbClr val="636466"/>
                  </a:solidFill>
                  <a:latin typeface="+mj-lt"/>
                  <a:ea typeface="Calibri" pitchFamily="34" charset="-122"/>
                  <a:cs typeface="Calibri" pitchFamily="34" charset="-120"/>
                </a:rPr>
                <a:t>Giving back as an active part of the community.</a:t>
              </a:r>
              <a:endParaRPr lang="en-US" sz="1050">
                <a:latin typeface="+mj-lt"/>
              </a:endParaRPr>
            </a:p>
          </p:txBody>
        </p:sp>
      </p:grpSp>
    </p:spTree>
    <p:extLst>
      <p:ext uri="{BB962C8B-B14F-4D97-AF65-F5344CB8AC3E}">
        <p14:creationId xmlns:p14="http://schemas.microsoft.com/office/powerpoint/2010/main" val="480774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2EE85-3A85-0189-AD76-C0022FA90CD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B3541BF-896D-2850-8139-CAFD61CEBA27}"/>
              </a:ext>
            </a:extLst>
          </p:cNvPr>
          <p:cNvPicPr>
            <a:picLocks noChangeAspect="1"/>
          </p:cNvPicPr>
          <p:nvPr/>
        </p:nvPicPr>
        <p:blipFill>
          <a:blip r:embed="rId2"/>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545ECBD9-38CC-7427-7A48-58CD02B1B244}"/>
              </a:ext>
            </a:extLst>
          </p:cNvPr>
          <p:cNvSpPr>
            <a:spLocks noGrp="1"/>
          </p:cNvSpPr>
          <p:nvPr>
            <p:ph type="title"/>
          </p:nvPr>
        </p:nvSpPr>
        <p:spPr>
          <a:xfrm>
            <a:off x="328612" y="164827"/>
            <a:ext cx="8702099" cy="633413"/>
          </a:xfrm>
        </p:spPr>
        <p:txBody>
          <a:bodyPr/>
          <a:lstStyle/>
          <a:p>
            <a:r>
              <a:rPr lang="en-US" sz="3000" spc="-40">
                <a:solidFill>
                  <a:srgbClr val="19C8CA"/>
                </a:solidFill>
                <a:latin typeface="Verdana" panose="020B0604030504040204" pitchFamily="34" charset="0"/>
                <a:ea typeface="Verdana" panose="020B0604030504040204" pitchFamily="34" charset="0"/>
                <a:cs typeface="Verdana" panose="020B0604030504040204" pitchFamily="34" charset="0"/>
              </a:rPr>
              <a:t>Systems are failing boys </a:t>
            </a:r>
            <a:br>
              <a:rPr lang="en-US" sz="3000" spc="-40">
                <a:solidFill>
                  <a:srgbClr val="19C8CA"/>
                </a:solidFill>
                <a:latin typeface="Verdana" panose="020B0604030504040204" pitchFamily="34" charset="0"/>
                <a:ea typeface="Verdana" panose="020B0604030504040204" pitchFamily="34" charset="0"/>
                <a:cs typeface="Verdana" panose="020B0604030504040204" pitchFamily="34" charset="0"/>
              </a:rPr>
            </a:br>
            <a:r>
              <a:rPr lang="en-US" sz="2500" spc="-40">
                <a:solidFill>
                  <a:srgbClr val="007D7E"/>
                </a:solidFill>
                <a:latin typeface="Verdana" panose="020B0604030504040204" pitchFamily="34" charset="0"/>
                <a:ea typeface="Verdana" panose="020B0604030504040204" pitchFamily="34" charset="0"/>
                <a:cs typeface="Verdana" panose="020B0604030504040204" pitchFamily="34" charset="0"/>
              </a:rPr>
              <a:t>the need</a:t>
            </a:r>
            <a:endParaRPr lang="en-US" sz="2000" b="0" spc="-4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Table 2">
            <a:extLst>
              <a:ext uri="{FF2B5EF4-FFF2-40B4-BE49-F238E27FC236}">
                <a16:creationId xmlns:a16="http://schemas.microsoft.com/office/drawing/2014/main" id="{BD0B1CA8-BF3C-A6AE-992D-9A1F8196ECCB}"/>
              </a:ext>
            </a:extLst>
          </p:cNvPr>
          <p:cNvGraphicFramePr>
            <a:graphicFrameLocks noGrp="1"/>
          </p:cNvGraphicFramePr>
          <p:nvPr>
            <p:extLst>
              <p:ext uri="{D42A27DB-BD31-4B8C-83A1-F6EECF244321}">
                <p14:modId xmlns:p14="http://schemas.microsoft.com/office/powerpoint/2010/main" val="3749181956"/>
              </p:ext>
            </p:extLst>
          </p:nvPr>
        </p:nvGraphicFramePr>
        <p:xfrm>
          <a:off x="450842" y="1525057"/>
          <a:ext cx="8086254" cy="2804160"/>
        </p:xfrm>
        <a:graphic>
          <a:graphicData uri="http://schemas.openxmlformats.org/drawingml/2006/table">
            <a:tbl>
              <a:tblPr>
                <a:tableStyleId>{5C22544A-7EE6-4342-B048-85BDC9FD1C3A}</a:tableStyleId>
              </a:tblPr>
              <a:tblGrid>
                <a:gridCol w="4043127">
                  <a:extLst>
                    <a:ext uri="{9D8B030D-6E8A-4147-A177-3AD203B41FA5}">
                      <a16:colId xmlns:a16="http://schemas.microsoft.com/office/drawing/2014/main" val="2436393111"/>
                    </a:ext>
                  </a:extLst>
                </a:gridCol>
                <a:gridCol w="4043127">
                  <a:extLst>
                    <a:ext uri="{9D8B030D-6E8A-4147-A177-3AD203B41FA5}">
                      <a16:colId xmlns:a16="http://schemas.microsoft.com/office/drawing/2014/main" val="3790312276"/>
                    </a:ext>
                  </a:extLst>
                </a:gridCol>
              </a:tblGrid>
              <a:tr h="1404218">
                <a:tc>
                  <a:txBody>
                    <a:bodyPr/>
                    <a:lstStyle/>
                    <a:p>
                      <a:pPr marL="0" marR="0">
                        <a:spcAft>
                          <a:spcPts val="150"/>
                        </a:spcAft>
                        <a:buNone/>
                      </a:pPr>
                      <a:r>
                        <a:rPr lang="en-US" sz="1000" b="1" spc="0" baseline="0">
                          <a:solidFill>
                            <a:schemeClr val="accent4">
                              <a:lumMod val="50000"/>
                            </a:schemeClr>
                          </a:solidFill>
                          <a:effectLst/>
                        </a:rPr>
                        <a:t>LEARNING</a:t>
                      </a:r>
                      <a:endParaRPr lang="en-US" sz="1100" b="1" spc="0" baseline="0">
                        <a:solidFill>
                          <a:schemeClr val="accent4">
                            <a:lumMod val="50000"/>
                          </a:schemeClr>
                        </a:solidFill>
                        <a:effectLst/>
                      </a:endParaRPr>
                    </a:p>
                    <a:p>
                      <a:pPr marL="0" marR="0">
                        <a:spcAft>
                          <a:spcPts val="100"/>
                        </a:spcAft>
                        <a:buNone/>
                      </a:pPr>
                      <a:r>
                        <a:rPr lang="en-US" sz="2800">
                          <a:solidFill>
                            <a:schemeClr val="accent4">
                              <a:lumMod val="50000"/>
                            </a:schemeClr>
                          </a:solidFill>
                          <a:effectLst/>
                        </a:rPr>
                        <a:t>42%</a:t>
                      </a:r>
                      <a:r>
                        <a:rPr lang="en-US" sz="1600">
                          <a:solidFill>
                            <a:schemeClr val="accent4">
                              <a:lumMod val="50000"/>
                            </a:schemeClr>
                          </a:solidFill>
                          <a:effectLst/>
                        </a:rPr>
                        <a:t> </a:t>
                      </a:r>
                      <a:r>
                        <a:rPr lang="en-US" sz="1400" baseline="0">
                          <a:solidFill>
                            <a:schemeClr val="accent4">
                              <a:lumMod val="50000"/>
                            </a:schemeClr>
                          </a:solidFill>
                          <a:effectLst/>
                          <a:latin typeface="+mn-lt"/>
                        </a:rPr>
                        <a:t>of bachelor's degrees are now earned by men.</a:t>
                      </a:r>
                      <a:endParaRPr lang="en-US" sz="1050" baseline="0">
                        <a:solidFill>
                          <a:schemeClr val="accent4">
                            <a:lumMod val="50000"/>
                          </a:schemeClr>
                        </a:solidFill>
                        <a:effectLst/>
                        <a:latin typeface="+mn-lt"/>
                      </a:endParaRPr>
                    </a:p>
                    <a:p>
                      <a:pPr marL="0" marR="0">
                        <a:spcAft>
                          <a:spcPts val="100"/>
                        </a:spcAft>
                        <a:buNone/>
                      </a:pPr>
                      <a:endParaRPr lang="en-US" sz="1200">
                        <a:effectLst/>
                      </a:endParaRPr>
                    </a:p>
                    <a:p>
                      <a:pPr marL="0" marR="0">
                        <a:buNone/>
                      </a:pPr>
                      <a:r>
                        <a:rPr lang="en-US" sz="900">
                          <a:solidFill>
                            <a:schemeClr val="tx2"/>
                          </a:solidFill>
                          <a:effectLst/>
                        </a:rPr>
                        <a:t>Boys graduate high school at lower rates and with lower grades than girls.</a:t>
                      </a:r>
                      <a:endParaRPr lang="en-US" sz="1050">
                        <a:solidFill>
                          <a:schemeClr val="tx2"/>
                        </a:solidFill>
                        <a:effectLst/>
                        <a:latin typeface="Calibri" panose="020F0502020204030204" pitchFamily="34" charset="0"/>
                        <a:ea typeface="Calibri" panose="020F0502020204030204" pitchFamily="34" charset="0"/>
                      </a:endParaRPr>
                    </a:p>
                  </a:txBody>
                  <a:tcPr marL="95250" marR="95250" marT="69850" marB="69850">
                    <a:solidFill>
                      <a:schemeClr val="accent4">
                        <a:lumMod val="20000"/>
                        <a:lumOff val="80000"/>
                      </a:schemeClr>
                    </a:solidFill>
                  </a:tcPr>
                </a:tc>
                <a:tc>
                  <a:txBody>
                    <a:bodyPr/>
                    <a:lstStyle/>
                    <a:p>
                      <a:pPr marL="0" marR="0">
                        <a:spcAft>
                          <a:spcPts val="150"/>
                        </a:spcAft>
                        <a:buNone/>
                      </a:pPr>
                      <a:r>
                        <a:rPr lang="en-US" sz="1000" b="1" spc="0" baseline="0">
                          <a:solidFill>
                            <a:schemeClr val="accent3">
                              <a:lumMod val="50000"/>
                            </a:schemeClr>
                          </a:solidFill>
                          <a:effectLst/>
                        </a:rPr>
                        <a:t>WORK</a:t>
                      </a:r>
                      <a:endParaRPr lang="en-US" sz="1100" b="1" spc="0" baseline="0">
                        <a:solidFill>
                          <a:schemeClr val="accent3">
                            <a:lumMod val="50000"/>
                          </a:schemeClr>
                        </a:solidFill>
                        <a:effectLst/>
                      </a:endParaRPr>
                    </a:p>
                    <a:p>
                      <a:pPr marL="0" marR="0">
                        <a:spcAft>
                          <a:spcPts val="100"/>
                        </a:spcAft>
                        <a:buNone/>
                      </a:pPr>
                      <a:r>
                        <a:rPr lang="en-US" sz="2800">
                          <a:solidFill>
                            <a:schemeClr val="accent3">
                              <a:lumMod val="50000"/>
                            </a:schemeClr>
                          </a:solidFill>
                          <a:effectLst/>
                        </a:rPr>
                        <a:t>88%</a:t>
                      </a:r>
                      <a:r>
                        <a:rPr lang="en-US" sz="1600">
                          <a:solidFill>
                            <a:schemeClr val="accent3">
                              <a:lumMod val="50000"/>
                            </a:schemeClr>
                          </a:solidFill>
                          <a:effectLst/>
                        </a:rPr>
                        <a:t> </a:t>
                      </a:r>
                      <a:r>
                        <a:rPr lang="en-US" sz="1400">
                          <a:solidFill>
                            <a:schemeClr val="accent3">
                              <a:lumMod val="50000"/>
                            </a:schemeClr>
                          </a:solidFill>
                          <a:effectLst/>
                        </a:rPr>
                        <a:t>of prime-age men are working — down from ~98% in the 1950s.</a:t>
                      </a:r>
                    </a:p>
                    <a:p>
                      <a:pPr marL="0" marR="0">
                        <a:buNone/>
                      </a:pPr>
                      <a:endParaRPr lang="en-US" sz="1200">
                        <a:effectLst/>
                      </a:endParaRPr>
                    </a:p>
                    <a:p>
                      <a:pPr marL="0" marR="0">
                        <a:buNone/>
                      </a:pPr>
                      <a:r>
                        <a:rPr lang="en-US" sz="900">
                          <a:solidFill>
                            <a:schemeClr val="tx2"/>
                          </a:solidFill>
                          <a:effectLst/>
                        </a:rPr>
                        <a:t>Most men's real wages have fallen since 1979.</a:t>
                      </a:r>
                      <a:endParaRPr lang="en-US" sz="1050">
                        <a:solidFill>
                          <a:schemeClr val="tx2"/>
                        </a:solidFill>
                        <a:effectLst/>
                        <a:latin typeface="Calibri" panose="020F0502020204030204" pitchFamily="34" charset="0"/>
                        <a:ea typeface="Calibri" panose="020F0502020204030204" pitchFamily="34" charset="0"/>
                      </a:endParaRPr>
                    </a:p>
                  </a:txBody>
                  <a:tcPr marL="95250" marR="95250" marT="69850" marB="69850">
                    <a:solidFill>
                      <a:schemeClr val="accent3">
                        <a:lumMod val="20000"/>
                        <a:lumOff val="80000"/>
                      </a:schemeClr>
                    </a:solidFill>
                  </a:tcPr>
                </a:tc>
                <a:extLst>
                  <a:ext uri="{0D108BD9-81ED-4DB2-BD59-A6C34878D82A}">
                    <a16:rowId xmlns:a16="http://schemas.microsoft.com/office/drawing/2014/main" val="1906114729"/>
                  </a:ext>
                </a:extLst>
              </a:tr>
              <a:tr h="1316909">
                <a:tc>
                  <a:txBody>
                    <a:bodyPr/>
                    <a:lstStyle/>
                    <a:p>
                      <a:pPr marL="0" marR="0">
                        <a:spcAft>
                          <a:spcPts val="150"/>
                        </a:spcAft>
                        <a:buNone/>
                      </a:pPr>
                      <a:r>
                        <a:rPr lang="en-US" sz="1000" b="1" spc="0" baseline="0">
                          <a:solidFill>
                            <a:schemeClr val="accent1">
                              <a:lumMod val="50000"/>
                            </a:schemeClr>
                          </a:solidFill>
                          <a:effectLst/>
                        </a:rPr>
                        <a:t>HEALTH</a:t>
                      </a:r>
                      <a:endParaRPr lang="en-US" sz="1100" b="1" spc="0" baseline="0">
                        <a:solidFill>
                          <a:schemeClr val="accent1">
                            <a:lumMod val="50000"/>
                          </a:schemeClr>
                        </a:solidFill>
                        <a:effectLst/>
                      </a:endParaRPr>
                    </a:p>
                    <a:p>
                      <a:pPr marL="0" marR="0">
                        <a:spcAft>
                          <a:spcPts val="100"/>
                        </a:spcAft>
                        <a:buNone/>
                      </a:pPr>
                      <a:r>
                        <a:rPr lang="en-US" sz="2800">
                          <a:solidFill>
                            <a:schemeClr val="accent1">
                              <a:lumMod val="50000"/>
                            </a:schemeClr>
                          </a:solidFill>
                          <a:effectLst/>
                        </a:rPr>
                        <a:t>3x</a:t>
                      </a:r>
                      <a:r>
                        <a:rPr lang="en-US" sz="1600">
                          <a:solidFill>
                            <a:schemeClr val="accent1">
                              <a:lumMod val="50000"/>
                            </a:schemeClr>
                          </a:solidFill>
                          <a:effectLst/>
                        </a:rPr>
                        <a:t> </a:t>
                      </a:r>
                      <a:r>
                        <a:rPr lang="en-US" sz="1400">
                          <a:solidFill>
                            <a:schemeClr val="accent1">
                              <a:lumMod val="50000"/>
                            </a:schemeClr>
                          </a:solidFill>
                          <a:effectLst/>
                        </a:rPr>
                        <a:t>the rate at which men die from suicide, drugs, or alcohol vs. women.</a:t>
                      </a:r>
                    </a:p>
                    <a:p>
                      <a:pPr marL="0" marR="0">
                        <a:spcAft>
                          <a:spcPts val="100"/>
                        </a:spcAft>
                        <a:buNone/>
                      </a:pPr>
                      <a:endParaRPr lang="en-US" sz="1600">
                        <a:solidFill>
                          <a:schemeClr val="accent1">
                            <a:lumMod val="50000"/>
                          </a:schemeClr>
                        </a:solidFill>
                        <a:effectLst/>
                      </a:endParaRPr>
                    </a:p>
                    <a:p>
                      <a:pPr marL="0" marR="0">
                        <a:buNone/>
                      </a:pPr>
                      <a:r>
                        <a:rPr lang="en-US" sz="900">
                          <a:solidFill>
                            <a:schemeClr val="tx2"/>
                          </a:solidFill>
                          <a:effectLst/>
                        </a:rPr>
                        <a:t>The male suicide rate is four times higher.</a:t>
                      </a:r>
                      <a:endParaRPr lang="en-US" sz="1050">
                        <a:solidFill>
                          <a:schemeClr val="tx2"/>
                        </a:solidFill>
                        <a:effectLst/>
                        <a:latin typeface="Calibri" panose="020F0502020204030204" pitchFamily="34" charset="0"/>
                        <a:ea typeface="Calibri" panose="020F0502020204030204" pitchFamily="34" charset="0"/>
                      </a:endParaRPr>
                    </a:p>
                  </a:txBody>
                  <a:tcPr marL="95250" marR="95250" marT="69850" marB="69850">
                    <a:solidFill>
                      <a:schemeClr val="accent1">
                        <a:lumMod val="20000"/>
                        <a:lumOff val="80000"/>
                      </a:schemeClr>
                    </a:solidFill>
                  </a:tcPr>
                </a:tc>
                <a:tc>
                  <a:txBody>
                    <a:bodyPr/>
                    <a:lstStyle/>
                    <a:p>
                      <a:pPr marL="0" marR="0">
                        <a:spcAft>
                          <a:spcPts val="150"/>
                        </a:spcAft>
                        <a:buNone/>
                      </a:pPr>
                      <a:r>
                        <a:rPr lang="en-US" sz="1000" b="1" spc="0" baseline="0">
                          <a:solidFill>
                            <a:schemeClr val="accent2">
                              <a:lumMod val="50000"/>
                            </a:schemeClr>
                          </a:solidFill>
                          <a:effectLst/>
                        </a:rPr>
                        <a:t>CONNECTION</a:t>
                      </a:r>
                      <a:endParaRPr lang="en-US" sz="1100" b="1" spc="0" baseline="0">
                        <a:solidFill>
                          <a:schemeClr val="accent2">
                            <a:lumMod val="50000"/>
                          </a:schemeClr>
                        </a:solidFill>
                        <a:effectLst/>
                      </a:endParaRPr>
                    </a:p>
                    <a:p>
                      <a:pPr marL="0" marR="0">
                        <a:spcAft>
                          <a:spcPts val="100"/>
                        </a:spcAft>
                        <a:buNone/>
                      </a:pPr>
                      <a:r>
                        <a:rPr lang="en-US" sz="2800" kern="0" baseline="0">
                          <a:solidFill>
                            <a:schemeClr val="accent2">
                              <a:lumMod val="50000"/>
                            </a:schemeClr>
                          </a:solidFill>
                          <a:effectLst/>
                        </a:rPr>
                        <a:t>1 in 7 </a:t>
                      </a:r>
                      <a:r>
                        <a:rPr lang="en-US" sz="1400">
                          <a:solidFill>
                            <a:schemeClr val="accent2">
                              <a:lumMod val="50000"/>
                            </a:schemeClr>
                          </a:solidFill>
                          <a:effectLst/>
                        </a:rPr>
                        <a:t>men report having no close friends.</a:t>
                      </a:r>
                      <a:endParaRPr lang="en-US" sz="1400">
                        <a:effectLst/>
                      </a:endParaRPr>
                    </a:p>
                    <a:p>
                      <a:pPr marL="0" marR="0">
                        <a:buNone/>
                      </a:pPr>
                      <a:endParaRPr lang="en-US" sz="1600">
                        <a:solidFill>
                          <a:schemeClr val="tx2"/>
                        </a:solidFill>
                        <a:effectLst/>
                      </a:endParaRPr>
                    </a:p>
                    <a:p>
                      <a:pPr marL="0" marR="0">
                        <a:buNone/>
                      </a:pPr>
                      <a:r>
                        <a:rPr lang="en-US" sz="900">
                          <a:solidFill>
                            <a:schemeClr val="tx2"/>
                          </a:solidFill>
                          <a:effectLst/>
                        </a:rPr>
                        <a:t>Two-thirds feel that no one really knows them.</a:t>
                      </a:r>
                      <a:endParaRPr lang="en-US" sz="1050">
                        <a:solidFill>
                          <a:schemeClr val="tx2"/>
                        </a:solidFill>
                        <a:effectLst/>
                        <a:latin typeface="Calibri" panose="020F0502020204030204" pitchFamily="34" charset="0"/>
                        <a:ea typeface="Calibri" panose="020F0502020204030204" pitchFamily="34" charset="0"/>
                      </a:endParaRPr>
                    </a:p>
                  </a:txBody>
                  <a:tcPr marL="95250" marR="95250" marT="69850" marB="69850">
                    <a:solidFill>
                      <a:schemeClr val="accent2">
                        <a:lumMod val="20000"/>
                        <a:lumOff val="80000"/>
                      </a:schemeClr>
                    </a:solidFill>
                  </a:tcPr>
                </a:tc>
                <a:extLst>
                  <a:ext uri="{0D108BD9-81ED-4DB2-BD59-A6C34878D82A}">
                    <a16:rowId xmlns:a16="http://schemas.microsoft.com/office/drawing/2014/main" val="4156582244"/>
                  </a:ext>
                </a:extLst>
              </a:tr>
            </a:tbl>
          </a:graphicData>
        </a:graphic>
      </p:graphicFrame>
      <p:sp>
        <p:nvSpPr>
          <p:cNvPr id="8" name="TextBox 7">
            <a:extLst>
              <a:ext uri="{FF2B5EF4-FFF2-40B4-BE49-F238E27FC236}">
                <a16:creationId xmlns:a16="http://schemas.microsoft.com/office/drawing/2014/main" id="{A7888443-DF33-0C1F-BDC8-838ACECAF0D8}"/>
              </a:ext>
            </a:extLst>
          </p:cNvPr>
          <p:cNvSpPr txBox="1"/>
          <p:nvPr/>
        </p:nvSpPr>
        <p:spPr>
          <a:xfrm>
            <a:off x="450841" y="4310331"/>
            <a:ext cx="5691013" cy="207749"/>
          </a:xfrm>
          <a:prstGeom prst="rect">
            <a:avLst/>
          </a:prstGeom>
          <a:noFill/>
        </p:spPr>
        <p:txBody>
          <a:bodyPr wrap="square">
            <a:spAutoFit/>
          </a:bodyPr>
          <a:lstStyle/>
          <a:p>
            <a:pPr marL="0" marR="0">
              <a:spcAft>
                <a:spcPts val="300"/>
              </a:spcAft>
              <a:buNone/>
            </a:pPr>
            <a:r>
              <a:rPr lang="en-US" sz="750" i="1">
                <a:solidFill>
                  <a:srgbClr val="6B7280"/>
                </a:solidFill>
                <a:effectLst/>
                <a:latin typeface="+mj-lt"/>
                <a:ea typeface="Calibri" panose="020F0502020204030204" pitchFamily="34" charset="0"/>
              </a:rPr>
              <a:t>Data: American Institute for Boys and Men; Harvard analysis of U.S. education, labor, and health data.</a:t>
            </a:r>
            <a:endParaRPr lang="en-US" sz="1000">
              <a:solidFill>
                <a:srgbClr val="222222"/>
              </a:solidFill>
              <a:effectLst/>
              <a:latin typeface="+mj-lt"/>
              <a:ea typeface="Calibri" panose="020F0502020204030204" pitchFamily="34" charset="0"/>
            </a:endParaRPr>
          </a:p>
        </p:txBody>
      </p:sp>
      <p:sp>
        <p:nvSpPr>
          <p:cNvPr id="4" name="Text 2">
            <a:extLst>
              <a:ext uri="{FF2B5EF4-FFF2-40B4-BE49-F238E27FC236}">
                <a16:creationId xmlns:a16="http://schemas.microsoft.com/office/drawing/2014/main" id="{C9E9460D-4C6B-9EE9-E0DC-F50B3EF7A5EF}"/>
              </a:ext>
            </a:extLst>
          </p:cNvPr>
          <p:cNvSpPr/>
          <p:nvPr/>
        </p:nvSpPr>
        <p:spPr>
          <a:xfrm>
            <a:off x="450841" y="1035513"/>
            <a:ext cx="8321040" cy="566928"/>
          </a:xfrm>
          <a:prstGeom prst="rect">
            <a:avLst/>
          </a:prstGeom>
          <a:noFill/>
          <a:ln/>
        </p:spPr>
        <p:txBody>
          <a:bodyPr wrap="square" lIns="0" tIns="0" rIns="0" bIns="0" rtlCol="0" anchor="t"/>
          <a:lstStyle/>
          <a:p>
            <a:pPr marL="0" indent="0">
              <a:lnSpc>
                <a:spcPts val="1700"/>
              </a:lnSpc>
              <a:buNone/>
            </a:pPr>
            <a:r>
              <a:rPr lang="en-US" sz="1100">
                <a:solidFill>
                  <a:schemeClr val="tx2"/>
                </a:solidFill>
                <a:latin typeface="+mj-lt"/>
                <a:ea typeface="Calibri" pitchFamily="34" charset="-122"/>
                <a:cs typeface="Calibri" pitchFamily="34" charset="-120"/>
              </a:rPr>
              <a:t>A growing number of boys and young men are falling behind — because the systems around them are failing them. Family disruption, economic disruption, education, and digital overexposure are widening gaps across four areas.</a:t>
            </a:r>
            <a:endParaRPr lang="en-US" sz="1100">
              <a:solidFill>
                <a:schemeClr val="tx2"/>
              </a:solidFill>
              <a:latin typeface="+mj-lt"/>
            </a:endParaRPr>
          </a:p>
        </p:txBody>
      </p:sp>
    </p:spTree>
    <p:extLst>
      <p:ext uri="{BB962C8B-B14F-4D97-AF65-F5344CB8AC3E}">
        <p14:creationId xmlns:p14="http://schemas.microsoft.com/office/powerpoint/2010/main" val="1575915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71">
            <a:extLst>
              <a:ext uri="{FF2B5EF4-FFF2-40B4-BE49-F238E27FC236}">
                <a16:creationId xmlns:a16="http://schemas.microsoft.com/office/drawing/2014/main" id="{8E61E9A5-0209-B6FA-B9E2-30324EEE9AA0}"/>
              </a:ext>
            </a:extLst>
          </p:cNvPr>
          <p:cNvPicPr>
            <a:picLocks noChangeAspect="1"/>
          </p:cNvPicPr>
          <p:nvPr/>
        </p:nvPicPr>
        <p:blipFill>
          <a:blip r:embed="rId3"/>
          <a:srcRect/>
          <a:stretch/>
        </p:blipFill>
        <p:spPr>
          <a:xfrm>
            <a:off x="4762" y="2678"/>
            <a:ext cx="9134472" cy="5138140"/>
          </a:xfrm>
          <a:prstGeom prst="rect">
            <a:avLst/>
          </a:prstGeom>
        </p:spPr>
      </p:pic>
      <p:sp>
        <p:nvSpPr>
          <p:cNvPr id="4" name="Text 2"/>
          <p:cNvSpPr/>
          <p:nvPr/>
        </p:nvSpPr>
        <p:spPr>
          <a:xfrm>
            <a:off x="377190" y="1014984"/>
            <a:ext cx="8366760" cy="493776"/>
          </a:xfrm>
          <a:prstGeom prst="rect">
            <a:avLst/>
          </a:prstGeom>
          <a:noFill/>
          <a:ln/>
        </p:spPr>
        <p:txBody>
          <a:bodyPr wrap="square" lIns="0" tIns="0" rIns="0" bIns="0" rtlCol="0" anchor="ctr"/>
          <a:lstStyle/>
          <a:p>
            <a:pPr>
              <a:lnSpc>
                <a:spcPct val="110000"/>
              </a:lnSpc>
            </a:pPr>
            <a:r>
              <a:rPr lang="en-US" sz="1088" i="1">
                <a:solidFill>
                  <a:schemeClr val="tx2"/>
                </a:solidFill>
                <a:latin typeface="+mj-lt"/>
                <a:ea typeface="Calibri" pitchFamily="34" charset="-122"/>
                <a:cs typeface="Calibri" pitchFamily="34" charset="-120"/>
              </a:rPr>
              <a:t>Young people grow across three domains — emotional, cognitive, and physical — from birth to careers. </a:t>
            </a:r>
          </a:p>
          <a:p>
            <a:pPr>
              <a:lnSpc>
                <a:spcPct val="110000"/>
              </a:lnSpc>
            </a:pPr>
            <a:r>
              <a:rPr lang="en-US" sz="1088" i="1">
                <a:solidFill>
                  <a:schemeClr val="tx2"/>
                </a:solidFill>
                <a:latin typeface="+mj-lt"/>
                <a:ea typeface="Calibri" pitchFamily="34" charset="-122"/>
                <a:cs typeface="Calibri" pitchFamily="34" charset="-120"/>
              </a:rPr>
              <a:t>YMT concentrates where the stakes rise fastest: grades 6–12.</a:t>
            </a:r>
            <a:endParaRPr lang="en-US" sz="1088">
              <a:solidFill>
                <a:schemeClr val="tx2"/>
              </a:solidFill>
              <a:latin typeface="+mj-lt"/>
            </a:endParaRPr>
          </a:p>
        </p:txBody>
      </p:sp>
      <p:sp>
        <p:nvSpPr>
          <p:cNvPr id="10" name="Text 8"/>
          <p:cNvSpPr/>
          <p:nvPr/>
        </p:nvSpPr>
        <p:spPr>
          <a:xfrm>
            <a:off x="680525" y="2188764"/>
            <a:ext cx="480060" cy="205740"/>
          </a:xfrm>
          <a:prstGeom prst="rect">
            <a:avLst/>
          </a:prstGeom>
          <a:noFill/>
          <a:ln/>
        </p:spPr>
        <p:txBody>
          <a:bodyPr wrap="square" lIns="0" tIns="0" rIns="0" bIns="0" rtlCol="0" anchor="ctr"/>
          <a:lstStyle/>
          <a:p>
            <a:pPr algn="ctr"/>
            <a:r>
              <a:rPr lang="en-US" sz="825">
                <a:solidFill>
                  <a:srgbClr val="6B7280"/>
                </a:solidFill>
                <a:latin typeface="+mj-lt"/>
                <a:ea typeface="Calibri" pitchFamily="34" charset="-122"/>
                <a:cs typeface="Calibri" pitchFamily="34" charset="-120"/>
              </a:rPr>
              <a:t>K</a:t>
            </a:r>
            <a:endParaRPr lang="en-US" sz="825">
              <a:latin typeface="+mj-lt"/>
            </a:endParaRPr>
          </a:p>
        </p:txBody>
      </p:sp>
      <p:sp>
        <p:nvSpPr>
          <p:cNvPr id="12" name="Text 10"/>
          <p:cNvSpPr/>
          <p:nvPr/>
        </p:nvSpPr>
        <p:spPr>
          <a:xfrm>
            <a:off x="1287194" y="2188764"/>
            <a:ext cx="480060" cy="205740"/>
          </a:xfrm>
          <a:prstGeom prst="rect">
            <a:avLst/>
          </a:prstGeom>
          <a:noFill/>
          <a:ln/>
        </p:spPr>
        <p:txBody>
          <a:bodyPr wrap="square" lIns="0" tIns="0" rIns="0" bIns="0" rtlCol="0" anchor="ctr"/>
          <a:lstStyle/>
          <a:p>
            <a:pPr algn="ctr"/>
            <a:r>
              <a:rPr lang="en-US" sz="825">
                <a:solidFill>
                  <a:srgbClr val="6B7280"/>
                </a:solidFill>
                <a:latin typeface="+mj-lt"/>
                <a:ea typeface="Calibri" pitchFamily="34" charset="-122"/>
                <a:cs typeface="Calibri" pitchFamily="34" charset="-120"/>
              </a:rPr>
              <a:t>1</a:t>
            </a:r>
            <a:endParaRPr lang="en-US" sz="825">
              <a:latin typeface="+mj-lt"/>
            </a:endParaRPr>
          </a:p>
        </p:txBody>
      </p:sp>
      <p:sp>
        <p:nvSpPr>
          <p:cNvPr id="14" name="Text 12"/>
          <p:cNvSpPr/>
          <p:nvPr/>
        </p:nvSpPr>
        <p:spPr>
          <a:xfrm>
            <a:off x="1893863" y="2188764"/>
            <a:ext cx="480060" cy="205740"/>
          </a:xfrm>
          <a:prstGeom prst="rect">
            <a:avLst/>
          </a:prstGeom>
          <a:noFill/>
          <a:ln/>
        </p:spPr>
        <p:txBody>
          <a:bodyPr wrap="square" lIns="0" tIns="0" rIns="0" bIns="0" rtlCol="0" anchor="ctr"/>
          <a:lstStyle/>
          <a:p>
            <a:pPr algn="ctr"/>
            <a:r>
              <a:rPr lang="en-US" sz="825">
                <a:solidFill>
                  <a:srgbClr val="6B7280"/>
                </a:solidFill>
                <a:latin typeface="+mj-lt"/>
                <a:ea typeface="Calibri" pitchFamily="34" charset="-122"/>
                <a:cs typeface="Calibri" pitchFamily="34" charset="-120"/>
              </a:rPr>
              <a:t>2</a:t>
            </a:r>
            <a:endParaRPr lang="en-US" sz="825">
              <a:latin typeface="+mj-lt"/>
            </a:endParaRPr>
          </a:p>
        </p:txBody>
      </p:sp>
      <p:sp>
        <p:nvSpPr>
          <p:cNvPr id="16" name="Text 14"/>
          <p:cNvSpPr/>
          <p:nvPr/>
        </p:nvSpPr>
        <p:spPr>
          <a:xfrm>
            <a:off x="2500532" y="2188764"/>
            <a:ext cx="480060" cy="205740"/>
          </a:xfrm>
          <a:prstGeom prst="rect">
            <a:avLst/>
          </a:prstGeom>
          <a:noFill/>
          <a:ln/>
        </p:spPr>
        <p:txBody>
          <a:bodyPr wrap="square" lIns="0" tIns="0" rIns="0" bIns="0" rtlCol="0" anchor="ctr"/>
          <a:lstStyle/>
          <a:p>
            <a:pPr algn="ctr"/>
            <a:r>
              <a:rPr lang="en-US" sz="825">
                <a:solidFill>
                  <a:srgbClr val="6B7280"/>
                </a:solidFill>
                <a:latin typeface="+mj-lt"/>
                <a:ea typeface="Calibri" pitchFamily="34" charset="-122"/>
                <a:cs typeface="Calibri" pitchFamily="34" charset="-120"/>
              </a:rPr>
              <a:t>3</a:t>
            </a:r>
            <a:endParaRPr lang="en-US" sz="825">
              <a:latin typeface="+mj-lt"/>
            </a:endParaRPr>
          </a:p>
        </p:txBody>
      </p:sp>
      <p:sp>
        <p:nvSpPr>
          <p:cNvPr id="18" name="Text 16"/>
          <p:cNvSpPr/>
          <p:nvPr/>
        </p:nvSpPr>
        <p:spPr>
          <a:xfrm>
            <a:off x="3107201" y="2188764"/>
            <a:ext cx="480060" cy="205740"/>
          </a:xfrm>
          <a:prstGeom prst="rect">
            <a:avLst/>
          </a:prstGeom>
          <a:noFill/>
          <a:ln/>
        </p:spPr>
        <p:txBody>
          <a:bodyPr wrap="square" lIns="0" tIns="0" rIns="0" bIns="0" rtlCol="0" anchor="ctr"/>
          <a:lstStyle/>
          <a:p>
            <a:pPr algn="ctr"/>
            <a:r>
              <a:rPr lang="en-US" sz="825">
                <a:solidFill>
                  <a:srgbClr val="6B7280"/>
                </a:solidFill>
                <a:latin typeface="+mj-lt"/>
                <a:ea typeface="Calibri" pitchFamily="34" charset="-122"/>
                <a:cs typeface="Calibri" pitchFamily="34" charset="-120"/>
              </a:rPr>
              <a:t>4</a:t>
            </a:r>
            <a:endParaRPr lang="en-US" sz="825">
              <a:latin typeface="+mj-lt"/>
            </a:endParaRPr>
          </a:p>
        </p:txBody>
      </p:sp>
      <p:sp>
        <p:nvSpPr>
          <p:cNvPr id="20" name="Text 18"/>
          <p:cNvSpPr/>
          <p:nvPr/>
        </p:nvSpPr>
        <p:spPr>
          <a:xfrm>
            <a:off x="3713871" y="2188764"/>
            <a:ext cx="480060" cy="205740"/>
          </a:xfrm>
          <a:prstGeom prst="rect">
            <a:avLst/>
          </a:prstGeom>
          <a:noFill/>
          <a:ln/>
        </p:spPr>
        <p:txBody>
          <a:bodyPr wrap="square" lIns="0" tIns="0" rIns="0" bIns="0" rtlCol="0" anchor="ctr"/>
          <a:lstStyle/>
          <a:p>
            <a:pPr algn="ctr"/>
            <a:r>
              <a:rPr lang="en-US" sz="825">
                <a:solidFill>
                  <a:srgbClr val="6B7280"/>
                </a:solidFill>
                <a:latin typeface="+mj-lt"/>
                <a:ea typeface="Calibri" pitchFamily="34" charset="-122"/>
                <a:cs typeface="Calibri" pitchFamily="34" charset="-120"/>
              </a:rPr>
              <a:t>5</a:t>
            </a:r>
            <a:endParaRPr lang="en-US" sz="825">
              <a:latin typeface="+mj-lt"/>
            </a:endParaRPr>
          </a:p>
        </p:txBody>
      </p:sp>
      <p:sp>
        <p:nvSpPr>
          <p:cNvPr id="22" name="Text 20"/>
          <p:cNvSpPr/>
          <p:nvPr/>
        </p:nvSpPr>
        <p:spPr>
          <a:xfrm>
            <a:off x="4320540" y="2188764"/>
            <a:ext cx="480060" cy="205740"/>
          </a:xfrm>
          <a:prstGeom prst="rect">
            <a:avLst/>
          </a:prstGeom>
          <a:noFill/>
          <a:ln/>
        </p:spPr>
        <p:txBody>
          <a:bodyPr wrap="square" lIns="0" tIns="0" rIns="0" bIns="0" rtlCol="0" anchor="ctr"/>
          <a:lstStyle/>
          <a:p>
            <a:pPr algn="ctr"/>
            <a:r>
              <a:rPr lang="en-US" sz="825" b="1">
                <a:solidFill>
                  <a:srgbClr val="16294A"/>
                </a:solidFill>
                <a:latin typeface="+mj-lt"/>
                <a:ea typeface="Calibri" pitchFamily="34" charset="-122"/>
                <a:cs typeface="Calibri" pitchFamily="34" charset="-120"/>
              </a:rPr>
              <a:t>6</a:t>
            </a:r>
            <a:endParaRPr lang="en-US" sz="825">
              <a:latin typeface="+mj-lt"/>
            </a:endParaRPr>
          </a:p>
        </p:txBody>
      </p:sp>
      <p:sp>
        <p:nvSpPr>
          <p:cNvPr id="24" name="Text 22"/>
          <p:cNvSpPr/>
          <p:nvPr/>
        </p:nvSpPr>
        <p:spPr>
          <a:xfrm>
            <a:off x="4927209" y="2188764"/>
            <a:ext cx="480060" cy="205740"/>
          </a:xfrm>
          <a:prstGeom prst="rect">
            <a:avLst/>
          </a:prstGeom>
          <a:noFill/>
          <a:ln/>
        </p:spPr>
        <p:txBody>
          <a:bodyPr wrap="square" lIns="0" tIns="0" rIns="0" bIns="0" rtlCol="0" anchor="ctr"/>
          <a:lstStyle/>
          <a:p>
            <a:pPr algn="ctr"/>
            <a:r>
              <a:rPr lang="en-US" sz="825" b="1">
                <a:solidFill>
                  <a:srgbClr val="16294A"/>
                </a:solidFill>
                <a:latin typeface="+mj-lt"/>
                <a:ea typeface="Calibri" pitchFamily="34" charset="-122"/>
                <a:cs typeface="Calibri" pitchFamily="34" charset="-120"/>
              </a:rPr>
              <a:t>7</a:t>
            </a:r>
            <a:endParaRPr lang="en-US" sz="825">
              <a:latin typeface="+mj-lt"/>
            </a:endParaRPr>
          </a:p>
        </p:txBody>
      </p:sp>
      <p:sp>
        <p:nvSpPr>
          <p:cNvPr id="26" name="Text 24"/>
          <p:cNvSpPr/>
          <p:nvPr/>
        </p:nvSpPr>
        <p:spPr>
          <a:xfrm>
            <a:off x="5533879" y="2188764"/>
            <a:ext cx="480060" cy="205740"/>
          </a:xfrm>
          <a:prstGeom prst="rect">
            <a:avLst/>
          </a:prstGeom>
          <a:noFill/>
          <a:ln/>
        </p:spPr>
        <p:txBody>
          <a:bodyPr wrap="square" lIns="0" tIns="0" rIns="0" bIns="0" rtlCol="0" anchor="ctr"/>
          <a:lstStyle/>
          <a:p>
            <a:pPr algn="ctr"/>
            <a:r>
              <a:rPr lang="en-US" sz="825" b="1">
                <a:solidFill>
                  <a:srgbClr val="16294A"/>
                </a:solidFill>
                <a:latin typeface="+mj-lt"/>
                <a:ea typeface="Calibri" pitchFamily="34" charset="-122"/>
                <a:cs typeface="Calibri" pitchFamily="34" charset="-120"/>
              </a:rPr>
              <a:t>8</a:t>
            </a:r>
            <a:endParaRPr lang="en-US" sz="825">
              <a:latin typeface="+mj-lt"/>
            </a:endParaRPr>
          </a:p>
        </p:txBody>
      </p:sp>
      <p:sp>
        <p:nvSpPr>
          <p:cNvPr id="28" name="Text 26"/>
          <p:cNvSpPr/>
          <p:nvPr/>
        </p:nvSpPr>
        <p:spPr>
          <a:xfrm>
            <a:off x="6140548" y="2188764"/>
            <a:ext cx="480060" cy="205740"/>
          </a:xfrm>
          <a:prstGeom prst="rect">
            <a:avLst/>
          </a:prstGeom>
          <a:noFill/>
          <a:ln/>
        </p:spPr>
        <p:txBody>
          <a:bodyPr wrap="square" lIns="0" tIns="0" rIns="0" bIns="0" rtlCol="0" anchor="ctr"/>
          <a:lstStyle/>
          <a:p>
            <a:pPr algn="ctr"/>
            <a:r>
              <a:rPr lang="en-US" sz="825" b="1">
                <a:solidFill>
                  <a:srgbClr val="16294A"/>
                </a:solidFill>
                <a:latin typeface="+mj-lt"/>
                <a:ea typeface="Calibri" pitchFamily="34" charset="-122"/>
                <a:cs typeface="Calibri" pitchFamily="34" charset="-120"/>
              </a:rPr>
              <a:t>9</a:t>
            </a:r>
            <a:endParaRPr lang="en-US" sz="825">
              <a:latin typeface="+mj-lt"/>
            </a:endParaRPr>
          </a:p>
        </p:txBody>
      </p:sp>
      <p:sp>
        <p:nvSpPr>
          <p:cNvPr id="30" name="Text 28"/>
          <p:cNvSpPr/>
          <p:nvPr/>
        </p:nvSpPr>
        <p:spPr>
          <a:xfrm>
            <a:off x="6747217" y="2188764"/>
            <a:ext cx="480060" cy="205740"/>
          </a:xfrm>
          <a:prstGeom prst="rect">
            <a:avLst/>
          </a:prstGeom>
          <a:noFill/>
          <a:ln/>
        </p:spPr>
        <p:txBody>
          <a:bodyPr wrap="square" lIns="0" tIns="0" rIns="0" bIns="0" rtlCol="0" anchor="ctr"/>
          <a:lstStyle/>
          <a:p>
            <a:pPr algn="ctr"/>
            <a:r>
              <a:rPr lang="en-US" sz="825" b="1">
                <a:solidFill>
                  <a:srgbClr val="16294A"/>
                </a:solidFill>
                <a:latin typeface="+mj-lt"/>
                <a:ea typeface="Calibri" pitchFamily="34" charset="-122"/>
                <a:cs typeface="Calibri" pitchFamily="34" charset="-120"/>
              </a:rPr>
              <a:t>10</a:t>
            </a:r>
            <a:endParaRPr lang="en-US" sz="825">
              <a:latin typeface="+mj-lt"/>
            </a:endParaRPr>
          </a:p>
        </p:txBody>
      </p:sp>
      <p:sp>
        <p:nvSpPr>
          <p:cNvPr id="32" name="Text 30"/>
          <p:cNvSpPr/>
          <p:nvPr/>
        </p:nvSpPr>
        <p:spPr>
          <a:xfrm>
            <a:off x="7353887" y="2188764"/>
            <a:ext cx="480060" cy="205740"/>
          </a:xfrm>
          <a:prstGeom prst="rect">
            <a:avLst/>
          </a:prstGeom>
          <a:noFill/>
          <a:ln/>
        </p:spPr>
        <p:txBody>
          <a:bodyPr wrap="square" lIns="0" tIns="0" rIns="0" bIns="0" rtlCol="0" anchor="ctr"/>
          <a:lstStyle/>
          <a:p>
            <a:pPr algn="ctr"/>
            <a:r>
              <a:rPr lang="en-US" sz="825" b="1">
                <a:solidFill>
                  <a:srgbClr val="16294A"/>
                </a:solidFill>
                <a:latin typeface="+mj-lt"/>
                <a:ea typeface="Calibri" pitchFamily="34" charset="-122"/>
                <a:cs typeface="Calibri" pitchFamily="34" charset="-120"/>
              </a:rPr>
              <a:t>11</a:t>
            </a:r>
            <a:endParaRPr lang="en-US" sz="825">
              <a:latin typeface="+mj-lt"/>
            </a:endParaRPr>
          </a:p>
        </p:txBody>
      </p:sp>
      <p:sp>
        <p:nvSpPr>
          <p:cNvPr id="34" name="Text 32"/>
          <p:cNvSpPr/>
          <p:nvPr/>
        </p:nvSpPr>
        <p:spPr>
          <a:xfrm>
            <a:off x="7960556" y="2188764"/>
            <a:ext cx="480060" cy="205740"/>
          </a:xfrm>
          <a:prstGeom prst="rect">
            <a:avLst/>
          </a:prstGeom>
          <a:noFill/>
          <a:ln/>
        </p:spPr>
        <p:txBody>
          <a:bodyPr wrap="square" lIns="0" tIns="0" rIns="0" bIns="0" rtlCol="0" anchor="ctr"/>
          <a:lstStyle/>
          <a:p>
            <a:pPr algn="ctr"/>
            <a:r>
              <a:rPr lang="en-US" sz="825" b="1">
                <a:solidFill>
                  <a:srgbClr val="16294A"/>
                </a:solidFill>
                <a:latin typeface="+mj-lt"/>
                <a:ea typeface="Calibri" pitchFamily="34" charset="-122"/>
                <a:cs typeface="Calibri" pitchFamily="34" charset="-120"/>
              </a:rPr>
              <a:t>12</a:t>
            </a:r>
            <a:endParaRPr lang="en-US" sz="825">
              <a:latin typeface="+mj-lt"/>
            </a:endParaRPr>
          </a:p>
        </p:txBody>
      </p:sp>
      <p:grpSp>
        <p:nvGrpSpPr>
          <p:cNvPr id="69" name="Group 68">
            <a:extLst>
              <a:ext uri="{FF2B5EF4-FFF2-40B4-BE49-F238E27FC236}">
                <a16:creationId xmlns:a16="http://schemas.microsoft.com/office/drawing/2014/main" id="{EDA90D45-FBC6-3F15-EE85-C2DCF8AA5716}"/>
              </a:ext>
            </a:extLst>
          </p:cNvPr>
          <p:cNvGrpSpPr/>
          <p:nvPr/>
        </p:nvGrpSpPr>
        <p:grpSpPr>
          <a:xfrm>
            <a:off x="603504" y="1623654"/>
            <a:ext cx="8345763" cy="617220"/>
            <a:chOff x="603504" y="1803654"/>
            <a:chExt cx="8345763" cy="617220"/>
          </a:xfrm>
        </p:grpSpPr>
        <p:sp>
          <p:nvSpPr>
            <p:cNvPr id="5" name="Shape 3"/>
            <p:cNvSpPr/>
            <p:nvPr/>
          </p:nvSpPr>
          <p:spPr>
            <a:xfrm>
              <a:off x="617220" y="2249424"/>
              <a:ext cx="7886700" cy="150876"/>
            </a:xfrm>
            <a:prstGeom prst="roundRect">
              <a:avLst>
                <a:gd name="adj" fmla="val 50000"/>
              </a:avLst>
            </a:prstGeom>
            <a:solidFill>
              <a:srgbClr val="DDE3EC"/>
            </a:solidFill>
            <a:ln/>
          </p:spPr>
          <p:txBody>
            <a:bodyPr/>
            <a:lstStyle/>
            <a:p>
              <a:endParaRPr lang="en-US" sz="1350">
                <a:latin typeface="+mj-lt"/>
              </a:endParaRPr>
            </a:p>
          </p:txBody>
        </p:sp>
        <p:sp>
          <p:nvSpPr>
            <p:cNvPr id="6" name="Shape 4"/>
            <p:cNvSpPr/>
            <p:nvPr/>
          </p:nvSpPr>
          <p:spPr>
            <a:xfrm>
              <a:off x="4257235" y="2228850"/>
              <a:ext cx="4246685" cy="192024"/>
            </a:xfrm>
            <a:prstGeom prst="roundRect">
              <a:avLst>
                <a:gd name="adj" fmla="val 46429"/>
              </a:avLst>
            </a:prstGeom>
            <a:solidFill>
              <a:srgbClr val="007D7E"/>
            </a:solidFill>
            <a:ln/>
          </p:spPr>
          <p:txBody>
            <a:bodyPr/>
            <a:lstStyle/>
            <a:p>
              <a:endParaRPr lang="en-US" sz="1350">
                <a:latin typeface="+mj-lt"/>
              </a:endParaRPr>
            </a:p>
          </p:txBody>
        </p:sp>
        <p:sp>
          <p:nvSpPr>
            <p:cNvPr id="7" name="Shape 5"/>
            <p:cNvSpPr/>
            <p:nvPr/>
          </p:nvSpPr>
          <p:spPr>
            <a:xfrm>
              <a:off x="4193931" y="1803654"/>
              <a:ext cx="4246685" cy="315468"/>
            </a:xfrm>
            <a:prstGeom prst="roundRect">
              <a:avLst>
                <a:gd name="adj" fmla="val 17391"/>
              </a:avLst>
            </a:prstGeom>
            <a:solidFill>
              <a:srgbClr val="ABFFFF"/>
            </a:solidFill>
            <a:ln w="12700">
              <a:solidFill>
                <a:srgbClr val="007D7E"/>
              </a:solidFill>
              <a:prstDash val="solid"/>
            </a:ln>
          </p:spPr>
          <p:txBody>
            <a:bodyPr/>
            <a:lstStyle/>
            <a:p>
              <a:endParaRPr lang="en-US" sz="1350">
                <a:latin typeface="+mj-lt"/>
              </a:endParaRPr>
            </a:p>
          </p:txBody>
        </p:sp>
        <p:sp>
          <p:nvSpPr>
            <p:cNvPr id="8" name="Text 6"/>
            <p:cNvSpPr/>
            <p:nvPr/>
          </p:nvSpPr>
          <p:spPr>
            <a:xfrm>
              <a:off x="4168171" y="1810512"/>
              <a:ext cx="4246685" cy="315468"/>
            </a:xfrm>
            <a:prstGeom prst="rect">
              <a:avLst/>
            </a:prstGeom>
            <a:noFill/>
            <a:ln/>
          </p:spPr>
          <p:txBody>
            <a:bodyPr wrap="square" lIns="0" tIns="0" rIns="0" bIns="0" rtlCol="0" anchor="ctr"/>
            <a:lstStyle/>
            <a:p>
              <a:pPr algn="ctr"/>
              <a:r>
                <a:rPr lang="en-US" sz="863" b="1" kern="0" spc="75">
                  <a:solidFill>
                    <a:srgbClr val="007D7E"/>
                  </a:solidFill>
                  <a:latin typeface="+mj-lt"/>
                  <a:ea typeface="Calibri" pitchFamily="34" charset="-122"/>
                  <a:cs typeface="Calibri" pitchFamily="34" charset="-120"/>
                </a:rPr>
                <a:t>YMT FOCUS BAND  ·  GRADES 6–12</a:t>
              </a:r>
              <a:endParaRPr lang="en-US" sz="863">
                <a:solidFill>
                  <a:srgbClr val="007D7E"/>
                </a:solidFill>
                <a:latin typeface="+mj-lt"/>
              </a:endParaRPr>
            </a:p>
          </p:txBody>
        </p:sp>
        <p:sp>
          <p:nvSpPr>
            <p:cNvPr id="9" name="Shape 7"/>
            <p:cNvSpPr/>
            <p:nvPr/>
          </p:nvSpPr>
          <p:spPr>
            <a:xfrm>
              <a:off x="865691" y="2269998"/>
              <a:ext cx="109728" cy="109728"/>
            </a:xfrm>
            <a:prstGeom prst="ellipse">
              <a:avLst/>
            </a:prstGeom>
            <a:solidFill>
              <a:srgbClr val="AEB8C7"/>
            </a:solidFill>
            <a:ln w="12700">
              <a:solidFill>
                <a:srgbClr val="AEB8C7"/>
              </a:solidFill>
              <a:prstDash val="solid"/>
            </a:ln>
          </p:spPr>
          <p:txBody>
            <a:bodyPr/>
            <a:lstStyle/>
            <a:p>
              <a:endParaRPr lang="en-US" sz="1350">
                <a:latin typeface="+mj-lt"/>
              </a:endParaRPr>
            </a:p>
          </p:txBody>
        </p:sp>
        <p:sp>
          <p:nvSpPr>
            <p:cNvPr id="11" name="Shape 9"/>
            <p:cNvSpPr/>
            <p:nvPr/>
          </p:nvSpPr>
          <p:spPr>
            <a:xfrm>
              <a:off x="1472360" y="2269998"/>
              <a:ext cx="109728" cy="109728"/>
            </a:xfrm>
            <a:prstGeom prst="ellipse">
              <a:avLst/>
            </a:prstGeom>
            <a:solidFill>
              <a:srgbClr val="AEB8C7"/>
            </a:solidFill>
            <a:ln w="12700">
              <a:solidFill>
                <a:srgbClr val="AEB8C7"/>
              </a:solidFill>
              <a:prstDash val="solid"/>
            </a:ln>
          </p:spPr>
          <p:txBody>
            <a:bodyPr/>
            <a:lstStyle/>
            <a:p>
              <a:endParaRPr lang="en-US" sz="1350">
                <a:latin typeface="+mj-lt"/>
              </a:endParaRPr>
            </a:p>
          </p:txBody>
        </p:sp>
        <p:sp>
          <p:nvSpPr>
            <p:cNvPr id="13" name="Shape 11"/>
            <p:cNvSpPr/>
            <p:nvPr/>
          </p:nvSpPr>
          <p:spPr>
            <a:xfrm>
              <a:off x="2079029" y="2269998"/>
              <a:ext cx="109728" cy="109728"/>
            </a:xfrm>
            <a:prstGeom prst="ellipse">
              <a:avLst/>
            </a:prstGeom>
            <a:solidFill>
              <a:srgbClr val="AEB8C7"/>
            </a:solidFill>
            <a:ln w="12700">
              <a:solidFill>
                <a:srgbClr val="AEB8C7"/>
              </a:solidFill>
              <a:prstDash val="solid"/>
            </a:ln>
          </p:spPr>
          <p:txBody>
            <a:bodyPr/>
            <a:lstStyle/>
            <a:p>
              <a:endParaRPr lang="en-US" sz="1350">
                <a:latin typeface="+mj-lt"/>
              </a:endParaRPr>
            </a:p>
          </p:txBody>
        </p:sp>
        <p:sp>
          <p:nvSpPr>
            <p:cNvPr id="15" name="Shape 13"/>
            <p:cNvSpPr/>
            <p:nvPr/>
          </p:nvSpPr>
          <p:spPr>
            <a:xfrm>
              <a:off x="2685698" y="2269998"/>
              <a:ext cx="109728" cy="109728"/>
            </a:xfrm>
            <a:prstGeom prst="ellipse">
              <a:avLst/>
            </a:prstGeom>
            <a:solidFill>
              <a:srgbClr val="AEB8C7"/>
            </a:solidFill>
            <a:ln w="12700">
              <a:solidFill>
                <a:srgbClr val="AEB8C7"/>
              </a:solidFill>
              <a:prstDash val="solid"/>
            </a:ln>
          </p:spPr>
          <p:txBody>
            <a:bodyPr/>
            <a:lstStyle/>
            <a:p>
              <a:endParaRPr lang="en-US" sz="1350">
                <a:latin typeface="+mj-lt"/>
              </a:endParaRPr>
            </a:p>
          </p:txBody>
        </p:sp>
        <p:sp>
          <p:nvSpPr>
            <p:cNvPr id="17" name="Shape 15"/>
            <p:cNvSpPr/>
            <p:nvPr/>
          </p:nvSpPr>
          <p:spPr>
            <a:xfrm>
              <a:off x="3292367" y="2269998"/>
              <a:ext cx="109728" cy="109728"/>
            </a:xfrm>
            <a:prstGeom prst="ellipse">
              <a:avLst/>
            </a:prstGeom>
            <a:solidFill>
              <a:srgbClr val="AEB8C7"/>
            </a:solidFill>
            <a:ln w="12700">
              <a:solidFill>
                <a:srgbClr val="AEB8C7"/>
              </a:solidFill>
              <a:prstDash val="solid"/>
            </a:ln>
          </p:spPr>
          <p:txBody>
            <a:bodyPr/>
            <a:lstStyle/>
            <a:p>
              <a:endParaRPr lang="en-US" sz="1350">
                <a:latin typeface="+mj-lt"/>
              </a:endParaRPr>
            </a:p>
          </p:txBody>
        </p:sp>
        <p:sp>
          <p:nvSpPr>
            <p:cNvPr id="19" name="Shape 17"/>
            <p:cNvSpPr/>
            <p:nvPr/>
          </p:nvSpPr>
          <p:spPr>
            <a:xfrm>
              <a:off x="3899037" y="2269998"/>
              <a:ext cx="109728" cy="109728"/>
            </a:xfrm>
            <a:prstGeom prst="ellipse">
              <a:avLst/>
            </a:prstGeom>
            <a:solidFill>
              <a:srgbClr val="AEB8C7"/>
            </a:solidFill>
            <a:ln w="12700">
              <a:solidFill>
                <a:srgbClr val="AEB8C7"/>
              </a:solidFill>
              <a:prstDash val="solid"/>
            </a:ln>
          </p:spPr>
          <p:txBody>
            <a:bodyPr/>
            <a:lstStyle/>
            <a:p>
              <a:endParaRPr lang="en-US" sz="1350">
                <a:latin typeface="+mj-lt"/>
              </a:endParaRPr>
            </a:p>
          </p:txBody>
        </p:sp>
        <p:sp>
          <p:nvSpPr>
            <p:cNvPr id="21" name="Shape 19"/>
            <p:cNvSpPr/>
            <p:nvPr/>
          </p:nvSpPr>
          <p:spPr>
            <a:xfrm>
              <a:off x="4505706" y="2269998"/>
              <a:ext cx="109728" cy="109728"/>
            </a:xfrm>
            <a:prstGeom prst="ellipse">
              <a:avLst/>
            </a:prstGeom>
            <a:solidFill>
              <a:srgbClr val="FFFFFF"/>
            </a:solidFill>
            <a:ln w="15875">
              <a:solidFill>
                <a:srgbClr val="16294A"/>
              </a:solidFill>
              <a:prstDash val="solid"/>
            </a:ln>
          </p:spPr>
          <p:txBody>
            <a:bodyPr/>
            <a:lstStyle/>
            <a:p>
              <a:endParaRPr lang="en-US" sz="1350">
                <a:latin typeface="+mj-lt"/>
              </a:endParaRPr>
            </a:p>
          </p:txBody>
        </p:sp>
        <p:sp>
          <p:nvSpPr>
            <p:cNvPr id="23" name="Shape 21"/>
            <p:cNvSpPr/>
            <p:nvPr/>
          </p:nvSpPr>
          <p:spPr>
            <a:xfrm>
              <a:off x="5112375" y="2269998"/>
              <a:ext cx="109728" cy="109728"/>
            </a:xfrm>
            <a:prstGeom prst="ellipse">
              <a:avLst/>
            </a:prstGeom>
            <a:solidFill>
              <a:srgbClr val="FFFFFF"/>
            </a:solidFill>
            <a:ln w="15875">
              <a:solidFill>
                <a:srgbClr val="16294A"/>
              </a:solidFill>
              <a:prstDash val="solid"/>
            </a:ln>
          </p:spPr>
          <p:txBody>
            <a:bodyPr/>
            <a:lstStyle/>
            <a:p>
              <a:endParaRPr lang="en-US" sz="1350">
                <a:latin typeface="+mj-lt"/>
              </a:endParaRPr>
            </a:p>
          </p:txBody>
        </p:sp>
        <p:sp>
          <p:nvSpPr>
            <p:cNvPr id="25" name="Shape 23"/>
            <p:cNvSpPr/>
            <p:nvPr/>
          </p:nvSpPr>
          <p:spPr>
            <a:xfrm>
              <a:off x="5719045" y="2269998"/>
              <a:ext cx="109728" cy="109728"/>
            </a:xfrm>
            <a:prstGeom prst="ellipse">
              <a:avLst/>
            </a:prstGeom>
            <a:solidFill>
              <a:srgbClr val="FFFFFF"/>
            </a:solidFill>
            <a:ln w="15875">
              <a:solidFill>
                <a:srgbClr val="16294A"/>
              </a:solidFill>
              <a:prstDash val="solid"/>
            </a:ln>
          </p:spPr>
          <p:txBody>
            <a:bodyPr/>
            <a:lstStyle/>
            <a:p>
              <a:endParaRPr lang="en-US" sz="1350">
                <a:latin typeface="+mj-lt"/>
              </a:endParaRPr>
            </a:p>
          </p:txBody>
        </p:sp>
        <p:sp>
          <p:nvSpPr>
            <p:cNvPr id="27" name="Shape 25"/>
            <p:cNvSpPr/>
            <p:nvPr/>
          </p:nvSpPr>
          <p:spPr>
            <a:xfrm>
              <a:off x="6325714" y="2269998"/>
              <a:ext cx="109728" cy="109728"/>
            </a:xfrm>
            <a:prstGeom prst="ellipse">
              <a:avLst/>
            </a:prstGeom>
            <a:solidFill>
              <a:srgbClr val="FFFFFF"/>
            </a:solidFill>
            <a:ln w="15875">
              <a:solidFill>
                <a:srgbClr val="16294A"/>
              </a:solidFill>
              <a:prstDash val="solid"/>
            </a:ln>
          </p:spPr>
          <p:txBody>
            <a:bodyPr/>
            <a:lstStyle/>
            <a:p>
              <a:endParaRPr lang="en-US" sz="1350">
                <a:latin typeface="+mj-lt"/>
              </a:endParaRPr>
            </a:p>
          </p:txBody>
        </p:sp>
        <p:sp>
          <p:nvSpPr>
            <p:cNvPr id="29" name="Shape 27"/>
            <p:cNvSpPr/>
            <p:nvPr/>
          </p:nvSpPr>
          <p:spPr>
            <a:xfrm>
              <a:off x="6932383" y="2269998"/>
              <a:ext cx="109728" cy="109728"/>
            </a:xfrm>
            <a:prstGeom prst="ellipse">
              <a:avLst/>
            </a:prstGeom>
            <a:solidFill>
              <a:srgbClr val="FFFFFF"/>
            </a:solidFill>
            <a:ln w="15875">
              <a:solidFill>
                <a:srgbClr val="16294A"/>
              </a:solidFill>
              <a:prstDash val="solid"/>
            </a:ln>
          </p:spPr>
          <p:txBody>
            <a:bodyPr/>
            <a:lstStyle/>
            <a:p>
              <a:endParaRPr lang="en-US" sz="1350">
                <a:latin typeface="+mj-lt"/>
              </a:endParaRPr>
            </a:p>
          </p:txBody>
        </p:sp>
        <p:sp>
          <p:nvSpPr>
            <p:cNvPr id="31" name="Shape 29"/>
            <p:cNvSpPr/>
            <p:nvPr/>
          </p:nvSpPr>
          <p:spPr>
            <a:xfrm>
              <a:off x="7539053" y="2269998"/>
              <a:ext cx="109728" cy="109728"/>
            </a:xfrm>
            <a:prstGeom prst="ellipse">
              <a:avLst/>
            </a:prstGeom>
            <a:solidFill>
              <a:srgbClr val="FFFFFF"/>
            </a:solidFill>
            <a:ln w="15875">
              <a:solidFill>
                <a:srgbClr val="16294A"/>
              </a:solidFill>
              <a:prstDash val="solid"/>
            </a:ln>
          </p:spPr>
          <p:txBody>
            <a:bodyPr/>
            <a:lstStyle/>
            <a:p>
              <a:endParaRPr lang="en-US" sz="1350">
                <a:latin typeface="+mj-lt"/>
              </a:endParaRPr>
            </a:p>
          </p:txBody>
        </p:sp>
        <p:sp>
          <p:nvSpPr>
            <p:cNvPr id="33" name="Shape 31"/>
            <p:cNvSpPr/>
            <p:nvPr/>
          </p:nvSpPr>
          <p:spPr>
            <a:xfrm>
              <a:off x="8145722" y="2269998"/>
              <a:ext cx="109728" cy="109728"/>
            </a:xfrm>
            <a:prstGeom prst="ellipse">
              <a:avLst/>
            </a:prstGeom>
            <a:solidFill>
              <a:srgbClr val="FFFFFF"/>
            </a:solidFill>
            <a:ln w="15875">
              <a:solidFill>
                <a:srgbClr val="16294A"/>
              </a:solidFill>
              <a:prstDash val="solid"/>
            </a:ln>
          </p:spPr>
          <p:txBody>
            <a:bodyPr/>
            <a:lstStyle/>
            <a:p>
              <a:endParaRPr lang="en-US" sz="1350">
                <a:latin typeface="+mj-lt"/>
              </a:endParaRPr>
            </a:p>
          </p:txBody>
        </p:sp>
        <p:sp>
          <p:nvSpPr>
            <p:cNvPr id="35" name="Text 33"/>
            <p:cNvSpPr/>
            <p:nvPr/>
          </p:nvSpPr>
          <p:spPr>
            <a:xfrm>
              <a:off x="603504" y="2016252"/>
              <a:ext cx="891540" cy="164592"/>
            </a:xfrm>
            <a:prstGeom prst="rect">
              <a:avLst/>
            </a:prstGeom>
            <a:noFill/>
            <a:ln/>
          </p:spPr>
          <p:txBody>
            <a:bodyPr wrap="square" lIns="0" tIns="0" rIns="0" bIns="0" rtlCol="0" anchor="ctr"/>
            <a:lstStyle/>
            <a:p>
              <a:r>
                <a:rPr lang="en-US" sz="638" b="1" kern="0" spc="75">
                  <a:solidFill>
                    <a:srgbClr val="6B7280"/>
                  </a:solidFill>
                  <a:latin typeface="+mj-lt"/>
                  <a:ea typeface="Calibri" pitchFamily="34" charset="-122"/>
                  <a:cs typeface="Calibri" pitchFamily="34" charset="-120"/>
                </a:rPr>
                <a:t>BIRTH</a:t>
              </a:r>
              <a:endParaRPr lang="en-US" sz="638">
                <a:latin typeface="+mj-lt"/>
              </a:endParaRPr>
            </a:p>
          </p:txBody>
        </p:sp>
        <p:sp>
          <p:nvSpPr>
            <p:cNvPr id="36" name="Text 34"/>
            <p:cNvSpPr/>
            <p:nvPr/>
          </p:nvSpPr>
          <p:spPr>
            <a:xfrm>
              <a:off x="7989147" y="1975104"/>
              <a:ext cx="960120" cy="164592"/>
            </a:xfrm>
            <a:prstGeom prst="rect">
              <a:avLst/>
            </a:prstGeom>
            <a:noFill/>
            <a:ln/>
          </p:spPr>
          <p:txBody>
            <a:bodyPr wrap="square" lIns="0" tIns="0" rIns="0" bIns="0" rtlCol="0" anchor="ctr"/>
            <a:lstStyle/>
            <a:p>
              <a:pPr algn="r"/>
              <a:r>
                <a:rPr lang="en-US" sz="638" b="1" kern="0" spc="75">
                  <a:solidFill>
                    <a:srgbClr val="6B7280"/>
                  </a:solidFill>
                  <a:latin typeface="+mj-lt"/>
                  <a:ea typeface="Calibri" pitchFamily="34" charset="-122"/>
                  <a:cs typeface="Calibri" pitchFamily="34" charset="-120"/>
                </a:rPr>
                <a:t>CAREERS</a:t>
              </a:r>
              <a:endParaRPr lang="en-US" sz="638">
                <a:latin typeface="+mj-lt"/>
              </a:endParaRPr>
            </a:p>
          </p:txBody>
        </p:sp>
      </p:grpSp>
      <p:grpSp>
        <p:nvGrpSpPr>
          <p:cNvPr id="70" name="Group 69">
            <a:extLst>
              <a:ext uri="{FF2B5EF4-FFF2-40B4-BE49-F238E27FC236}">
                <a16:creationId xmlns:a16="http://schemas.microsoft.com/office/drawing/2014/main" id="{6E39A602-5157-3FD2-52C8-1A5FBCF10835}"/>
              </a:ext>
            </a:extLst>
          </p:cNvPr>
          <p:cNvGrpSpPr/>
          <p:nvPr/>
        </p:nvGrpSpPr>
        <p:grpSpPr>
          <a:xfrm>
            <a:off x="377190" y="2678760"/>
            <a:ext cx="8449056" cy="1714500"/>
            <a:chOff x="377190" y="2880360"/>
            <a:chExt cx="8449056" cy="1714500"/>
          </a:xfrm>
        </p:grpSpPr>
        <p:sp>
          <p:nvSpPr>
            <p:cNvPr id="37" name="Shape 35"/>
            <p:cNvSpPr/>
            <p:nvPr/>
          </p:nvSpPr>
          <p:spPr>
            <a:xfrm>
              <a:off x="377190" y="2880360"/>
              <a:ext cx="2715768" cy="1714500"/>
            </a:xfrm>
            <a:prstGeom prst="roundRect">
              <a:avLst>
                <a:gd name="adj" fmla="val 4000"/>
              </a:avLst>
            </a:prstGeom>
            <a:solidFill>
              <a:srgbClr val="FFFFFF"/>
            </a:solidFill>
            <a:ln w="12700">
              <a:solidFill>
                <a:srgbClr val="E4E8F0"/>
              </a:solidFill>
              <a:prstDash val="solid"/>
            </a:ln>
            <a:effectLst>
              <a:outerShdw blurRad="88900" dist="38100" dir="5400000" algn="bl" rotWithShape="0">
                <a:srgbClr val="000000">
                  <a:alpha val="13000"/>
                </a:srgbClr>
              </a:outerShdw>
            </a:effectLst>
          </p:spPr>
          <p:txBody>
            <a:bodyPr/>
            <a:lstStyle/>
            <a:p>
              <a:endParaRPr lang="en-US" sz="1350">
                <a:latin typeface="+mj-lt"/>
              </a:endParaRPr>
            </a:p>
          </p:txBody>
        </p:sp>
        <p:sp>
          <p:nvSpPr>
            <p:cNvPr id="38" name="Shape 36"/>
            <p:cNvSpPr/>
            <p:nvPr/>
          </p:nvSpPr>
          <p:spPr>
            <a:xfrm>
              <a:off x="377190" y="2880360"/>
              <a:ext cx="2715768" cy="493776"/>
            </a:xfrm>
            <a:prstGeom prst="roundRect">
              <a:avLst>
                <a:gd name="adj" fmla="val 13889"/>
              </a:avLst>
            </a:prstGeom>
            <a:solidFill>
              <a:schemeClr val="accent5"/>
            </a:solidFill>
            <a:ln/>
          </p:spPr>
          <p:txBody>
            <a:bodyPr/>
            <a:lstStyle/>
            <a:p>
              <a:endParaRPr lang="en-US" sz="1350">
                <a:latin typeface="+mj-lt"/>
              </a:endParaRPr>
            </a:p>
          </p:txBody>
        </p:sp>
        <p:sp>
          <p:nvSpPr>
            <p:cNvPr id="39" name="Shape 37"/>
            <p:cNvSpPr/>
            <p:nvPr/>
          </p:nvSpPr>
          <p:spPr>
            <a:xfrm>
              <a:off x="377190" y="3154680"/>
              <a:ext cx="2715768" cy="219456"/>
            </a:xfrm>
            <a:prstGeom prst="rect">
              <a:avLst/>
            </a:prstGeom>
            <a:solidFill>
              <a:schemeClr val="accent5"/>
            </a:solidFill>
            <a:ln/>
          </p:spPr>
          <p:txBody>
            <a:bodyPr/>
            <a:lstStyle/>
            <a:p>
              <a:endParaRPr lang="en-US" sz="1350">
                <a:latin typeface="+mj-lt"/>
              </a:endParaRPr>
            </a:p>
          </p:txBody>
        </p:sp>
        <p:pic>
          <p:nvPicPr>
            <p:cNvPr id="40" name="Image 0" descr="/home/claude/icon_smile_white.png"/>
            <p:cNvPicPr>
              <a:picLocks noChangeAspect="1"/>
            </p:cNvPicPr>
            <p:nvPr/>
          </p:nvPicPr>
          <p:blipFill>
            <a:blip r:embed="rId4"/>
            <a:stretch>
              <a:fillRect/>
            </a:stretch>
          </p:blipFill>
          <p:spPr>
            <a:xfrm>
              <a:off x="582930" y="2996946"/>
              <a:ext cx="260604" cy="260604"/>
            </a:xfrm>
            <a:prstGeom prst="rect">
              <a:avLst/>
            </a:prstGeom>
          </p:spPr>
        </p:pic>
        <p:sp>
          <p:nvSpPr>
            <p:cNvPr id="41" name="Text 38"/>
            <p:cNvSpPr/>
            <p:nvPr/>
          </p:nvSpPr>
          <p:spPr>
            <a:xfrm>
              <a:off x="925830" y="2880360"/>
              <a:ext cx="2098548" cy="493776"/>
            </a:xfrm>
            <a:prstGeom prst="rect">
              <a:avLst/>
            </a:prstGeom>
            <a:noFill/>
            <a:ln/>
          </p:spPr>
          <p:txBody>
            <a:bodyPr wrap="square" lIns="0" tIns="0" rIns="0" bIns="0" rtlCol="0" anchor="ctr"/>
            <a:lstStyle/>
            <a:p>
              <a:r>
                <a:rPr lang="en-US" sz="1275" b="1">
                  <a:solidFill>
                    <a:srgbClr val="FFFFFF"/>
                  </a:solidFill>
                  <a:latin typeface="+mj-lt"/>
                  <a:ea typeface="Cambria" pitchFamily="34" charset="-122"/>
                </a:rPr>
                <a:t>Emotional</a:t>
              </a:r>
              <a:endParaRPr lang="en-US" sz="1275">
                <a:latin typeface="+mj-lt"/>
              </a:endParaRPr>
            </a:p>
          </p:txBody>
        </p:sp>
        <p:sp>
          <p:nvSpPr>
            <p:cNvPr id="42" name="Text 39"/>
            <p:cNvSpPr/>
            <p:nvPr/>
          </p:nvSpPr>
          <p:spPr>
            <a:xfrm>
              <a:off x="582930" y="3463290"/>
              <a:ext cx="2304288" cy="493776"/>
            </a:xfrm>
            <a:prstGeom prst="rect">
              <a:avLst/>
            </a:prstGeom>
            <a:noFill/>
            <a:ln/>
          </p:spPr>
          <p:txBody>
            <a:bodyPr wrap="square" lIns="0" tIns="0" rIns="0" bIns="0" rtlCol="0" anchor="t"/>
            <a:lstStyle/>
            <a:p>
              <a:pPr>
                <a:lnSpc>
                  <a:spcPct val="110000"/>
                </a:lnSpc>
              </a:pPr>
              <a:r>
                <a:rPr lang="en-US" sz="900">
                  <a:solidFill>
                    <a:srgbClr val="2B2B2B"/>
                  </a:solidFill>
                  <a:latin typeface="+mj-lt"/>
                  <a:ea typeface="Calibri" pitchFamily="34" charset="-122"/>
                  <a:cs typeface="Calibri" pitchFamily="34" charset="-120"/>
                </a:rPr>
                <a:t>Managing emotions, building relationships, and forming identity and self-worth.</a:t>
              </a:r>
              <a:endParaRPr lang="en-US" sz="900">
                <a:latin typeface="+mj-lt"/>
              </a:endParaRPr>
            </a:p>
          </p:txBody>
        </p:sp>
        <p:sp>
          <p:nvSpPr>
            <p:cNvPr id="43" name="Shape 40"/>
            <p:cNvSpPr/>
            <p:nvPr/>
          </p:nvSpPr>
          <p:spPr>
            <a:xfrm>
              <a:off x="582930" y="3991356"/>
              <a:ext cx="2304288" cy="0"/>
            </a:xfrm>
            <a:prstGeom prst="line">
              <a:avLst/>
            </a:prstGeom>
            <a:noFill/>
            <a:ln w="12700">
              <a:solidFill>
                <a:srgbClr val="E4E8F0"/>
              </a:solidFill>
              <a:prstDash val="solid"/>
            </a:ln>
          </p:spPr>
          <p:txBody>
            <a:bodyPr/>
            <a:lstStyle/>
            <a:p>
              <a:endParaRPr lang="en-US" sz="1350">
                <a:latin typeface="+mj-lt"/>
              </a:endParaRPr>
            </a:p>
          </p:txBody>
        </p:sp>
        <p:sp>
          <p:nvSpPr>
            <p:cNvPr id="44" name="Text 41"/>
            <p:cNvSpPr/>
            <p:nvPr/>
          </p:nvSpPr>
          <p:spPr>
            <a:xfrm>
              <a:off x="582930" y="4039362"/>
              <a:ext cx="2304288" cy="164592"/>
            </a:xfrm>
            <a:prstGeom prst="rect">
              <a:avLst/>
            </a:prstGeom>
            <a:noFill/>
            <a:ln/>
          </p:spPr>
          <p:txBody>
            <a:bodyPr wrap="square" lIns="0" tIns="0" rIns="0" bIns="0" rtlCol="0" anchor="ctr"/>
            <a:lstStyle/>
            <a:p>
              <a:r>
                <a:rPr lang="en-US" sz="675" b="1" kern="0" spc="75">
                  <a:solidFill>
                    <a:schemeClr val="accent5"/>
                  </a:solidFill>
                  <a:latin typeface="+mj-lt"/>
                  <a:ea typeface="Calibri" pitchFamily="34" charset="-122"/>
                  <a:cs typeface="Calibri" pitchFamily="34" charset="-120"/>
                </a:rPr>
                <a:t>EXAMPLE ALONG THE JOURNEY</a:t>
              </a:r>
              <a:endParaRPr lang="en-US" sz="675">
                <a:solidFill>
                  <a:schemeClr val="accent5"/>
                </a:solidFill>
                <a:latin typeface="+mj-lt"/>
              </a:endParaRPr>
            </a:p>
          </p:txBody>
        </p:sp>
        <p:sp>
          <p:nvSpPr>
            <p:cNvPr id="45" name="Text 42"/>
            <p:cNvSpPr/>
            <p:nvPr/>
          </p:nvSpPr>
          <p:spPr>
            <a:xfrm>
              <a:off x="582930" y="4197096"/>
              <a:ext cx="2338578" cy="384048"/>
            </a:xfrm>
            <a:prstGeom prst="rect">
              <a:avLst/>
            </a:prstGeom>
            <a:noFill/>
            <a:ln/>
          </p:spPr>
          <p:txBody>
            <a:bodyPr wrap="square" lIns="0" tIns="0" rIns="0" bIns="0" rtlCol="0" anchor="t"/>
            <a:lstStyle/>
            <a:p>
              <a:pPr>
                <a:lnSpc>
                  <a:spcPct val="106000"/>
                </a:lnSpc>
              </a:pPr>
              <a:r>
                <a:rPr lang="en-US" sz="788" i="1">
                  <a:solidFill>
                    <a:srgbClr val="16294A"/>
                  </a:solidFill>
                  <a:latin typeface="+mj-lt"/>
                  <a:ea typeface="Calibri" pitchFamily="34" charset="-122"/>
                  <a:cs typeface="Calibri" pitchFamily="34" charset="-120"/>
                </a:rPr>
                <a:t>A newborn has caring adults in their life that speak, sings and reads to them to nurture their executive function and literacy. </a:t>
              </a:r>
              <a:endParaRPr lang="en-US" sz="788">
                <a:latin typeface="+mj-lt"/>
              </a:endParaRPr>
            </a:p>
          </p:txBody>
        </p:sp>
        <p:sp>
          <p:nvSpPr>
            <p:cNvPr id="46" name="Shape 43"/>
            <p:cNvSpPr/>
            <p:nvPr/>
          </p:nvSpPr>
          <p:spPr>
            <a:xfrm>
              <a:off x="3243834" y="2880360"/>
              <a:ext cx="2715768" cy="1714500"/>
            </a:xfrm>
            <a:prstGeom prst="roundRect">
              <a:avLst>
                <a:gd name="adj" fmla="val 4000"/>
              </a:avLst>
            </a:prstGeom>
            <a:solidFill>
              <a:srgbClr val="FFFFFF"/>
            </a:solidFill>
            <a:ln w="12700">
              <a:solidFill>
                <a:srgbClr val="E4E8F0"/>
              </a:solidFill>
              <a:prstDash val="solid"/>
            </a:ln>
            <a:effectLst>
              <a:outerShdw blurRad="88900" dist="38100" dir="5400000" algn="bl" rotWithShape="0">
                <a:srgbClr val="000000">
                  <a:alpha val="13000"/>
                </a:srgbClr>
              </a:outerShdw>
            </a:effectLst>
          </p:spPr>
          <p:txBody>
            <a:bodyPr/>
            <a:lstStyle/>
            <a:p>
              <a:endParaRPr lang="en-US" sz="1350">
                <a:latin typeface="+mj-lt"/>
              </a:endParaRPr>
            </a:p>
          </p:txBody>
        </p:sp>
        <p:sp>
          <p:nvSpPr>
            <p:cNvPr id="47" name="Shape 44"/>
            <p:cNvSpPr/>
            <p:nvPr/>
          </p:nvSpPr>
          <p:spPr>
            <a:xfrm>
              <a:off x="3243834" y="2880360"/>
              <a:ext cx="2715768" cy="493776"/>
            </a:xfrm>
            <a:prstGeom prst="roundRect">
              <a:avLst>
                <a:gd name="adj" fmla="val 13889"/>
              </a:avLst>
            </a:prstGeom>
            <a:solidFill>
              <a:schemeClr val="accent4"/>
            </a:solidFill>
            <a:ln/>
          </p:spPr>
          <p:txBody>
            <a:bodyPr/>
            <a:lstStyle/>
            <a:p>
              <a:endParaRPr lang="en-US" sz="1350">
                <a:latin typeface="+mj-lt"/>
              </a:endParaRPr>
            </a:p>
          </p:txBody>
        </p:sp>
        <p:sp>
          <p:nvSpPr>
            <p:cNvPr id="48" name="Shape 45"/>
            <p:cNvSpPr/>
            <p:nvPr/>
          </p:nvSpPr>
          <p:spPr>
            <a:xfrm>
              <a:off x="3243834" y="3154680"/>
              <a:ext cx="2715768" cy="219456"/>
            </a:xfrm>
            <a:prstGeom prst="rect">
              <a:avLst/>
            </a:prstGeom>
            <a:solidFill>
              <a:schemeClr val="accent4"/>
            </a:solidFill>
            <a:ln/>
          </p:spPr>
          <p:txBody>
            <a:bodyPr/>
            <a:lstStyle/>
            <a:p>
              <a:endParaRPr lang="en-US" sz="1350">
                <a:latin typeface="+mj-lt"/>
              </a:endParaRPr>
            </a:p>
          </p:txBody>
        </p:sp>
        <p:pic>
          <p:nvPicPr>
            <p:cNvPr id="49" name="Image 1" descr="/home/claude/icon_brain_white.png"/>
            <p:cNvPicPr>
              <a:picLocks noChangeAspect="1"/>
            </p:cNvPicPr>
            <p:nvPr/>
          </p:nvPicPr>
          <p:blipFill>
            <a:blip r:embed="rId5"/>
            <a:stretch>
              <a:fillRect/>
            </a:stretch>
          </p:blipFill>
          <p:spPr>
            <a:xfrm>
              <a:off x="3449574" y="2996946"/>
              <a:ext cx="260604" cy="260604"/>
            </a:xfrm>
            <a:prstGeom prst="rect">
              <a:avLst/>
            </a:prstGeom>
          </p:spPr>
        </p:pic>
        <p:sp>
          <p:nvSpPr>
            <p:cNvPr id="50" name="Text 46"/>
            <p:cNvSpPr/>
            <p:nvPr/>
          </p:nvSpPr>
          <p:spPr>
            <a:xfrm>
              <a:off x="3792474" y="2880360"/>
              <a:ext cx="2098548" cy="493776"/>
            </a:xfrm>
            <a:prstGeom prst="rect">
              <a:avLst/>
            </a:prstGeom>
            <a:noFill/>
            <a:ln/>
          </p:spPr>
          <p:txBody>
            <a:bodyPr wrap="square" lIns="0" tIns="0" rIns="0" bIns="0" rtlCol="0" anchor="ctr"/>
            <a:lstStyle/>
            <a:p>
              <a:r>
                <a:rPr lang="en-US" sz="1275" b="1">
                  <a:solidFill>
                    <a:srgbClr val="FFFFFF"/>
                  </a:solidFill>
                  <a:latin typeface="+mj-lt"/>
                  <a:ea typeface="Cambria" pitchFamily="34" charset="-122"/>
                  <a:cs typeface="Cambria" pitchFamily="34" charset="-120"/>
                </a:rPr>
                <a:t>Cognitive</a:t>
              </a:r>
              <a:endParaRPr lang="en-US" sz="1275">
                <a:latin typeface="+mj-lt"/>
              </a:endParaRPr>
            </a:p>
          </p:txBody>
        </p:sp>
        <p:sp>
          <p:nvSpPr>
            <p:cNvPr id="51" name="Text 47"/>
            <p:cNvSpPr/>
            <p:nvPr/>
          </p:nvSpPr>
          <p:spPr>
            <a:xfrm>
              <a:off x="3449574" y="3463290"/>
              <a:ext cx="2304288" cy="493776"/>
            </a:xfrm>
            <a:prstGeom prst="rect">
              <a:avLst/>
            </a:prstGeom>
            <a:noFill/>
            <a:ln/>
          </p:spPr>
          <p:txBody>
            <a:bodyPr wrap="square" lIns="0" tIns="0" rIns="0" bIns="0" rtlCol="0" anchor="t"/>
            <a:lstStyle/>
            <a:p>
              <a:pPr>
                <a:lnSpc>
                  <a:spcPct val="110000"/>
                </a:lnSpc>
              </a:pPr>
              <a:r>
                <a:rPr lang="en-US" sz="900">
                  <a:solidFill>
                    <a:srgbClr val="2B2B2B"/>
                  </a:solidFill>
                  <a:latin typeface="+mj-lt"/>
                  <a:ea typeface="Calibri" pitchFamily="34" charset="-122"/>
                  <a:cs typeface="Calibri" pitchFamily="34" charset="-120"/>
                </a:rPr>
                <a:t>Thinking, learning, problem-solving, and setting and pursuing goals.</a:t>
              </a:r>
              <a:endParaRPr lang="en-US" sz="900">
                <a:latin typeface="+mj-lt"/>
              </a:endParaRPr>
            </a:p>
          </p:txBody>
        </p:sp>
        <p:sp>
          <p:nvSpPr>
            <p:cNvPr id="52" name="Shape 48"/>
            <p:cNvSpPr/>
            <p:nvPr/>
          </p:nvSpPr>
          <p:spPr>
            <a:xfrm>
              <a:off x="3449574" y="3991356"/>
              <a:ext cx="2304288" cy="0"/>
            </a:xfrm>
            <a:prstGeom prst="line">
              <a:avLst/>
            </a:prstGeom>
            <a:noFill/>
            <a:ln w="12700">
              <a:solidFill>
                <a:srgbClr val="E4E8F0"/>
              </a:solidFill>
              <a:prstDash val="solid"/>
            </a:ln>
          </p:spPr>
          <p:txBody>
            <a:bodyPr/>
            <a:lstStyle/>
            <a:p>
              <a:endParaRPr lang="en-US" sz="1350">
                <a:latin typeface="+mj-lt"/>
              </a:endParaRPr>
            </a:p>
          </p:txBody>
        </p:sp>
        <p:sp>
          <p:nvSpPr>
            <p:cNvPr id="53" name="Text 49"/>
            <p:cNvSpPr/>
            <p:nvPr/>
          </p:nvSpPr>
          <p:spPr>
            <a:xfrm>
              <a:off x="3449574" y="4039362"/>
              <a:ext cx="2304288" cy="164592"/>
            </a:xfrm>
            <a:prstGeom prst="rect">
              <a:avLst/>
            </a:prstGeom>
            <a:noFill/>
            <a:ln/>
          </p:spPr>
          <p:txBody>
            <a:bodyPr wrap="square" lIns="0" tIns="0" rIns="0" bIns="0" rtlCol="0" anchor="ctr"/>
            <a:lstStyle/>
            <a:p>
              <a:r>
                <a:rPr lang="en-US" sz="675" b="1" kern="0" spc="75">
                  <a:solidFill>
                    <a:schemeClr val="accent4"/>
                  </a:solidFill>
                  <a:latin typeface="+mj-lt"/>
                  <a:ea typeface="Calibri" pitchFamily="34" charset="-122"/>
                  <a:cs typeface="Calibri" pitchFamily="34" charset="-120"/>
                </a:rPr>
                <a:t>EXAMPLE ALONG THE JOURNEY</a:t>
              </a:r>
              <a:endParaRPr lang="en-US" sz="675">
                <a:solidFill>
                  <a:schemeClr val="accent4"/>
                </a:solidFill>
                <a:latin typeface="+mj-lt"/>
              </a:endParaRPr>
            </a:p>
          </p:txBody>
        </p:sp>
        <p:sp>
          <p:nvSpPr>
            <p:cNvPr id="54" name="Text 50"/>
            <p:cNvSpPr/>
            <p:nvPr/>
          </p:nvSpPr>
          <p:spPr>
            <a:xfrm>
              <a:off x="3449574" y="4197096"/>
              <a:ext cx="2338578" cy="384048"/>
            </a:xfrm>
            <a:prstGeom prst="rect">
              <a:avLst/>
            </a:prstGeom>
            <a:noFill/>
            <a:ln/>
          </p:spPr>
          <p:txBody>
            <a:bodyPr wrap="square" lIns="0" tIns="0" rIns="0" bIns="0" rtlCol="0" anchor="t"/>
            <a:lstStyle/>
            <a:p>
              <a:pPr>
                <a:lnSpc>
                  <a:spcPct val="106000"/>
                </a:lnSpc>
              </a:pPr>
              <a:r>
                <a:rPr lang="en-US" sz="788" i="1">
                  <a:solidFill>
                    <a:srgbClr val="16294A"/>
                  </a:solidFill>
                  <a:latin typeface="+mj-lt"/>
                  <a:ea typeface="Calibri" pitchFamily="34" charset="-122"/>
                  <a:cs typeface="Calibri" pitchFamily="34" charset="-120"/>
                </a:rPr>
                <a:t>A 7th grader sets his first academic goal and tracks his own progress toward passing algebra.</a:t>
              </a:r>
              <a:endParaRPr lang="en-US" sz="788">
                <a:latin typeface="+mj-lt"/>
              </a:endParaRPr>
            </a:p>
          </p:txBody>
        </p:sp>
        <p:sp>
          <p:nvSpPr>
            <p:cNvPr id="55" name="Shape 51"/>
            <p:cNvSpPr/>
            <p:nvPr/>
          </p:nvSpPr>
          <p:spPr>
            <a:xfrm>
              <a:off x="6110478" y="2880360"/>
              <a:ext cx="2715768" cy="1714500"/>
            </a:xfrm>
            <a:prstGeom prst="roundRect">
              <a:avLst>
                <a:gd name="adj" fmla="val 4000"/>
              </a:avLst>
            </a:prstGeom>
            <a:solidFill>
              <a:srgbClr val="FFFFFF"/>
            </a:solidFill>
            <a:ln w="12700">
              <a:solidFill>
                <a:srgbClr val="E4E8F0"/>
              </a:solidFill>
              <a:prstDash val="solid"/>
            </a:ln>
            <a:effectLst>
              <a:outerShdw blurRad="88900" dist="38100" dir="5400000" algn="bl" rotWithShape="0">
                <a:srgbClr val="000000">
                  <a:alpha val="13000"/>
                </a:srgbClr>
              </a:outerShdw>
            </a:effectLst>
          </p:spPr>
          <p:txBody>
            <a:bodyPr/>
            <a:lstStyle/>
            <a:p>
              <a:endParaRPr lang="en-US" sz="1350">
                <a:latin typeface="+mj-lt"/>
              </a:endParaRPr>
            </a:p>
          </p:txBody>
        </p:sp>
        <p:sp>
          <p:nvSpPr>
            <p:cNvPr id="56" name="Shape 52"/>
            <p:cNvSpPr/>
            <p:nvPr/>
          </p:nvSpPr>
          <p:spPr>
            <a:xfrm>
              <a:off x="6110478" y="2880360"/>
              <a:ext cx="2715768" cy="493776"/>
            </a:xfrm>
            <a:prstGeom prst="roundRect">
              <a:avLst>
                <a:gd name="adj" fmla="val 13889"/>
              </a:avLst>
            </a:prstGeom>
            <a:solidFill>
              <a:schemeClr val="accent4">
                <a:lumMod val="50000"/>
              </a:schemeClr>
            </a:solidFill>
            <a:ln/>
          </p:spPr>
          <p:txBody>
            <a:bodyPr/>
            <a:lstStyle/>
            <a:p>
              <a:endParaRPr lang="en-US" sz="1350">
                <a:latin typeface="+mj-lt"/>
              </a:endParaRPr>
            </a:p>
          </p:txBody>
        </p:sp>
        <p:sp>
          <p:nvSpPr>
            <p:cNvPr id="57" name="Shape 53"/>
            <p:cNvSpPr/>
            <p:nvPr/>
          </p:nvSpPr>
          <p:spPr>
            <a:xfrm>
              <a:off x="6110478" y="3154680"/>
              <a:ext cx="2715768" cy="219456"/>
            </a:xfrm>
            <a:prstGeom prst="rect">
              <a:avLst/>
            </a:prstGeom>
            <a:solidFill>
              <a:schemeClr val="accent4">
                <a:lumMod val="50000"/>
              </a:schemeClr>
            </a:solidFill>
            <a:ln/>
          </p:spPr>
          <p:txBody>
            <a:bodyPr/>
            <a:lstStyle/>
            <a:p>
              <a:endParaRPr lang="en-US" sz="1350">
                <a:latin typeface="+mj-lt"/>
              </a:endParaRPr>
            </a:p>
          </p:txBody>
        </p:sp>
        <p:pic>
          <p:nvPicPr>
            <p:cNvPr id="58" name="Image 2" descr="/home/claude/icon_running_white.png"/>
            <p:cNvPicPr>
              <a:picLocks noChangeAspect="1"/>
            </p:cNvPicPr>
            <p:nvPr/>
          </p:nvPicPr>
          <p:blipFill>
            <a:blip r:embed="rId6"/>
            <a:stretch>
              <a:fillRect/>
            </a:stretch>
          </p:blipFill>
          <p:spPr>
            <a:xfrm>
              <a:off x="6316218" y="2996946"/>
              <a:ext cx="260604" cy="260604"/>
            </a:xfrm>
            <a:prstGeom prst="rect">
              <a:avLst/>
            </a:prstGeom>
          </p:spPr>
        </p:pic>
        <p:sp>
          <p:nvSpPr>
            <p:cNvPr id="59" name="Text 54"/>
            <p:cNvSpPr/>
            <p:nvPr/>
          </p:nvSpPr>
          <p:spPr>
            <a:xfrm>
              <a:off x="6659118" y="2880360"/>
              <a:ext cx="2098548" cy="493776"/>
            </a:xfrm>
            <a:prstGeom prst="rect">
              <a:avLst/>
            </a:prstGeom>
            <a:noFill/>
            <a:ln/>
          </p:spPr>
          <p:txBody>
            <a:bodyPr wrap="square" lIns="0" tIns="0" rIns="0" bIns="0" rtlCol="0" anchor="ctr"/>
            <a:lstStyle/>
            <a:p>
              <a:r>
                <a:rPr lang="en-US" sz="1275" b="1">
                  <a:solidFill>
                    <a:srgbClr val="FFFFFF"/>
                  </a:solidFill>
                  <a:latin typeface="+mj-lt"/>
                  <a:ea typeface="Cambria" pitchFamily="34" charset="-122"/>
                  <a:cs typeface="Cambria" pitchFamily="34" charset="-120"/>
                </a:rPr>
                <a:t>Physical</a:t>
              </a:r>
              <a:endParaRPr lang="en-US" sz="1275">
                <a:latin typeface="+mj-lt"/>
              </a:endParaRPr>
            </a:p>
          </p:txBody>
        </p:sp>
        <p:sp>
          <p:nvSpPr>
            <p:cNvPr id="60" name="Text 55"/>
            <p:cNvSpPr/>
            <p:nvPr/>
          </p:nvSpPr>
          <p:spPr>
            <a:xfrm>
              <a:off x="6316218" y="3463290"/>
              <a:ext cx="2304288" cy="493776"/>
            </a:xfrm>
            <a:prstGeom prst="rect">
              <a:avLst/>
            </a:prstGeom>
            <a:noFill/>
            <a:ln/>
          </p:spPr>
          <p:txBody>
            <a:bodyPr wrap="square" lIns="0" tIns="0" rIns="0" bIns="0" rtlCol="0" anchor="t"/>
            <a:lstStyle/>
            <a:p>
              <a:pPr>
                <a:lnSpc>
                  <a:spcPct val="110000"/>
                </a:lnSpc>
              </a:pPr>
              <a:r>
                <a:rPr lang="en-US" sz="900">
                  <a:solidFill>
                    <a:srgbClr val="2B2B2B"/>
                  </a:solidFill>
                  <a:latin typeface="+mj-lt"/>
                  <a:ea typeface="Calibri" pitchFamily="34" charset="-122"/>
                  <a:cs typeface="Calibri" pitchFamily="34" charset="-120"/>
                </a:rPr>
                <a:t>Health, wellness, coordination, and building lifelong healthy habits.</a:t>
              </a:r>
              <a:endParaRPr lang="en-US" sz="900">
                <a:latin typeface="+mj-lt"/>
              </a:endParaRPr>
            </a:p>
          </p:txBody>
        </p:sp>
        <p:sp>
          <p:nvSpPr>
            <p:cNvPr id="61" name="Shape 56"/>
            <p:cNvSpPr/>
            <p:nvPr/>
          </p:nvSpPr>
          <p:spPr>
            <a:xfrm>
              <a:off x="6316218" y="3991356"/>
              <a:ext cx="2304288" cy="0"/>
            </a:xfrm>
            <a:prstGeom prst="line">
              <a:avLst/>
            </a:prstGeom>
            <a:noFill/>
            <a:ln w="12700">
              <a:solidFill>
                <a:srgbClr val="E4E8F0"/>
              </a:solidFill>
              <a:prstDash val="solid"/>
            </a:ln>
          </p:spPr>
          <p:txBody>
            <a:bodyPr/>
            <a:lstStyle/>
            <a:p>
              <a:endParaRPr lang="en-US" sz="1350">
                <a:latin typeface="+mj-lt"/>
              </a:endParaRPr>
            </a:p>
          </p:txBody>
        </p:sp>
        <p:sp>
          <p:nvSpPr>
            <p:cNvPr id="62" name="Text 57"/>
            <p:cNvSpPr/>
            <p:nvPr/>
          </p:nvSpPr>
          <p:spPr>
            <a:xfrm>
              <a:off x="6316218" y="4039362"/>
              <a:ext cx="2304288" cy="164592"/>
            </a:xfrm>
            <a:prstGeom prst="rect">
              <a:avLst/>
            </a:prstGeom>
            <a:noFill/>
            <a:ln/>
          </p:spPr>
          <p:txBody>
            <a:bodyPr wrap="square" lIns="0" tIns="0" rIns="0" bIns="0" rtlCol="0" anchor="ctr"/>
            <a:lstStyle/>
            <a:p>
              <a:r>
                <a:rPr lang="en-US" sz="675" b="1" kern="0" spc="75">
                  <a:solidFill>
                    <a:schemeClr val="accent4">
                      <a:lumMod val="50000"/>
                    </a:schemeClr>
                  </a:solidFill>
                  <a:latin typeface="+mj-lt"/>
                  <a:ea typeface="Calibri" pitchFamily="34" charset="-122"/>
                  <a:cs typeface="Calibri" pitchFamily="34" charset="-120"/>
                </a:rPr>
                <a:t>EXAMPLE ALONG THE JOURNEY</a:t>
              </a:r>
              <a:endParaRPr lang="en-US" sz="675">
                <a:solidFill>
                  <a:schemeClr val="accent4">
                    <a:lumMod val="50000"/>
                  </a:schemeClr>
                </a:solidFill>
                <a:latin typeface="+mj-lt"/>
              </a:endParaRPr>
            </a:p>
          </p:txBody>
        </p:sp>
        <p:sp>
          <p:nvSpPr>
            <p:cNvPr id="63" name="Text 58"/>
            <p:cNvSpPr/>
            <p:nvPr/>
          </p:nvSpPr>
          <p:spPr>
            <a:xfrm>
              <a:off x="6316218" y="4197096"/>
              <a:ext cx="2338578" cy="384048"/>
            </a:xfrm>
            <a:prstGeom prst="rect">
              <a:avLst/>
            </a:prstGeom>
            <a:noFill/>
            <a:ln/>
          </p:spPr>
          <p:txBody>
            <a:bodyPr wrap="square" lIns="0" tIns="0" rIns="0" bIns="0" rtlCol="0" anchor="t"/>
            <a:lstStyle/>
            <a:p>
              <a:pPr>
                <a:lnSpc>
                  <a:spcPct val="106000"/>
                </a:lnSpc>
              </a:pPr>
              <a:r>
                <a:rPr lang="en-US" sz="788" i="1">
                  <a:solidFill>
                    <a:srgbClr val="16294A"/>
                  </a:solidFill>
                  <a:latin typeface="+mj-lt"/>
                  <a:ea typeface="Calibri" pitchFamily="34" charset="-122"/>
                  <a:cs typeface="Calibri" pitchFamily="34" charset="-120"/>
                </a:rPr>
                <a:t>A teen builds steady routines for sleep, nutrition, and activity through sports and wellness sessions.</a:t>
              </a:r>
              <a:endParaRPr lang="en-US" sz="788">
                <a:latin typeface="+mj-lt"/>
              </a:endParaRPr>
            </a:p>
          </p:txBody>
        </p:sp>
      </p:grpSp>
      <p:sp>
        <p:nvSpPr>
          <p:cNvPr id="68" name="Title 5">
            <a:extLst>
              <a:ext uri="{FF2B5EF4-FFF2-40B4-BE49-F238E27FC236}">
                <a16:creationId xmlns:a16="http://schemas.microsoft.com/office/drawing/2014/main" id="{8ED216E2-D5DA-162B-BA5B-4786A5EAC028}"/>
              </a:ext>
            </a:extLst>
          </p:cNvPr>
          <p:cNvSpPr txBox="1">
            <a:spLocks/>
          </p:cNvSpPr>
          <p:nvPr/>
        </p:nvSpPr>
        <p:spPr>
          <a:xfrm>
            <a:off x="246444" y="108490"/>
            <a:ext cx="8891646" cy="633413"/>
          </a:xfrm>
          <a:prstGeom prst="rect">
            <a:avLst/>
          </a:prstGeom>
        </p:spPr>
        <p:txBody>
          <a:bodyPr lIns="91440" tIns="45720" rIns="91440" bIns="45720" anchor="t"/>
          <a:lst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a:solidFill>
                  <a:srgbClr val="19C8CA"/>
                </a:solidFill>
                <a:latin typeface="Verdana"/>
                <a:ea typeface="Verdana"/>
                <a:cs typeface="Verdana" panose="020B0604030504040204" pitchFamily="34" charset="0"/>
              </a:rPr>
              <a:t> YOUTH DEVELOPMENT ROAD MAP</a:t>
            </a:r>
            <a:br>
              <a:rPr lang="en-US" sz="3000" kern="0">
                <a:latin typeface="Verdana" panose="020B0604030504040204" pitchFamily="34" charset="0"/>
                <a:ea typeface="Verdana" panose="020B0604030504040204" pitchFamily="34" charset="0"/>
                <a:cs typeface="Verdana" panose="020B0604030504040204" pitchFamily="34" charset="0"/>
              </a:rPr>
            </a:br>
            <a:r>
              <a:rPr lang="en-US" sz="2500" kern="0">
                <a:solidFill>
                  <a:srgbClr val="007D7E"/>
                </a:solidFill>
                <a:latin typeface="Verdana"/>
                <a:ea typeface="Verdana"/>
                <a:cs typeface="Verdana" panose="020B0604030504040204" pitchFamily="34" charset="0"/>
              </a:rPr>
              <a:t>Birth to career support: THE LONG VIEW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547CE-B22D-06AF-896D-2C341900162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F814FF7-93A3-B3F0-AB47-20AEA74198DA}"/>
              </a:ext>
            </a:extLst>
          </p:cNvPr>
          <p:cNvPicPr>
            <a:picLocks noChangeAspect="1"/>
          </p:cNvPicPr>
          <p:nvPr/>
        </p:nvPicPr>
        <p:blipFill>
          <a:blip r:embed="rId2"/>
          <a:srcRect/>
          <a:stretch/>
        </p:blipFill>
        <p:spPr>
          <a:xfrm>
            <a:off x="4764" y="0"/>
            <a:ext cx="9134472" cy="5138140"/>
          </a:xfrm>
          <a:prstGeom prst="rect">
            <a:avLst/>
          </a:prstGeom>
        </p:spPr>
      </p:pic>
      <p:sp>
        <p:nvSpPr>
          <p:cNvPr id="6" name="Title 5">
            <a:extLst>
              <a:ext uri="{FF2B5EF4-FFF2-40B4-BE49-F238E27FC236}">
                <a16:creationId xmlns:a16="http://schemas.microsoft.com/office/drawing/2014/main" id="{15AF488B-2118-EDFD-B5BF-D9AA57D71E1B}"/>
              </a:ext>
            </a:extLst>
          </p:cNvPr>
          <p:cNvSpPr>
            <a:spLocks noGrp="1"/>
          </p:cNvSpPr>
          <p:nvPr>
            <p:ph type="title"/>
          </p:nvPr>
        </p:nvSpPr>
        <p:spPr/>
        <p:txBody>
          <a:bodyPr/>
          <a:lstStyle/>
          <a:p>
            <a:r>
              <a:rPr lang="en-US" sz="3000">
                <a:solidFill>
                  <a:srgbClr val="19C8CA"/>
                </a:solidFill>
                <a:latin typeface="Verdana"/>
                <a:ea typeface="Verdana"/>
                <a:cs typeface="Verdana" panose="020B0604030504040204" pitchFamily="34" charset="0"/>
              </a:rPr>
              <a:t>The YMCA Response: </a:t>
            </a:r>
            <a:br>
              <a:rPr lang="en-US" sz="3000">
                <a:latin typeface="Verdana" panose="020B0604030504040204" pitchFamily="34" charset="0"/>
                <a:ea typeface="Verdana" panose="020B0604030504040204" pitchFamily="34" charset="0"/>
                <a:cs typeface="Verdana" panose="020B0604030504040204" pitchFamily="34" charset="0"/>
              </a:rPr>
            </a:br>
            <a:r>
              <a:rPr lang="en-US" sz="2500">
                <a:solidFill>
                  <a:srgbClr val="007D7E"/>
                </a:solidFill>
                <a:latin typeface="Verdana"/>
                <a:ea typeface="Verdana"/>
                <a:cs typeface="Verdana" panose="020B0604030504040204" pitchFamily="34" charset="0"/>
              </a:rPr>
              <a:t>young men thriving</a:t>
            </a:r>
            <a:endParaRPr lang="en-US" sz="2000" b="0">
              <a:solidFill>
                <a:srgbClr val="007D7E"/>
              </a:solidFill>
              <a:latin typeface="Verdana"/>
              <a:ea typeface="Verdana"/>
              <a:cs typeface="Verdana" panose="020B0604030504040204" pitchFamily="34" charset="0"/>
            </a:endParaRPr>
          </a:p>
        </p:txBody>
      </p:sp>
      <p:sp>
        <p:nvSpPr>
          <p:cNvPr id="3" name="Rectangle: Rounded Corners 2">
            <a:extLst>
              <a:ext uri="{FF2B5EF4-FFF2-40B4-BE49-F238E27FC236}">
                <a16:creationId xmlns:a16="http://schemas.microsoft.com/office/drawing/2014/main" id="{DCD35BE2-22FB-BE3D-F9BD-A374A6C46050}"/>
              </a:ext>
            </a:extLst>
          </p:cNvPr>
          <p:cNvSpPr/>
          <p:nvPr/>
        </p:nvSpPr>
        <p:spPr bwMode="auto">
          <a:xfrm>
            <a:off x="421240" y="1345913"/>
            <a:ext cx="1643866" cy="1318303"/>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b="1">
                <a:solidFill>
                  <a:schemeClr val="bg1"/>
                </a:solidFill>
              </a:rPr>
              <a:t>Is YMT a program?</a:t>
            </a:r>
          </a:p>
          <a:p>
            <a:endParaRPr lang="en-US" b="1">
              <a:solidFill>
                <a:schemeClr val="bg1"/>
              </a:solidFill>
            </a:endParaRPr>
          </a:p>
          <a:p>
            <a:r>
              <a:rPr kumimoji="0" lang="en-US" b="1" u="none" strike="noStrike" cap="none" normalizeH="0" baseline="0">
                <a:ln>
                  <a:noFill/>
                </a:ln>
                <a:solidFill>
                  <a:schemeClr val="bg1"/>
                </a:solidFill>
                <a:effectLst/>
                <a:latin typeface="Verdana" pitchFamily="64" charset="0"/>
                <a:ea typeface="ＭＳ Ｐゴシック" pitchFamily="64" charset="-128"/>
                <a:cs typeface="ＭＳ Ｐゴシック" pitchFamily="64" charset="-128"/>
              </a:rPr>
              <a:t>It </a:t>
            </a:r>
            <a:r>
              <a:rPr lang="en-US" b="1">
                <a:solidFill>
                  <a:schemeClr val="bg1"/>
                </a:solidFill>
                <a:latin typeface="Verdana" pitchFamily="64" charset="0"/>
                <a:ea typeface="ＭＳ Ｐゴシック" pitchFamily="64" charset="-128"/>
                <a:cs typeface="ＭＳ Ｐゴシック" pitchFamily="64" charset="-128"/>
              </a:rPr>
              <a:t>isn’t.</a:t>
            </a:r>
            <a:endParaRPr kumimoji="0" lang="en-US" b="0" u="none" strike="noStrike" cap="none" normalizeH="0" baseline="0">
              <a:ln>
                <a:noFill/>
              </a:ln>
              <a:solidFill>
                <a:schemeClr val="bg1"/>
              </a:solidFill>
              <a:effectLst/>
              <a:latin typeface="Verdana" pitchFamily="64" charset="0"/>
              <a:ea typeface="ＭＳ Ｐゴシック" pitchFamily="64" charset="-128"/>
              <a:cs typeface="ＭＳ Ｐゴシック" pitchFamily="64" charset="-128"/>
            </a:endParaRPr>
          </a:p>
        </p:txBody>
      </p:sp>
      <p:sp>
        <p:nvSpPr>
          <p:cNvPr id="4" name="Rectangle: Rounded Corners 3">
            <a:extLst>
              <a:ext uri="{FF2B5EF4-FFF2-40B4-BE49-F238E27FC236}">
                <a16:creationId xmlns:a16="http://schemas.microsoft.com/office/drawing/2014/main" id="{86E987DB-EAC6-2DC1-1BC2-72572F30F168}"/>
              </a:ext>
            </a:extLst>
          </p:cNvPr>
          <p:cNvSpPr/>
          <p:nvPr/>
        </p:nvSpPr>
        <p:spPr bwMode="auto">
          <a:xfrm>
            <a:off x="2208944" y="1137152"/>
            <a:ext cx="6752876" cy="1746076"/>
          </a:xfrm>
          <a:prstGeom prst="roundRect">
            <a:avLst/>
          </a:prstGeom>
          <a:noFill/>
          <a:ln w="28575" cap="flat" cmpd="sng" algn="ctr">
            <a:solidFill>
              <a:schemeClr val="accent5">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a:t>Long: Young Men Thriving is a positive youth development approach that aligns programs, practices, and policies to the specific needs of boys and young men. It anchors them to caring adults, peers, and networks. So, they build character, grow into a positive identity, pursue a passion tied to purpose, and develop the practice of giving back.</a:t>
            </a:r>
          </a:p>
          <a:p>
            <a:r>
              <a:rPr lang="en-US" sz="1200"/>
              <a:t> </a:t>
            </a:r>
          </a:p>
          <a:p>
            <a:r>
              <a:rPr lang="en-US" sz="1200"/>
              <a:t>Short: YMT is a strategy to align program, practices and policies to the specific needs of boys and young men. </a:t>
            </a:r>
          </a:p>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grpSp>
        <p:nvGrpSpPr>
          <p:cNvPr id="15" name="Group 14">
            <a:extLst>
              <a:ext uri="{FF2B5EF4-FFF2-40B4-BE49-F238E27FC236}">
                <a16:creationId xmlns:a16="http://schemas.microsoft.com/office/drawing/2014/main" id="{5C155FFC-34F7-7174-65D2-40F0C81CA81F}"/>
              </a:ext>
            </a:extLst>
          </p:cNvPr>
          <p:cNvGrpSpPr>
            <a:grpSpLocks noChangeAspect="1"/>
          </p:cNvGrpSpPr>
          <p:nvPr/>
        </p:nvGrpSpPr>
        <p:grpSpPr>
          <a:xfrm>
            <a:off x="478451" y="3056773"/>
            <a:ext cx="8261779" cy="1472573"/>
            <a:chOff x="566928" y="3310128"/>
            <a:chExt cx="11127334" cy="2495984"/>
          </a:xfrm>
        </p:grpSpPr>
        <p:sp>
          <p:nvSpPr>
            <p:cNvPr id="16" name="Shape 5">
              <a:extLst>
                <a:ext uri="{FF2B5EF4-FFF2-40B4-BE49-F238E27FC236}">
                  <a16:creationId xmlns:a16="http://schemas.microsoft.com/office/drawing/2014/main" id="{1C12EF1F-96B9-A47C-5818-0589B0B7D558}"/>
                </a:ext>
              </a:extLst>
            </p:cNvPr>
            <p:cNvSpPr/>
            <p:nvPr/>
          </p:nvSpPr>
          <p:spPr>
            <a:xfrm>
              <a:off x="566928" y="3310128"/>
              <a:ext cx="3541470" cy="2495984"/>
            </a:xfrm>
            <a:prstGeom prst="roundRect">
              <a:avLst/>
            </a:prstGeom>
            <a:solidFill>
              <a:srgbClr val="EDF1F6"/>
            </a:solidFill>
            <a:ln w="12700">
              <a:solidFill>
                <a:srgbClr val="EDF1F6"/>
              </a:solidFill>
              <a:prstDash val="solid"/>
            </a:ln>
          </p:spPr>
          <p:txBody>
            <a:bodyPr/>
            <a:lstStyle/>
            <a:p>
              <a:endParaRPr lang="en-US" sz="1200">
                <a:solidFill>
                  <a:schemeClr val="tx2"/>
                </a:solidFill>
                <a:latin typeface="+mj-lt"/>
              </a:endParaRPr>
            </a:p>
          </p:txBody>
        </p:sp>
        <p:sp>
          <p:nvSpPr>
            <p:cNvPr id="17" name="Shape 6">
              <a:extLst>
                <a:ext uri="{FF2B5EF4-FFF2-40B4-BE49-F238E27FC236}">
                  <a16:creationId xmlns:a16="http://schemas.microsoft.com/office/drawing/2014/main" id="{25A4ADE4-5C34-8FE8-C422-308D2DE1935F}"/>
                </a:ext>
              </a:extLst>
            </p:cNvPr>
            <p:cNvSpPr/>
            <p:nvPr/>
          </p:nvSpPr>
          <p:spPr>
            <a:xfrm>
              <a:off x="950975" y="3543289"/>
              <a:ext cx="246887" cy="246887"/>
            </a:xfrm>
            <a:prstGeom prst="ellipse">
              <a:avLst/>
            </a:prstGeom>
            <a:solidFill>
              <a:schemeClr val="accent4"/>
            </a:solidFill>
            <a:ln w="12700">
              <a:solidFill>
                <a:srgbClr val="1E88E5"/>
              </a:solidFill>
              <a:prstDash val="solid"/>
            </a:ln>
          </p:spPr>
          <p:txBody>
            <a:bodyPr/>
            <a:lstStyle/>
            <a:p>
              <a:endParaRPr lang="en-US" sz="1200">
                <a:solidFill>
                  <a:schemeClr val="tx2"/>
                </a:solidFill>
                <a:latin typeface="+mj-lt"/>
              </a:endParaRPr>
            </a:p>
          </p:txBody>
        </p:sp>
        <p:sp>
          <p:nvSpPr>
            <p:cNvPr id="18" name="Text 7">
              <a:extLst>
                <a:ext uri="{FF2B5EF4-FFF2-40B4-BE49-F238E27FC236}">
                  <a16:creationId xmlns:a16="http://schemas.microsoft.com/office/drawing/2014/main" id="{33B2F7F7-A834-89DE-1E97-0BEAFE4E06E4}"/>
                </a:ext>
              </a:extLst>
            </p:cNvPr>
            <p:cNvSpPr/>
            <p:nvPr/>
          </p:nvSpPr>
          <p:spPr>
            <a:xfrm>
              <a:off x="1399032" y="3552282"/>
              <a:ext cx="2809951" cy="320039"/>
            </a:xfrm>
            <a:prstGeom prst="rect">
              <a:avLst/>
            </a:prstGeom>
            <a:noFill/>
            <a:ln/>
          </p:spPr>
          <p:txBody>
            <a:bodyPr wrap="square" lIns="0" tIns="0" rIns="0" bIns="0" rtlCol="0" anchor="ctr"/>
            <a:lstStyle/>
            <a:p>
              <a:pPr marL="0" indent="0">
                <a:buNone/>
              </a:pPr>
              <a:r>
                <a:rPr lang="en-US" sz="1100" b="1">
                  <a:solidFill>
                    <a:schemeClr val="tx2"/>
                  </a:solidFill>
                  <a:latin typeface="+mj-lt"/>
                  <a:ea typeface="Lato" pitchFamily="34" charset="-122"/>
                  <a:cs typeface="Lato" pitchFamily="34" charset="-120"/>
                </a:rPr>
                <a:t>Programs</a:t>
              </a:r>
              <a:endParaRPr lang="en-US" sz="1100">
                <a:solidFill>
                  <a:schemeClr val="tx2"/>
                </a:solidFill>
                <a:latin typeface="+mj-lt"/>
              </a:endParaRPr>
            </a:p>
          </p:txBody>
        </p:sp>
        <p:sp>
          <p:nvSpPr>
            <p:cNvPr id="19" name="Text 8">
              <a:extLst>
                <a:ext uri="{FF2B5EF4-FFF2-40B4-BE49-F238E27FC236}">
                  <a16:creationId xmlns:a16="http://schemas.microsoft.com/office/drawing/2014/main" id="{6F979C88-C434-B208-60DF-BADE9684F94E}"/>
                </a:ext>
              </a:extLst>
            </p:cNvPr>
            <p:cNvSpPr/>
            <p:nvPr/>
          </p:nvSpPr>
          <p:spPr>
            <a:xfrm>
              <a:off x="950975" y="4144650"/>
              <a:ext cx="2809951" cy="1371600"/>
            </a:xfrm>
            <a:prstGeom prst="rect">
              <a:avLst/>
            </a:prstGeom>
            <a:noFill/>
            <a:ln/>
          </p:spPr>
          <p:txBody>
            <a:bodyPr wrap="square" lIns="0" tIns="0" rIns="0" bIns="0" rtlCol="0" anchor="t"/>
            <a:lstStyle/>
            <a:p>
              <a:pPr marL="0" indent="0">
                <a:spcAft>
                  <a:spcPts val="600"/>
                </a:spcAft>
                <a:buNone/>
              </a:pPr>
              <a:r>
                <a:rPr lang="en-US" sz="1100">
                  <a:solidFill>
                    <a:schemeClr val="tx2"/>
                  </a:solidFill>
                  <a:latin typeface="+mj-lt"/>
                  <a:ea typeface="Lato" pitchFamily="34" charset="-122"/>
                  <a:cs typeface="Lato" pitchFamily="34" charset="-120"/>
                </a:rPr>
                <a:t>A portfolio integrating the five pillars and shaped by a set of fidelity markers.</a:t>
              </a:r>
              <a:endParaRPr lang="en-US" sz="1100">
                <a:solidFill>
                  <a:schemeClr val="tx2"/>
                </a:solidFill>
                <a:latin typeface="+mj-lt"/>
              </a:endParaRPr>
            </a:p>
            <a:p>
              <a:pPr marL="0" indent="0">
                <a:spcAft>
                  <a:spcPts val="0"/>
                </a:spcAft>
                <a:buNone/>
              </a:pPr>
              <a:r>
                <a:rPr lang="en-US" sz="1100">
                  <a:solidFill>
                    <a:schemeClr val="tx2"/>
                  </a:solidFill>
                  <a:latin typeface="+mj-lt"/>
                  <a:ea typeface="Lato" pitchFamily="34" charset="-122"/>
                  <a:cs typeface="Lato" pitchFamily="34" charset="-120"/>
                </a:rPr>
                <a:t>Each Y chooses what fits its community and staff.</a:t>
              </a:r>
              <a:endParaRPr lang="en-US" sz="1100">
                <a:solidFill>
                  <a:schemeClr val="tx2"/>
                </a:solidFill>
                <a:latin typeface="+mj-lt"/>
              </a:endParaRPr>
            </a:p>
          </p:txBody>
        </p:sp>
        <p:sp>
          <p:nvSpPr>
            <p:cNvPr id="20" name="Shape 9">
              <a:extLst>
                <a:ext uri="{FF2B5EF4-FFF2-40B4-BE49-F238E27FC236}">
                  <a16:creationId xmlns:a16="http://schemas.microsoft.com/office/drawing/2014/main" id="{C8F8F02A-66E0-D12E-DF83-0F7D7CEE14E9}"/>
                </a:ext>
              </a:extLst>
            </p:cNvPr>
            <p:cNvSpPr/>
            <p:nvPr/>
          </p:nvSpPr>
          <p:spPr>
            <a:xfrm>
              <a:off x="4309567" y="3310128"/>
              <a:ext cx="3541470" cy="2495984"/>
            </a:xfrm>
            <a:prstGeom prst="roundRect">
              <a:avLst/>
            </a:prstGeom>
            <a:solidFill>
              <a:srgbClr val="EDF1F6"/>
            </a:solidFill>
            <a:ln w="12700">
              <a:solidFill>
                <a:srgbClr val="EDF1F6"/>
              </a:solidFill>
              <a:prstDash val="solid"/>
            </a:ln>
          </p:spPr>
          <p:txBody>
            <a:bodyPr/>
            <a:lstStyle/>
            <a:p>
              <a:endParaRPr lang="en-US" sz="1200">
                <a:solidFill>
                  <a:schemeClr val="tx2"/>
                </a:solidFill>
                <a:latin typeface="+mj-lt"/>
              </a:endParaRPr>
            </a:p>
          </p:txBody>
        </p:sp>
        <p:sp>
          <p:nvSpPr>
            <p:cNvPr id="21" name="Shape 10">
              <a:extLst>
                <a:ext uri="{FF2B5EF4-FFF2-40B4-BE49-F238E27FC236}">
                  <a16:creationId xmlns:a16="http://schemas.microsoft.com/office/drawing/2014/main" id="{1D4682FD-271C-66AB-3943-CA0085B7F436}"/>
                </a:ext>
              </a:extLst>
            </p:cNvPr>
            <p:cNvSpPr/>
            <p:nvPr/>
          </p:nvSpPr>
          <p:spPr>
            <a:xfrm>
              <a:off x="4693615" y="3542828"/>
              <a:ext cx="246887" cy="246887"/>
            </a:xfrm>
            <a:prstGeom prst="ellipse">
              <a:avLst/>
            </a:prstGeom>
            <a:solidFill>
              <a:schemeClr val="accent5"/>
            </a:solidFill>
            <a:ln w="12700">
              <a:solidFill>
                <a:srgbClr val="00A06B"/>
              </a:solidFill>
              <a:prstDash val="solid"/>
            </a:ln>
          </p:spPr>
          <p:txBody>
            <a:bodyPr/>
            <a:lstStyle/>
            <a:p>
              <a:endParaRPr lang="en-US" sz="1200">
                <a:solidFill>
                  <a:schemeClr val="tx2"/>
                </a:solidFill>
                <a:latin typeface="+mj-lt"/>
              </a:endParaRPr>
            </a:p>
          </p:txBody>
        </p:sp>
        <p:sp>
          <p:nvSpPr>
            <p:cNvPr id="22" name="Text 11">
              <a:extLst>
                <a:ext uri="{FF2B5EF4-FFF2-40B4-BE49-F238E27FC236}">
                  <a16:creationId xmlns:a16="http://schemas.microsoft.com/office/drawing/2014/main" id="{D5B1075A-3D09-5E2F-F6CA-C39D7D8FCE59}"/>
                </a:ext>
              </a:extLst>
            </p:cNvPr>
            <p:cNvSpPr/>
            <p:nvPr/>
          </p:nvSpPr>
          <p:spPr>
            <a:xfrm>
              <a:off x="5141671" y="3537465"/>
              <a:ext cx="2809951" cy="320039"/>
            </a:xfrm>
            <a:prstGeom prst="rect">
              <a:avLst/>
            </a:prstGeom>
            <a:noFill/>
            <a:ln/>
          </p:spPr>
          <p:txBody>
            <a:bodyPr wrap="square" lIns="0" tIns="0" rIns="0" bIns="0" rtlCol="0" anchor="ctr"/>
            <a:lstStyle/>
            <a:p>
              <a:pPr marL="0" indent="0">
                <a:buNone/>
              </a:pPr>
              <a:r>
                <a:rPr lang="en-US" sz="1100" b="1">
                  <a:solidFill>
                    <a:schemeClr val="tx2"/>
                  </a:solidFill>
                  <a:latin typeface="+mj-lt"/>
                  <a:ea typeface="Lato" pitchFamily="34" charset="-122"/>
                  <a:cs typeface="Lato" pitchFamily="34" charset="-120"/>
                </a:rPr>
                <a:t>Practices</a:t>
              </a:r>
              <a:endParaRPr lang="en-US" sz="1100">
                <a:solidFill>
                  <a:schemeClr val="tx2"/>
                </a:solidFill>
                <a:latin typeface="+mj-lt"/>
              </a:endParaRPr>
            </a:p>
          </p:txBody>
        </p:sp>
        <p:sp>
          <p:nvSpPr>
            <p:cNvPr id="23" name="Text 12">
              <a:extLst>
                <a:ext uri="{FF2B5EF4-FFF2-40B4-BE49-F238E27FC236}">
                  <a16:creationId xmlns:a16="http://schemas.microsoft.com/office/drawing/2014/main" id="{A78F146A-8E4B-89CF-5DB0-494DE7D06BA8}"/>
                </a:ext>
              </a:extLst>
            </p:cNvPr>
            <p:cNvSpPr/>
            <p:nvPr/>
          </p:nvSpPr>
          <p:spPr>
            <a:xfrm>
              <a:off x="4693615" y="4160980"/>
              <a:ext cx="2809951" cy="1371600"/>
            </a:xfrm>
            <a:prstGeom prst="rect">
              <a:avLst/>
            </a:prstGeom>
            <a:noFill/>
            <a:ln/>
          </p:spPr>
          <p:txBody>
            <a:bodyPr wrap="square" lIns="0" tIns="0" rIns="0" bIns="0" rtlCol="0" anchor="t"/>
            <a:lstStyle/>
            <a:p>
              <a:pPr marL="0" indent="0">
                <a:spcAft>
                  <a:spcPts val="600"/>
                </a:spcAft>
                <a:buNone/>
              </a:pPr>
              <a:r>
                <a:rPr lang="en-US" sz="1100">
                  <a:solidFill>
                    <a:schemeClr val="tx2"/>
                  </a:solidFill>
                  <a:latin typeface="+mj-lt"/>
                  <a:ea typeface="Lato" pitchFamily="34" charset="-122"/>
                  <a:cs typeface="Lato" pitchFamily="34" charset="-120"/>
                </a:rPr>
                <a:t>Adults trained to work with boys and young men.</a:t>
              </a:r>
              <a:endParaRPr lang="en-US" sz="1100">
                <a:solidFill>
                  <a:schemeClr val="tx2"/>
                </a:solidFill>
                <a:latin typeface="+mj-lt"/>
              </a:endParaRPr>
            </a:p>
            <a:p>
              <a:pPr marL="0" indent="0">
                <a:spcAft>
                  <a:spcPts val="600"/>
                </a:spcAft>
                <a:buNone/>
              </a:pPr>
              <a:r>
                <a:rPr lang="en-US" sz="1100">
                  <a:solidFill>
                    <a:schemeClr val="tx2"/>
                  </a:solidFill>
                  <a:latin typeface="+mj-lt"/>
                  <a:ea typeface="Lato" pitchFamily="34" charset="-122"/>
                  <a:cs typeface="Lato" pitchFamily="34" charset="-120"/>
                </a:rPr>
                <a:t>Where thriving is won or lost.</a:t>
              </a:r>
              <a:endParaRPr lang="en-US" sz="1100">
                <a:solidFill>
                  <a:schemeClr val="tx2"/>
                </a:solidFill>
                <a:latin typeface="+mj-lt"/>
              </a:endParaRPr>
            </a:p>
          </p:txBody>
        </p:sp>
        <p:sp>
          <p:nvSpPr>
            <p:cNvPr id="24" name="Shape 13">
              <a:extLst>
                <a:ext uri="{FF2B5EF4-FFF2-40B4-BE49-F238E27FC236}">
                  <a16:creationId xmlns:a16="http://schemas.microsoft.com/office/drawing/2014/main" id="{7DB9022D-4D0F-DF59-9724-67FA067DAA57}"/>
                </a:ext>
              </a:extLst>
            </p:cNvPr>
            <p:cNvSpPr/>
            <p:nvPr/>
          </p:nvSpPr>
          <p:spPr>
            <a:xfrm>
              <a:off x="8052206" y="3310128"/>
              <a:ext cx="3541470" cy="2495984"/>
            </a:xfrm>
            <a:prstGeom prst="roundRect">
              <a:avLst/>
            </a:prstGeom>
            <a:solidFill>
              <a:srgbClr val="EDF1F6"/>
            </a:solidFill>
            <a:ln w="12700">
              <a:solidFill>
                <a:srgbClr val="EDF1F6"/>
              </a:solidFill>
              <a:prstDash val="solid"/>
            </a:ln>
          </p:spPr>
          <p:txBody>
            <a:bodyPr/>
            <a:lstStyle/>
            <a:p>
              <a:endParaRPr lang="en-US" sz="1200">
                <a:solidFill>
                  <a:schemeClr val="tx2"/>
                </a:solidFill>
                <a:latin typeface="+mj-lt"/>
              </a:endParaRPr>
            </a:p>
          </p:txBody>
        </p:sp>
        <p:sp>
          <p:nvSpPr>
            <p:cNvPr id="25" name="Shape 14">
              <a:extLst>
                <a:ext uri="{FF2B5EF4-FFF2-40B4-BE49-F238E27FC236}">
                  <a16:creationId xmlns:a16="http://schemas.microsoft.com/office/drawing/2014/main" id="{CC928B98-B40F-BC1A-1E08-EFD1962F6867}"/>
                </a:ext>
              </a:extLst>
            </p:cNvPr>
            <p:cNvSpPr/>
            <p:nvPr/>
          </p:nvSpPr>
          <p:spPr>
            <a:xfrm>
              <a:off x="8436254" y="3559388"/>
              <a:ext cx="246887" cy="246887"/>
            </a:xfrm>
            <a:prstGeom prst="ellipse">
              <a:avLst/>
            </a:prstGeom>
            <a:solidFill>
              <a:schemeClr val="accent3"/>
            </a:solidFill>
            <a:ln w="12700">
              <a:solidFill>
                <a:srgbClr val="9B2C98"/>
              </a:solidFill>
              <a:prstDash val="solid"/>
            </a:ln>
          </p:spPr>
          <p:txBody>
            <a:bodyPr/>
            <a:lstStyle/>
            <a:p>
              <a:endParaRPr lang="en-US" sz="1200">
                <a:solidFill>
                  <a:schemeClr val="tx2"/>
                </a:solidFill>
                <a:latin typeface="+mj-lt"/>
              </a:endParaRPr>
            </a:p>
          </p:txBody>
        </p:sp>
        <p:sp>
          <p:nvSpPr>
            <p:cNvPr id="26" name="Text 15">
              <a:extLst>
                <a:ext uri="{FF2B5EF4-FFF2-40B4-BE49-F238E27FC236}">
                  <a16:creationId xmlns:a16="http://schemas.microsoft.com/office/drawing/2014/main" id="{19FBB677-043D-D5B4-3FD3-C8209BA31890}"/>
                </a:ext>
              </a:extLst>
            </p:cNvPr>
            <p:cNvSpPr/>
            <p:nvPr/>
          </p:nvSpPr>
          <p:spPr>
            <a:xfrm>
              <a:off x="8884311" y="3554026"/>
              <a:ext cx="2809951" cy="320039"/>
            </a:xfrm>
            <a:prstGeom prst="rect">
              <a:avLst/>
            </a:prstGeom>
            <a:noFill/>
            <a:ln/>
          </p:spPr>
          <p:txBody>
            <a:bodyPr wrap="square" lIns="0" tIns="0" rIns="0" bIns="0" rtlCol="0" anchor="ctr"/>
            <a:lstStyle/>
            <a:p>
              <a:pPr marL="0" indent="0">
                <a:buNone/>
              </a:pPr>
              <a:r>
                <a:rPr lang="en-US" sz="1100" b="1">
                  <a:solidFill>
                    <a:schemeClr val="tx2"/>
                  </a:solidFill>
                  <a:latin typeface="+mj-lt"/>
                  <a:ea typeface="Lato" pitchFamily="34" charset="-122"/>
                  <a:cs typeface="Lato" pitchFamily="34" charset="-120"/>
                </a:rPr>
                <a:t>Policies</a:t>
              </a:r>
              <a:endParaRPr lang="en-US" sz="1100">
                <a:solidFill>
                  <a:schemeClr val="tx2"/>
                </a:solidFill>
                <a:latin typeface="+mj-lt"/>
              </a:endParaRPr>
            </a:p>
          </p:txBody>
        </p:sp>
        <p:sp>
          <p:nvSpPr>
            <p:cNvPr id="27" name="Text 16">
              <a:extLst>
                <a:ext uri="{FF2B5EF4-FFF2-40B4-BE49-F238E27FC236}">
                  <a16:creationId xmlns:a16="http://schemas.microsoft.com/office/drawing/2014/main" id="{1C9C4AC5-F1FB-93E4-67CD-4F4C3F46C08D}"/>
                </a:ext>
              </a:extLst>
            </p:cNvPr>
            <p:cNvSpPr/>
            <p:nvPr/>
          </p:nvSpPr>
          <p:spPr>
            <a:xfrm>
              <a:off x="8417968" y="4144650"/>
              <a:ext cx="2809951" cy="1371600"/>
            </a:xfrm>
            <a:prstGeom prst="rect">
              <a:avLst/>
            </a:prstGeom>
            <a:noFill/>
            <a:ln/>
          </p:spPr>
          <p:txBody>
            <a:bodyPr wrap="square" lIns="0" tIns="0" rIns="0" bIns="0" rtlCol="0" anchor="t"/>
            <a:lstStyle/>
            <a:p>
              <a:pPr marL="0" indent="0">
                <a:spcAft>
                  <a:spcPts val="600"/>
                </a:spcAft>
                <a:buNone/>
              </a:pPr>
              <a:r>
                <a:rPr lang="en-US" sz="1100">
                  <a:solidFill>
                    <a:schemeClr val="tx2"/>
                  </a:solidFill>
                  <a:latin typeface="+mj-lt"/>
                  <a:ea typeface="Lato" pitchFamily="34" charset="-122"/>
                  <a:cs typeface="Lato" pitchFamily="34" charset="-120"/>
                </a:rPr>
                <a:t>Decisions that set the conditions.</a:t>
              </a:r>
              <a:endParaRPr lang="en-US" sz="1100">
                <a:solidFill>
                  <a:schemeClr val="tx2"/>
                </a:solidFill>
                <a:latin typeface="+mj-lt"/>
              </a:endParaRPr>
            </a:p>
            <a:p>
              <a:pPr marL="0" indent="0">
                <a:spcAft>
                  <a:spcPts val="600"/>
                </a:spcAft>
                <a:buNone/>
              </a:pPr>
              <a:r>
                <a:rPr lang="en-US" sz="1100">
                  <a:solidFill>
                    <a:schemeClr val="tx2"/>
                  </a:solidFill>
                  <a:latin typeface="+mj-lt"/>
                  <a:ea typeface="Lato" pitchFamily="34" charset="-122"/>
                  <a:cs typeface="Lato" pitchFamily="34" charset="-120"/>
                </a:rPr>
                <a:t>Environments built to welcome boys and young men.</a:t>
              </a:r>
              <a:endParaRPr lang="en-US" sz="1100">
                <a:solidFill>
                  <a:schemeClr val="tx2"/>
                </a:solidFill>
                <a:latin typeface="+mj-lt"/>
              </a:endParaRPr>
            </a:p>
          </p:txBody>
        </p:sp>
      </p:grpSp>
    </p:spTree>
    <p:extLst>
      <p:ext uri="{BB962C8B-B14F-4D97-AF65-F5344CB8AC3E}">
        <p14:creationId xmlns:p14="http://schemas.microsoft.com/office/powerpoint/2010/main" val="2307286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4595D-39F9-3EDE-2225-CC80159391F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852A579-E930-2676-8458-31646DC2B53F}"/>
              </a:ext>
            </a:extLst>
          </p:cNvPr>
          <p:cNvPicPr>
            <a:picLocks noChangeAspect="1"/>
          </p:cNvPicPr>
          <p:nvPr/>
        </p:nvPicPr>
        <p:blipFill>
          <a:blip r:embed="rId2"/>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79B4190D-C2C3-5258-78FA-87E3C6F180D9}"/>
              </a:ext>
            </a:extLst>
          </p:cNvPr>
          <p:cNvSpPr>
            <a:spLocks noGrp="1"/>
          </p:cNvSpPr>
          <p:nvPr>
            <p:ph type="title"/>
          </p:nvPr>
        </p:nvSpPr>
        <p:spPr/>
        <p:txBody>
          <a:bodyPr/>
          <a:lstStyle/>
          <a:p>
            <a:r>
              <a:rPr lang="en-US" sz="3000">
                <a:solidFill>
                  <a:srgbClr val="19C8CA"/>
                </a:solidFill>
                <a:latin typeface="Verdana"/>
                <a:ea typeface="Verdana"/>
                <a:cs typeface="Verdana" panose="020B0604030504040204" pitchFamily="34" charset="0"/>
              </a:rPr>
              <a:t>You pick the program: A portfolio, not a single model</a:t>
            </a:r>
            <a:br>
              <a:rPr lang="en-US" sz="3000">
                <a:latin typeface="Verdana" panose="020B0604030504040204" pitchFamily="34" charset="0"/>
                <a:ea typeface="Verdana" panose="020B0604030504040204" pitchFamily="34" charset="0"/>
                <a:cs typeface="Verdana" panose="020B0604030504040204" pitchFamily="34" charset="0"/>
              </a:rPr>
            </a:br>
            <a:r>
              <a:rPr lang="en-US" sz="2500">
                <a:solidFill>
                  <a:srgbClr val="007D7E"/>
                </a:solidFill>
                <a:latin typeface="Verdana"/>
                <a:ea typeface="Verdana"/>
                <a:cs typeface="Verdana" panose="020B0604030504040204" pitchFamily="34" charset="0"/>
              </a:rPr>
              <a:t>programs</a:t>
            </a:r>
            <a:endParaRPr lang="en-US" sz="2000" b="0">
              <a:solidFill>
                <a:srgbClr val="007D7E"/>
              </a:solidFill>
              <a:latin typeface="Verdana"/>
              <a:ea typeface="Verdana"/>
              <a:cs typeface="Verdana" panose="020B0604030504040204" pitchFamily="34" charset="0"/>
            </a:endParaRPr>
          </a:p>
        </p:txBody>
      </p:sp>
      <p:sp>
        <p:nvSpPr>
          <p:cNvPr id="2" name="Content Placeholder 1">
            <a:extLst>
              <a:ext uri="{FF2B5EF4-FFF2-40B4-BE49-F238E27FC236}">
                <a16:creationId xmlns:a16="http://schemas.microsoft.com/office/drawing/2014/main" id="{DBE9AF76-2C35-F1C4-1219-EA4988AC24FC}"/>
              </a:ext>
            </a:extLst>
          </p:cNvPr>
          <p:cNvSpPr>
            <a:spLocks noGrp="1"/>
          </p:cNvSpPr>
          <p:nvPr>
            <p:ph idx="1"/>
          </p:nvPr>
        </p:nvSpPr>
        <p:spPr>
          <a:xfrm>
            <a:off x="399741" y="1586872"/>
            <a:ext cx="8339137" cy="3281363"/>
          </a:xfrm>
        </p:spPr>
        <p:txBody>
          <a:bodyPr/>
          <a:lstStyle/>
          <a:p>
            <a:r>
              <a:rPr lang="en-US" sz="1400"/>
              <a:t>Which program to run is a local Y choice — based on the needs of the boys in the community and the skills of staff. The YMT team advises and points Ys toward established programs (Achievers, Youth and Government, Leaders Club, etc.) or proven bright-spot programs. </a:t>
            </a:r>
            <a:endParaRPr lang="en-US" sz="1050"/>
          </a:p>
        </p:txBody>
      </p:sp>
      <p:grpSp>
        <p:nvGrpSpPr>
          <p:cNvPr id="25" name="Group 24">
            <a:extLst>
              <a:ext uri="{FF2B5EF4-FFF2-40B4-BE49-F238E27FC236}">
                <a16:creationId xmlns:a16="http://schemas.microsoft.com/office/drawing/2014/main" id="{92D0FA5C-2F7B-646F-4C5C-4AFD0EA0F52A}"/>
              </a:ext>
            </a:extLst>
          </p:cNvPr>
          <p:cNvGrpSpPr>
            <a:grpSpLocks noChangeAspect="1"/>
          </p:cNvGrpSpPr>
          <p:nvPr/>
        </p:nvGrpSpPr>
        <p:grpSpPr>
          <a:xfrm>
            <a:off x="396245" y="2568984"/>
            <a:ext cx="8374061" cy="1560945"/>
            <a:chOff x="548640" y="2531388"/>
            <a:chExt cx="11094415" cy="2634972"/>
          </a:xfrm>
        </p:grpSpPr>
        <p:sp>
          <p:nvSpPr>
            <p:cNvPr id="4" name="Text 5">
              <a:extLst>
                <a:ext uri="{FF2B5EF4-FFF2-40B4-BE49-F238E27FC236}">
                  <a16:creationId xmlns:a16="http://schemas.microsoft.com/office/drawing/2014/main" id="{A14ED0C9-B6E2-922C-7607-B2D3495F4D6E}"/>
                </a:ext>
              </a:extLst>
            </p:cNvPr>
            <p:cNvSpPr/>
            <p:nvPr/>
          </p:nvSpPr>
          <p:spPr>
            <a:xfrm>
              <a:off x="548640" y="2531388"/>
              <a:ext cx="11094415" cy="256031"/>
            </a:xfrm>
            <a:prstGeom prst="rect">
              <a:avLst/>
            </a:prstGeom>
            <a:noFill/>
            <a:ln/>
          </p:spPr>
          <p:txBody>
            <a:bodyPr wrap="square" lIns="0" tIns="0" rIns="0" bIns="0" rtlCol="0" anchor="ctr"/>
            <a:lstStyle/>
            <a:p>
              <a:pPr marL="0" indent="0">
                <a:buNone/>
              </a:pPr>
              <a:r>
                <a:rPr lang="en-US" sz="1000" b="1" kern="0">
                  <a:solidFill>
                    <a:schemeClr val="tx2"/>
                  </a:solidFill>
                  <a:latin typeface="+mj-lt"/>
                  <a:ea typeface="Calibri" pitchFamily="34" charset="-122"/>
                  <a:cs typeface="Calibri" pitchFamily="34" charset="-120"/>
                </a:rPr>
                <a:t>THE PROGRAM SPECTRUM</a:t>
              </a:r>
              <a:endParaRPr lang="en-US" sz="1000">
                <a:solidFill>
                  <a:schemeClr val="tx2"/>
                </a:solidFill>
                <a:latin typeface="+mj-lt"/>
              </a:endParaRPr>
            </a:p>
          </p:txBody>
        </p:sp>
        <p:sp>
          <p:nvSpPr>
            <p:cNvPr id="7" name="Shape 6">
              <a:extLst>
                <a:ext uri="{FF2B5EF4-FFF2-40B4-BE49-F238E27FC236}">
                  <a16:creationId xmlns:a16="http://schemas.microsoft.com/office/drawing/2014/main" id="{445282C4-8054-C6AC-4A26-F7312CE59C83}"/>
                </a:ext>
              </a:extLst>
            </p:cNvPr>
            <p:cNvSpPr/>
            <p:nvPr/>
          </p:nvSpPr>
          <p:spPr>
            <a:xfrm>
              <a:off x="548640" y="2880360"/>
              <a:ext cx="3515258" cy="2286000"/>
            </a:xfrm>
            <a:prstGeom prst="roundRect">
              <a:avLst>
                <a:gd name="adj" fmla="val 3600"/>
              </a:avLst>
            </a:prstGeom>
            <a:solidFill>
              <a:schemeClr val="accent4">
                <a:lumMod val="20000"/>
                <a:lumOff val="80000"/>
              </a:schemeClr>
            </a:solidFill>
            <a:ln w="12700">
              <a:solidFill>
                <a:srgbClr val="E4EEF7"/>
              </a:solidFill>
              <a:prstDash val="solid"/>
            </a:ln>
          </p:spPr>
          <p:txBody>
            <a:bodyPr/>
            <a:lstStyle/>
            <a:p>
              <a:endParaRPr lang="en-US">
                <a:latin typeface="+mj-lt"/>
              </a:endParaRPr>
            </a:p>
          </p:txBody>
        </p:sp>
        <p:sp>
          <p:nvSpPr>
            <p:cNvPr id="9" name="Text 7">
              <a:extLst>
                <a:ext uri="{FF2B5EF4-FFF2-40B4-BE49-F238E27FC236}">
                  <a16:creationId xmlns:a16="http://schemas.microsoft.com/office/drawing/2014/main" id="{2840A35D-429D-AAC6-1DEB-19220B2D18E5}"/>
                </a:ext>
              </a:extLst>
            </p:cNvPr>
            <p:cNvSpPr/>
            <p:nvPr/>
          </p:nvSpPr>
          <p:spPr>
            <a:xfrm>
              <a:off x="914400" y="3291840"/>
              <a:ext cx="2783738" cy="365760"/>
            </a:xfrm>
            <a:prstGeom prst="rect">
              <a:avLst/>
            </a:prstGeom>
            <a:noFill/>
            <a:ln/>
          </p:spPr>
          <p:txBody>
            <a:bodyPr wrap="square" lIns="0" tIns="0" rIns="0" bIns="0" rtlCol="0" anchor="ctr"/>
            <a:lstStyle/>
            <a:p>
              <a:pPr marL="0" indent="0">
                <a:buNone/>
              </a:pPr>
              <a:r>
                <a:rPr lang="en-US" sz="1700" b="1" kern="0">
                  <a:solidFill>
                    <a:schemeClr val="accent4"/>
                  </a:solidFill>
                  <a:latin typeface="+mj-lt"/>
                  <a:ea typeface="Calibri" pitchFamily="34" charset="-122"/>
                  <a:cs typeface="Calibri" pitchFamily="34" charset="-120"/>
                </a:rPr>
                <a:t>PRIMARY</a:t>
              </a:r>
              <a:endParaRPr lang="en-US" sz="1700">
                <a:solidFill>
                  <a:schemeClr val="accent4"/>
                </a:solidFill>
                <a:latin typeface="+mj-lt"/>
              </a:endParaRPr>
            </a:p>
          </p:txBody>
        </p:sp>
        <p:sp>
          <p:nvSpPr>
            <p:cNvPr id="12" name="Text 8">
              <a:extLst>
                <a:ext uri="{FF2B5EF4-FFF2-40B4-BE49-F238E27FC236}">
                  <a16:creationId xmlns:a16="http://schemas.microsoft.com/office/drawing/2014/main" id="{F71FCD0A-5C28-012F-65C5-1E42F570DF31}"/>
                </a:ext>
              </a:extLst>
            </p:cNvPr>
            <p:cNvSpPr/>
            <p:nvPr/>
          </p:nvSpPr>
          <p:spPr>
            <a:xfrm>
              <a:off x="914400" y="3794760"/>
              <a:ext cx="2783738" cy="1005840"/>
            </a:xfrm>
            <a:prstGeom prst="rect">
              <a:avLst/>
            </a:prstGeom>
            <a:noFill/>
            <a:ln/>
          </p:spPr>
          <p:txBody>
            <a:bodyPr wrap="square" lIns="0" tIns="0" rIns="0" bIns="0" rtlCol="0" anchor="t"/>
            <a:lstStyle/>
            <a:p>
              <a:pPr marL="0" indent="0">
                <a:lnSpc>
                  <a:spcPts val="1900"/>
                </a:lnSpc>
                <a:buNone/>
              </a:pPr>
              <a:r>
                <a:rPr lang="en-US" sz="1200">
                  <a:solidFill>
                    <a:schemeClr val="accent4"/>
                  </a:solidFill>
                  <a:latin typeface="+mj-lt"/>
                  <a:ea typeface="Calibri" pitchFamily="34" charset="-122"/>
                  <a:cs typeface="Calibri" pitchFamily="34" charset="-120"/>
                </a:rPr>
                <a:t>Build strengths early, before challenges take hold.</a:t>
              </a:r>
              <a:endParaRPr lang="en-US" sz="1200">
                <a:solidFill>
                  <a:schemeClr val="accent4"/>
                </a:solidFill>
                <a:latin typeface="+mj-lt"/>
              </a:endParaRPr>
            </a:p>
          </p:txBody>
        </p:sp>
        <p:sp>
          <p:nvSpPr>
            <p:cNvPr id="14" name="Shape 9">
              <a:extLst>
                <a:ext uri="{FF2B5EF4-FFF2-40B4-BE49-F238E27FC236}">
                  <a16:creationId xmlns:a16="http://schemas.microsoft.com/office/drawing/2014/main" id="{C66B52C4-2F3B-7E4B-79A5-6D2C687FECCD}"/>
                </a:ext>
              </a:extLst>
            </p:cNvPr>
            <p:cNvSpPr/>
            <p:nvPr/>
          </p:nvSpPr>
          <p:spPr>
            <a:xfrm>
              <a:off x="4338218" y="2880360"/>
              <a:ext cx="3515258" cy="2286000"/>
            </a:xfrm>
            <a:prstGeom prst="roundRect">
              <a:avLst>
                <a:gd name="adj" fmla="val 3600"/>
              </a:avLst>
            </a:prstGeom>
            <a:solidFill>
              <a:schemeClr val="accent4"/>
            </a:solidFill>
            <a:ln w="12700">
              <a:solidFill>
                <a:srgbClr val="0089D0"/>
              </a:solidFill>
              <a:prstDash val="solid"/>
            </a:ln>
          </p:spPr>
          <p:txBody>
            <a:bodyPr/>
            <a:lstStyle/>
            <a:p>
              <a:endParaRPr lang="en-US">
                <a:latin typeface="+mj-lt"/>
              </a:endParaRPr>
            </a:p>
          </p:txBody>
        </p:sp>
        <p:sp>
          <p:nvSpPr>
            <p:cNvPr id="16" name="Text 10">
              <a:extLst>
                <a:ext uri="{FF2B5EF4-FFF2-40B4-BE49-F238E27FC236}">
                  <a16:creationId xmlns:a16="http://schemas.microsoft.com/office/drawing/2014/main" id="{EE303EA1-9787-6099-C06D-56797B82D4B5}"/>
                </a:ext>
              </a:extLst>
            </p:cNvPr>
            <p:cNvSpPr/>
            <p:nvPr/>
          </p:nvSpPr>
          <p:spPr>
            <a:xfrm>
              <a:off x="4703978" y="3291840"/>
              <a:ext cx="2783738" cy="365760"/>
            </a:xfrm>
            <a:prstGeom prst="rect">
              <a:avLst/>
            </a:prstGeom>
            <a:noFill/>
            <a:ln/>
          </p:spPr>
          <p:txBody>
            <a:bodyPr wrap="square" lIns="0" tIns="0" rIns="0" bIns="0" rtlCol="0" anchor="ctr"/>
            <a:lstStyle/>
            <a:p>
              <a:pPr marL="0" indent="0">
                <a:buNone/>
              </a:pPr>
              <a:r>
                <a:rPr lang="en-US" sz="1700" b="1" kern="0">
                  <a:solidFill>
                    <a:srgbClr val="FFFFFF"/>
                  </a:solidFill>
                  <a:latin typeface="+mj-lt"/>
                  <a:ea typeface="Calibri" pitchFamily="34" charset="-122"/>
                  <a:cs typeface="Calibri" pitchFamily="34" charset="-120"/>
                </a:rPr>
                <a:t>SECONDARY</a:t>
              </a:r>
              <a:endParaRPr lang="en-US" sz="1700">
                <a:latin typeface="+mj-lt"/>
              </a:endParaRPr>
            </a:p>
          </p:txBody>
        </p:sp>
        <p:sp>
          <p:nvSpPr>
            <p:cNvPr id="18" name="Text 11">
              <a:extLst>
                <a:ext uri="{FF2B5EF4-FFF2-40B4-BE49-F238E27FC236}">
                  <a16:creationId xmlns:a16="http://schemas.microsoft.com/office/drawing/2014/main" id="{F3415F84-FF06-3572-038B-058780407954}"/>
                </a:ext>
              </a:extLst>
            </p:cNvPr>
            <p:cNvSpPr/>
            <p:nvPr/>
          </p:nvSpPr>
          <p:spPr>
            <a:xfrm>
              <a:off x="4703978" y="3794760"/>
              <a:ext cx="2783738" cy="1005840"/>
            </a:xfrm>
            <a:prstGeom prst="rect">
              <a:avLst/>
            </a:prstGeom>
            <a:noFill/>
            <a:ln/>
          </p:spPr>
          <p:txBody>
            <a:bodyPr wrap="square" lIns="0" tIns="0" rIns="0" bIns="0" rtlCol="0" anchor="t"/>
            <a:lstStyle/>
            <a:p>
              <a:pPr marL="0" indent="0">
                <a:lnSpc>
                  <a:spcPts val="1900"/>
                </a:lnSpc>
                <a:buNone/>
              </a:pPr>
              <a:r>
                <a:rPr lang="en-US" sz="1200">
                  <a:solidFill>
                    <a:srgbClr val="FFFFFF"/>
                  </a:solidFill>
                  <a:latin typeface="+mj-lt"/>
                  <a:ea typeface="Calibri" pitchFamily="34" charset="-122"/>
                  <a:cs typeface="Calibri" pitchFamily="34" charset="-120"/>
                </a:rPr>
                <a:t>Respond to emerging needs and risk factors.</a:t>
              </a:r>
              <a:endParaRPr lang="en-US" sz="1200">
                <a:latin typeface="+mj-lt"/>
              </a:endParaRPr>
            </a:p>
          </p:txBody>
        </p:sp>
        <p:sp>
          <p:nvSpPr>
            <p:cNvPr id="20" name="Shape 12">
              <a:extLst>
                <a:ext uri="{FF2B5EF4-FFF2-40B4-BE49-F238E27FC236}">
                  <a16:creationId xmlns:a16="http://schemas.microsoft.com/office/drawing/2014/main" id="{B5155DED-78D0-4472-BB85-E5C9FCA10F08}"/>
                </a:ext>
              </a:extLst>
            </p:cNvPr>
            <p:cNvSpPr/>
            <p:nvPr/>
          </p:nvSpPr>
          <p:spPr>
            <a:xfrm>
              <a:off x="8127797" y="2880360"/>
              <a:ext cx="3515258" cy="2286000"/>
            </a:xfrm>
            <a:prstGeom prst="roundRect">
              <a:avLst>
                <a:gd name="adj" fmla="val 3600"/>
              </a:avLst>
            </a:prstGeom>
            <a:solidFill>
              <a:schemeClr val="accent4">
                <a:lumMod val="50000"/>
              </a:schemeClr>
            </a:solidFill>
            <a:ln w="12700">
              <a:solidFill>
                <a:srgbClr val="0060AF"/>
              </a:solidFill>
              <a:prstDash val="solid"/>
            </a:ln>
          </p:spPr>
          <p:txBody>
            <a:bodyPr/>
            <a:lstStyle/>
            <a:p>
              <a:endParaRPr lang="en-US">
                <a:latin typeface="+mj-lt"/>
              </a:endParaRPr>
            </a:p>
          </p:txBody>
        </p:sp>
        <p:sp>
          <p:nvSpPr>
            <p:cNvPr id="22" name="Text 13">
              <a:extLst>
                <a:ext uri="{FF2B5EF4-FFF2-40B4-BE49-F238E27FC236}">
                  <a16:creationId xmlns:a16="http://schemas.microsoft.com/office/drawing/2014/main" id="{53FDD0E6-5D14-1D6D-4FD7-C5AF47C6F610}"/>
                </a:ext>
              </a:extLst>
            </p:cNvPr>
            <p:cNvSpPr/>
            <p:nvPr/>
          </p:nvSpPr>
          <p:spPr>
            <a:xfrm>
              <a:off x="8493557" y="3291840"/>
              <a:ext cx="2973654" cy="365760"/>
            </a:xfrm>
            <a:prstGeom prst="rect">
              <a:avLst/>
            </a:prstGeom>
            <a:noFill/>
            <a:ln/>
          </p:spPr>
          <p:txBody>
            <a:bodyPr wrap="square" lIns="0" tIns="0" rIns="0" bIns="0" rtlCol="0" anchor="ctr"/>
            <a:lstStyle/>
            <a:p>
              <a:pPr marL="0" indent="0">
                <a:buNone/>
              </a:pPr>
              <a:r>
                <a:rPr lang="en-US" sz="1700" b="1" kern="0">
                  <a:solidFill>
                    <a:srgbClr val="FFFFFF"/>
                  </a:solidFill>
                  <a:latin typeface="+mj-lt"/>
                  <a:ea typeface="Calibri" pitchFamily="34" charset="-122"/>
                  <a:cs typeface="Calibri" pitchFamily="34" charset="-120"/>
                </a:rPr>
                <a:t>INTERVENTION</a:t>
              </a:r>
              <a:endParaRPr lang="en-US" sz="1700">
                <a:latin typeface="+mj-lt"/>
              </a:endParaRPr>
            </a:p>
          </p:txBody>
        </p:sp>
        <p:sp>
          <p:nvSpPr>
            <p:cNvPr id="24" name="Text 14">
              <a:extLst>
                <a:ext uri="{FF2B5EF4-FFF2-40B4-BE49-F238E27FC236}">
                  <a16:creationId xmlns:a16="http://schemas.microsoft.com/office/drawing/2014/main" id="{BF088FE6-242F-251B-C9D0-159A703DDBDC}"/>
                </a:ext>
              </a:extLst>
            </p:cNvPr>
            <p:cNvSpPr/>
            <p:nvPr/>
          </p:nvSpPr>
          <p:spPr>
            <a:xfrm>
              <a:off x="8493557" y="3794760"/>
              <a:ext cx="2783738" cy="1005840"/>
            </a:xfrm>
            <a:prstGeom prst="rect">
              <a:avLst/>
            </a:prstGeom>
            <a:noFill/>
            <a:ln/>
          </p:spPr>
          <p:txBody>
            <a:bodyPr wrap="square" lIns="0" tIns="0" rIns="0" bIns="0" rtlCol="0" anchor="t"/>
            <a:lstStyle/>
            <a:p>
              <a:pPr marL="0" indent="0">
                <a:lnSpc>
                  <a:spcPts val="1900"/>
                </a:lnSpc>
                <a:buNone/>
              </a:pPr>
              <a:r>
                <a:rPr lang="en-US" sz="1200">
                  <a:solidFill>
                    <a:srgbClr val="FFFFFF"/>
                  </a:solidFill>
                  <a:latin typeface="+mj-lt"/>
                  <a:ea typeface="Calibri" pitchFamily="34" charset="-122"/>
                  <a:cs typeface="Calibri" pitchFamily="34" charset="-120"/>
                </a:rPr>
                <a:t>Meet young men already facing serious barriers.</a:t>
              </a:r>
              <a:endParaRPr lang="en-US" sz="1200">
                <a:latin typeface="+mj-lt"/>
              </a:endParaRPr>
            </a:p>
          </p:txBody>
        </p:sp>
      </p:grpSp>
      <p:sp>
        <p:nvSpPr>
          <p:cNvPr id="27" name="Text 15">
            <a:extLst>
              <a:ext uri="{FF2B5EF4-FFF2-40B4-BE49-F238E27FC236}">
                <a16:creationId xmlns:a16="http://schemas.microsoft.com/office/drawing/2014/main" id="{BE62986B-5E59-EFCB-02F3-B7685D04DD07}"/>
              </a:ext>
            </a:extLst>
          </p:cNvPr>
          <p:cNvSpPr/>
          <p:nvPr/>
        </p:nvSpPr>
        <p:spPr>
          <a:xfrm>
            <a:off x="595148" y="4102390"/>
            <a:ext cx="11094415" cy="365760"/>
          </a:xfrm>
          <a:prstGeom prst="rect">
            <a:avLst/>
          </a:prstGeom>
          <a:noFill/>
          <a:ln/>
        </p:spPr>
        <p:txBody>
          <a:bodyPr wrap="square" lIns="0" tIns="0" rIns="0" bIns="0" rtlCol="0" anchor="ctr"/>
          <a:lstStyle/>
          <a:p>
            <a:pPr marL="0" indent="0">
              <a:buNone/>
            </a:pPr>
            <a:r>
              <a:rPr lang="en-US" sz="1050" i="1">
                <a:solidFill>
                  <a:schemeClr val="tx2"/>
                </a:solidFill>
                <a:latin typeface="+mj-lt"/>
                <a:ea typeface="Calibri" pitchFamily="34" charset="-122"/>
                <a:cs typeface="Calibri" pitchFamily="34" charset="-120"/>
              </a:rPr>
              <a:t>Local choice — held to shared fidelity markers so the work adds up to national impact.</a:t>
            </a:r>
            <a:endParaRPr lang="en-US" sz="1050">
              <a:solidFill>
                <a:schemeClr val="tx2"/>
              </a:solidFill>
              <a:latin typeface="+mj-lt"/>
            </a:endParaRPr>
          </a:p>
        </p:txBody>
      </p:sp>
    </p:spTree>
    <p:extLst>
      <p:ext uri="{BB962C8B-B14F-4D97-AF65-F5344CB8AC3E}">
        <p14:creationId xmlns:p14="http://schemas.microsoft.com/office/powerpoint/2010/main" val="1241260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CB2B478E-3415-2E36-47F9-E6357A2D19BA}"/>
              </a:ext>
            </a:extLst>
          </p:cNvPr>
          <p:cNvPicPr>
            <a:picLocks noChangeAspect="1"/>
          </p:cNvPicPr>
          <p:nvPr/>
        </p:nvPicPr>
        <p:blipFill>
          <a:blip r:embed="rId3"/>
          <a:srcRect/>
          <a:stretch/>
        </p:blipFill>
        <p:spPr>
          <a:xfrm>
            <a:off x="4764" y="5360"/>
            <a:ext cx="9134472" cy="5138140"/>
          </a:xfrm>
          <a:prstGeom prst="rect">
            <a:avLst/>
          </a:prstGeom>
        </p:spPr>
      </p:pic>
      <p:sp>
        <p:nvSpPr>
          <p:cNvPr id="4" name="Text 2"/>
          <p:cNvSpPr/>
          <p:nvPr/>
        </p:nvSpPr>
        <p:spPr>
          <a:xfrm>
            <a:off x="377190" y="1087344"/>
            <a:ext cx="8366760" cy="342900"/>
          </a:xfrm>
          <a:prstGeom prst="rect">
            <a:avLst/>
          </a:prstGeom>
          <a:noFill/>
          <a:ln/>
        </p:spPr>
        <p:txBody>
          <a:bodyPr wrap="square" lIns="0" tIns="0" rIns="0" bIns="0" rtlCol="0" anchor="ctr"/>
          <a:lstStyle/>
          <a:p>
            <a:pPr marL="0" indent="0">
              <a:lnSpc>
                <a:spcPts val="1700"/>
              </a:lnSpc>
              <a:buNone/>
            </a:pPr>
            <a:r>
              <a:rPr lang="en-US" sz="1100">
                <a:solidFill>
                  <a:srgbClr val="636466"/>
                </a:solidFill>
                <a:latin typeface="+mj-lt"/>
                <a:ea typeface="Calibri" pitchFamily="34" charset="-122"/>
                <a:cs typeface="Calibri" pitchFamily="34" charset="-120"/>
              </a:rPr>
              <a:t>The environment every young man steps into — created and protected by local Y staff.</a:t>
            </a:r>
            <a:endParaRPr lang="en-US" sz="1100">
              <a:latin typeface="+mj-lt"/>
            </a:endParaRPr>
          </a:p>
        </p:txBody>
      </p:sp>
      <p:sp>
        <p:nvSpPr>
          <p:cNvPr id="5" name="Shape 3"/>
          <p:cNvSpPr/>
          <p:nvPr/>
        </p:nvSpPr>
        <p:spPr>
          <a:xfrm>
            <a:off x="433982" y="1714500"/>
            <a:ext cx="1618488" cy="2537460"/>
          </a:xfrm>
          <a:prstGeom prst="roundRect">
            <a:avLst>
              <a:gd name="adj" fmla="val 3814"/>
            </a:avLst>
          </a:prstGeom>
          <a:solidFill>
            <a:srgbClr val="FFFFFF"/>
          </a:solidFill>
          <a:ln w="12700">
            <a:solidFill>
              <a:srgbClr val="E4E8F0"/>
            </a:solidFill>
            <a:prstDash val="solid"/>
          </a:ln>
          <a:effectLst>
            <a:outerShdw blurRad="88900" dist="38100" dir="5400000" algn="bl" rotWithShape="0">
              <a:srgbClr val="000000">
                <a:alpha val="13000"/>
              </a:srgbClr>
            </a:outerShdw>
          </a:effectLst>
        </p:spPr>
        <p:txBody>
          <a:bodyPr/>
          <a:lstStyle/>
          <a:p>
            <a:endParaRPr lang="en-US" sz="1350">
              <a:latin typeface="+mj-lt"/>
            </a:endParaRPr>
          </a:p>
        </p:txBody>
      </p:sp>
      <p:sp>
        <p:nvSpPr>
          <p:cNvPr id="6" name="Shape 4"/>
          <p:cNvSpPr/>
          <p:nvPr/>
        </p:nvSpPr>
        <p:spPr>
          <a:xfrm>
            <a:off x="809244" y="1988820"/>
            <a:ext cx="754380" cy="754380"/>
          </a:xfrm>
          <a:prstGeom prst="ellipse">
            <a:avLst/>
          </a:prstGeom>
          <a:solidFill>
            <a:schemeClr val="accent4"/>
          </a:solidFill>
          <a:ln/>
        </p:spPr>
        <p:txBody>
          <a:bodyPr anchor="ctr"/>
          <a:lstStyle/>
          <a:p>
            <a:pPr algn="ctr"/>
            <a:r>
              <a:rPr lang="en-US" sz="1350" b="1">
                <a:solidFill>
                  <a:schemeClr val="bg1"/>
                </a:solidFill>
                <a:latin typeface="+mj-lt"/>
              </a:rPr>
              <a:t>1</a:t>
            </a:r>
          </a:p>
        </p:txBody>
      </p:sp>
      <p:sp>
        <p:nvSpPr>
          <p:cNvPr id="8" name="Text 5"/>
          <p:cNvSpPr/>
          <p:nvPr/>
        </p:nvSpPr>
        <p:spPr>
          <a:xfrm>
            <a:off x="480060" y="2880360"/>
            <a:ext cx="1412748" cy="514350"/>
          </a:xfrm>
          <a:prstGeom prst="rect">
            <a:avLst/>
          </a:prstGeom>
          <a:noFill/>
          <a:ln/>
        </p:spPr>
        <p:txBody>
          <a:bodyPr wrap="square" lIns="0" tIns="0" rIns="0" bIns="0" rtlCol="0" anchor="ctr"/>
          <a:lstStyle/>
          <a:p>
            <a:pPr algn="ctr">
              <a:lnSpc>
                <a:spcPct val="95000"/>
              </a:lnSpc>
            </a:pPr>
            <a:r>
              <a:rPr lang="en-US" sz="1163" b="1">
                <a:solidFill>
                  <a:schemeClr val="tx2"/>
                </a:solidFill>
                <a:latin typeface="+mj-lt"/>
                <a:ea typeface="Cambria" pitchFamily="34" charset="-122"/>
                <a:cs typeface="Cambria" pitchFamily="34" charset="-120"/>
              </a:rPr>
              <a:t>Youth-Centered</a:t>
            </a:r>
            <a:endParaRPr lang="en-US" sz="1163">
              <a:solidFill>
                <a:schemeClr val="tx2"/>
              </a:solidFill>
              <a:latin typeface="+mj-lt"/>
            </a:endParaRPr>
          </a:p>
        </p:txBody>
      </p:sp>
      <p:sp>
        <p:nvSpPr>
          <p:cNvPr id="9" name="Text 6"/>
          <p:cNvSpPr/>
          <p:nvPr/>
        </p:nvSpPr>
        <p:spPr>
          <a:xfrm>
            <a:off x="514350" y="3429000"/>
            <a:ext cx="1344168" cy="720090"/>
          </a:xfrm>
          <a:prstGeom prst="rect">
            <a:avLst/>
          </a:prstGeom>
          <a:noFill/>
          <a:ln/>
        </p:spPr>
        <p:txBody>
          <a:bodyPr wrap="square" lIns="0" tIns="0" rIns="0" bIns="0" rtlCol="0" anchor="ctr"/>
          <a:lstStyle/>
          <a:p>
            <a:pPr algn="ctr">
              <a:lnSpc>
                <a:spcPct val="108000"/>
              </a:lnSpc>
            </a:pPr>
            <a:r>
              <a:rPr lang="en-US" sz="863">
                <a:solidFill>
                  <a:schemeClr val="tx2"/>
                </a:solidFill>
                <a:latin typeface="+mj-lt"/>
                <a:ea typeface="Calibri" pitchFamily="34" charset="-122"/>
                <a:cs typeface="Calibri" pitchFamily="34" charset="-120"/>
              </a:rPr>
              <a:t>Young </a:t>
            </a:r>
            <a:r>
              <a:rPr lang="en-US" sz="900">
                <a:solidFill>
                  <a:schemeClr val="tx2"/>
                </a:solidFill>
                <a:latin typeface="+mj-lt"/>
                <a:ea typeface="Calibri" pitchFamily="34" charset="-122"/>
                <a:cs typeface="Calibri" pitchFamily="34" charset="-120"/>
              </a:rPr>
              <a:t>men's voice, choice, and needs drive the work</a:t>
            </a:r>
            <a:r>
              <a:rPr lang="en-US" sz="863">
                <a:solidFill>
                  <a:schemeClr val="tx2"/>
                </a:solidFill>
                <a:latin typeface="+mj-lt"/>
                <a:ea typeface="Calibri" pitchFamily="34" charset="-122"/>
                <a:cs typeface="Calibri" pitchFamily="34" charset="-120"/>
              </a:rPr>
              <a:t>.</a:t>
            </a:r>
          </a:p>
        </p:txBody>
      </p:sp>
      <p:grpSp>
        <p:nvGrpSpPr>
          <p:cNvPr id="30" name="Group 29">
            <a:extLst>
              <a:ext uri="{FF2B5EF4-FFF2-40B4-BE49-F238E27FC236}">
                <a16:creationId xmlns:a16="http://schemas.microsoft.com/office/drawing/2014/main" id="{8F8F4530-4772-E7C3-B5BF-D1EF97CA6FC6}"/>
              </a:ext>
            </a:extLst>
          </p:cNvPr>
          <p:cNvGrpSpPr/>
          <p:nvPr/>
        </p:nvGrpSpPr>
        <p:grpSpPr>
          <a:xfrm>
            <a:off x="2497276" y="1714500"/>
            <a:ext cx="1618488" cy="2537460"/>
            <a:chOff x="2105406" y="1714500"/>
            <a:chExt cx="1618488" cy="2537460"/>
          </a:xfrm>
        </p:grpSpPr>
        <p:sp>
          <p:nvSpPr>
            <p:cNvPr id="10" name="Shape 7"/>
            <p:cNvSpPr/>
            <p:nvPr/>
          </p:nvSpPr>
          <p:spPr>
            <a:xfrm>
              <a:off x="2105406" y="1714500"/>
              <a:ext cx="1618488" cy="2537460"/>
            </a:xfrm>
            <a:prstGeom prst="roundRect">
              <a:avLst>
                <a:gd name="adj" fmla="val 3814"/>
              </a:avLst>
            </a:prstGeom>
            <a:solidFill>
              <a:srgbClr val="FFFFFF"/>
            </a:solidFill>
            <a:ln w="12700">
              <a:solidFill>
                <a:srgbClr val="E4E8F0"/>
              </a:solidFill>
              <a:prstDash val="solid"/>
            </a:ln>
            <a:effectLst>
              <a:outerShdw blurRad="88900" dist="38100" dir="5400000" algn="bl" rotWithShape="0">
                <a:srgbClr val="000000">
                  <a:alpha val="13000"/>
                </a:srgbClr>
              </a:outerShdw>
            </a:effectLst>
          </p:spPr>
          <p:txBody>
            <a:bodyPr/>
            <a:lstStyle/>
            <a:p>
              <a:endParaRPr lang="en-US" sz="1350">
                <a:latin typeface="+mj-lt"/>
              </a:endParaRPr>
            </a:p>
          </p:txBody>
        </p:sp>
        <p:sp>
          <p:nvSpPr>
            <p:cNvPr id="11" name="Shape 8"/>
            <p:cNvSpPr/>
            <p:nvPr/>
          </p:nvSpPr>
          <p:spPr>
            <a:xfrm>
              <a:off x="2537460" y="1988820"/>
              <a:ext cx="754380" cy="754380"/>
            </a:xfrm>
            <a:prstGeom prst="ellipse">
              <a:avLst/>
            </a:prstGeom>
            <a:solidFill>
              <a:schemeClr val="accent5"/>
            </a:solidFill>
            <a:ln/>
          </p:spPr>
          <p:txBody>
            <a:bodyPr anchor="ctr"/>
            <a:lstStyle/>
            <a:p>
              <a:pPr algn="ctr"/>
              <a:r>
                <a:rPr lang="en-US" sz="1350" b="1">
                  <a:solidFill>
                    <a:schemeClr val="bg1"/>
                  </a:solidFill>
                  <a:latin typeface="+mj-lt"/>
                </a:rPr>
                <a:t>2</a:t>
              </a:r>
            </a:p>
          </p:txBody>
        </p:sp>
        <p:sp>
          <p:nvSpPr>
            <p:cNvPr id="13" name="Text 9"/>
            <p:cNvSpPr/>
            <p:nvPr/>
          </p:nvSpPr>
          <p:spPr>
            <a:xfrm>
              <a:off x="2208276" y="2880360"/>
              <a:ext cx="1412748" cy="514350"/>
            </a:xfrm>
            <a:prstGeom prst="rect">
              <a:avLst/>
            </a:prstGeom>
            <a:noFill/>
            <a:ln/>
          </p:spPr>
          <p:txBody>
            <a:bodyPr wrap="square" lIns="0" tIns="0" rIns="0" bIns="0" rtlCol="0" anchor="ctr"/>
            <a:lstStyle/>
            <a:p>
              <a:pPr algn="ctr">
                <a:lnSpc>
                  <a:spcPct val="95000"/>
                </a:lnSpc>
              </a:pPr>
              <a:r>
                <a:rPr lang="en-US" sz="1163" b="1">
                  <a:solidFill>
                    <a:schemeClr val="tx2"/>
                  </a:solidFill>
                  <a:latin typeface="+mj-lt"/>
                  <a:ea typeface="Cambria" pitchFamily="34" charset="-122"/>
                  <a:cs typeface="Cambria" pitchFamily="34" charset="-120"/>
                </a:rPr>
                <a:t>Safety and Well-being</a:t>
              </a:r>
              <a:endParaRPr lang="en-US" sz="1163">
                <a:solidFill>
                  <a:schemeClr val="tx2"/>
                </a:solidFill>
                <a:latin typeface="+mj-lt"/>
              </a:endParaRPr>
            </a:p>
          </p:txBody>
        </p:sp>
        <p:sp>
          <p:nvSpPr>
            <p:cNvPr id="14" name="Text 10"/>
            <p:cNvSpPr/>
            <p:nvPr/>
          </p:nvSpPr>
          <p:spPr>
            <a:xfrm>
              <a:off x="2242566" y="3429000"/>
              <a:ext cx="1344168" cy="720090"/>
            </a:xfrm>
            <a:prstGeom prst="rect">
              <a:avLst/>
            </a:prstGeom>
            <a:noFill/>
            <a:ln/>
          </p:spPr>
          <p:txBody>
            <a:bodyPr wrap="square" lIns="0" tIns="0" rIns="0" bIns="0" rtlCol="0" anchor="ctr"/>
            <a:lstStyle/>
            <a:p>
              <a:pPr algn="ctr">
                <a:lnSpc>
                  <a:spcPct val="108000"/>
                </a:lnSpc>
              </a:pPr>
              <a:r>
                <a:rPr lang="en-US" sz="900">
                  <a:solidFill>
                    <a:schemeClr val="tx2"/>
                  </a:solidFill>
                  <a:latin typeface="+mj-lt"/>
                  <a:ea typeface="Calibri" pitchFamily="34" charset="-122"/>
                  <a:cs typeface="Calibri" pitchFamily="34" charset="-120"/>
                </a:rPr>
                <a:t>Physically and emotionally safe in every space.</a:t>
              </a:r>
              <a:endParaRPr lang="en-US" sz="900">
                <a:solidFill>
                  <a:schemeClr val="tx2"/>
                </a:solidFill>
                <a:latin typeface="+mj-lt"/>
              </a:endParaRPr>
            </a:p>
          </p:txBody>
        </p:sp>
      </p:grpSp>
      <p:grpSp>
        <p:nvGrpSpPr>
          <p:cNvPr id="3" name="Group 2">
            <a:extLst>
              <a:ext uri="{FF2B5EF4-FFF2-40B4-BE49-F238E27FC236}">
                <a16:creationId xmlns:a16="http://schemas.microsoft.com/office/drawing/2014/main" id="{39BEEEDF-D601-05A8-C33D-12720F70520A}"/>
              </a:ext>
            </a:extLst>
          </p:cNvPr>
          <p:cNvGrpSpPr/>
          <p:nvPr/>
        </p:nvGrpSpPr>
        <p:grpSpPr>
          <a:xfrm>
            <a:off x="4560570" y="1714500"/>
            <a:ext cx="1618488" cy="2537460"/>
            <a:chOff x="3833622" y="1714500"/>
            <a:chExt cx="1618488" cy="2537460"/>
          </a:xfrm>
        </p:grpSpPr>
        <p:sp>
          <p:nvSpPr>
            <p:cNvPr id="15" name="Shape 11"/>
            <p:cNvSpPr/>
            <p:nvPr/>
          </p:nvSpPr>
          <p:spPr>
            <a:xfrm>
              <a:off x="3833622" y="1714500"/>
              <a:ext cx="1618488" cy="2537460"/>
            </a:xfrm>
            <a:prstGeom prst="roundRect">
              <a:avLst>
                <a:gd name="adj" fmla="val 3814"/>
              </a:avLst>
            </a:prstGeom>
            <a:solidFill>
              <a:srgbClr val="FFFFFF"/>
            </a:solidFill>
            <a:ln w="12700">
              <a:solidFill>
                <a:srgbClr val="E4E8F0"/>
              </a:solidFill>
              <a:prstDash val="solid"/>
            </a:ln>
            <a:effectLst>
              <a:outerShdw blurRad="88900" dist="38100" dir="5400000" algn="bl" rotWithShape="0">
                <a:srgbClr val="000000">
                  <a:alpha val="13000"/>
                </a:srgbClr>
              </a:outerShdw>
            </a:effectLst>
          </p:spPr>
          <p:txBody>
            <a:bodyPr/>
            <a:lstStyle/>
            <a:p>
              <a:endParaRPr lang="en-US" sz="1350">
                <a:latin typeface="+mj-lt"/>
              </a:endParaRPr>
            </a:p>
          </p:txBody>
        </p:sp>
        <p:sp>
          <p:nvSpPr>
            <p:cNvPr id="16" name="Shape 12"/>
            <p:cNvSpPr/>
            <p:nvPr/>
          </p:nvSpPr>
          <p:spPr>
            <a:xfrm>
              <a:off x="4265676" y="1988820"/>
              <a:ext cx="754380" cy="754380"/>
            </a:xfrm>
            <a:prstGeom prst="ellipse">
              <a:avLst/>
            </a:prstGeom>
            <a:solidFill>
              <a:schemeClr val="accent1"/>
            </a:solidFill>
            <a:ln/>
          </p:spPr>
          <p:txBody>
            <a:bodyPr anchor="ctr"/>
            <a:lstStyle/>
            <a:p>
              <a:pPr algn="ctr"/>
              <a:r>
                <a:rPr lang="en-US" sz="1350" b="1">
                  <a:solidFill>
                    <a:schemeClr val="bg1"/>
                  </a:solidFill>
                  <a:latin typeface="+mj-lt"/>
                </a:rPr>
                <a:t>3</a:t>
              </a:r>
            </a:p>
          </p:txBody>
        </p:sp>
        <p:sp>
          <p:nvSpPr>
            <p:cNvPr id="18" name="Text 13"/>
            <p:cNvSpPr/>
            <p:nvPr/>
          </p:nvSpPr>
          <p:spPr>
            <a:xfrm>
              <a:off x="3936492" y="2880360"/>
              <a:ext cx="1412748" cy="514350"/>
            </a:xfrm>
            <a:prstGeom prst="rect">
              <a:avLst/>
            </a:prstGeom>
            <a:noFill/>
            <a:ln/>
          </p:spPr>
          <p:txBody>
            <a:bodyPr wrap="square" lIns="0" tIns="0" rIns="0" bIns="0" rtlCol="0" anchor="ctr"/>
            <a:lstStyle/>
            <a:p>
              <a:pPr algn="ctr">
                <a:lnSpc>
                  <a:spcPct val="95000"/>
                </a:lnSpc>
              </a:pPr>
              <a:r>
                <a:rPr lang="en-US" sz="1163" b="1">
                  <a:solidFill>
                    <a:schemeClr val="tx2"/>
                  </a:solidFill>
                  <a:latin typeface="+mj-lt"/>
                  <a:ea typeface="Cambria" pitchFamily="34" charset="-122"/>
                </a:rPr>
                <a:t>Warm and Welcoming Spaces</a:t>
              </a:r>
              <a:endParaRPr lang="en-US" sz="1163">
                <a:solidFill>
                  <a:schemeClr val="tx2"/>
                </a:solidFill>
                <a:latin typeface="+mj-lt"/>
              </a:endParaRPr>
            </a:p>
          </p:txBody>
        </p:sp>
        <p:sp>
          <p:nvSpPr>
            <p:cNvPr id="19" name="Text 14"/>
            <p:cNvSpPr/>
            <p:nvPr/>
          </p:nvSpPr>
          <p:spPr>
            <a:xfrm>
              <a:off x="3970782" y="3429000"/>
              <a:ext cx="1344168" cy="720090"/>
            </a:xfrm>
            <a:prstGeom prst="rect">
              <a:avLst/>
            </a:prstGeom>
            <a:noFill/>
            <a:ln/>
          </p:spPr>
          <p:txBody>
            <a:bodyPr wrap="square" lIns="0" tIns="0" rIns="0" bIns="0" rtlCol="0" anchor="ctr"/>
            <a:lstStyle/>
            <a:p>
              <a:pPr algn="ctr">
                <a:lnSpc>
                  <a:spcPct val="108000"/>
                </a:lnSpc>
              </a:pPr>
              <a:r>
                <a:rPr lang="en-US" sz="900">
                  <a:solidFill>
                    <a:schemeClr val="tx2"/>
                  </a:solidFill>
                  <a:latin typeface="+mj-lt"/>
                  <a:ea typeface="Calibri" pitchFamily="34" charset="-122"/>
                  <a:cs typeface="Calibri" pitchFamily="34" charset="-120"/>
                </a:rPr>
                <a:t>Every young man belongs, is seen, and is valued.</a:t>
              </a:r>
            </a:p>
          </p:txBody>
        </p:sp>
      </p:grpSp>
      <p:grpSp>
        <p:nvGrpSpPr>
          <p:cNvPr id="2" name="Group 1">
            <a:extLst>
              <a:ext uri="{FF2B5EF4-FFF2-40B4-BE49-F238E27FC236}">
                <a16:creationId xmlns:a16="http://schemas.microsoft.com/office/drawing/2014/main" id="{A523FD5D-5277-F99B-2E06-6CE6A085791A}"/>
              </a:ext>
            </a:extLst>
          </p:cNvPr>
          <p:cNvGrpSpPr/>
          <p:nvPr/>
        </p:nvGrpSpPr>
        <p:grpSpPr>
          <a:xfrm>
            <a:off x="6611112" y="1714500"/>
            <a:ext cx="1618488" cy="2537460"/>
            <a:chOff x="5561838" y="1714500"/>
            <a:chExt cx="1618488" cy="2537460"/>
          </a:xfrm>
        </p:grpSpPr>
        <p:sp>
          <p:nvSpPr>
            <p:cNvPr id="20" name="Shape 15"/>
            <p:cNvSpPr/>
            <p:nvPr/>
          </p:nvSpPr>
          <p:spPr>
            <a:xfrm>
              <a:off x="5561838" y="1714500"/>
              <a:ext cx="1618488" cy="2537460"/>
            </a:xfrm>
            <a:prstGeom prst="roundRect">
              <a:avLst>
                <a:gd name="adj" fmla="val 3814"/>
              </a:avLst>
            </a:prstGeom>
            <a:solidFill>
              <a:srgbClr val="FFFFFF"/>
            </a:solidFill>
            <a:ln w="12700">
              <a:solidFill>
                <a:srgbClr val="E4E8F0"/>
              </a:solidFill>
              <a:prstDash val="solid"/>
            </a:ln>
            <a:effectLst>
              <a:outerShdw blurRad="88900" dist="38100" dir="5400000" algn="bl" rotWithShape="0">
                <a:srgbClr val="000000">
                  <a:alpha val="13000"/>
                </a:srgbClr>
              </a:outerShdw>
            </a:effectLst>
          </p:spPr>
          <p:txBody>
            <a:bodyPr/>
            <a:lstStyle/>
            <a:p>
              <a:endParaRPr lang="en-US" sz="1350">
                <a:latin typeface="+mj-lt"/>
              </a:endParaRPr>
            </a:p>
          </p:txBody>
        </p:sp>
        <p:sp>
          <p:nvSpPr>
            <p:cNvPr id="21" name="Shape 16"/>
            <p:cNvSpPr/>
            <p:nvPr/>
          </p:nvSpPr>
          <p:spPr>
            <a:xfrm>
              <a:off x="5993892" y="1988820"/>
              <a:ext cx="754380" cy="754380"/>
            </a:xfrm>
            <a:prstGeom prst="ellipse">
              <a:avLst/>
            </a:prstGeom>
            <a:solidFill>
              <a:schemeClr val="accent3"/>
            </a:solidFill>
            <a:ln/>
          </p:spPr>
          <p:txBody>
            <a:bodyPr anchor="ctr"/>
            <a:lstStyle/>
            <a:p>
              <a:pPr algn="ctr"/>
              <a:r>
                <a:rPr lang="en-US" sz="1350" b="1">
                  <a:solidFill>
                    <a:schemeClr val="bg1"/>
                  </a:solidFill>
                  <a:latin typeface="+mj-lt"/>
                </a:rPr>
                <a:t>4</a:t>
              </a:r>
            </a:p>
          </p:txBody>
        </p:sp>
        <p:sp>
          <p:nvSpPr>
            <p:cNvPr id="23" name="Text 17"/>
            <p:cNvSpPr/>
            <p:nvPr/>
          </p:nvSpPr>
          <p:spPr>
            <a:xfrm>
              <a:off x="5664708" y="2880360"/>
              <a:ext cx="1412748" cy="514350"/>
            </a:xfrm>
            <a:prstGeom prst="rect">
              <a:avLst/>
            </a:prstGeom>
            <a:noFill/>
            <a:ln/>
          </p:spPr>
          <p:txBody>
            <a:bodyPr wrap="square" lIns="0" tIns="0" rIns="0" bIns="0" rtlCol="0" anchor="ctr"/>
            <a:lstStyle/>
            <a:p>
              <a:pPr algn="ctr">
                <a:lnSpc>
                  <a:spcPct val="95000"/>
                </a:lnSpc>
              </a:pPr>
              <a:r>
                <a:rPr lang="en-US" sz="1163" b="1">
                  <a:solidFill>
                    <a:schemeClr val="tx2"/>
                  </a:solidFill>
                  <a:latin typeface="+mj-lt"/>
                  <a:ea typeface="Cambria" pitchFamily="34" charset="-122"/>
                  <a:cs typeface="Cambria" pitchFamily="34" charset="-120"/>
                </a:rPr>
                <a:t>Competent and Trained Staff</a:t>
              </a:r>
              <a:endParaRPr lang="en-US" sz="1163">
                <a:solidFill>
                  <a:schemeClr val="tx2"/>
                </a:solidFill>
                <a:latin typeface="+mj-lt"/>
              </a:endParaRPr>
            </a:p>
          </p:txBody>
        </p:sp>
        <p:sp>
          <p:nvSpPr>
            <p:cNvPr id="24" name="Text 18"/>
            <p:cNvSpPr/>
            <p:nvPr/>
          </p:nvSpPr>
          <p:spPr>
            <a:xfrm>
              <a:off x="5698998" y="3429000"/>
              <a:ext cx="1344168" cy="720090"/>
            </a:xfrm>
            <a:prstGeom prst="rect">
              <a:avLst/>
            </a:prstGeom>
            <a:noFill/>
            <a:ln/>
          </p:spPr>
          <p:txBody>
            <a:bodyPr wrap="square" lIns="0" tIns="0" rIns="0" bIns="0" rtlCol="0" anchor="ctr"/>
            <a:lstStyle/>
            <a:p>
              <a:pPr algn="ctr">
                <a:lnSpc>
                  <a:spcPct val="108000"/>
                </a:lnSpc>
              </a:pPr>
              <a:r>
                <a:rPr lang="en-US" sz="900">
                  <a:solidFill>
                    <a:schemeClr val="tx2"/>
                  </a:solidFill>
                  <a:latin typeface="+mj-lt"/>
                  <a:ea typeface="Calibri" pitchFamily="34" charset="-122"/>
                  <a:cs typeface="Calibri" pitchFamily="34" charset="-120"/>
                </a:rPr>
                <a:t>Skilled, caring adults ready to guide and mentor.</a:t>
              </a:r>
            </a:p>
          </p:txBody>
        </p:sp>
      </p:grpSp>
      <p:sp>
        <p:nvSpPr>
          <p:cNvPr id="33" name="Title 5">
            <a:extLst>
              <a:ext uri="{FF2B5EF4-FFF2-40B4-BE49-F238E27FC236}">
                <a16:creationId xmlns:a16="http://schemas.microsoft.com/office/drawing/2014/main" id="{8B5133D2-0954-F448-0041-54E2958A4541}"/>
              </a:ext>
            </a:extLst>
          </p:cNvPr>
          <p:cNvSpPr txBox="1">
            <a:spLocks/>
          </p:cNvSpPr>
          <p:nvPr/>
        </p:nvSpPr>
        <p:spPr>
          <a:xfrm>
            <a:off x="218090" y="100865"/>
            <a:ext cx="8714589" cy="633413"/>
          </a:xfrm>
          <a:prstGeom prst="rect">
            <a:avLst/>
          </a:prstGeom>
        </p:spPr>
        <p:txBody>
          <a:bodyPr lIns="91440" tIns="45720" rIns="91440" bIns="45720" anchor="t"/>
          <a:lst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800" kern="0" spc="-20">
                <a:solidFill>
                  <a:srgbClr val="19C8CA"/>
                </a:solidFill>
                <a:latin typeface="Verdana"/>
                <a:ea typeface="Verdana"/>
                <a:cs typeface="Verdana" panose="020B0604030504040204" pitchFamily="34" charset="0"/>
              </a:rPr>
              <a:t>We work with you to shape The environment: </a:t>
            </a:r>
            <a:endParaRPr lang="en-US" sz="2500" kern="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BEFF5-31F1-F601-5EE9-09283BF5ED3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4FC9A4D-89AE-6D9C-3BD8-D22D7F5F34C4}"/>
              </a:ext>
            </a:extLst>
          </p:cNvPr>
          <p:cNvPicPr>
            <a:picLocks noChangeAspect="1"/>
          </p:cNvPicPr>
          <p:nvPr/>
        </p:nvPicPr>
        <p:blipFill>
          <a:blip r:embed="rId2"/>
          <a:srcRect/>
          <a:stretch/>
        </p:blipFill>
        <p:spPr>
          <a:xfrm>
            <a:off x="4764" y="0"/>
            <a:ext cx="9134472" cy="5138140"/>
          </a:xfrm>
          <a:prstGeom prst="rect">
            <a:avLst/>
          </a:prstGeom>
        </p:spPr>
      </p:pic>
      <p:sp>
        <p:nvSpPr>
          <p:cNvPr id="6" name="Title 5">
            <a:extLst>
              <a:ext uri="{FF2B5EF4-FFF2-40B4-BE49-F238E27FC236}">
                <a16:creationId xmlns:a16="http://schemas.microsoft.com/office/drawing/2014/main" id="{9CF4F920-E3D6-CD4A-DE72-C82DF2E3E3BA}"/>
              </a:ext>
            </a:extLst>
          </p:cNvPr>
          <p:cNvSpPr>
            <a:spLocks noGrp="1"/>
          </p:cNvSpPr>
          <p:nvPr>
            <p:ph type="title"/>
          </p:nvPr>
        </p:nvSpPr>
        <p:spPr/>
        <p:txBody>
          <a:bodyPr/>
          <a:lstStyle/>
          <a:p>
            <a: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t>Adult practices above all</a:t>
            </a:r>
            <a:b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br>
            <a:r>
              <a:rPr lang="en-US" sz="2500">
                <a:solidFill>
                  <a:srgbClr val="007D7E"/>
                </a:solidFill>
                <a:latin typeface="Verdana" panose="020B0604030504040204" pitchFamily="34" charset="0"/>
                <a:ea typeface="Verdana" panose="020B0604030504040204" pitchFamily="34" charset="0"/>
                <a:cs typeface="Verdana" panose="020B0604030504040204" pitchFamily="34" charset="0"/>
              </a:rPr>
              <a:t>practices and policies</a:t>
            </a:r>
            <a:endParaRPr lang="en-US" sz="2000" b="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
        <p:nvSpPr>
          <p:cNvPr id="4" name="Rectangle: Rounded Corners 3">
            <a:extLst>
              <a:ext uri="{FF2B5EF4-FFF2-40B4-BE49-F238E27FC236}">
                <a16:creationId xmlns:a16="http://schemas.microsoft.com/office/drawing/2014/main" id="{78CB7C2D-654A-40E2-DFDB-BCE3D598C6B5}"/>
              </a:ext>
            </a:extLst>
          </p:cNvPr>
          <p:cNvSpPr/>
          <p:nvPr/>
        </p:nvSpPr>
        <p:spPr bwMode="auto">
          <a:xfrm>
            <a:off x="5744198" y="1193903"/>
            <a:ext cx="3010787" cy="3094589"/>
          </a:xfrm>
          <a:prstGeom prst="roundRect">
            <a:avLst/>
          </a:prstGeom>
          <a:solidFill>
            <a:schemeClr val="accent5">
              <a:lumMod val="50000"/>
            </a:schemeClr>
          </a:solidFill>
          <a:ln w="28575" cap="flat" cmpd="sng" algn="ctr">
            <a:solidFill>
              <a:schemeClr val="accent5">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a:solidFill>
                  <a:schemeClr val="bg1"/>
                </a:solidFill>
              </a:rPr>
              <a:t>Considerations and Supports:</a:t>
            </a:r>
          </a:p>
          <a:p>
            <a:endParaRPr lang="en-US" sz="1200">
              <a:solidFill>
                <a:schemeClr val="bg1"/>
              </a:solidFill>
            </a:endParaRPr>
          </a:p>
          <a:p>
            <a:pPr marL="171450" indent="-171450">
              <a:spcBef>
                <a:spcPts val="300"/>
              </a:spcBef>
              <a:spcAft>
                <a:spcPts val="300"/>
              </a:spcAft>
              <a:buFont typeface="Arial" panose="020B0604020202020204" pitchFamily="34" charset="0"/>
              <a:buChar char="•"/>
            </a:pPr>
            <a:r>
              <a:rPr lang="en-US" sz="1100">
                <a:solidFill>
                  <a:schemeClr val="bg1"/>
                </a:solidFill>
              </a:rPr>
              <a:t>The Y's approach to youth development</a:t>
            </a:r>
          </a:p>
          <a:p>
            <a:pPr marL="171450" indent="-171450">
              <a:spcBef>
                <a:spcPts val="300"/>
              </a:spcBef>
              <a:spcAft>
                <a:spcPts val="300"/>
              </a:spcAft>
              <a:buFont typeface="Arial" panose="020B0604020202020204" pitchFamily="34" charset="0"/>
              <a:buChar char="•"/>
            </a:pPr>
            <a:r>
              <a:rPr lang="en-US" sz="1100">
                <a:solidFill>
                  <a:schemeClr val="bg1"/>
                </a:solidFill>
              </a:rPr>
              <a:t>Principles of Youth Development eLearning</a:t>
            </a:r>
          </a:p>
          <a:p>
            <a:pPr marL="171450" indent="-171450">
              <a:spcBef>
                <a:spcPts val="300"/>
              </a:spcBef>
              <a:spcAft>
                <a:spcPts val="300"/>
              </a:spcAft>
              <a:buFont typeface="Arial" panose="020B0604020202020204" pitchFamily="34" charset="0"/>
              <a:buChar char="•"/>
            </a:pPr>
            <a:r>
              <a:rPr lang="en-US" sz="1100">
                <a:solidFill>
                  <a:schemeClr val="bg1"/>
                </a:solidFill>
              </a:rPr>
              <a:t>Mental Health Community Care Model and trauma-informed care</a:t>
            </a:r>
          </a:p>
          <a:p>
            <a:pPr marL="171450" indent="-171450">
              <a:spcBef>
                <a:spcPts val="300"/>
              </a:spcBef>
              <a:spcAft>
                <a:spcPts val="300"/>
              </a:spcAft>
              <a:buFont typeface="Arial" panose="020B0604020202020204" pitchFamily="34" charset="0"/>
              <a:buChar char="•"/>
            </a:pPr>
            <a:r>
              <a:rPr lang="en-US" sz="1100">
                <a:solidFill>
                  <a:schemeClr val="bg1"/>
                </a:solidFill>
              </a:rPr>
              <a:t>Culturally responsive approaches</a:t>
            </a:r>
          </a:p>
          <a:p>
            <a:pPr marL="171450" indent="-171450">
              <a:spcBef>
                <a:spcPts val="300"/>
              </a:spcBef>
              <a:spcAft>
                <a:spcPts val="300"/>
              </a:spcAft>
              <a:buFont typeface="Arial" panose="020B0604020202020204" pitchFamily="34" charset="0"/>
              <a:buChar char="•"/>
            </a:pPr>
            <a:r>
              <a:rPr lang="en-US" sz="1100">
                <a:solidFill>
                  <a:schemeClr val="bg1"/>
                </a:solidFill>
              </a:rPr>
              <a:t>Building developmental relationships</a:t>
            </a:r>
          </a:p>
          <a:p>
            <a:pPr marL="171450" indent="-171450">
              <a:spcBef>
                <a:spcPts val="300"/>
              </a:spcBef>
              <a:spcAft>
                <a:spcPts val="300"/>
              </a:spcAft>
              <a:buFont typeface="Arial" panose="020B0604020202020204" pitchFamily="34" charset="0"/>
              <a:buChar char="•"/>
            </a:pPr>
            <a:r>
              <a:rPr lang="en-US" sz="1100">
                <a:solidFill>
                  <a:schemeClr val="bg1"/>
                </a:solidFill>
              </a:rPr>
              <a:t>Recruiting and engaging boys and young men</a:t>
            </a:r>
            <a:endParaRPr kumimoji="0" lang="en-US" sz="1100" b="0" i="0" u="none" strike="noStrike" cap="none" normalizeH="0" baseline="0">
              <a:ln>
                <a:noFill/>
              </a:ln>
              <a:solidFill>
                <a:schemeClr val="bg1"/>
              </a:solidFill>
              <a:effectLst/>
              <a:latin typeface="Verdana" pitchFamily="64" charset="0"/>
              <a:ea typeface="ＭＳ Ｐゴシック" pitchFamily="64" charset="-128"/>
              <a:cs typeface="ＭＳ Ｐゴシック" pitchFamily="64" charset="-128"/>
            </a:endParaRPr>
          </a:p>
        </p:txBody>
      </p:sp>
      <p:grpSp>
        <p:nvGrpSpPr>
          <p:cNvPr id="15" name="Group 14">
            <a:extLst>
              <a:ext uri="{FF2B5EF4-FFF2-40B4-BE49-F238E27FC236}">
                <a16:creationId xmlns:a16="http://schemas.microsoft.com/office/drawing/2014/main" id="{0DD3393F-C4BA-987A-8769-469A59EC2B9F}"/>
              </a:ext>
            </a:extLst>
          </p:cNvPr>
          <p:cNvGrpSpPr>
            <a:grpSpLocks noChangeAspect="1"/>
          </p:cNvGrpSpPr>
          <p:nvPr/>
        </p:nvGrpSpPr>
        <p:grpSpPr>
          <a:xfrm>
            <a:off x="328610" y="1312902"/>
            <a:ext cx="5157789" cy="3183636"/>
            <a:chOff x="566927" y="3310130"/>
            <a:chExt cx="4159587" cy="5060286"/>
          </a:xfrm>
        </p:grpSpPr>
        <p:sp>
          <p:nvSpPr>
            <p:cNvPr id="16" name="Shape 5">
              <a:extLst>
                <a:ext uri="{FF2B5EF4-FFF2-40B4-BE49-F238E27FC236}">
                  <a16:creationId xmlns:a16="http://schemas.microsoft.com/office/drawing/2014/main" id="{886FDDEB-058B-3C55-E4F1-C89F869B3B61}"/>
                </a:ext>
              </a:extLst>
            </p:cNvPr>
            <p:cNvSpPr/>
            <p:nvPr/>
          </p:nvSpPr>
          <p:spPr>
            <a:xfrm>
              <a:off x="566928" y="3310130"/>
              <a:ext cx="4159586" cy="2000898"/>
            </a:xfrm>
            <a:prstGeom prst="roundRect">
              <a:avLst/>
            </a:prstGeom>
            <a:solidFill>
              <a:srgbClr val="EDF1F6"/>
            </a:solidFill>
            <a:ln w="12700">
              <a:solidFill>
                <a:srgbClr val="EDF1F6"/>
              </a:solidFill>
              <a:prstDash val="solid"/>
            </a:ln>
          </p:spPr>
          <p:txBody>
            <a:bodyPr/>
            <a:lstStyle/>
            <a:p>
              <a:endParaRPr lang="en-US" sz="1200">
                <a:solidFill>
                  <a:schemeClr val="tx2"/>
                </a:solidFill>
                <a:latin typeface="+mj-lt"/>
              </a:endParaRPr>
            </a:p>
          </p:txBody>
        </p:sp>
        <p:sp>
          <p:nvSpPr>
            <p:cNvPr id="18" name="Text 7">
              <a:extLst>
                <a:ext uri="{FF2B5EF4-FFF2-40B4-BE49-F238E27FC236}">
                  <a16:creationId xmlns:a16="http://schemas.microsoft.com/office/drawing/2014/main" id="{0112A0AA-D14E-5B69-D3D1-09065890BDD4}"/>
                </a:ext>
              </a:extLst>
            </p:cNvPr>
            <p:cNvSpPr/>
            <p:nvPr/>
          </p:nvSpPr>
          <p:spPr>
            <a:xfrm>
              <a:off x="854501" y="3579461"/>
              <a:ext cx="2809951" cy="320039"/>
            </a:xfrm>
            <a:prstGeom prst="rect">
              <a:avLst/>
            </a:prstGeom>
            <a:noFill/>
            <a:ln/>
          </p:spPr>
          <p:txBody>
            <a:bodyPr wrap="square" lIns="0" tIns="0" rIns="0" bIns="0" rtlCol="0" anchor="ctr"/>
            <a:lstStyle/>
            <a:p>
              <a:pPr marL="0" indent="0">
                <a:buNone/>
              </a:pPr>
              <a:r>
                <a:rPr lang="en-US" sz="1200" b="1">
                  <a:solidFill>
                    <a:schemeClr val="accent5"/>
                  </a:solidFill>
                  <a:latin typeface="+mj-lt"/>
                  <a:ea typeface="Lato" pitchFamily="34" charset="-122"/>
                  <a:cs typeface="Lato" pitchFamily="34" charset="-120"/>
                </a:rPr>
                <a:t>Practices</a:t>
              </a:r>
              <a:endParaRPr lang="en-US" sz="1200">
                <a:solidFill>
                  <a:schemeClr val="accent5"/>
                </a:solidFill>
                <a:latin typeface="+mj-lt"/>
              </a:endParaRPr>
            </a:p>
          </p:txBody>
        </p:sp>
        <p:sp>
          <p:nvSpPr>
            <p:cNvPr id="19" name="Text 8">
              <a:extLst>
                <a:ext uri="{FF2B5EF4-FFF2-40B4-BE49-F238E27FC236}">
                  <a16:creationId xmlns:a16="http://schemas.microsoft.com/office/drawing/2014/main" id="{86304260-1EE6-DE57-BEC2-A619B2C4D48F}"/>
                </a:ext>
              </a:extLst>
            </p:cNvPr>
            <p:cNvSpPr/>
            <p:nvPr/>
          </p:nvSpPr>
          <p:spPr>
            <a:xfrm>
              <a:off x="854501" y="3957987"/>
              <a:ext cx="3792347" cy="1371599"/>
            </a:xfrm>
            <a:prstGeom prst="rect">
              <a:avLst/>
            </a:prstGeom>
            <a:noFill/>
            <a:ln/>
          </p:spPr>
          <p:txBody>
            <a:bodyPr wrap="square" lIns="0" tIns="0" rIns="0" bIns="0" rtlCol="0" anchor="t"/>
            <a:lstStyle/>
            <a:p>
              <a:pPr marL="0" indent="0">
                <a:spcAft>
                  <a:spcPts val="600"/>
                </a:spcAft>
                <a:buNone/>
              </a:pPr>
              <a:r>
                <a:rPr lang="en-US" sz="1100">
                  <a:solidFill>
                    <a:schemeClr val="tx2"/>
                  </a:solidFill>
                  <a:latin typeface="+mj-lt"/>
                  <a:ea typeface="Lato" pitchFamily="34" charset="-122"/>
                  <a:cs typeface="Lato" pitchFamily="34" charset="-120"/>
                </a:rPr>
                <a:t>The best program falls flat without skilled staff and volunteers who can meet the contemporary needs of today's boys and young men. How adults show up is where thriving is won or lost.</a:t>
              </a:r>
            </a:p>
          </p:txBody>
        </p:sp>
        <p:sp>
          <p:nvSpPr>
            <p:cNvPr id="20" name="Shape 9">
              <a:extLst>
                <a:ext uri="{FF2B5EF4-FFF2-40B4-BE49-F238E27FC236}">
                  <a16:creationId xmlns:a16="http://schemas.microsoft.com/office/drawing/2014/main" id="{08C43D16-5613-89E3-4DB9-E37C461CF28E}"/>
                </a:ext>
              </a:extLst>
            </p:cNvPr>
            <p:cNvSpPr/>
            <p:nvPr/>
          </p:nvSpPr>
          <p:spPr>
            <a:xfrm>
              <a:off x="566927" y="5580360"/>
              <a:ext cx="4159585" cy="2790056"/>
            </a:xfrm>
            <a:prstGeom prst="roundRect">
              <a:avLst/>
            </a:prstGeom>
            <a:solidFill>
              <a:srgbClr val="EDF1F6"/>
            </a:solidFill>
            <a:ln w="12700">
              <a:solidFill>
                <a:srgbClr val="EDF1F6"/>
              </a:solidFill>
              <a:prstDash val="solid"/>
            </a:ln>
          </p:spPr>
          <p:txBody>
            <a:bodyPr/>
            <a:lstStyle/>
            <a:p>
              <a:endParaRPr lang="en-US" sz="1400">
                <a:solidFill>
                  <a:schemeClr val="tx2"/>
                </a:solidFill>
                <a:latin typeface="+mj-lt"/>
              </a:endParaRPr>
            </a:p>
          </p:txBody>
        </p:sp>
        <p:sp>
          <p:nvSpPr>
            <p:cNvPr id="22" name="Text 11">
              <a:extLst>
                <a:ext uri="{FF2B5EF4-FFF2-40B4-BE49-F238E27FC236}">
                  <a16:creationId xmlns:a16="http://schemas.microsoft.com/office/drawing/2014/main" id="{38EB523E-6777-81B3-67E7-711857DF1332}"/>
                </a:ext>
              </a:extLst>
            </p:cNvPr>
            <p:cNvSpPr/>
            <p:nvPr/>
          </p:nvSpPr>
          <p:spPr>
            <a:xfrm>
              <a:off x="854501" y="5820848"/>
              <a:ext cx="2809951" cy="357746"/>
            </a:xfrm>
            <a:prstGeom prst="rect">
              <a:avLst/>
            </a:prstGeom>
            <a:noFill/>
            <a:ln/>
          </p:spPr>
          <p:txBody>
            <a:bodyPr wrap="square" lIns="0" tIns="0" rIns="0" bIns="0" rtlCol="0" anchor="ctr"/>
            <a:lstStyle/>
            <a:p>
              <a:pPr marL="0" indent="0">
                <a:buNone/>
              </a:pPr>
              <a:r>
                <a:rPr lang="en-US" sz="1200" b="1">
                  <a:solidFill>
                    <a:schemeClr val="accent3"/>
                  </a:solidFill>
                  <a:latin typeface="+mj-lt"/>
                  <a:ea typeface="Lato" pitchFamily="34" charset="-122"/>
                  <a:cs typeface="Lato" pitchFamily="34" charset="-120"/>
                </a:rPr>
                <a:t>Policies</a:t>
              </a:r>
              <a:endParaRPr lang="en-US" sz="1200">
                <a:solidFill>
                  <a:schemeClr val="accent3"/>
                </a:solidFill>
                <a:latin typeface="+mj-lt"/>
              </a:endParaRPr>
            </a:p>
          </p:txBody>
        </p:sp>
        <p:sp>
          <p:nvSpPr>
            <p:cNvPr id="23" name="Text 12">
              <a:extLst>
                <a:ext uri="{FF2B5EF4-FFF2-40B4-BE49-F238E27FC236}">
                  <a16:creationId xmlns:a16="http://schemas.microsoft.com/office/drawing/2014/main" id="{649ECFCC-E068-3371-A198-9FC57045BBCF}"/>
                </a:ext>
              </a:extLst>
            </p:cNvPr>
            <p:cNvSpPr/>
            <p:nvPr/>
          </p:nvSpPr>
          <p:spPr>
            <a:xfrm>
              <a:off x="854501" y="6185297"/>
              <a:ext cx="3792347" cy="1533199"/>
            </a:xfrm>
            <a:prstGeom prst="rect">
              <a:avLst/>
            </a:prstGeom>
            <a:noFill/>
            <a:ln/>
          </p:spPr>
          <p:txBody>
            <a:bodyPr wrap="square" lIns="0" tIns="0" rIns="0" bIns="0" rtlCol="0" anchor="t"/>
            <a:lstStyle/>
            <a:p>
              <a:pPr marL="0" indent="0">
                <a:spcAft>
                  <a:spcPts val="600"/>
                </a:spcAft>
                <a:buNone/>
              </a:pPr>
              <a:r>
                <a:rPr lang="en-US" sz="1100">
                  <a:solidFill>
                    <a:schemeClr val="tx2"/>
                  </a:solidFill>
                  <a:latin typeface="+mj-lt"/>
                  <a:ea typeface="Lato" pitchFamily="34" charset="-122"/>
                  <a:cs typeface="Lato" pitchFamily="34" charset="-120"/>
                </a:rPr>
                <a:t>Our policies and everyday decisions shape whether a young man feels he belongs the moment he arrives.</a:t>
              </a:r>
            </a:p>
            <a:p>
              <a:pPr marL="0" indent="0">
                <a:spcAft>
                  <a:spcPts val="0"/>
                </a:spcAft>
                <a:buNone/>
              </a:pPr>
              <a:endParaRPr lang="en-US" sz="1100">
                <a:solidFill>
                  <a:schemeClr val="tx2"/>
                </a:solidFill>
                <a:latin typeface="+mj-lt"/>
                <a:ea typeface="Lato" pitchFamily="34" charset="-122"/>
                <a:cs typeface="Lato" pitchFamily="34" charset="-120"/>
              </a:endParaRPr>
            </a:p>
            <a:p>
              <a:pPr marL="0" indent="0">
                <a:spcAft>
                  <a:spcPts val="600"/>
                </a:spcAft>
                <a:buNone/>
              </a:pPr>
              <a:r>
                <a:rPr lang="en-US" sz="1100">
                  <a:solidFill>
                    <a:schemeClr val="tx2"/>
                  </a:solidFill>
                  <a:latin typeface="+mj-lt"/>
                  <a:ea typeface="Lato" pitchFamily="34" charset="-122"/>
                  <a:cs typeface="Lato" pitchFamily="34" charset="-120"/>
                </a:rPr>
                <a:t>From scheduling and staffing to fees, communications, and the design of our spaces, we ask one question: do they create an environment that welcomes boys and young men — or unintentionally keep them out?</a:t>
              </a:r>
            </a:p>
          </p:txBody>
        </p:sp>
      </p:grpSp>
    </p:spTree>
    <p:extLst>
      <p:ext uri="{BB962C8B-B14F-4D97-AF65-F5344CB8AC3E}">
        <p14:creationId xmlns:p14="http://schemas.microsoft.com/office/powerpoint/2010/main" val="2675526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18F8EC3F-338C-1AD6-8BED-12E643A8650F}"/>
              </a:ext>
            </a:extLst>
          </p:cNvPr>
          <p:cNvPicPr>
            <a:picLocks noChangeAspect="1"/>
          </p:cNvPicPr>
          <p:nvPr/>
        </p:nvPicPr>
        <p:blipFill>
          <a:blip r:embed="rId3"/>
          <a:srcRect/>
          <a:stretch/>
        </p:blipFill>
        <p:spPr>
          <a:xfrm>
            <a:off x="4762" y="2678"/>
            <a:ext cx="9134472" cy="5138140"/>
          </a:xfrm>
          <a:prstGeom prst="rect">
            <a:avLst/>
          </a:prstGeom>
        </p:spPr>
      </p:pic>
      <p:sp>
        <p:nvSpPr>
          <p:cNvPr id="3" name="Text 1"/>
          <p:cNvSpPr/>
          <p:nvPr/>
        </p:nvSpPr>
        <p:spPr>
          <a:xfrm>
            <a:off x="411480" y="480060"/>
            <a:ext cx="8298180" cy="411480"/>
          </a:xfrm>
          <a:prstGeom prst="rect">
            <a:avLst/>
          </a:prstGeom>
          <a:noFill/>
          <a:ln/>
        </p:spPr>
        <p:txBody>
          <a:bodyPr wrap="square" rtlCol="0" anchor="ctr"/>
          <a:lstStyle/>
          <a:p>
            <a:r>
              <a:rPr lang="en-US" sz="2325" b="1">
                <a:solidFill>
                  <a:srgbClr val="FFFFFF"/>
                </a:solidFill>
                <a:latin typeface="+mj-lt"/>
                <a:ea typeface="Cambria" pitchFamily="34" charset="-122"/>
                <a:cs typeface="Cambria" pitchFamily="34" charset="-120"/>
              </a:rPr>
              <a:t>Same Five Pillars. Deliberate for Boys.</a:t>
            </a:r>
            <a:endParaRPr lang="en-US" sz="2325">
              <a:latin typeface="+mj-lt"/>
            </a:endParaRPr>
          </a:p>
        </p:txBody>
      </p:sp>
      <p:sp>
        <p:nvSpPr>
          <p:cNvPr id="4" name="Text 2"/>
          <p:cNvSpPr/>
          <p:nvPr/>
        </p:nvSpPr>
        <p:spPr>
          <a:xfrm>
            <a:off x="421767" y="680368"/>
            <a:ext cx="8298180" cy="240030"/>
          </a:xfrm>
          <a:prstGeom prst="rect">
            <a:avLst/>
          </a:prstGeom>
          <a:noFill/>
          <a:ln/>
        </p:spPr>
        <p:txBody>
          <a:bodyPr wrap="square" rtlCol="0" anchor="ctr"/>
          <a:lstStyle/>
          <a:p>
            <a:r>
              <a:rPr lang="en-US" sz="1000">
                <a:solidFill>
                  <a:schemeClr val="tx2"/>
                </a:solidFill>
                <a:latin typeface="+mj-lt"/>
                <a:ea typeface="Calibri" pitchFamily="34" charset="-122"/>
                <a:cs typeface="Calibri" pitchFamily="34" charset="-120"/>
              </a:rPr>
              <a:t>The pillars are universal — that's the point. What makes YMT boy-specific is a deliberate move inside each one.</a:t>
            </a:r>
            <a:endParaRPr lang="en-US" sz="1000">
              <a:solidFill>
                <a:schemeClr val="tx2"/>
              </a:solidFill>
              <a:latin typeface="+mj-lt"/>
            </a:endParaRPr>
          </a:p>
        </p:txBody>
      </p:sp>
      <p:sp>
        <p:nvSpPr>
          <p:cNvPr id="5" name="Text 3"/>
          <p:cNvSpPr/>
          <p:nvPr/>
        </p:nvSpPr>
        <p:spPr>
          <a:xfrm>
            <a:off x="1303020" y="945152"/>
            <a:ext cx="1851660" cy="178308"/>
          </a:xfrm>
          <a:prstGeom prst="rect">
            <a:avLst/>
          </a:prstGeom>
          <a:noFill/>
          <a:ln/>
        </p:spPr>
        <p:txBody>
          <a:bodyPr wrap="square" rtlCol="0" anchor="ctr"/>
          <a:lstStyle/>
          <a:p>
            <a:r>
              <a:rPr lang="en-US" sz="900" b="1" kern="0">
                <a:solidFill>
                  <a:schemeClr val="tx2"/>
                </a:solidFill>
                <a:latin typeface="+mj-lt"/>
                <a:ea typeface="Calibri" pitchFamily="34" charset="-122"/>
                <a:cs typeface="Calibri" pitchFamily="34" charset="-120"/>
              </a:rPr>
              <a:t>THE PILLAR</a:t>
            </a:r>
            <a:endParaRPr lang="en-US" sz="900">
              <a:solidFill>
                <a:schemeClr val="tx2"/>
              </a:solidFill>
              <a:latin typeface="+mj-lt"/>
            </a:endParaRPr>
          </a:p>
        </p:txBody>
      </p:sp>
      <p:sp>
        <p:nvSpPr>
          <p:cNvPr id="6" name="Text 4"/>
          <p:cNvSpPr/>
          <p:nvPr/>
        </p:nvSpPr>
        <p:spPr>
          <a:xfrm>
            <a:off x="3290632" y="935655"/>
            <a:ext cx="5143500" cy="178308"/>
          </a:xfrm>
          <a:prstGeom prst="rect">
            <a:avLst/>
          </a:prstGeom>
          <a:noFill/>
          <a:ln/>
        </p:spPr>
        <p:txBody>
          <a:bodyPr wrap="square" rtlCol="0" anchor="ctr"/>
          <a:lstStyle/>
          <a:p>
            <a:r>
              <a:rPr lang="en-US" sz="900" b="1" kern="0">
                <a:solidFill>
                  <a:srgbClr val="007D7E"/>
                </a:solidFill>
                <a:latin typeface="+mj-lt"/>
                <a:ea typeface="Calibri" pitchFamily="34" charset="-122"/>
                <a:cs typeface="Calibri" pitchFamily="34" charset="-120"/>
              </a:rPr>
              <a:t>GETTING DELIBERATE FOR BOYS</a:t>
            </a:r>
            <a:endParaRPr lang="en-US" sz="900">
              <a:solidFill>
                <a:srgbClr val="007D7E"/>
              </a:solidFill>
              <a:latin typeface="+mj-lt"/>
            </a:endParaRPr>
          </a:p>
        </p:txBody>
      </p:sp>
      <p:grpSp>
        <p:nvGrpSpPr>
          <p:cNvPr id="42" name="Group 41">
            <a:extLst>
              <a:ext uri="{FF2B5EF4-FFF2-40B4-BE49-F238E27FC236}">
                <a16:creationId xmlns:a16="http://schemas.microsoft.com/office/drawing/2014/main" id="{7EF8C40F-BD43-8B6D-B924-9E10BCD363DC}"/>
              </a:ext>
            </a:extLst>
          </p:cNvPr>
          <p:cNvGrpSpPr/>
          <p:nvPr/>
        </p:nvGrpSpPr>
        <p:grpSpPr>
          <a:xfrm>
            <a:off x="411480" y="1128470"/>
            <a:ext cx="8318754" cy="589788"/>
            <a:chOff x="411480" y="1522476"/>
            <a:chExt cx="8318754" cy="589788"/>
          </a:xfrm>
        </p:grpSpPr>
        <p:sp>
          <p:nvSpPr>
            <p:cNvPr id="7" name="Shape 5"/>
            <p:cNvSpPr/>
            <p:nvPr/>
          </p:nvSpPr>
          <p:spPr>
            <a:xfrm>
              <a:off x="411480" y="1522476"/>
              <a:ext cx="8318754" cy="589788"/>
            </a:xfrm>
            <a:prstGeom prst="roundRect">
              <a:avLst>
                <a:gd name="adj" fmla="val 10465"/>
              </a:avLst>
            </a:prstGeom>
            <a:solidFill>
              <a:srgbClr val="FFFFFF"/>
            </a:solidFill>
            <a:ln/>
            <a:effectLst>
              <a:outerShdw blurRad="88900" dist="25400" dir="5400000" algn="bl" rotWithShape="0">
                <a:srgbClr val="000000">
                  <a:alpha val="28000"/>
                </a:srgbClr>
              </a:outerShdw>
            </a:effectLst>
          </p:spPr>
          <p:txBody>
            <a:bodyPr/>
            <a:lstStyle/>
            <a:p>
              <a:endParaRPr lang="en-US" sz="1350">
                <a:latin typeface="+mj-lt"/>
              </a:endParaRPr>
            </a:p>
          </p:txBody>
        </p:sp>
        <p:sp>
          <p:nvSpPr>
            <p:cNvPr id="8" name="Shape 6"/>
            <p:cNvSpPr/>
            <p:nvPr/>
          </p:nvSpPr>
          <p:spPr>
            <a:xfrm>
              <a:off x="699516" y="1625346"/>
              <a:ext cx="384048" cy="384048"/>
            </a:xfrm>
            <a:prstGeom prst="ellipse">
              <a:avLst/>
            </a:prstGeom>
            <a:solidFill>
              <a:schemeClr val="accent4"/>
            </a:solidFill>
            <a:ln/>
          </p:spPr>
          <p:txBody>
            <a:bodyPr/>
            <a:lstStyle/>
            <a:p>
              <a:endParaRPr lang="en-US" sz="1350">
                <a:latin typeface="+mj-lt"/>
              </a:endParaRPr>
            </a:p>
          </p:txBody>
        </p:sp>
        <p:pic>
          <p:nvPicPr>
            <p:cNvPr id="9" name="Image 0" descr="preencoded.png"/>
            <p:cNvPicPr>
              <a:picLocks noChangeAspect="1"/>
            </p:cNvPicPr>
            <p:nvPr/>
          </p:nvPicPr>
          <p:blipFill>
            <a:blip r:embed="rId4"/>
            <a:stretch>
              <a:fillRect/>
            </a:stretch>
          </p:blipFill>
          <p:spPr>
            <a:xfrm>
              <a:off x="792099" y="1717929"/>
              <a:ext cx="198882" cy="198882"/>
            </a:xfrm>
            <a:prstGeom prst="rect">
              <a:avLst/>
            </a:prstGeom>
          </p:spPr>
        </p:pic>
        <p:sp>
          <p:nvSpPr>
            <p:cNvPr id="10" name="Text 7"/>
            <p:cNvSpPr/>
            <p:nvPr/>
          </p:nvSpPr>
          <p:spPr>
            <a:xfrm>
              <a:off x="1405890" y="1522476"/>
              <a:ext cx="1748790" cy="589788"/>
            </a:xfrm>
            <a:prstGeom prst="rect">
              <a:avLst/>
            </a:prstGeom>
            <a:noFill/>
            <a:ln/>
          </p:spPr>
          <p:txBody>
            <a:bodyPr wrap="square" lIns="0" tIns="0" rIns="0" bIns="0" rtlCol="0" anchor="ctr"/>
            <a:lstStyle/>
            <a:p>
              <a:pPr>
                <a:lnSpc>
                  <a:spcPct val="90000"/>
                </a:lnSpc>
              </a:pPr>
              <a:r>
                <a:rPr lang="en-US" sz="1125" b="1">
                  <a:solidFill>
                    <a:schemeClr val="accent4"/>
                  </a:solidFill>
                  <a:latin typeface="+mj-lt"/>
                  <a:ea typeface="Cambria" pitchFamily="34" charset="-122"/>
                  <a:cs typeface="Cambria" pitchFamily="34" charset="-120"/>
                </a:rPr>
                <a:t>Learning &amp;</a:t>
              </a:r>
              <a:endParaRPr lang="en-US" sz="1125">
                <a:solidFill>
                  <a:schemeClr val="accent4"/>
                </a:solidFill>
                <a:latin typeface="+mj-lt"/>
              </a:endParaRPr>
            </a:p>
            <a:p>
              <a:pPr>
                <a:lnSpc>
                  <a:spcPct val="90000"/>
                </a:lnSpc>
              </a:pPr>
              <a:r>
                <a:rPr lang="en-US" sz="1125" b="1">
                  <a:solidFill>
                    <a:schemeClr val="accent4"/>
                  </a:solidFill>
                  <a:latin typeface="+mj-lt"/>
                  <a:ea typeface="Cambria" pitchFamily="34" charset="-122"/>
                  <a:cs typeface="Cambria" pitchFamily="34" charset="-120"/>
                </a:rPr>
                <a:t>Growth</a:t>
              </a:r>
              <a:endParaRPr lang="en-US" sz="1125">
                <a:solidFill>
                  <a:schemeClr val="accent4"/>
                </a:solidFill>
                <a:latin typeface="+mj-lt"/>
              </a:endParaRPr>
            </a:p>
          </p:txBody>
        </p:sp>
        <p:sp>
          <p:nvSpPr>
            <p:cNvPr id="11" name="Shape 8"/>
            <p:cNvSpPr/>
            <p:nvPr/>
          </p:nvSpPr>
          <p:spPr>
            <a:xfrm>
              <a:off x="3202686" y="1632204"/>
              <a:ext cx="0" cy="370332"/>
            </a:xfrm>
            <a:prstGeom prst="line">
              <a:avLst/>
            </a:prstGeom>
            <a:noFill/>
            <a:ln w="12700">
              <a:solidFill>
                <a:srgbClr val="D6DEE6"/>
              </a:solidFill>
              <a:prstDash val="solid"/>
            </a:ln>
          </p:spPr>
          <p:txBody>
            <a:bodyPr/>
            <a:lstStyle/>
            <a:p>
              <a:endParaRPr lang="en-US" sz="1350">
                <a:latin typeface="+mj-lt"/>
              </a:endParaRPr>
            </a:p>
          </p:txBody>
        </p:sp>
        <p:sp>
          <p:nvSpPr>
            <p:cNvPr id="12" name="Text 9"/>
            <p:cNvSpPr/>
            <p:nvPr/>
          </p:nvSpPr>
          <p:spPr>
            <a:xfrm>
              <a:off x="3394710" y="1522476"/>
              <a:ext cx="5177790" cy="589788"/>
            </a:xfrm>
            <a:prstGeom prst="rect">
              <a:avLst/>
            </a:prstGeom>
            <a:noFill/>
            <a:ln/>
          </p:spPr>
          <p:txBody>
            <a:bodyPr wrap="square" lIns="0" tIns="0" rIns="0" bIns="0" rtlCol="0" anchor="ctr"/>
            <a:lstStyle/>
            <a:p>
              <a:r>
                <a:rPr lang="en-US" sz="938">
                  <a:solidFill>
                    <a:srgbClr val="24374D"/>
                  </a:solidFill>
                  <a:latin typeface="+mj-lt"/>
                  <a:ea typeface="Calibri" pitchFamily="34" charset="-122"/>
                  <a:cs typeface="Calibri" pitchFamily="34" charset="-120"/>
                </a:rPr>
                <a:t>Teach through doing — hands-on, challenge-based methods matched to how boys engage, not stillness rewarded after the fact.</a:t>
              </a:r>
              <a:endParaRPr lang="en-US" sz="938">
                <a:latin typeface="+mj-lt"/>
              </a:endParaRPr>
            </a:p>
          </p:txBody>
        </p:sp>
      </p:grpSp>
      <p:grpSp>
        <p:nvGrpSpPr>
          <p:cNvPr id="43" name="Group 42">
            <a:extLst>
              <a:ext uri="{FF2B5EF4-FFF2-40B4-BE49-F238E27FC236}">
                <a16:creationId xmlns:a16="http://schemas.microsoft.com/office/drawing/2014/main" id="{D32A6047-C149-A3B4-515B-5710AEF0DBB2}"/>
              </a:ext>
            </a:extLst>
          </p:cNvPr>
          <p:cNvGrpSpPr/>
          <p:nvPr/>
        </p:nvGrpSpPr>
        <p:grpSpPr>
          <a:xfrm>
            <a:off x="411480" y="1761108"/>
            <a:ext cx="8318754" cy="589788"/>
            <a:chOff x="411480" y="2177415"/>
            <a:chExt cx="8318754" cy="589788"/>
          </a:xfrm>
        </p:grpSpPr>
        <p:sp>
          <p:nvSpPr>
            <p:cNvPr id="13" name="Shape 10"/>
            <p:cNvSpPr/>
            <p:nvPr/>
          </p:nvSpPr>
          <p:spPr>
            <a:xfrm>
              <a:off x="411480" y="2177415"/>
              <a:ext cx="8318754" cy="589788"/>
            </a:xfrm>
            <a:prstGeom prst="roundRect">
              <a:avLst>
                <a:gd name="adj" fmla="val 10465"/>
              </a:avLst>
            </a:prstGeom>
            <a:solidFill>
              <a:srgbClr val="FFFFFF"/>
            </a:solidFill>
            <a:ln/>
            <a:effectLst>
              <a:outerShdw blurRad="88900" dist="25400" dir="5400000" algn="bl" rotWithShape="0">
                <a:srgbClr val="000000">
                  <a:alpha val="28000"/>
                </a:srgbClr>
              </a:outerShdw>
            </a:effectLst>
          </p:spPr>
          <p:txBody>
            <a:bodyPr/>
            <a:lstStyle/>
            <a:p>
              <a:endParaRPr lang="en-US" sz="1350">
                <a:latin typeface="+mj-lt"/>
              </a:endParaRPr>
            </a:p>
          </p:txBody>
        </p:sp>
        <p:sp>
          <p:nvSpPr>
            <p:cNvPr id="14" name="Shape 11"/>
            <p:cNvSpPr/>
            <p:nvPr/>
          </p:nvSpPr>
          <p:spPr>
            <a:xfrm>
              <a:off x="691352" y="2280285"/>
              <a:ext cx="384048" cy="384048"/>
            </a:xfrm>
            <a:prstGeom prst="ellipse">
              <a:avLst/>
            </a:prstGeom>
            <a:solidFill>
              <a:schemeClr val="accent5"/>
            </a:solidFill>
            <a:ln/>
          </p:spPr>
          <p:txBody>
            <a:bodyPr/>
            <a:lstStyle/>
            <a:p>
              <a:endParaRPr lang="en-US" sz="1350">
                <a:latin typeface="+mj-lt"/>
              </a:endParaRPr>
            </a:p>
          </p:txBody>
        </p:sp>
        <p:pic>
          <p:nvPicPr>
            <p:cNvPr id="15" name="Image 1" descr="preencoded.png"/>
            <p:cNvPicPr>
              <a:picLocks noChangeAspect="1"/>
            </p:cNvPicPr>
            <p:nvPr/>
          </p:nvPicPr>
          <p:blipFill>
            <a:blip r:embed="rId5"/>
            <a:stretch>
              <a:fillRect/>
            </a:stretch>
          </p:blipFill>
          <p:spPr>
            <a:xfrm>
              <a:off x="792099" y="2372868"/>
              <a:ext cx="198882" cy="198882"/>
            </a:xfrm>
            <a:prstGeom prst="rect">
              <a:avLst/>
            </a:prstGeom>
          </p:spPr>
        </p:pic>
        <p:sp>
          <p:nvSpPr>
            <p:cNvPr id="16" name="Text 12"/>
            <p:cNvSpPr/>
            <p:nvPr/>
          </p:nvSpPr>
          <p:spPr>
            <a:xfrm>
              <a:off x="1405890" y="2177415"/>
              <a:ext cx="1748790" cy="589788"/>
            </a:xfrm>
            <a:prstGeom prst="rect">
              <a:avLst/>
            </a:prstGeom>
            <a:noFill/>
            <a:ln/>
          </p:spPr>
          <p:txBody>
            <a:bodyPr wrap="square" lIns="0" tIns="0" rIns="0" bIns="0" rtlCol="0" anchor="ctr"/>
            <a:lstStyle/>
            <a:p>
              <a:pPr>
                <a:lnSpc>
                  <a:spcPct val="90000"/>
                </a:lnSpc>
              </a:pPr>
              <a:r>
                <a:rPr lang="en-US" sz="1125" b="1">
                  <a:solidFill>
                    <a:schemeClr val="accent5"/>
                  </a:solidFill>
                  <a:latin typeface="+mj-lt"/>
                  <a:ea typeface="Cambria" pitchFamily="34" charset="-122"/>
                  <a:cs typeface="Cambria" pitchFamily="34" charset="-120"/>
                </a:rPr>
                <a:t>Career</a:t>
              </a:r>
              <a:endParaRPr lang="en-US" sz="1125">
                <a:solidFill>
                  <a:schemeClr val="accent5"/>
                </a:solidFill>
                <a:latin typeface="+mj-lt"/>
              </a:endParaRPr>
            </a:p>
            <a:p>
              <a:pPr>
                <a:lnSpc>
                  <a:spcPct val="90000"/>
                </a:lnSpc>
              </a:pPr>
              <a:r>
                <a:rPr lang="en-US" sz="1125" b="1">
                  <a:solidFill>
                    <a:schemeClr val="accent5"/>
                  </a:solidFill>
                  <a:latin typeface="+mj-lt"/>
                  <a:ea typeface="Cambria" pitchFamily="34" charset="-122"/>
                  <a:cs typeface="Cambria" pitchFamily="34" charset="-120"/>
                </a:rPr>
                <a:t>Pathways</a:t>
              </a:r>
              <a:endParaRPr lang="en-US" sz="1125">
                <a:solidFill>
                  <a:schemeClr val="accent5"/>
                </a:solidFill>
                <a:latin typeface="+mj-lt"/>
              </a:endParaRPr>
            </a:p>
          </p:txBody>
        </p:sp>
        <p:sp>
          <p:nvSpPr>
            <p:cNvPr id="17" name="Shape 13"/>
            <p:cNvSpPr/>
            <p:nvPr/>
          </p:nvSpPr>
          <p:spPr>
            <a:xfrm>
              <a:off x="3202686" y="2287143"/>
              <a:ext cx="0" cy="370332"/>
            </a:xfrm>
            <a:prstGeom prst="line">
              <a:avLst/>
            </a:prstGeom>
            <a:noFill/>
            <a:ln w="12700">
              <a:solidFill>
                <a:srgbClr val="D6DEE6"/>
              </a:solidFill>
              <a:prstDash val="solid"/>
            </a:ln>
          </p:spPr>
          <p:txBody>
            <a:bodyPr/>
            <a:lstStyle/>
            <a:p>
              <a:endParaRPr lang="en-US" sz="1350">
                <a:latin typeface="+mj-lt"/>
              </a:endParaRPr>
            </a:p>
          </p:txBody>
        </p:sp>
        <p:sp>
          <p:nvSpPr>
            <p:cNvPr id="18" name="Text 14"/>
            <p:cNvSpPr/>
            <p:nvPr/>
          </p:nvSpPr>
          <p:spPr>
            <a:xfrm>
              <a:off x="3394710" y="2177415"/>
              <a:ext cx="5177790" cy="589788"/>
            </a:xfrm>
            <a:prstGeom prst="rect">
              <a:avLst/>
            </a:prstGeom>
            <a:noFill/>
            <a:ln/>
          </p:spPr>
          <p:txBody>
            <a:bodyPr wrap="square" lIns="0" tIns="0" rIns="0" bIns="0" rtlCol="0" anchor="ctr"/>
            <a:lstStyle/>
            <a:p>
              <a:r>
                <a:rPr lang="en-US" sz="938">
                  <a:solidFill>
                    <a:srgbClr val="24374D"/>
                  </a:solidFill>
                  <a:latin typeface="+mj-lt"/>
                  <a:ea typeface="Calibri" pitchFamily="34" charset="-122"/>
                  <a:cs typeface="Calibri" pitchFamily="34" charset="-120"/>
                </a:rPr>
                <a:t>Expand what a man's work can be — honor the trades and open the growing care economy, with men modeling those fields.</a:t>
              </a:r>
              <a:endParaRPr lang="en-US" sz="938">
                <a:latin typeface="+mj-lt"/>
              </a:endParaRPr>
            </a:p>
          </p:txBody>
        </p:sp>
      </p:grpSp>
      <p:grpSp>
        <p:nvGrpSpPr>
          <p:cNvPr id="44" name="Group 43">
            <a:extLst>
              <a:ext uri="{FF2B5EF4-FFF2-40B4-BE49-F238E27FC236}">
                <a16:creationId xmlns:a16="http://schemas.microsoft.com/office/drawing/2014/main" id="{2DF52087-C27A-F9E0-C034-161E8F2EA8FB}"/>
              </a:ext>
            </a:extLst>
          </p:cNvPr>
          <p:cNvGrpSpPr/>
          <p:nvPr/>
        </p:nvGrpSpPr>
        <p:grpSpPr>
          <a:xfrm>
            <a:off x="411480" y="3038721"/>
            <a:ext cx="8318754" cy="589788"/>
            <a:chOff x="411480" y="2832354"/>
            <a:chExt cx="8318754" cy="589788"/>
          </a:xfrm>
        </p:grpSpPr>
        <p:sp>
          <p:nvSpPr>
            <p:cNvPr id="19" name="Shape 15"/>
            <p:cNvSpPr/>
            <p:nvPr/>
          </p:nvSpPr>
          <p:spPr>
            <a:xfrm>
              <a:off x="411480" y="2832354"/>
              <a:ext cx="8318754" cy="589788"/>
            </a:xfrm>
            <a:prstGeom prst="roundRect">
              <a:avLst>
                <a:gd name="adj" fmla="val 10465"/>
              </a:avLst>
            </a:prstGeom>
            <a:solidFill>
              <a:srgbClr val="FFFFFF"/>
            </a:solidFill>
            <a:ln/>
            <a:effectLst>
              <a:outerShdw blurRad="88900" dist="25400" dir="5400000" algn="bl" rotWithShape="0">
                <a:srgbClr val="000000">
                  <a:alpha val="28000"/>
                </a:srgbClr>
              </a:outerShdw>
            </a:effectLst>
          </p:spPr>
          <p:txBody>
            <a:bodyPr/>
            <a:lstStyle/>
            <a:p>
              <a:endParaRPr lang="en-US" sz="1350">
                <a:latin typeface="+mj-lt"/>
              </a:endParaRPr>
            </a:p>
          </p:txBody>
        </p:sp>
        <p:sp>
          <p:nvSpPr>
            <p:cNvPr id="20" name="Shape 16"/>
            <p:cNvSpPr/>
            <p:nvPr/>
          </p:nvSpPr>
          <p:spPr>
            <a:xfrm>
              <a:off x="699516" y="2935224"/>
              <a:ext cx="384048" cy="384048"/>
            </a:xfrm>
            <a:prstGeom prst="ellipse">
              <a:avLst/>
            </a:prstGeom>
            <a:solidFill>
              <a:schemeClr val="accent1"/>
            </a:solidFill>
            <a:ln/>
          </p:spPr>
          <p:txBody>
            <a:bodyPr/>
            <a:lstStyle/>
            <a:p>
              <a:endParaRPr lang="en-US" sz="1350">
                <a:latin typeface="+mj-lt"/>
              </a:endParaRPr>
            </a:p>
          </p:txBody>
        </p:sp>
        <p:pic>
          <p:nvPicPr>
            <p:cNvPr id="21" name="Image 2" descr="preencoded.png"/>
            <p:cNvPicPr>
              <a:picLocks noChangeAspect="1"/>
            </p:cNvPicPr>
            <p:nvPr/>
          </p:nvPicPr>
          <p:blipFill>
            <a:blip r:embed="rId6"/>
            <a:stretch>
              <a:fillRect/>
            </a:stretch>
          </p:blipFill>
          <p:spPr>
            <a:xfrm>
              <a:off x="792099" y="3027807"/>
              <a:ext cx="198882" cy="198882"/>
            </a:xfrm>
            <a:prstGeom prst="rect">
              <a:avLst/>
            </a:prstGeom>
          </p:spPr>
        </p:pic>
        <p:sp>
          <p:nvSpPr>
            <p:cNvPr id="22" name="Text 17"/>
            <p:cNvSpPr/>
            <p:nvPr/>
          </p:nvSpPr>
          <p:spPr>
            <a:xfrm>
              <a:off x="1405890" y="2832354"/>
              <a:ext cx="1748790" cy="589788"/>
            </a:xfrm>
            <a:prstGeom prst="rect">
              <a:avLst/>
            </a:prstGeom>
            <a:noFill/>
            <a:ln/>
          </p:spPr>
          <p:txBody>
            <a:bodyPr wrap="square" lIns="0" tIns="0" rIns="0" bIns="0" rtlCol="0" anchor="ctr"/>
            <a:lstStyle/>
            <a:p>
              <a:pPr>
                <a:lnSpc>
                  <a:spcPct val="90000"/>
                </a:lnSpc>
              </a:pPr>
              <a:r>
                <a:rPr lang="en-US" sz="1125" b="1">
                  <a:solidFill>
                    <a:schemeClr val="accent1"/>
                  </a:solidFill>
                  <a:latin typeface="+mj-lt"/>
                  <a:ea typeface="Cambria" pitchFamily="34" charset="-122"/>
                  <a:cs typeface="Cambria" pitchFamily="34" charset="-120"/>
                </a:rPr>
                <a:t>Healthy Habits</a:t>
              </a:r>
              <a:endParaRPr lang="en-US" sz="1125">
                <a:solidFill>
                  <a:schemeClr val="accent1"/>
                </a:solidFill>
                <a:latin typeface="+mj-lt"/>
              </a:endParaRPr>
            </a:p>
            <a:p>
              <a:pPr>
                <a:lnSpc>
                  <a:spcPct val="90000"/>
                </a:lnSpc>
              </a:pPr>
              <a:r>
                <a:rPr lang="en-US" sz="1125" b="1">
                  <a:solidFill>
                    <a:schemeClr val="accent1"/>
                  </a:solidFill>
                  <a:latin typeface="+mj-lt"/>
                  <a:ea typeface="Cambria" pitchFamily="34" charset="-122"/>
                  <a:cs typeface="Cambria" pitchFamily="34" charset="-120"/>
                </a:rPr>
                <a:t>&amp; Life Skills</a:t>
              </a:r>
              <a:endParaRPr lang="en-US" sz="1125">
                <a:solidFill>
                  <a:schemeClr val="accent1"/>
                </a:solidFill>
                <a:latin typeface="+mj-lt"/>
              </a:endParaRPr>
            </a:p>
          </p:txBody>
        </p:sp>
        <p:sp>
          <p:nvSpPr>
            <p:cNvPr id="23" name="Shape 18"/>
            <p:cNvSpPr/>
            <p:nvPr/>
          </p:nvSpPr>
          <p:spPr>
            <a:xfrm>
              <a:off x="3202686" y="2942082"/>
              <a:ext cx="0" cy="370332"/>
            </a:xfrm>
            <a:prstGeom prst="line">
              <a:avLst/>
            </a:prstGeom>
            <a:noFill/>
            <a:ln w="12700">
              <a:solidFill>
                <a:srgbClr val="D6DEE6"/>
              </a:solidFill>
              <a:prstDash val="solid"/>
            </a:ln>
          </p:spPr>
          <p:txBody>
            <a:bodyPr/>
            <a:lstStyle/>
            <a:p>
              <a:endParaRPr lang="en-US" sz="1350">
                <a:latin typeface="+mj-lt"/>
              </a:endParaRPr>
            </a:p>
          </p:txBody>
        </p:sp>
        <p:sp>
          <p:nvSpPr>
            <p:cNvPr id="24" name="Text 19"/>
            <p:cNvSpPr/>
            <p:nvPr/>
          </p:nvSpPr>
          <p:spPr>
            <a:xfrm>
              <a:off x="3394710" y="2832354"/>
              <a:ext cx="5177790" cy="589788"/>
            </a:xfrm>
            <a:prstGeom prst="rect">
              <a:avLst/>
            </a:prstGeom>
            <a:noFill/>
            <a:ln/>
          </p:spPr>
          <p:txBody>
            <a:bodyPr wrap="square" lIns="0" tIns="0" rIns="0" bIns="0" rtlCol="0" anchor="ctr"/>
            <a:lstStyle/>
            <a:p>
              <a:r>
                <a:rPr lang="en-US" sz="938">
                  <a:solidFill>
                    <a:srgbClr val="24374D"/>
                  </a:solidFill>
                  <a:latin typeface="+mj-lt"/>
                  <a:ea typeface="Calibri" pitchFamily="34" charset="-122"/>
                  <a:cs typeface="Calibri" pitchFamily="34" charset="-120"/>
                </a:rPr>
                <a:t>Strength includes asking for help — build help-seeking, emotional vocabulary, and non-violent ways to handle conflict.</a:t>
              </a:r>
              <a:endParaRPr lang="en-US" sz="938">
                <a:latin typeface="+mj-lt"/>
              </a:endParaRPr>
            </a:p>
          </p:txBody>
        </p:sp>
      </p:grpSp>
      <p:grpSp>
        <p:nvGrpSpPr>
          <p:cNvPr id="45" name="Group 44">
            <a:extLst>
              <a:ext uri="{FF2B5EF4-FFF2-40B4-BE49-F238E27FC236}">
                <a16:creationId xmlns:a16="http://schemas.microsoft.com/office/drawing/2014/main" id="{91929DB0-5C13-25B9-19AA-701A279A8765}"/>
              </a:ext>
            </a:extLst>
          </p:cNvPr>
          <p:cNvGrpSpPr/>
          <p:nvPr/>
        </p:nvGrpSpPr>
        <p:grpSpPr>
          <a:xfrm>
            <a:off x="399070" y="2403709"/>
            <a:ext cx="8318754" cy="589788"/>
            <a:chOff x="411480" y="3487293"/>
            <a:chExt cx="8318754" cy="589788"/>
          </a:xfrm>
        </p:grpSpPr>
        <p:sp>
          <p:nvSpPr>
            <p:cNvPr id="25" name="Shape 20"/>
            <p:cNvSpPr/>
            <p:nvPr/>
          </p:nvSpPr>
          <p:spPr>
            <a:xfrm>
              <a:off x="411480" y="3487293"/>
              <a:ext cx="8318754" cy="589788"/>
            </a:xfrm>
            <a:prstGeom prst="roundRect">
              <a:avLst>
                <a:gd name="adj" fmla="val 10465"/>
              </a:avLst>
            </a:prstGeom>
            <a:solidFill>
              <a:srgbClr val="FFFFFF"/>
            </a:solidFill>
            <a:ln/>
            <a:effectLst>
              <a:outerShdw blurRad="88900" dist="25400" dir="5400000" algn="bl" rotWithShape="0">
                <a:srgbClr val="000000">
                  <a:alpha val="28000"/>
                </a:srgbClr>
              </a:outerShdw>
            </a:effectLst>
          </p:spPr>
          <p:txBody>
            <a:bodyPr/>
            <a:lstStyle/>
            <a:p>
              <a:endParaRPr lang="en-US" sz="1350">
                <a:latin typeface="+mj-lt"/>
              </a:endParaRPr>
            </a:p>
          </p:txBody>
        </p:sp>
        <p:sp>
          <p:nvSpPr>
            <p:cNvPr id="26" name="Shape 21"/>
            <p:cNvSpPr/>
            <p:nvPr/>
          </p:nvSpPr>
          <p:spPr>
            <a:xfrm>
              <a:off x="699516" y="3590163"/>
              <a:ext cx="384048" cy="384048"/>
            </a:xfrm>
            <a:prstGeom prst="ellipse">
              <a:avLst/>
            </a:prstGeom>
            <a:solidFill>
              <a:schemeClr val="accent3"/>
            </a:solidFill>
            <a:ln/>
          </p:spPr>
          <p:txBody>
            <a:bodyPr/>
            <a:lstStyle/>
            <a:p>
              <a:endParaRPr lang="en-US" sz="1350">
                <a:latin typeface="+mj-lt"/>
              </a:endParaRPr>
            </a:p>
          </p:txBody>
        </p:sp>
        <p:pic>
          <p:nvPicPr>
            <p:cNvPr id="27" name="Image 3" descr="preencoded.png"/>
            <p:cNvPicPr>
              <a:picLocks noChangeAspect="1"/>
            </p:cNvPicPr>
            <p:nvPr/>
          </p:nvPicPr>
          <p:blipFill>
            <a:blip r:embed="rId7"/>
            <a:stretch>
              <a:fillRect/>
            </a:stretch>
          </p:blipFill>
          <p:spPr>
            <a:xfrm>
              <a:off x="792099" y="3682746"/>
              <a:ext cx="198882" cy="198882"/>
            </a:xfrm>
            <a:prstGeom prst="rect">
              <a:avLst/>
            </a:prstGeom>
          </p:spPr>
        </p:pic>
        <p:sp>
          <p:nvSpPr>
            <p:cNvPr id="28" name="Text 22"/>
            <p:cNvSpPr/>
            <p:nvPr/>
          </p:nvSpPr>
          <p:spPr>
            <a:xfrm>
              <a:off x="1405890" y="3487293"/>
              <a:ext cx="1748790" cy="589788"/>
            </a:xfrm>
            <a:prstGeom prst="rect">
              <a:avLst/>
            </a:prstGeom>
            <a:noFill/>
            <a:ln/>
          </p:spPr>
          <p:txBody>
            <a:bodyPr wrap="square" lIns="0" tIns="0" rIns="0" bIns="0" rtlCol="0" anchor="ctr"/>
            <a:lstStyle/>
            <a:p>
              <a:pPr>
                <a:lnSpc>
                  <a:spcPct val="90000"/>
                </a:lnSpc>
              </a:pPr>
              <a:r>
                <a:rPr lang="en-US" sz="1125" b="1">
                  <a:solidFill>
                    <a:schemeClr val="accent3"/>
                  </a:solidFill>
                  <a:latin typeface="+mj-lt"/>
                  <a:ea typeface="Cambria" pitchFamily="34" charset="-122"/>
                  <a:cs typeface="Cambria" pitchFamily="34" charset="-120"/>
                </a:rPr>
                <a:t>Character &amp;</a:t>
              </a:r>
              <a:endParaRPr lang="en-US" sz="1125">
                <a:solidFill>
                  <a:schemeClr val="accent3"/>
                </a:solidFill>
                <a:latin typeface="+mj-lt"/>
              </a:endParaRPr>
            </a:p>
            <a:p>
              <a:pPr>
                <a:lnSpc>
                  <a:spcPct val="90000"/>
                </a:lnSpc>
              </a:pPr>
              <a:r>
                <a:rPr lang="en-US" sz="1125" b="1">
                  <a:solidFill>
                    <a:schemeClr val="accent3"/>
                  </a:solidFill>
                  <a:latin typeface="+mj-lt"/>
                  <a:ea typeface="Cambria" pitchFamily="34" charset="-122"/>
                  <a:cs typeface="Cambria" pitchFamily="34" charset="-120"/>
                </a:rPr>
                <a:t>Identity</a:t>
              </a:r>
              <a:endParaRPr lang="en-US" sz="1125">
                <a:solidFill>
                  <a:schemeClr val="accent3"/>
                </a:solidFill>
                <a:latin typeface="+mj-lt"/>
              </a:endParaRPr>
            </a:p>
          </p:txBody>
        </p:sp>
        <p:sp>
          <p:nvSpPr>
            <p:cNvPr id="29" name="Shape 23"/>
            <p:cNvSpPr/>
            <p:nvPr/>
          </p:nvSpPr>
          <p:spPr>
            <a:xfrm>
              <a:off x="3202686" y="3597021"/>
              <a:ext cx="0" cy="370332"/>
            </a:xfrm>
            <a:prstGeom prst="line">
              <a:avLst/>
            </a:prstGeom>
            <a:noFill/>
            <a:ln w="12700">
              <a:solidFill>
                <a:srgbClr val="D6DEE6"/>
              </a:solidFill>
              <a:prstDash val="solid"/>
            </a:ln>
          </p:spPr>
          <p:txBody>
            <a:bodyPr/>
            <a:lstStyle/>
            <a:p>
              <a:endParaRPr lang="en-US" sz="1350">
                <a:latin typeface="+mj-lt"/>
              </a:endParaRPr>
            </a:p>
          </p:txBody>
        </p:sp>
        <p:sp>
          <p:nvSpPr>
            <p:cNvPr id="30" name="Text 24"/>
            <p:cNvSpPr/>
            <p:nvPr/>
          </p:nvSpPr>
          <p:spPr>
            <a:xfrm>
              <a:off x="3394710" y="3487293"/>
              <a:ext cx="5177790" cy="589788"/>
            </a:xfrm>
            <a:prstGeom prst="rect">
              <a:avLst/>
            </a:prstGeom>
            <a:noFill/>
            <a:ln/>
          </p:spPr>
          <p:txBody>
            <a:bodyPr wrap="square" lIns="0" tIns="0" rIns="0" bIns="0" rtlCol="0" anchor="ctr"/>
            <a:lstStyle/>
            <a:p>
              <a:r>
                <a:rPr lang="en-US" sz="938">
                  <a:solidFill>
                    <a:srgbClr val="24374D"/>
                  </a:solidFill>
                  <a:latin typeface="+mj-lt"/>
                  <a:ea typeface="Calibri" pitchFamily="34" charset="-122"/>
                  <a:cs typeface="Calibri" pitchFamily="34" charset="-120"/>
                </a:rPr>
                <a:t>Help young men define manhood on their own terms — a healthy, confident sense of self — before an algorithm defines it for them.</a:t>
              </a:r>
              <a:endParaRPr lang="en-US" sz="938">
                <a:latin typeface="+mj-lt"/>
              </a:endParaRPr>
            </a:p>
          </p:txBody>
        </p:sp>
      </p:grpSp>
      <p:grpSp>
        <p:nvGrpSpPr>
          <p:cNvPr id="46" name="Group 45">
            <a:extLst>
              <a:ext uri="{FF2B5EF4-FFF2-40B4-BE49-F238E27FC236}">
                <a16:creationId xmlns:a16="http://schemas.microsoft.com/office/drawing/2014/main" id="{906D5237-FB37-FF91-D19A-03D7D3100132}"/>
              </a:ext>
            </a:extLst>
          </p:cNvPr>
          <p:cNvGrpSpPr/>
          <p:nvPr/>
        </p:nvGrpSpPr>
        <p:grpSpPr>
          <a:xfrm>
            <a:off x="411480" y="3673886"/>
            <a:ext cx="8318754" cy="589788"/>
            <a:chOff x="411480" y="4142232"/>
            <a:chExt cx="8318754" cy="589788"/>
          </a:xfrm>
        </p:grpSpPr>
        <p:sp>
          <p:nvSpPr>
            <p:cNvPr id="31" name="Shape 25"/>
            <p:cNvSpPr/>
            <p:nvPr/>
          </p:nvSpPr>
          <p:spPr>
            <a:xfrm>
              <a:off x="411480" y="4142232"/>
              <a:ext cx="8318754" cy="589788"/>
            </a:xfrm>
            <a:prstGeom prst="roundRect">
              <a:avLst>
                <a:gd name="adj" fmla="val 10465"/>
              </a:avLst>
            </a:prstGeom>
            <a:solidFill>
              <a:srgbClr val="FFFFFF"/>
            </a:solidFill>
            <a:ln/>
            <a:effectLst>
              <a:outerShdw blurRad="88900" dist="25400" dir="5400000" algn="bl" rotWithShape="0">
                <a:srgbClr val="000000">
                  <a:alpha val="28000"/>
                </a:srgbClr>
              </a:outerShdw>
            </a:effectLst>
          </p:spPr>
          <p:txBody>
            <a:bodyPr/>
            <a:lstStyle/>
            <a:p>
              <a:endParaRPr lang="en-US" sz="1350">
                <a:latin typeface="+mj-lt"/>
              </a:endParaRPr>
            </a:p>
          </p:txBody>
        </p:sp>
        <p:sp>
          <p:nvSpPr>
            <p:cNvPr id="32" name="Shape 26"/>
            <p:cNvSpPr/>
            <p:nvPr/>
          </p:nvSpPr>
          <p:spPr>
            <a:xfrm>
              <a:off x="699516" y="4245102"/>
              <a:ext cx="384048" cy="384048"/>
            </a:xfrm>
            <a:prstGeom prst="ellipse">
              <a:avLst/>
            </a:prstGeom>
            <a:solidFill>
              <a:schemeClr val="accent2"/>
            </a:solidFill>
            <a:ln/>
          </p:spPr>
          <p:txBody>
            <a:bodyPr/>
            <a:lstStyle/>
            <a:p>
              <a:endParaRPr lang="en-US" sz="1350">
                <a:latin typeface="+mj-lt"/>
              </a:endParaRPr>
            </a:p>
          </p:txBody>
        </p:sp>
        <p:pic>
          <p:nvPicPr>
            <p:cNvPr id="33" name="Image 4" descr="preencoded.png"/>
            <p:cNvPicPr>
              <a:picLocks noChangeAspect="1"/>
            </p:cNvPicPr>
            <p:nvPr/>
          </p:nvPicPr>
          <p:blipFill>
            <a:blip r:embed="rId8"/>
            <a:stretch>
              <a:fillRect/>
            </a:stretch>
          </p:blipFill>
          <p:spPr>
            <a:xfrm>
              <a:off x="792099" y="4337685"/>
              <a:ext cx="198882" cy="198882"/>
            </a:xfrm>
            <a:prstGeom prst="rect">
              <a:avLst/>
            </a:prstGeom>
          </p:spPr>
        </p:pic>
        <p:sp>
          <p:nvSpPr>
            <p:cNvPr id="34" name="Text 27"/>
            <p:cNvSpPr/>
            <p:nvPr/>
          </p:nvSpPr>
          <p:spPr>
            <a:xfrm>
              <a:off x="1405890" y="4142232"/>
              <a:ext cx="1748790" cy="589788"/>
            </a:xfrm>
            <a:prstGeom prst="rect">
              <a:avLst/>
            </a:prstGeom>
            <a:noFill/>
            <a:ln/>
          </p:spPr>
          <p:txBody>
            <a:bodyPr wrap="square" lIns="0" tIns="0" rIns="0" bIns="0" rtlCol="0" anchor="ctr"/>
            <a:lstStyle/>
            <a:p>
              <a:pPr>
                <a:lnSpc>
                  <a:spcPct val="90000"/>
                </a:lnSpc>
              </a:pPr>
              <a:r>
                <a:rPr lang="en-US" sz="1125" b="1">
                  <a:solidFill>
                    <a:schemeClr val="accent2"/>
                  </a:solidFill>
                  <a:latin typeface="+mj-lt"/>
                  <a:ea typeface="Cambria" pitchFamily="34" charset="-122"/>
                  <a:cs typeface="Cambria" pitchFamily="34" charset="-120"/>
                </a:rPr>
                <a:t>Mentorship &amp;</a:t>
              </a:r>
              <a:endParaRPr lang="en-US" sz="1125">
                <a:solidFill>
                  <a:schemeClr val="accent2"/>
                </a:solidFill>
                <a:latin typeface="+mj-lt"/>
              </a:endParaRPr>
            </a:p>
            <a:p>
              <a:pPr>
                <a:lnSpc>
                  <a:spcPct val="90000"/>
                </a:lnSpc>
              </a:pPr>
              <a:r>
                <a:rPr lang="en-US" sz="1125" b="1">
                  <a:solidFill>
                    <a:schemeClr val="accent2"/>
                  </a:solidFill>
                  <a:latin typeface="+mj-lt"/>
                  <a:ea typeface="Cambria" pitchFamily="34" charset="-122"/>
                  <a:cs typeface="Cambria" pitchFamily="34" charset="-120"/>
                </a:rPr>
                <a:t>Social Capital</a:t>
              </a:r>
              <a:endParaRPr lang="en-US" sz="1125">
                <a:solidFill>
                  <a:schemeClr val="accent2"/>
                </a:solidFill>
                <a:latin typeface="+mj-lt"/>
              </a:endParaRPr>
            </a:p>
          </p:txBody>
        </p:sp>
        <p:sp>
          <p:nvSpPr>
            <p:cNvPr id="35" name="Shape 28"/>
            <p:cNvSpPr/>
            <p:nvPr/>
          </p:nvSpPr>
          <p:spPr>
            <a:xfrm>
              <a:off x="3202686" y="4251960"/>
              <a:ext cx="0" cy="370332"/>
            </a:xfrm>
            <a:prstGeom prst="line">
              <a:avLst/>
            </a:prstGeom>
            <a:noFill/>
            <a:ln w="12700">
              <a:solidFill>
                <a:srgbClr val="D6DEE6"/>
              </a:solidFill>
              <a:prstDash val="solid"/>
            </a:ln>
          </p:spPr>
          <p:txBody>
            <a:bodyPr/>
            <a:lstStyle/>
            <a:p>
              <a:endParaRPr lang="en-US" sz="1350">
                <a:latin typeface="+mj-lt"/>
              </a:endParaRPr>
            </a:p>
          </p:txBody>
        </p:sp>
        <p:sp>
          <p:nvSpPr>
            <p:cNvPr id="36" name="Text 29"/>
            <p:cNvSpPr/>
            <p:nvPr/>
          </p:nvSpPr>
          <p:spPr>
            <a:xfrm>
              <a:off x="3394710" y="4142232"/>
              <a:ext cx="5177790" cy="589788"/>
            </a:xfrm>
            <a:prstGeom prst="rect">
              <a:avLst/>
            </a:prstGeom>
            <a:noFill/>
            <a:ln/>
          </p:spPr>
          <p:txBody>
            <a:bodyPr wrap="square" lIns="0" tIns="0" rIns="0" bIns="0" rtlCol="0" anchor="ctr"/>
            <a:lstStyle/>
            <a:p>
              <a:r>
                <a:rPr lang="en-US" sz="938">
                  <a:solidFill>
                    <a:srgbClr val="24374D"/>
                  </a:solidFill>
                  <a:latin typeface="+mj-lt"/>
                  <a:ea typeface="Calibri" pitchFamily="34" charset="-122"/>
                  <a:cs typeface="Calibri" pitchFamily="34" charset="-120"/>
                </a:rPr>
                <a:t>Male role models who open doors to real opportunity, plus a positive male peer culture — a brotherhood — that pulls the right way.</a:t>
              </a:r>
              <a:endParaRPr lang="en-US" sz="938">
                <a:latin typeface="+mj-lt"/>
              </a:endParaRPr>
            </a:p>
          </p:txBody>
        </p:sp>
      </p:grpSp>
      <p:sp>
        <p:nvSpPr>
          <p:cNvPr id="37" name="Text 30"/>
          <p:cNvSpPr/>
          <p:nvPr/>
        </p:nvSpPr>
        <p:spPr>
          <a:xfrm>
            <a:off x="411480" y="4317383"/>
            <a:ext cx="8298180" cy="219456"/>
          </a:xfrm>
          <a:prstGeom prst="rect">
            <a:avLst/>
          </a:prstGeom>
          <a:noFill/>
          <a:ln/>
        </p:spPr>
        <p:txBody>
          <a:bodyPr wrap="square" rtlCol="0" anchor="ctr"/>
          <a:lstStyle/>
          <a:p>
            <a:r>
              <a:rPr lang="en-US" sz="1050" b="1" i="1">
                <a:solidFill>
                  <a:schemeClr val="tx2"/>
                </a:solidFill>
                <a:latin typeface="+mj-lt"/>
                <a:ea typeface="Calibri" pitchFamily="34" charset="-122"/>
                <a:cs typeface="Calibri" pitchFamily="34" charset="-120"/>
              </a:rPr>
              <a:t>The through-line: </a:t>
            </a:r>
            <a:r>
              <a:rPr lang="en-US" sz="1050" b="1">
                <a:solidFill>
                  <a:srgbClr val="007D7E"/>
                </a:solidFill>
                <a:latin typeface="+mj-lt"/>
                <a:ea typeface="Calibri" pitchFamily="34" charset="-122"/>
                <a:cs typeface="Calibri" pitchFamily="34" charset="-120"/>
              </a:rPr>
              <a:t>caring adults  ·  the right methods  ·  men worth looking up to</a:t>
            </a:r>
            <a:endParaRPr lang="en-US" sz="1050" b="1">
              <a:solidFill>
                <a:srgbClr val="007D7E"/>
              </a:solidFill>
              <a:latin typeface="+mj-lt"/>
            </a:endParaRPr>
          </a:p>
        </p:txBody>
      </p:sp>
      <p:sp>
        <p:nvSpPr>
          <p:cNvPr id="40" name="Title 5">
            <a:extLst>
              <a:ext uri="{FF2B5EF4-FFF2-40B4-BE49-F238E27FC236}">
                <a16:creationId xmlns:a16="http://schemas.microsoft.com/office/drawing/2014/main" id="{D18D607E-0086-EF08-DCB0-C14D3EB03FDA}"/>
              </a:ext>
            </a:extLst>
          </p:cNvPr>
          <p:cNvSpPr txBox="1">
            <a:spLocks/>
          </p:cNvSpPr>
          <p:nvPr/>
        </p:nvSpPr>
        <p:spPr>
          <a:xfrm>
            <a:off x="265217" y="215279"/>
            <a:ext cx="8611280" cy="633413"/>
          </a:xfrm>
          <a:prstGeom prst="rect">
            <a:avLst/>
          </a:prstGeom>
        </p:spPr>
        <p:txBody>
          <a:bodyPr lIns="91440" tIns="45720" rIns="91440" bIns="45720" anchor="t"/>
          <a:lst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400" kern="0" spc="-30">
                <a:solidFill>
                  <a:srgbClr val="007D7E"/>
                </a:solidFill>
                <a:latin typeface="Verdana"/>
                <a:ea typeface="Verdana"/>
              </a:rPr>
              <a:t>Adults making it unique for boys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2F88A83A-30E8-DE07-4D82-A5456C74AC13}"/>
              </a:ext>
            </a:extLst>
          </p:cNvPr>
          <p:cNvPicPr>
            <a:picLocks noChangeAspect="1"/>
          </p:cNvPicPr>
          <p:nvPr/>
        </p:nvPicPr>
        <p:blipFill>
          <a:blip r:embed="rId3"/>
          <a:srcRect/>
          <a:stretch/>
        </p:blipFill>
        <p:spPr>
          <a:xfrm>
            <a:off x="4762" y="2678"/>
            <a:ext cx="9134472" cy="5138140"/>
          </a:xfrm>
          <a:prstGeom prst="rect">
            <a:avLst/>
          </a:prstGeom>
        </p:spPr>
      </p:pic>
      <p:sp>
        <p:nvSpPr>
          <p:cNvPr id="4" name="Text 2"/>
          <p:cNvSpPr/>
          <p:nvPr/>
        </p:nvSpPr>
        <p:spPr>
          <a:xfrm>
            <a:off x="411480" y="973836"/>
            <a:ext cx="7955280" cy="425196"/>
          </a:xfrm>
          <a:prstGeom prst="rect">
            <a:avLst/>
          </a:prstGeom>
          <a:noFill/>
          <a:ln/>
        </p:spPr>
        <p:txBody>
          <a:bodyPr wrap="square" lIns="0" tIns="0" rIns="0" bIns="0" rtlCol="0" anchor="t"/>
          <a:lstStyle/>
          <a:p>
            <a:pPr>
              <a:lnSpc>
                <a:spcPts val="1275"/>
              </a:lnSpc>
            </a:pPr>
            <a:r>
              <a:rPr lang="en-US" sz="1000">
                <a:solidFill>
                  <a:schemeClr val="tx2"/>
                </a:solidFill>
                <a:latin typeface="+mj-lt"/>
                <a:ea typeface="Calibri" pitchFamily="34" charset="-122"/>
                <a:cs typeface="Calibri" pitchFamily="34" charset="-120"/>
              </a:rPr>
              <a:t>Thriving is measurable. For each outcome we track leading indicators — so the work is provable.</a:t>
            </a:r>
            <a:endParaRPr lang="en-US" sz="1000">
              <a:solidFill>
                <a:schemeClr val="tx2"/>
              </a:solidFill>
              <a:latin typeface="+mj-lt"/>
            </a:endParaRPr>
          </a:p>
        </p:txBody>
      </p:sp>
      <p:graphicFrame>
        <p:nvGraphicFramePr>
          <p:cNvPr id="27" name="Diagram 26">
            <a:extLst>
              <a:ext uri="{FF2B5EF4-FFF2-40B4-BE49-F238E27FC236}">
                <a16:creationId xmlns:a16="http://schemas.microsoft.com/office/drawing/2014/main" id="{7F2AC46B-2AB7-5BA2-6A00-EE7C8F401A00}"/>
              </a:ext>
            </a:extLst>
          </p:cNvPr>
          <p:cNvGraphicFramePr/>
          <p:nvPr>
            <p:extLst>
              <p:ext uri="{D42A27DB-BD31-4B8C-83A1-F6EECF244321}">
                <p14:modId xmlns:p14="http://schemas.microsoft.com/office/powerpoint/2010/main" val="1370432631"/>
              </p:ext>
            </p:extLst>
          </p:nvPr>
        </p:nvGraphicFramePr>
        <p:xfrm>
          <a:off x="411480" y="1312293"/>
          <a:ext cx="8320811" cy="30288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1" name="Title 5">
            <a:extLst>
              <a:ext uri="{FF2B5EF4-FFF2-40B4-BE49-F238E27FC236}">
                <a16:creationId xmlns:a16="http://schemas.microsoft.com/office/drawing/2014/main" id="{DBD8D5D3-EA49-F25C-BB5B-0593226FFE65}"/>
              </a:ext>
            </a:extLst>
          </p:cNvPr>
          <p:cNvSpPr txBox="1">
            <a:spLocks/>
          </p:cNvSpPr>
          <p:nvPr/>
        </p:nvSpPr>
        <p:spPr>
          <a:xfrm>
            <a:off x="214591" y="107220"/>
            <a:ext cx="8714589" cy="633413"/>
          </a:xfrm>
          <a:prstGeom prst="rect">
            <a:avLst/>
          </a:prstGeom>
        </p:spPr>
        <p:txBody>
          <a:bodyPr/>
          <a:lst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spc="-20">
                <a:solidFill>
                  <a:srgbClr val="19C8CA"/>
                </a:solidFill>
                <a:latin typeface="Verdana" panose="020B0604030504040204" pitchFamily="34" charset="0"/>
                <a:ea typeface="Verdana" panose="020B0604030504040204" pitchFamily="34" charset="0"/>
                <a:cs typeface="Verdana" panose="020B0604030504040204" pitchFamily="34" charset="0"/>
              </a:rPr>
              <a:t>What we measure</a:t>
            </a:r>
            <a:br>
              <a:rPr lang="en-US" sz="3000" kern="0">
                <a:solidFill>
                  <a:srgbClr val="19C8CA"/>
                </a:solidFill>
                <a:latin typeface="Verdana" panose="020B0604030504040204" pitchFamily="34" charset="0"/>
                <a:ea typeface="Verdana" panose="020B0604030504040204" pitchFamily="34" charset="0"/>
                <a:cs typeface="Verdana" panose="020B0604030504040204" pitchFamily="34" charset="0"/>
              </a:rPr>
            </a:br>
            <a:r>
              <a:rPr lang="en-US" sz="2500" kern="0">
                <a:solidFill>
                  <a:srgbClr val="007D7E"/>
                </a:solidFill>
                <a:latin typeface="Verdana" panose="020B0604030504040204" pitchFamily="34" charset="0"/>
                <a:ea typeface="Verdana" panose="020B0604030504040204" pitchFamily="34" charset="0"/>
                <a:cs typeface="Verdana" panose="020B0604030504040204" pitchFamily="34" charset="0"/>
              </a:rPr>
              <a:t>accountability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351DE-8004-A097-B2F2-9CEB0D45C65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C75BEE0-5950-9E35-FE4F-BDF9ED8FA385}"/>
              </a:ext>
            </a:extLst>
          </p:cNvPr>
          <p:cNvPicPr>
            <a:picLocks noChangeAspect="1"/>
          </p:cNvPicPr>
          <p:nvPr/>
        </p:nvPicPr>
        <p:blipFill>
          <a:blip r:embed="rId2"/>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585D9E3B-0BC8-4D1B-983C-C38C130E09B8}"/>
              </a:ext>
            </a:extLst>
          </p:cNvPr>
          <p:cNvSpPr>
            <a:spLocks noGrp="1"/>
          </p:cNvSpPr>
          <p:nvPr>
            <p:ph type="title"/>
          </p:nvPr>
        </p:nvSpPr>
        <p:spPr/>
        <p:txBody>
          <a:bodyPr/>
          <a:lstStyle/>
          <a:p>
            <a:r>
              <a:rPr lang="en-US" sz="3000">
                <a:latin typeface="Verdana"/>
                <a:ea typeface="Verdana"/>
                <a:cs typeface="Verdana" panose="020B0604030504040204" pitchFamily="34" charset="0"/>
              </a:rPr>
              <a:t>What we have learned</a:t>
            </a:r>
            <a:br>
              <a:rPr lang="en-US" sz="3000">
                <a:latin typeface="Verdana" panose="020B0604030504040204" pitchFamily="34" charset="0"/>
                <a:ea typeface="Verdana" panose="020B0604030504040204" pitchFamily="34" charset="0"/>
                <a:cs typeface="Verdana" panose="020B0604030504040204" pitchFamily="34" charset="0"/>
              </a:rPr>
            </a:br>
            <a:r>
              <a:rPr lang="en-US" sz="2500">
                <a:solidFill>
                  <a:srgbClr val="007D7E"/>
                </a:solidFill>
                <a:latin typeface="Verdana"/>
                <a:ea typeface="Verdana"/>
                <a:cs typeface="Verdana" panose="020B0604030504040204" pitchFamily="34" charset="0"/>
              </a:rPr>
              <a:t>lessons learned from cohorts Y</a:t>
            </a:r>
            <a:r>
              <a:rPr lang="en-US" sz="1800">
                <a:solidFill>
                  <a:srgbClr val="007D7E"/>
                </a:solidFill>
                <a:latin typeface="Verdana"/>
                <a:ea typeface="Verdana"/>
                <a:cs typeface="Verdana" panose="020B0604030504040204" pitchFamily="34" charset="0"/>
              </a:rPr>
              <a:t>s</a:t>
            </a:r>
            <a:endParaRPr lang="en-US" sz="2000" b="0">
              <a:solidFill>
                <a:srgbClr val="007D7E"/>
              </a:solidFill>
              <a:latin typeface="Verdana"/>
              <a:ea typeface="Verdana"/>
              <a:cs typeface="Verdana" panose="020B0604030504040204" pitchFamily="34" charset="0"/>
            </a:endParaRPr>
          </a:p>
        </p:txBody>
      </p:sp>
      <p:sp>
        <p:nvSpPr>
          <p:cNvPr id="2" name="Content Placeholder 1">
            <a:extLst>
              <a:ext uri="{FF2B5EF4-FFF2-40B4-BE49-F238E27FC236}">
                <a16:creationId xmlns:a16="http://schemas.microsoft.com/office/drawing/2014/main" id="{5D60A8C9-D6D3-AA8C-07CB-F8408A851303}"/>
              </a:ext>
            </a:extLst>
          </p:cNvPr>
          <p:cNvSpPr>
            <a:spLocks noGrp="1"/>
          </p:cNvSpPr>
          <p:nvPr>
            <p:ph idx="1"/>
          </p:nvPr>
        </p:nvSpPr>
        <p:spPr>
          <a:xfrm>
            <a:off x="325446" y="1095382"/>
            <a:ext cx="8339137" cy="3281363"/>
          </a:xfrm>
        </p:spPr>
        <p:txBody>
          <a:bodyPr/>
          <a:lstStyle/>
          <a:p>
            <a:pPr marL="285750" indent="-285750">
              <a:buFont typeface="Arial" panose="020B0604020202020204" pitchFamily="34" charset="0"/>
              <a:buChar char="•"/>
            </a:pPr>
            <a:r>
              <a:rPr lang="en-US" sz="1600"/>
              <a:t>Engaging boys and young men, may not always be about a program. Ys need to look at where boys are already engaging in the Y. As a starting point. </a:t>
            </a:r>
          </a:p>
          <a:p>
            <a:pPr marL="285750" indent="-285750">
              <a:buFont typeface="Arial" panose="020B0604020202020204" pitchFamily="34" charset="0"/>
              <a:buChar char="•"/>
            </a:pPr>
            <a:r>
              <a:rPr lang="en-US" sz="1600"/>
              <a:t>Ys need to engage boys and young men for co-creation of engagement opportunities (ex. program, employment, etc.). Ys should not assume they already have the solution.</a:t>
            </a:r>
          </a:p>
          <a:p>
            <a:pPr marL="285750" indent="-285750">
              <a:buFont typeface="Arial" panose="020B0604020202020204" pitchFamily="34" charset="0"/>
              <a:buChar char="•"/>
            </a:pPr>
            <a:r>
              <a:rPr lang="en-US" sz="1600"/>
              <a:t>Partnerships allow opportunities beyond the walls of the Y. We can not do it alone. </a:t>
            </a:r>
          </a:p>
          <a:p>
            <a:pPr marL="285750" indent="-285750">
              <a:buFont typeface="Arial" panose="020B0604020202020204" pitchFamily="34" charset="0"/>
              <a:buChar char="•"/>
            </a:pPr>
            <a:r>
              <a:rPr lang="en-US" sz="1600"/>
              <a:t>Putting data collection into practice enables Ys to use formal and informal data to inform progress, quality improvement, and impact.</a:t>
            </a:r>
          </a:p>
          <a:p>
            <a:pPr marL="285750" indent="-285750">
              <a:buFont typeface="Arial" panose="020B0604020202020204" pitchFamily="34" charset="0"/>
              <a:buChar char="•"/>
            </a:pPr>
            <a:r>
              <a:rPr lang="en-US" sz="1600">
                <a:ea typeface="+mn-lt"/>
                <a:cs typeface="+mn-lt"/>
              </a:rPr>
              <a:t>Together, these findings tell an important story: boy need opportunity</a:t>
            </a:r>
            <a:endParaRPr lang="en-US" sz="1600">
              <a:ea typeface="ＭＳ Ｐゴシック"/>
              <a:cs typeface="+mn-lt"/>
            </a:endParaRP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endParaRPr lang="en-US" sz="1600"/>
          </a:p>
          <a:p>
            <a:endParaRPr lang="en-US" sz="1600"/>
          </a:p>
          <a:p>
            <a:endParaRPr lang="en-US" sz="1600"/>
          </a:p>
        </p:txBody>
      </p:sp>
    </p:spTree>
    <p:extLst>
      <p:ext uri="{BB962C8B-B14F-4D97-AF65-F5344CB8AC3E}">
        <p14:creationId xmlns:p14="http://schemas.microsoft.com/office/powerpoint/2010/main" val="3791888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C2FC9-D8DB-4719-BB40-125157C7F91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DA9A89A-B82D-0552-2357-36D205C6820A}"/>
              </a:ext>
            </a:extLst>
          </p:cNvPr>
          <p:cNvPicPr>
            <a:picLocks noChangeAspect="1"/>
          </p:cNvPicPr>
          <p:nvPr/>
        </p:nvPicPr>
        <p:blipFill>
          <a:blip r:embed="rId2"/>
          <a:srcRect/>
          <a:stretch/>
        </p:blipFill>
        <p:spPr>
          <a:xfrm>
            <a:off x="4764" y="2680"/>
            <a:ext cx="9139233" cy="5140819"/>
          </a:xfrm>
          <a:prstGeom prst="rect">
            <a:avLst/>
          </a:prstGeom>
        </p:spPr>
      </p:pic>
      <p:sp>
        <p:nvSpPr>
          <p:cNvPr id="7" name="Title 5">
            <a:extLst>
              <a:ext uri="{FF2B5EF4-FFF2-40B4-BE49-F238E27FC236}">
                <a16:creationId xmlns:a16="http://schemas.microsoft.com/office/drawing/2014/main" id="{96C5F712-FFF0-694B-3BB0-C8C51ED1B485}"/>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a:t>Action you can take now</a:t>
            </a:r>
          </a:p>
        </p:txBody>
      </p:sp>
    </p:spTree>
    <p:extLst>
      <p:ext uri="{BB962C8B-B14F-4D97-AF65-F5344CB8AC3E}">
        <p14:creationId xmlns:p14="http://schemas.microsoft.com/office/powerpoint/2010/main" val="1631407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44733-F6D1-9E0E-CC82-90F18B28541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1704CC5-97D2-B8C7-2A79-7D2EE1E26F31}"/>
              </a:ext>
            </a:extLst>
          </p:cNvPr>
          <p:cNvPicPr>
            <a:picLocks noChangeAspect="1"/>
          </p:cNvPicPr>
          <p:nvPr/>
        </p:nvPicPr>
        <p:blipFill>
          <a:blip r:embed="rId2"/>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B44C1442-3AF9-2D91-F0BE-0BCD95B7FBAF}"/>
              </a:ext>
            </a:extLst>
          </p:cNvPr>
          <p:cNvSpPr>
            <a:spLocks noGrp="1"/>
          </p:cNvSpPr>
          <p:nvPr>
            <p:ph type="title"/>
          </p:nvPr>
        </p:nvSpPr>
        <p:spPr/>
        <p:txBody>
          <a:bodyPr/>
          <a:lstStyle/>
          <a:p>
            <a: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t>Consider the following</a:t>
            </a:r>
            <a:b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br>
            <a:r>
              <a:rPr lang="en-US" sz="2500">
                <a:solidFill>
                  <a:srgbClr val="007D7E"/>
                </a:solidFill>
                <a:latin typeface="Verdana" panose="020B0604030504040204" pitchFamily="34" charset="0"/>
                <a:ea typeface="Verdana" panose="020B0604030504040204" pitchFamily="34" charset="0"/>
                <a:cs typeface="Verdana" panose="020B0604030504040204" pitchFamily="34" charset="0"/>
              </a:rPr>
              <a:t>Start here</a:t>
            </a:r>
            <a:endParaRPr lang="en-US" sz="2000" b="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1">
            <a:extLst>
              <a:ext uri="{FF2B5EF4-FFF2-40B4-BE49-F238E27FC236}">
                <a16:creationId xmlns:a16="http://schemas.microsoft.com/office/drawing/2014/main" id="{57ADF1AC-C624-84E8-F981-1BE7E8AFC7C3}"/>
              </a:ext>
            </a:extLst>
          </p:cNvPr>
          <p:cNvSpPr>
            <a:spLocks noGrp="1"/>
          </p:cNvSpPr>
          <p:nvPr>
            <p:ph idx="1"/>
          </p:nvPr>
        </p:nvSpPr>
        <p:spPr/>
        <p:txBody>
          <a:bodyPr/>
          <a:lstStyle/>
          <a:p>
            <a:pPr marL="635" lvl="1" indent="0">
              <a:spcBef>
                <a:spcPts val="600"/>
              </a:spcBef>
              <a:buNone/>
            </a:pPr>
            <a:r>
              <a:rPr lang="en-US"/>
              <a:t>Assess where you are already serving boys and young men across your Y (sports, programs, classes, membership, employment, etc.). </a:t>
            </a:r>
          </a:p>
          <a:p>
            <a:pPr marL="635" lvl="1" indent="0">
              <a:spcBef>
                <a:spcPts val="1800"/>
              </a:spcBef>
              <a:buNone/>
            </a:pPr>
            <a:r>
              <a:rPr lang="en-US" sz="1600"/>
              <a:t>Questions to consider:</a:t>
            </a:r>
          </a:p>
          <a:p>
            <a:pPr marL="339725" lvl="1" indent="-165100">
              <a:spcBef>
                <a:spcPts val="300"/>
              </a:spcBef>
            </a:pPr>
            <a:r>
              <a:rPr lang="en-US" sz="1400"/>
              <a:t>How are boys and young men doing in your community?</a:t>
            </a:r>
          </a:p>
          <a:p>
            <a:pPr marL="339725" lvl="1" indent="-165100">
              <a:spcBef>
                <a:spcPts val="300"/>
              </a:spcBef>
            </a:pPr>
            <a:r>
              <a:rPr lang="en-US" sz="1400"/>
              <a:t>How and how many boys and young men are you serving today?</a:t>
            </a:r>
          </a:p>
          <a:p>
            <a:pPr marL="339725" lvl="1" indent="-165100">
              <a:spcBef>
                <a:spcPts val="300"/>
              </a:spcBef>
            </a:pPr>
            <a:r>
              <a:rPr lang="en-US" sz="1400"/>
              <a:t>What do we need to do across our practices and policies to support boys and young men at every touch point?</a:t>
            </a:r>
          </a:p>
          <a:p>
            <a:pPr marL="1191" lvl="1" indent="0">
              <a:spcBef>
                <a:spcPts val="600"/>
              </a:spcBef>
              <a:buNone/>
            </a:pPr>
            <a:endParaRPr lang="en-US" sz="1200"/>
          </a:p>
          <a:p>
            <a:pPr marL="635" lvl="1" indent="0">
              <a:spcBef>
                <a:spcPts val="600"/>
              </a:spcBef>
              <a:buNone/>
            </a:pPr>
            <a:r>
              <a:rPr lang="en-US"/>
              <a:t>What do you need to integrate/build into your existing programs, policies, and practices to better support the needs and experiences of boys and young men?</a:t>
            </a:r>
          </a:p>
          <a:p>
            <a:endParaRPr lang="en-US"/>
          </a:p>
          <a:p>
            <a:endParaRPr lang="en-US"/>
          </a:p>
        </p:txBody>
      </p:sp>
    </p:spTree>
    <p:extLst>
      <p:ext uri="{BB962C8B-B14F-4D97-AF65-F5344CB8AC3E}">
        <p14:creationId xmlns:p14="http://schemas.microsoft.com/office/powerpoint/2010/main" val="1079705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536CA-21A1-C75F-4213-9B0AD4DAA7D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622C110-E2B5-DEDA-C364-5B8E62DE605A}"/>
              </a:ext>
            </a:extLst>
          </p:cNvPr>
          <p:cNvPicPr>
            <a:picLocks noChangeAspect="1"/>
          </p:cNvPicPr>
          <p:nvPr/>
        </p:nvPicPr>
        <p:blipFill>
          <a:blip r:embed="rId2"/>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470DA758-853A-90D9-272C-CF334DDC921C}"/>
              </a:ext>
            </a:extLst>
          </p:cNvPr>
          <p:cNvSpPr>
            <a:spLocks noGrp="1"/>
          </p:cNvSpPr>
          <p:nvPr>
            <p:ph type="title"/>
          </p:nvPr>
        </p:nvSpPr>
        <p:spPr>
          <a:xfrm>
            <a:off x="328613" y="129875"/>
            <a:ext cx="8355920" cy="560842"/>
          </a:xfrm>
        </p:spPr>
        <p:txBody>
          <a:bodyPr/>
          <a:lstStyle/>
          <a:p>
            <a: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t>BE ON the lookout</a:t>
            </a:r>
            <a:br>
              <a:rPr lang="en-US" sz="3000">
                <a:solidFill>
                  <a:srgbClr val="19C8CA"/>
                </a:solidFill>
                <a:latin typeface="Verdana" panose="020B0604030504040204" pitchFamily="34" charset="0"/>
                <a:ea typeface="Verdana" panose="020B0604030504040204" pitchFamily="34" charset="0"/>
                <a:cs typeface="Verdana" panose="020B0604030504040204" pitchFamily="34" charset="0"/>
              </a:rPr>
            </a:br>
            <a:r>
              <a:rPr lang="en-US" sz="2500">
                <a:solidFill>
                  <a:srgbClr val="007D7E"/>
                </a:solidFill>
                <a:latin typeface="Verdana" panose="020B0604030504040204" pitchFamily="34" charset="0"/>
                <a:ea typeface="Verdana" panose="020B0604030504040204" pitchFamily="34" charset="0"/>
                <a:cs typeface="Verdana" panose="020B0604030504040204" pitchFamily="34" charset="0"/>
              </a:rPr>
              <a:t>tools to support your work</a:t>
            </a:r>
            <a:endParaRPr lang="en-US" sz="2000" b="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1">
            <a:extLst>
              <a:ext uri="{FF2B5EF4-FFF2-40B4-BE49-F238E27FC236}">
                <a16:creationId xmlns:a16="http://schemas.microsoft.com/office/drawing/2014/main" id="{5BE1A027-0882-4CC9-4BBC-49D23AEEA793}"/>
              </a:ext>
            </a:extLst>
          </p:cNvPr>
          <p:cNvSpPr>
            <a:spLocks noGrp="1"/>
          </p:cNvSpPr>
          <p:nvPr>
            <p:ph idx="1"/>
          </p:nvPr>
        </p:nvSpPr>
        <p:spPr>
          <a:xfrm>
            <a:off x="328613" y="1106905"/>
            <a:ext cx="8103281" cy="3239263"/>
          </a:xfrm>
        </p:spPr>
        <p:txBody>
          <a:bodyPr/>
          <a:lstStyle/>
          <a:p>
            <a:r>
              <a:rPr lang="en-US" sz="1600"/>
              <a:t>COMING SOON:</a:t>
            </a:r>
          </a:p>
          <a:p>
            <a:r>
              <a:rPr lang="en-US" sz="1200"/>
              <a:t>Updated Achievers Program Toolkit</a:t>
            </a:r>
          </a:p>
          <a:p>
            <a:r>
              <a:rPr lang="en-US" sz="1200"/>
              <a:t>Updated Working with 11-17 Year Olds</a:t>
            </a:r>
          </a:p>
          <a:p>
            <a:r>
              <a:rPr lang="en-US" sz="1200"/>
              <a:t>Additional training resources to build adult practice </a:t>
            </a:r>
          </a:p>
          <a:p>
            <a:pPr>
              <a:spcBef>
                <a:spcPts val="0"/>
              </a:spcBef>
            </a:pPr>
            <a:endParaRPr lang="en-US" sz="1200"/>
          </a:p>
          <a:p>
            <a:pPr>
              <a:spcBef>
                <a:spcPts val="0"/>
              </a:spcBef>
            </a:pPr>
            <a:r>
              <a:rPr lang="en-US" sz="1600"/>
              <a:t>EARLY 2027: </a:t>
            </a:r>
          </a:p>
          <a:p>
            <a:r>
              <a:rPr lang="en-US" sz="1200"/>
              <a:t>Self-directed tools for Young Men Thriving</a:t>
            </a:r>
          </a:p>
          <a:p>
            <a:r>
              <a:rPr lang="en-US" sz="1200"/>
              <a:t>Bright Spot Showcases </a:t>
            </a:r>
          </a:p>
          <a:p>
            <a:pPr>
              <a:spcBef>
                <a:spcPts val="0"/>
              </a:spcBef>
            </a:pPr>
            <a:endParaRPr lang="en-US" sz="1200"/>
          </a:p>
          <a:p>
            <a:pPr>
              <a:spcBef>
                <a:spcPts val="0"/>
              </a:spcBef>
            </a:pPr>
            <a:r>
              <a:rPr lang="en-US" sz="1600"/>
              <a:t>AVAILABLE NOW:</a:t>
            </a:r>
          </a:p>
          <a:p>
            <a:r>
              <a:rPr lang="en-US" sz="1200"/>
              <a:t>Join the Teens monthly Peer Community Calls and explore leading practices on Link</a:t>
            </a:r>
          </a:p>
          <a:p>
            <a:r>
              <a:rPr lang="en-US" sz="1200"/>
              <a:t>Register for the Youth and Government Toolkit Activation Learning Cohort – deadline 9/29/26</a:t>
            </a:r>
          </a:p>
          <a:p>
            <a:r>
              <a:rPr lang="en-US" sz="1200"/>
              <a:t>Have questions? Submit a Service Delivery Support request </a:t>
            </a:r>
            <a:endParaRPr lang="en-US" sz="1600"/>
          </a:p>
          <a:p>
            <a:endParaRPr lang="en-US" sz="1600"/>
          </a:p>
          <a:p>
            <a:endParaRPr lang="en-US" sz="1600"/>
          </a:p>
          <a:p>
            <a:endParaRPr lang="en-US" sz="1600"/>
          </a:p>
        </p:txBody>
      </p:sp>
    </p:spTree>
    <p:extLst>
      <p:ext uri="{BB962C8B-B14F-4D97-AF65-F5344CB8AC3E}">
        <p14:creationId xmlns:p14="http://schemas.microsoft.com/office/powerpoint/2010/main" val="2128994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E7EFA-B5E1-12C6-8773-DBD49FD0601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2AA82D6-754C-4105-0BAE-7B098B26A17C}"/>
              </a:ext>
            </a:extLst>
          </p:cNvPr>
          <p:cNvPicPr>
            <a:picLocks noChangeAspect="1"/>
          </p:cNvPicPr>
          <p:nvPr/>
        </p:nvPicPr>
        <p:blipFill>
          <a:blip r:embed="rId4"/>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600F47C7-212B-40FB-DCF9-845DDAE38453}"/>
              </a:ext>
            </a:extLst>
          </p:cNvPr>
          <p:cNvSpPr>
            <a:spLocks noGrp="1"/>
          </p:cNvSpPr>
          <p:nvPr>
            <p:ph type="title"/>
          </p:nvPr>
        </p:nvSpPr>
        <p:spPr/>
        <p:txBody>
          <a:bodyPr/>
          <a:lstStyle/>
          <a:p>
            <a:r>
              <a:rPr lang="en-US" sz="2500">
                <a:solidFill>
                  <a:srgbClr val="007D7E"/>
                </a:solidFill>
                <a:latin typeface="Verdana" panose="020B0604030504040204" pitchFamily="34" charset="0"/>
                <a:ea typeface="Verdana" panose="020B0604030504040204" pitchFamily="34" charset="0"/>
                <a:cs typeface="Verdana" panose="020B0604030504040204" pitchFamily="34" charset="0"/>
              </a:rPr>
              <a:t>creating connected communities</a:t>
            </a:r>
            <a:endParaRPr lang="en-US" sz="2000" b="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1">
            <a:extLst>
              <a:ext uri="{FF2B5EF4-FFF2-40B4-BE49-F238E27FC236}">
                <a16:creationId xmlns:a16="http://schemas.microsoft.com/office/drawing/2014/main" id="{5F14F2B3-6C3B-48A4-32A2-D2AD944D18D1}"/>
              </a:ext>
            </a:extLst>
          </p:cNvPr>
          <p:cNvSpPr>
            <a:spLocks noGrp="1"/>
          </p:cNvSpPr>
          <p:nvPr>
            <p:ph idx="1"/>
          </p:nvPr>
        </p:nvSpPr>
        <p:spPr>
          <a:xfrm>
            <a:off x="328613" y="1695795"/>
            <a:ext cx="2315514" cy="1770611"/>
          </a:xfrm>
        </p:spPr>
        <p:txBody>
          <a:bodyPr/>
          <a:lstStyle/>
          <a:p>
            <a:r>
              <a:rPr lang="en-US" sz="1400"/>
              <a:t>Also available now, Ys can leverage tools for Creating Connected Communities to support your work with boys and young men</a:t>
            </a:r>
          </a:p>
        </p:txBody>
      </p:sp>
      <p:pic>
        <p:nvPicPr>
          <p:cNvPr id="9" name="Graphic 8">
            <a:extLst>
              <a:ext uri="{FF2B5EF4-FFF2-40B4-BE49-F238E27FC236}">
                <a16:creationId xmlns:a16="http://schemas.microsoft.com/office/drawing/2014/main" id="{C7A70CB4-D0A6-D5C2-8D72-B5E022F6B8C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669535" y="1192824"/>
            <a:ext cx="2733675" cy="2773680"/>
          </a:xfrm>
          <a:prstGeom prst="rect">
            <a:avLst/>
          </a:prstGeom>
        </p:spPr>
      </p:pic>
      <p:sp>
        <p:nvSpPr>
          <p:cNvPr id="12" name="TextBox 11">
            <a:extLst>
              <a:ext uri="{FF2B5EF4-FFF2-40B4-BE49-F238E27FC236}">
                <a16:creationId xmlns:a16="http://schemas.microsoft.com/office/drawing/2014/main" id="{B5B9F167-F6ED-A22A-DDAF-FAF8F762EDC9}"/>
              </a:ext>
            </a:extLst>
          </p:cNvPr>
          <p:cNvSpPr txBox="1"/>
          <p:nvPr/>
        </p:nvSpPr>
        <p:spPr>
          <a:xfrm>
            <a:off x="5577840" y="848199"/>
            <a:ext cx="3587116" cy="3447098"/>
          </a:xfrm>
          <a:prstGeom prst="rect">
            <a:avLst/>
          </a:prstGeom>
          <a:noFill/>
        </p:spPr>
        <p:txBody>
          <a:bodyPr wrap="square" rtlCol="0" anchor="ctr">
            <a:spAutoFit/>
          </a:bodyPr>
          <a:lstStyle/>
          <a:p>
            <a:r>
              <a:rPr lang="en-US" sz="1200" b="1">
                <a:solidFill>
                  <a:srgbClr val="90278D"/>
                </a:solidFill>
                <a:latin typeface="Verdana" panose="020B0604030504040204" pitchFamily="34" charset="0"/>
                <a:ea typeface="Verdana" panose="020B0604030504040204" pitchFamily="34" charset="0"/>
                <a:cs typeface="Verdana" panose="020B0604030504040204" pitchFamily="34" charset="0"/>
              </a:rPr>
              <a:t>SIX LEVERS OF CONNECTION</a:t>
            </a:r>
            <a:r>
              <a:rPr lang="en-US" sz="1100" b="1">
                <a:solidFill>
                  <a:srgbClr val="90278D"/>
                </a:solidFill>
                <a:latin typeface="Verdana" panose="020B0604030504040204" pitchFamily="34" charset="0"/>
                <a:ea typeface="Verdana" panose="020B0604030504040204" pitchFamily="34" charset="0"/>
                <a:cs typeface="Verdana" panose="020B0604030504040204" pitchFamily="34" charset="0"/>
              </a:rPr>
              <a:t>​</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0087CE"/>
                </a:solidFill>
                <a:latin typeface="Verdana" panose="020B0604030504040204" pitchFamily="34" charset="0"/>
                <a:ea typeface="Verdana" panose="020B0604030504040204" pitchFamily="34" charset="0"/>
                <a:cs typeface="Verdana" panose="020B0604030504040204" pitchFamily="34" charset="0"/>
              </a:rPr>
              <a:t>ELEVATE CONNECTION​</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Use shared language and stories to strengthen </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purpose and connection.​</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01A28E"/>
                </a:solidFill>
                <a:latin typeface="Verdana" panose="020B0604030504040204" pitchFamily="34" charset="0"/>
                <a:ea typeface="Verdana" panose="020B0604030504040204" pitchFamily="34" charset="0"/>
                <a:cs typeface="Verdana" panose="020B0604030504040204" pitchFamily="34" charset="0"/>
              </a:rPr>
              <a:t>PRACTICE CONNECTION SKILLS​</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Develop the skills and reinforce the culture that make meaningful connection possible.​</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FAAD17"/>
                </a:solidFill>
                <a:latin typeface="Verdana" panose="020B0604030504040204" pitchFamily="34" charset="0"/>
                <a:ea typeface="Verdana" panose="020B0604030504040204" pitchFamily="34" charset="0"/>
                <a:cs typeface="Verdana" panose="020B0604030504040204" pitchFamily="34" charset="0"/>
              </a:rPr>
              <a:t>EMBED CONNECTION EVERYWHERE​</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Design and deliver experiences that create connection.​</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F27920"/>
                </a:solidFill>
                <a:latin typeface="Verdana" panose="020B0604030504040204" pitchFamily="34" charset="0"/>
                <a:ea typeface="Verdana" panose="020B0604030504040204" pitchFamily="34" charset="0"/>
                <a:cs typeface="Verdana" panose="020B0604030504040204" pitchFamily="34" charset="0"/>
              </a:rPr>
              <a:t>CREATE CONNECTED SPACES​</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Build physical and digital environments that spark interaction and create access and belonging for all. ​</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EB1C24"/>
                </a:solidFill>
                <a:latin typeface="Verdana" panose="020B0604030504040204" pitchFamily="34" charset="0"/>
                <a:ea typeface="Verdana" panose="020B0604030504040204" pitchFamily="34" charset="0"/>
                <a:cs typeface="Verdana" panose="020B0604030504040204" pitchFamily="34" charset="0"/>
              </a:rPr>
              <a:t>INVITE CONTRIBUTION ​</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Provide opportunities for people to share their time, talents, and voices to create change.​</a:t>
            </a:r>
          </a:p>
          <a:p>
            <a:endPar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US" sz="900" b="1">
                <a:solidFill>
                  <a:srgbClr val="90278D"/>
                </a:solidFill>
                <a:latin typeface="Verdana" panose="020B0604030504040204" pitchFamily="34" charset="0"/>
                <a:ea typeface="Verdana" panose="020B0604030504040204" pitchFamily="34" charset="0"/>
                <a:cs typeface="Verdana" panose="020B0604030504040204" pitchFamily="34" charset="0"/>
              </a:rPr>
              <a:t>SUPPORT WELL-BEING​</a:t>
            </a:r>
          </a:p>
          <a:p>
            <a:r>
              <a:rPr lang="en-US" sz="900">
                <a:solidFill>
                  <a:schemeClr val="bg2">
                    <a:lumMod val="50000"/>
                  </a:schemeClr>
                </a:solidFill>
                <a:latin typeface="Verdana" panose="020B0604030504040204" pitchFamily="34" charset="0"/>
                <a:ea typeface="Verdana" panose="020B0604030504040204" pitchFamily="34" charset="0"/>
                <a:cs typeface="Verdana" panose="020B0604030504040204" pitchFamily="34" charset="0"/>
              </a:rPr>
              <a:t>Foster experiences that elevate health and well-being and help all people thrive. ​</a:t>
            </a:r>
          </a:p>
        </p:txBody>
      </p:sp>
    </p:spTree>
    <p:extLst>
      <p:ext uri="{BB962C8B-B14F-4D97-AF65-F5344CB8AC3E}">
        <p14:creationId xmlns:p14="http://schemas.microsoft.com/office/powerpoint/2010/main" val="2260933810"/>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A138A-C411-ED82-377C-C23E2A0D3B1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C0ABC26-7F5A-E4BB-586F-E312B58D34D7}"/>
              </a:ext>
            </a:extLst>
          </p:cNvPr>
          <p:cNvSpPr>
            <a:spLocks noGrp="1" noRot="1" noMove="1" noResize="1" noEditPoints="1" noAdjustHandles="1" noChangeArrowheads="1" noChangeShapeType="1"/>
          </p:cNvSpPr>
          <p:nvPr/>
        </p:nvSpPr>
        <p:spPr>
          <a:xfrm>
            <a:off x="0" y="0"/>
            <a:ext cx="9144000" cy="5143500"/>
          </a:xfrm>
          <a:prstGeom prst="rect">
            <a:avLst/>
          </a:prstGeom>
          <a:solidFill>
            <a:srgbClr val="5C2E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1BD09BC8-9B80-BB95-0703-6A0A5AB0299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0"/>
            <a:ext cx="5611091" cy="5143500"/>
          </a:xfrm>
          <a:prstGeom prst="rect">
            <a:avLst/>
          </a:prstGeom>
        </p:spPr>
      </p:pic>
      <p:sp>
        <p:nvSpPr>
          <p:cNvPr id="4" name="TextBox 3">
            <a:extLst>
              <a:ext uri="{FF2B5EF4-FFF2-40B4-BE49-F238E27FC236}">
                <a16:creationId xmlns:a16="http://schemas.microsoft.com/office/drawing/2014/main" id="{C4AE7ED7-4ACF-B668-965E-C6AE1B996166}"/>
              </a:ext>
            </a:extLst>
          </p:cNvPr>
          <p:cNvSpPr txBox="1"/>
          <p:nvPr/>
        </p:nvSpPr>
        <p:spPr>
          <a:xfrm>
            <a:off x="5184648" y="618652"/>
            <a:ext cx="3576264" cy="3906198"/>
          </a:xfrm>
          <a:prstGeom prst="rect">
            <a:avLst/>
          </a:prstGeom>
          <a:noFill/>
        </p:spPr>
        <p:txBody>
          <a:bodyPr wrap="square" rtlCol="0" anchor="ctr">
            <a:spAutoFit/>
          </a:bodyPr>
          <a:lstStyle/>
          <a:p>
            <a:pPr marL="257175" indent="-257175">
              <a:spcAft>
                <a:spcPts val="975"/>
              </a:spcAft>
              <a:buFont typeface="Arial" panose="020B0604020202020204" pitchFamily="34" charset="0"/>
              <a:buChar char="•"/>
            </a:pPr>
            <a:r>
              <a:rPr lang="en-US" sz="1650">
                <a:solidFill>
                  <a:schemeClr val="bg1"/>
                </a:solidFill>
                <a:latin typeface="Verdana" panose="020B0604030504040204" pitchFamily="34" charset="0"/>
                <a:ea typeface="Verdana" panose="020B0604030504040204" pitchFamily="34" charset="0"/>
                <a:cs typeface="Verdana" panose="020B0604030504040204" pitchFamily="34" charset="0"/>
              </a:rPr>
              <a:t>Integrate the Six Levers of Connection into existing programs, operations, experiences, and more. ​</a:t>
            </a:r>
          </a:p>
          <a:p>
            <a:pPr marL="257175" indent="-257175">
              <a:spcAft>
                <a:spcPts val="975"/>
              </a:spcAft>
              <a:buFont typeface="Arial" panose="020B0604020202020204" pitchFamily="34" charset="0"/>
              <a:buChar char="•"/>
            </a:pPr>
            <a:r>
              <a:rPr lang="en-US" sz="1650">
                <a:solidFill>
                  <a:schemeClr val="bg1"/>
                </a:solidFill>
                <a:latin typeface="Verdana" panose="020B0604030504040204" pitchFamily="34" charset="0"/>
                <a:ea typeface="Verdana" panose="020B0604030504040204" pitchFamily="34" charset="0"/>
                <a:cs typeface="Verdana" panose="020B0604030504040204" pitchFamily="34" charset="0"/>
              </a:rPr>
              <a:t>Complete the Organization Excellence Assessment and use the Practice Area Continuums. ​</a:t>
            </a:r>
          </a:p>
          <a:p>
            <a:pPr marL="257175" indent="-257175">
              <a:spcAft>
                <a:spcPts val="975"/>
              </a:spcAft>
              <a:buFont typeface="Arial" panose="020B0604020202020204" pitchFamily="34" charset="0"/>
              <a:buChar char="•"/>
            </a:pPr>
            <a:r>
              <a:rPr lang="en-US" sz="1650">
                <a:solidFill>
                  <a:schemeClr val="bg1"/>
                </a:solidFill>
                <a:latin typeface="Verdana" panose="020B0604030504040204" pitchFamily="34" charset="0"/>
                <a:ea typeface="Verdana" panose="020B0604030504040204" pitchFamily="34" charset="0"/>
                <a:cs typeface="Verdana" panose="020B0604030504040204" pitchFamily="34" charset="0"/>
              </a:rPr>
              <a:t>Participate in cohorts and trainings.​</a:t>
            </a:r>
          </a:p>
          <a:p>
            <a:pPr marL="257175" indent="-257175">
              <a:spcAft>
                <a:spcPts val="975"/>
              </a:spcAft>
              <a:buFont typeface="Arial" panose="020B0604020202020204" pitchFamily="34" charset="0"/>
              <a:buChar char="•"/>
            </a:pPr>
            <a:r>
              <a:rPr lang="en-US" sz="1650">
                <a:solidFill>
                  <a:schemeClr val="bg1"/>
                </a:solidFill>
                <a:latin typeface="Verdana" panose="020B0604030504040204" pitchFamily="34" charset="0"/>
                <a:ea typeface="Verdana" panose="020B0604030504040204" pitchFamily="34" charset="0"/>
                <a:cs typeface="Verdana" panose="020B0604030504040204" pitchFamily="34" charset="0"/>
              </a:rPr>
              <a:t>Access self-service resources.​</a:t>
            </a:r>
          </a:p>
          <a:p>
            <a:pPr marL="257175" indent="-257175">
              <a:spcAft>
                <a:spcPts val="975"/>
              </a:spcAft>
              <a:buFont typeface="Arial" panose="020B0604020202020204" pitchFamily="34" charset="0"/>
              <a:buChar char="•"/>
            </a:pPr>
            <a:r>
              <a:rPr lang="en-US" sz="1650">
                <a:solidFill>
                  <a:schemeClr val="bg1"/>
                </a:solidFill>
                <a:latin typeface="Verdana" panose="020B0604030504040204" pitchFamily="34" charset="0"/>
                <a:ea typeface="Verdana" panose="020B0604030504040204" pitchFamily="34" charset="0"/>
                <a:cs typeface="Verdana" panose="020B0604030504040204" pitchFamily="34" charset="0"/>
              </a:rPr>
              <a:t>Share learning with peers. ​</a:t>
            </a:r>
          </a:p>
        </p:txBody>
      </p:sp>
      <p:sp>
        <p:nvSpPr>
          <p:cNvPr id="6" name="TextBox 5">
            <a:extLst>
              <a:ext uri="{FF2B5EF4-FFF2-40B4-BE49-F238E27FC236}">
                <a16:creationId xmlns:a16="http://schemas.microsoft.com/office/drawing/2014/main" id="{46D034ED-FACA-917A-9B93-AD957CC2A027}"/>
              </a:ext>
            </a:extLst>
          </p:cNvPr>
          <p:cNvSpPr txBox="1"/>
          <p:nvPr/>
        </p:nvSpPr>
        <p:spPr>
          <a:xfrm>
            <a:off x="554875" y="1288029"/>
            <a:ext cx="3803904" cy="2342949"/>
          </a:xfrm>
          <a:prstGeom prst="rect">
            <a:avLst/>
          </a:prstGeom>
          <a:noFill/>
        </p:spPr>
        <p:txBody>
          <a:bodyPr wrap="square" rtlCol="0" anchor="ctr">
            <a:spAutoFit/>
          </a:bodyPr>
          <a:lstStyle/>
          <a:p>
            <a:r>
              <a:rPr lang="en-US" sz="4875" b="1">
                <a:solidFill>
                  <a:schemeClr val="bg1"/>
                </a:solidFill>
                <a:latin typeface="Verdana" panose="020B0604030504040204" pitchFamily="34" charset="0"/>
                <a:ea typeface="Verdana" panose="020B0604030504040204" pitchFamily="34" charset="0"/>
                <a:cs typeface="Verdana" panose="020B0604030504040204" pitchFamily="34" charset="0"/>
              </a:rPr>
              <a:t>HOW Ys</a:t>
            </a:r>
          </a:p>
          <a:p>
            <a:r>
              <a:rPr lang="en-US" sz="4875" b="1">
                <a:solidFill>
                  <a:schemeClr val="bg1"/>
                </a:solidFill>
                <a:latin typeface="Verdana" panose="020B0604030504040204" pitchFamily="34" charset="0"/>
                <a:ea typeface="Verdana" panose="020B0604030504040204" pitchFamily="34" charset="0"/>
                <a:cs typeface="Verdana" panose="020B0604030504040204" pitchFamily="34" charset="0"/>
              </a:rPr>
              <a:t>CAN TAKE </a:t>
            </a:r>
          </a:p>
          <a:p>
            <a:r>
              <a:rPr lang="en-US" sz="4875" b="1">
                <a:solidFill>
                  <a:schemeClr val="bg1"/>
                </a:solidFill>
                <a:latin typeface="Verdana" panose="020B0604030504040204" pitchFamily="34" charset="0"/>
                <a:ea typeface="Verdana" panose="020B0604030504040204" pitchFamily="34" charset="0"/>
                <a:cs typeface="Verdana" panose="020B0604030504040204" pitchFamily="34" charset="0"/>
              </a:rPr>
              <a:t>ACTION ​</a:t>
            </a:r>
            <a:endParaRPr lang="en-US" sz="4875">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6725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65137-2E13-A052-30AF-D636BF672B9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989CFDA-8D61-E662-C39A-F3D9C3B7ED75}"/>
              </a:ext>
            </a:extLst>
          </p:cNvPr>
          <p:cNvPicPr>
            <a:picLocks noChangeAspect="1"/>
          </p:cNvPicPr>
          <p:nvPr/>
        </p:nvPicPr>
        <p:blipFill>
          <a:blip r:embed="rId2"/>
          <a:srcRect/>
          <a:stretch/>
        </p:blipFill>
        <p:spPr>
          <a:xfrm>
            <a:off x="4764" y="2680"/>
            <a:ext cx="9139233" cy="5140819"/>
          </a:xfrm>
          <a:prstGeom prst="rect">
            <a:avLst/>
          </a:prstGeom>
        </p:spPr>
      </p:pic>
      <p:sp>
        <p:nvSpPr>
          <p:cNvPr id="7" name="Title 5">
            <a:extLst>
              <a:ext uri="{FF2B5EF4-FFF2-40B4-BE49-F238E27FC236}">
                <a16:creationId xmlns:a16="http://schemas.microsoft.com/office/drawing/2014/main" id="{5AE1F33A-81AF-4D77-1093-8E6D962FC68F}"/>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a:t>THANK YOU</a:t>
            </a:r>
          </a:p>
        </p:txBody>
      </p:sp>
      <p:sp>
        <p:nvSpPr>
          <p:cNvPr id="8" name="Title 5">
            <a:extLst>
              <a:ext uri="{FF2B5EF4-FFF2-40B4-BE49-F238E27FC236}">
                <a16:creationId xmlns:a16="http://schemas.microsoft.com/office/drawing/2014/main" id="{F14ADD5D-1EF1-E713-37E0-190430833582}"/>
              </a:ext>
            </a:extLst>
          </p:cNvPr>
          <p:cNvSpPr txBox="1">
            <a:spLocks/>
          </p:cNvSpPr>
          <p:nvPr/>
        </p:nvSpPr>
        <p:spPr bwMode="black">
          <a:xfrm>
            <a:off x="1837853" y="2571750"/>
            <a:ext cx="6437015"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kern="0" cap="none"/>
          </a:p>
          <a:p>
            <a:r>
              <a:rPr lang="en-US" sz="1800" b="0" kern="0" cap="none"/>
              <a:t>YMCA OF THE USA</a:t>
            </a:r>
          </a:p>
          <a:p>
            <a:r>
              <a:rPr lang="en-US" sz="1800" b="0" kern="0" cap="none"/>
              <a:t>800 872 9622</a:t>
            </a:r>
          </a:p>
        </p:txBody>
      </p:sp>
    </p:spTree>
    <p:extLst>
      <p:ext uri="{BB962C8B-B14F-4D97-AF65-F5344CB8AC3E}">
        <p14:creationId xmlns:p14="http://schemas.microsoft.com/office/powerpoint/2010/main" val="474249455"/>
      </p:ext>
    </p:extLst>
  </p:cSld>
  <p:clrMapOvr>
    <a:masterClrMapping/>
  </p:clrMapOvr>
</p:sld>
</file>

<file path=ppt/theme/theme1.xml><?xml version="1.0" encoding="utf-8"?>
<a:theme xmlns:a="http://schemas.openxmlformats.org/drawingml/2006/main" name="blank">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YMCA-Red">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YMCA-Purpl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YMCA-Green">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9195021-7cb9-4af5-8bc8-091a32355777" xsi:nil="true"/>
    <lcf76f155ced4ddcb4097134ff3c332f xmlns="e9fcb273-2fb4-4271-9cbe-7ae7456ca17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783B31-D5D2-4612-A983-72565697E7BD}">
  <ds:schemaRefs>
    <ds:schemaRef ds:uri="http://schemas.openxmlformats.org/package/2006/metadata/core-properties"/>
    <ds:schemaRef ds:uri="http://schemas.microsoft.com/office/infopath/2007/PartnerControls"/>
    <ds:schemaRef ds:uri="http://purl.org/dc/elements/1.1/"/>
    <ds:schemaRef ds:uri="http://purl.org/dc/terms/"/>
    <ds:schemaRef ds:uri="cf430446-0c30-477e-a1af-adc5cd3e4ad7"/>
    <ds:schemaRef ds:uri="http://schemas.microsoft.com/office/2006/documentManagement/types"/>
    <ds:schemaRef ds:uri="825d4576-6e8c-46e6-b5c0-70c33dd74b1a"/>
    <ds:schemaRef ds:uri="http://purl.org/dc/dcmitype/"/>
    <ds:schemaRef ds:uri="96fa96cb-8245-4a56-ad85-c0397eef3e55"/>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914BE85F-9033-4B28-98B8-80AA94809E8A}">
  <ds:schemaRefs>
    <ds:schemaRef ds:uri="http://schemas.microsoft.com/sharepoint/v3/contenttype/forms"/>
  </ds:schemaRefs>
</ds:datastoreItem>
</file>

<file path=customXml/itemProps3.xml><?xml version="1.0" encoding="utf-8"?>
<ds:datastoreItem xmlns:ds="http://schemas.openxmlformats.org/officeDocument/2006/customXml" ds:itemID="{D1CFC58B-A2BE-4110-BCD6-194025572E20}"/>
</file>

<file path=docProps/app.xml><?xml version="1.0" encoding="utf-8"?>
<Properties xmlns="http://schemas.openxmlformats.org/officeDocument/2006/extended-properties" xmlns:vt="http://schemas.openxmlformats.org/officeDocument/2006/docPropsVTypes">
  <Template>blank</Template>
  <TotalTime>1</TotalTime>
  <Words>1803</Words>
  <Application>Microsoft Office PowerPoint</Application>
  <PresentationFormat>On-screen Show (16:9)</PresentationFormat>
  <Paragraphs>238</Paragraphs>
  <Slides>17</Slides>
  <Notes>6</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17</vt:i4>
      </vt:variant>
    </vt:vector>
  </HeadingPairs>
  <TitlesOfParts>
    <vt:vector size="26" baseType="lpstr">
      <vt:lpstr>ＭＳ Ｐゴシック</vt:lpstr>
      <vt:lpstr>Arial</vt:lpstr>
      <vt:lpstr>Calibri</vt:lpstr>
      <vt:lpstr>Verdana</vt:lpstr>
      <vt:lpstr>blank</vt:lpstr>
      <vt:lpstr>YMCA-Red</vt:lpstr>
      <vt:lpstr>YMCA-Purple</vt:lpstr>
      <vt:lpstr>YMCA-Blue</vt:lpstr>
      <vt:lpstr>YMCA-Green</vt:lpstr>
      <vt:lpstr>PowerPoint Presentation</vt:lpstr>
      <vt:lpstr>What thriving means the outcome</vt:lpstr>
      <vt:lpstr>Systems are failing boys  the need</vt:lpstr>
      <vt:lpstr>PowerPoint Presentation</vt:lpstr>
      <vt:lpstr>The YMCA Response:  young men thriving</vt:lpstr>
      <vt:lpstr>You pick the program: A portfolio, not a single model programs</vt:lpstr>
      <vt:lpstr>PowerPoint Presentation</vt:lpstr>
      <vt:lpstr>Adult practices above all practices and policies</vt:lpstr>
      <vt:lpstr>PowerPoint Presentation</vt:lpstr>
      <vt:lpstr>PowerPoint Presentation</vt:lpstr>
      <vt:lpstr>What we have learned lessons learned from cohorts Ys</vt:lpstr>
      <vt:lpstr>PowerPoint Presentation</vt:lpstr>
      <vt:lpstr>Consider the following Start here</vt:lpstr>
      <vt:lpstr>BE ON the lookout tools to support your work</vt:lpstr>
      <vt:lpstr>creating connected communities</vt:lpstr>
      <vt:lpstr>PowerPoint Presentation</vt:lpstr>
      <vt:lpstr>PowerPoint Presentation</vt:lpstr>
    </vt:vector>
  </TitlesOfParts>
  <Company>YMCA of the 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 Message</dc:title>
  <dc:creator>Ziev, Francine</dc:creator>
  <cp:lastModifiedBy>Heather Hodge</cp:lastModifiedBy>
  <cp:revision>1</cp:revision>
  <cp:lastPrinted>2019-06-05T21:12:39Z</cp:lastPrinted>
  <dcterms:created xsi:type="dcterms:W3CDTF">2013-08-28T21:38:18Z</dcterms:created>
  <dcterms:modified xsi:type="dcterms:W3CDTF">2026-09-09T13:56:50Z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ies>
</file>